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tiff" ContentType="image/tiff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66" r:id="rId3"/>
    <p:sldId id="304" r:id="rId4"/>
    <p:sldId id="257" r:id="rId5"/>
    <p:sldId id="318" r:id="rId6"/>
    <p:sldId id="319" r:id="rId7"/>
    <p:sldId id="320" r:id="rId8"/>
    <p:sldId id="321" r:id="rId9"/>
    <p:sldId id="322" r:id="rId10"/>
    <p:sldId id="323" r:id="rId11"/>
    <p:sldId id="264" r:id="rId12"/>
    <p:sldId id="305" r:id="rId13"/>
    <p:sldId id="324" r:id="rId14"/>
    <p:sldId id="297" r:id="rId15"/>
    <p:sldId id="260" r:id="rId17"/>
    <p:sldId id="261" r:id="rId18"/>
    <p:sldId id="306" r:id="rId19"/>
    <p:sldId id="294" r:id="rId20"/>
    <p:sldId id="307" r:id="rId21"/>
    <p:sldId id="308" r:id="rId22"/>
    <p:sldId id="262" r:id="rId23"/>
    <p:sldId id="295" r:id="rId24"/>
    <p:sldId id="325" r:id="rId25"/>
    <p:sldId id="326" r:id="rId26"/>
    <p:sldId id="271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DEEF"/>
    <a:srgbClr val="FFFFFF"/>
    <a:srgbClr val="61D6FF"/>
    <a:srgbClr val="62C8CE"/>
    <a:srgbClr val="F16649"/>
    <a:srgbClr val="C0E6EA"/>
    <a:srgbClr val="CB2027"/>
    <a:srgbClr val="97E4FF"/>
    <a:srgbClr val="00A1DA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1454" y="72"/>
      </p:cViewPr>
      <p:guideLst>
        <p:guide orient="horz" pos="211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CF1FC7-70F6-402D-BECA-107FEE17B525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589326-CA7F-4AC7-A28A-D38F40EC3D3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png"/><Relationship Id="rId8" Type="http://schemas.openxmlformats.org/officeDocument/2006/relationships/image" Target="../media/image26.png"/><Relationship Id="rId7" Type="http://schemas.openxmlformats.org/officeDocument/2006/relationships/image" Target="../media/image25.png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28.png"/><Relationship Id="rId1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1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3.png"/><Relationship Id="rId3" Type="http://schemas.microsoft.com/office/2007/relationships/media" Target="../media/audio2.wav"/><Relationship Id="rId2" Type="http://schemas.openxmlformats.org/officeDocument/2006/relationships/audio" Target="../media/audio2.wav"/><Relationship Id="rId1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1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1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1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7.png"/><Relationship Id="rId1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media" Target="../media/media2.mp3"/><Relationship Id="rId4" Type="http://schemas.openxmlformats.org/officeDocument/2006/relationships/audio" Target="../media/media2.mp3"/><Relationship Id="rId3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media" Target="../media/media3.mp3"/><Relationship Id="rId4" Type="http://schemas.openxmlformats.org/officeDocument/2006/relationships/audio" Target="../media/media3.mp3"/><Relationship Id="rId3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media" Target="../media/media4.mp3"/><Relationship Id="rId4" Type="http://schemas.openxmlformats.org/officeDocument/2006/relationships/audio" Target="../media/media4.mp3"/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media" Target="../media/media5.mp3"/><Relationship Id="rId4" Type="http://schemas.openxmlformats.org/officeDocument/2006/relationships/audio" Target="../media/media5.mp3"/><Relationship Id="rId3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media" Target="../media/media6.mp3"/><Relationship Id="rId4" Type="http://schemas.openxmlformats.org/officeDocument/2006/relationships/audio" Target="../media/media6.mp3"/><Relationship Id="rId3" Type="http://schemas.openxmlformats.org/officeDocument/2006/relationships/image" Target="../media/image17.jpe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14" y="178323"/>
            <a:ext cx="4176100" cy="7205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9" y="168988"/>
            <a:ext cx="961782" cy="7776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6026" y="1070500"/>
            <a:ext cx="25364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FB7BD"/>
                </a:solidFill>
              </a:rPr>
              <a:t>Grammar</a:t>
            </a:r>
            <a:endParaRPr lang="en-US" sz="4000" b="1">
              <a:solidFill>
                <a:srgbClr val="0FB7BD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66191" y="2905395"/>
            <a:ext cx="36445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i="1"/>
              <a:t>WH</a:t>
            </a:r>
            <a:r>
              <a:rPr lang="en-US" sz="4000" b="1"/>
              <a:t> – questions </a:t>
            </a:r>
            <a:endParaRPr lang="en-US" sz="4000" b="1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14" y="178323"/>
            <a:ext cx="4176100" cy="7205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9" y="168988"/>
            <a:ext cx="961782" cy="7776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6026" y="1070500"/>
            <a:ext cx="25364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FB7BD"/>
                </a:solidFill>
              </a:rPr>
              <a:t>Grammar</a:t>
            </a:r>
            <a:endParaRPr lang="en-US" sz="4000" b="1">
              <a:solidFill>
                <a:srgbClr val="0FB7BD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61572" y="1778386"/>
            <a:ext cx="36445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i="1"/>
              <a:t>WH</a:t>
            </a:r>
            <a:r>
              <a:rPr lang="en-US" sz="4000" b="1"/>
              <a:t> – questions </a:t>
            </a:r>
            <a:endParaRPr lang="en-US" sz="4000" b="1"/>
          </a:p>
        </p:txBody>
      </p:sp>
      <p:sp>
        <p:nvSpPr>
          <p:cNvPr id="8" name="Rectangle 7"/>
          <p:cNvSpPr/>
          <p:nvPr/>
        </p:nvSpPr>
        <p:spPr>
          <a:xfrm>
            <a:off x="257032" y="3352800"/>
            <a:ext cx="8629936" cy="1641382"/>
          </a:xfrm>
          <a:prstGeom prst="rect">
            <a:avLst/>
          </a:prstGeom>
          <a:solidFill>
            <a:srgbClr val="FDE1D8"/>
          </a:solidFill>
          <a:ln>
            <a:solidFill>
              <a:srgbClr val="FDE1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977323" y="3558194"/>
            <a:ext cx="7307362" cy="1230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/>
              <a:t>Each question word is used for a specific piece of information.</a:t>
            </a:r>
            <a:endParaRPr lang="en-US" sz="260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326" y="2610400"/>
            <a:ext cx="3703791" cy="94779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14" y="178323"/>
            <a:ext cx="4176100" cy="7205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9" y="168988"/>
            <a:ext cx="961782" cy="7776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6026" y="1070500"/>
            <a:ext cx="25364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FB7BD"/>
                </a:solidFill>
              </a:rPr>
              <a:t>Grammar</a:t>
            </a:r>
            <a:endParaRPr lang="en-US" sz="4000" b="1">
              <a:solidFill>
                <a:srgbClr val="0FB7BD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10822" y="1380876"/>
            <a:ext cx="36445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i="1"/>
              <a:t>WH</a:t>
            </a:r>
            <a:r>
              <a:rPr lang="en-US" sz="4000" b="1"/>
              <a:t> – questions </a:t>
            </a:r>
            <a:endParaRPr lang="en-US" sz="4000" b="1"/>
          </a:p>
        </p:txBody>
      </p:sp>
      <p:graphicFrame>
        <p:nvGraphicFramePr>
          <p:cNvPr id="2" name="Table 1"/>
          <p:cNvGraphicFramePr/>
          <p:nvPr/>
        </p:nvGraphicFramePr>
        <p:xfrm>
          <a:off x="891540" y="2215515"/>
          <a:ext cx="7620000" cy="4172585"/>
        </p:xfrm>
        <a:graphic>
          <a:graphicData uri="http://schemas.openxmlformats.org/drawingml/2006/table">
            <a:tbl>
              <a:tblPr bandRow="1">
                <a:tableStyleId>{B301B821-A1FF-4177-AEE7-76D212191A09}</a:tableStyleId>
              </a:tblPr>
              <a:tblGrid>
                <a:gridCol w="3060065"/>
                <a:gridCol w="4559935"/>
              </a:tblGrid>
              <a:tr h="545465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When</a:t>
                      </a:r>
                      <a:endParaRPr lang="en-US" sz="2800" b="1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800" b="0">
                          <a:solidFill>
                            <a:srgbClr val="C00000"/>
                          </a:solidFill>
                        </a:rPr>
                        <a:t>Khi  nào</a:t>
                      </a:r>
                      <a:endParaRPr lang="en-US" sz="2800" b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5181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How many</a:t>
                      </a:r>
                      <a:endParaRPr lang="en-US" sz="2800" b="1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800" b="0">
                          <a:solidFill>
                            <a:srgbClr val="C00000"/>
                          </a:solidFill>
                        </a:rPr>
                        <a:t>Bao nhiêu  (số lượng)</a:t>
                      </a:r>
                      <a:endParaRPr lang="en-US" sz="2800" b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5181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How often </a:t>
                      </a:r>
                      <a:endParaRPr lang="en-US" sz="2800" b="1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800" b="0">
                          <a:solidFill>
                            <a:srgbClr val="C00000"/>
                          </a:solidFill>
                        </a:rPr>
                        <a:t>Có thường xuyên</a:t>
                      </a:r>
                      <a:endParaRPr lang="en-US" sz="2800" b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5181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How long</a:t>
                      </a:r>
                      <a:endParaRPr lang="en-US" sz="2800" b="1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800" b="0">
                          <a:solidFill>
                            <a:srgbClr val="C00000"/>
                          </a:solidFill>
                        </a:rPr>
                        <a:t>Bao lâu</a:t>
                      </a:r>
                      <a:endParaRPr lang="en-US" sz="2800" b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5181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What</a:t>
                      </a:r>
                      <a:endParaRPr lang="en-US" sz="2800" b="1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800" b="0">
                          <a:solidFill>
                            <a:srgbClr val="C00000"/>
                          </a:solidFill>
                        </a:rPr>
                        <a:t>Cái gì</a:t>
                      </a:r>
                      <a:endParaRPr lang="en-US" sz="2800" b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5181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Where</a:t>
                      </a:r>
                      <a:endParaRPr lang="en-US" sz="2800" b="1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800" b="0">
                          <a:solidFill>
                            <a:srgbClr val="C00000"/>
                          </a:solidFill>
                        </a:rPr>
                        <a:t>Ở đâu</a:t>
                      </a:r>
                      <a:endParaRPr lang="en-US" sz="2800" b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5181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Who</a:t>
                      </a:r>
                      <a:endParaRPr lang="en-US" sz="2800" b="1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800" b="0">
                          <a:solidFill>
                            <a:srgbClr val="C00000"/>
                          </a:solidFill>
                        </a:rPr>
                        <a:t>Ai</a:t>
                      </a:r>
                      <a:endParaRPr lang="en-US" sz="2800" b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5181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Why</a:t>
                      </a:r>
                      <a:endParaRPr lang="en-US" sz="2800" b="1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2800" b="0">
                          <a:solidFill>
                            <a:srgbClr val="C00000"/>
                          </a:solidFill>
                        </a:rPr>
                        <a:t>Vì sao</a:t>
                      </a:r>
                      <a:endParaRPr lang="en-US" sz="2800" b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634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58191" y="74839"/>
            <a:ext cx="793522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and underline the question words.</a:t>
            </a:r>
            <a:endParaRPr lang="en-US" sz="26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28" y="1042230"/>
            <a:ext cx="2662447" cy="32063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964" y="3651680"/>
            <a:ext cx="2662447" cy="320632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018622" y="1178462"/>
            <a:ext cx="5078776" cy="1531687"/>
            <a:chOff x="2412694" y="1178462"/>
            <a:chExt cx="5078776" cy="153168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2694" y="1178462"/>
              <a:ext cx="5078776" cy="1531687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3183874" y="1420851"/>
              <a:ext cx="430759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i="1"/>
                <a:t>Hi, Phong. What are you doing tomorrow?</a:t>
              </a:r>
              <a:endParaRPr lang="en-US" sz="2800" i="1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127408" y="2606094"/>
            <a:ext cx="3681519" cy="1149642"/>
            <a:chOff x="3111322" y="1560507"/>
            <a:chExt cx="3681519" cy="114964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1322" y="1560507"/>
              <a:ext cx="3681519" cy="1149642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558447" y="1577789"/>
              <a:ext cx="278726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i="1"/>
                <a:t>I’m going to a book exhibition. </a:t>
              </a:r>
              <a:endParaRPr lang="en-US" sz="2800" i="1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273994" y="2921220"/>
            <a:ext cx="2853413" cy="1149642"/>
            <a:chOff x="3415254" y="1560507"/>
            <a:chExt cx="2853413" cy="1149642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5254" y="1560507"/>
              <a:ext cx="2797864" cy="1149642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3481399" y="1984398"/>
              <a:ext cx="27872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i="1"/>
                <a:t>Where is it?</a:t>
              </a:r>
              <a:endParaRPr lang="en-US" sz="2800" i="1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928703" y="3942528"/>
            <a:ext cx="3681519" cy="1061293"/>
            <a:chOff x="3111322" y="1604681"/>
            <a:chExt cx="3681519" cy="1061293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1322" y="1604681"/>
              <a:ext cx="3681519" cy="1061293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3334885" y="1817945"/>
              <a:ext cx="32343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i="1"/>
                <a:t>It’s in Van Ho street. </a:t>
              </a:r>
              <a:endParaRPr lang="en-US" sz="2800" i="1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00084" y="3990167"/>
            <a:ext cx="3366155" cy="1610506"/>
            <a:chOff x="3203123" y="870655"/>
            <a:chExt cx="3366155" cy="1610506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3123" y="870655"/>
              <a:ext cx="3230569" cy="1610506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3334885" y="1817945"/>
              <a:ext cx="32343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i="1"/>
                <a:t>How long is it on?</a:t>
              </a:r>
              <a:endParaRPr lang="en-US" sz="2800" i="1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688116" y="5405605"/>
            <a:ext cx="3822853" cy="1391962"/>
            <a:chOff x="3249993" y="1274013"/>
            <a:chExt cx="3822853" cy="1391962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9993" y="1274013"/>
              <a:ext cx="3822853" cy="1391962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3714142" y="1627554"/>
              <a:ext cx="323439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i="1"/>
                <a:t>From the 4th to the 7th January.</a:t>
              </a:r>
              <a:endParaRPr lang="en-US" sz="2800" i="1"/>
            </a:p>
          </p:txBody>
        </p:sp>
      </p:grpSp>
      <p:cxnSp>
        <p:nvCxnSpPr>
          <p:cNvPr id="4" name="Straight Connector 3"/>
          <p:cNvCxnSpPr/>
          <p:nvPr/>
        </p:nvCxnSpPr>
        <p:spPr>
          <a:xfrm>
            <a:off x="5446137" y="1887607"/>
            <a:ext cx="822960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93088" y="5425083"/>
            <a:ext cx="1463040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918871" y="3828816"/>
            <a:ext cx="914400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>
            <a:endCxn id="11" idx="1"/>
          </p:cNvCxnSpPr>
          <p:nvPr/>
        </p:nvCxnSpPr>
        <p:spPr>
          <a:xfrm>
            <a:off x="3580481" y="2340077"/>
            <a:ext cx="1169624" cy="408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590314" y="3016493"/>
            <a:ext cx="1169624" cy="408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90314" y="3664130"/>
            <a:ext cx="1169624" cy="408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560817" y="4356914"/>
            <a:ext cx="1169624" cy="408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560817" y="5033330"/>
            <a:ext cx="1169624" cy="408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580481" y="5683281"/>
            <a:ext cx="1169624" cy="408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570649" y="6361241"/>
            <a:ext cx="1169624" cy="408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4740274" y="1184822"/>
          <a:ext cx="3798983" cy="5486398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798983"/>
              </a:tblGrid>
              <a:tr h="809243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The information</a:t>
                      </a:r>
                      <a:r>
                        <a:rPr lang="en-US" sz="2600" baseline="0" dirty="0"/>
                        <a:t> it needs</a:t>
                      </a:r>
                      <a:endParaRPr lang="en-US" sz="2600" dirty="0"/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</a:tr>
              <a:tr h="668165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time</a:t>
                      </a:r>
                      <a:endParaRPr lang="en-US" sz="2600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668165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number</a:t>
                      </a:r>
                      <a:endParaRPr lang="en-US" sz="2600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668165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repetition</a:t>
                      </a:r>
                      <a:endParaRPr lang="en-US" sz="2600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668165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thing</a:t>
                      </a:r>
                      <a:endParaRPr lang="en-US" sz="2600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668165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place</a:t>
                      </a:r>
                      <a:endParaRPr lang="en-US" sz="2600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668165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people</a:t>
                      </a:r>
                      <a:endParaRPr lang="en-US" sz="2600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668165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reason</a:t>
                      </a:r>
                      <a:endParaRPr lang="en-US" sz="2600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69730" cy="11848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9776" y="67133"/>
            <a:ext cx="775134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each question word with the information it needs.</a:t>
            </a:r>
            <a:endParaRPr lang="en-US" sz="26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532481" y="1192830"/>
          <a:ext cx="3048000" cy="5486398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048000"/>
              </a:tblGrid>
              <a:tr h="809243">
                <a:tc>
                  <a:txBody>
                    <a:bodyPr/>
                    <a:lstStyle/>
                    <a:p>
                      <a:pPr algn="ctr"/>
                      <a:r>
                        <a:rPr lang="en-US" sz="2600"/>
                        <a:t>Question word</a:t>
                      </a:r>
                      <a:endParaRPr lang="en-US" sz="2600"/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</a:tr>
              <a:tr h="668165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When</a:t>
                      </a:r>
                      <a:endParaRPr lang="en-US" sz="2600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668165">
                <a:tc>
                  <a:txBody>
                    <a:bodyPr/>
                    <a:lstStyle/>
                    <a:p>
                      <a:pPr algn="ctr"/>
                      <a:r>
                        <a:rPr lang="en-US" sz="2600"/>
                        <a:t>How many</a:t>
                      </a:r>
                      <a:endParaRPr lang="en-US" sz="260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668165">
                <a:tc>
                  <a:txBody>
                    <a:bodyPr/>
                    <a:lstStyle/>
                    <a:p>
                      <a:pPr algn="ctr"/>
                      <a:r>
                        <a:rPr lang="en-US" sz="2600"/>
                        <a:t>How often</a:t>
                      </a:r>
                      <a:endParaRPr lang="en-US" sz="260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668165">
                <a:tc>
                  <a:txBody>
                    <a:bodyPr/>
                    <a:lstStyle/>
                    <a:p>
                      <a:pPr algn="ctr"/>
                      <a:r>
                        <a:rPr lang="en-US" sz="2600"/>
                        <a:t>What</a:t>
                      </a:r>
                      <a:endParaRPr lang="en-US" sz="260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668165">
                <a:tc>
                  <a:txBody>
                    <a:bodyPr/>
                    <a:lstStyle/>
                    <a:p>
                      <a:pPr algn="ctr"/>
                      <a:r>
                        <a:rPr lang="en-US" sz="2600"/>
                        <a:t>Where</a:t>
                      </a:r>
                      <a:endParaRPr lang="en-US" sz="260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668165">
                <a:tc>
                  <a:txBody>
                    <a:bodyPr/>
                    <a:lstStyle/>
                    <a:p>
                      <a:pPr algn="ctr"/>
                      <a:r>
                        <a:rPr lang="en-US" sz="2600"/>
                        <a:t>Who</a:t>
                      </a:r>
                      <a:endParaRPr lang="en-US" sz="260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668165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Why</a:t>
                      </a:r>
                      <a:endParaRPr lang="en-US" sz="2600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3" name="Table 32"/>
          <p:cNvGraphicFramePr>
            <a:graphicFrameLocks noGrp="1"/>
          </p:cNvGraphicFramePr>
          <p:nvPr/>
        </p:nvGraphicFramePr>
        <p:xfrm>
          <a:off x="4750104" y="1192830"/>
          <a:ext cx="3798983" cy="809243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798983"/>
              </a:tblGrid>
              <a:tr h="809243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/>
                        <a:t>The information</a:t>
                      </a:r>
                      <a:r>
                        <a:rPr lang="en-US" sz="2600" baseline="0" dirty="0"/>
                        <a:t> it needs</a:t>
                      </a:r>
                      <a:endParaRPr lang="en-US" sz="2600" dirty="0"/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4750105" y="2010081"/>
          <a:ext cx="3798983" cy="668165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798983"/>
              </a:tblGrid>
              <a:tr h="668165"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/>
                        <a:t>thing</a:t>
                      </a:r>
                      <a:endParaRPr lang="en-US" sz="2600" b="0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4750107" y="2678677"/>
          <a:ext cx="3798983" cy="668165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798983"/>
              </a:tblGrid>
              <a:tr h="668165"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/>
                        <a:t>time</a:t>
                      </a:r>
                      <a:endParaRPr lang="en-US" sz="2600" b="0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4750104" y="3346842"/>
          <a:ext cx="3798983" cy="668165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798983"/>
              </a:tblGrid>
              <a:tr h="668165"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/>
                        <a:t>people</a:t>
                      </a:r>
                      <a:endParaRPr lang="en-US" sz="2600" b="0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4740274" y="4015007"/>
          <a:ext cx="3798983" cy="668165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798983"/>
              </a:tblGrid>
              <a:tr h="668165"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/>
                        <a:t>reason</a:t>
                      </a:r>
                      <a:endParaRPr lang="en-US" sz="2600" b="0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4740273" y="4691611"/>
          <a:ext cx="3798983" cy="668165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798983"/>
              </a:tblGrid>
              <a:tr h="668165"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/>
                        <a:t>repetition</a:t>
                      </a:r>
                      <a:endParaRPr lang="en-US" sz="2600" b="0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4740272" y="5343787"/>
          <a:ext cx="3798983" cy="668165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798983"/>
              </a:tblGrid>
              <a:tr h="668165"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/>
                        <a:t>number</a:t>
                      </a:r>
                      <a:endParaRPr lang="en-US" sz="2600" b="0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4740271" y="6011592"/>
          <a:ext cx="3798983" cy="668165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798983"/>
              </a:tblGrid>
              <a:tr h="668165"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/>
                        <a:t>place</a:t>
                      </a:r>
                      <a:endParaRPr lang="en-US" sz="2600" b="0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1.94444E-6 -0.0974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488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07407E-6 L -0.00104 0.2912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1446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1.94444E-6 0.291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1456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0.00104 -0.1960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-981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0.00104 -0.3886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1939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-8.33333E-7 -0.192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246870" cy="15423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4" y="109297"/>
            <a:ext cx="803914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Use the question words in the box to complete the conversations. Then listen Track and check your answers. </a:t>
            </a:r>
            <a:endParaRPr lang="en-US" sz="25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19994" y="1624564"/>
            <a:ext cx="6047737" cy="1070264"/>
            <a:chOff x="200084" y="1205345"/>
            <a:chExt cx="6047737" cy="1070264"/>
          </a:xfrm>
        </p:grpSpPr>
        <p:grpSp>
          <p:nvGrpSpPr>
            <p:cNvPr id="10" name="Group 9"/>
            <p:cNvGrpSpPr/>
            <p:nvPr/>
          </p:nvGrpSpPr>
          <p:grpSpPr>
            <a:xfrm>
              <a:off x="200084" y="1205345"/>
              <a:ext cx="6047737" cy="1070264"/>
              <a:chOff x="200084" y="1278082"/>
              <a:chExt cx="6047737" cy="1070264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200084" y="1278082"/>
                <a:ext cx="6047737" cy="1070264"/>
                <a:chOff x="454594" y="1631373"/>
                <a:chExt cx="6047737" cy="1070264"/>
              </a:xfrm>
            </p:grpSpPr>
            <p:sp>
              <p:nvSpPr>
                <p:cNvPr id="14" name="Rounded Rectangle 13"/>
                <p:cNvSpPr/>
                <p:nvPr/>
              </p:nvSpPr>
              <p:spPr>
                <a:xfrm>
                  <a:off x="454594" y="1631373"/>
                  <a:ext cx="6047737" cy="1070264"/>
                </a:xfrm>
                <a:prstGeom prst="round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657542" y="1730455"/>
                  <a:ext cx="206676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/>
                    <a:t>When</a:t>
                  </a:r>
                  <a:endParaRPr lang="en-US" sz="2400"/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2461468" y="1746042"/>
                  <a:ext cx="150573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/>
                    <a:t>Who</a:t>
                  </a:r>
                  <a:endParaRPr lang="en-US" sz="2400"/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4341666" y="2193366"/>
                  <a:ext cx="178620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/>
                    <a:t>How often</a:t>
                  </a:r>
                  <a:endParaRPr lang="en-US" sz="2400"/>
                </a:p>
              </p:txBody>
            </p:sp>
          </p:grpSp>
          <p:sp>
            <p:nvSpPr>
              <p:cNvPr id="13" name="TextBox 12"/>
              <p:cNvSpPr txBox="1"/>
              <p:nvPr/>
            </p:nvSpPr>
            <p:spPr>
              <a:xfrm>
                <a:off x="403032" y="1840076"/>
                <a:ext cx="12400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/>
                  <a:t>What</a:t>
                </a:r>
                <a:endParaRPr lang="en-US" sz="2400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87131" y="1767339"/>
              <a:ext cx="15255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Where</a:t>
              </a:r>
              <a:endParaRPr lang="en-US" sz="2400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657" y="2632637"/>
            <a:ext cx="8022214" cy="420364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66102"/>
            <a:ext cx="9359108" cy="599085"/>
            <a:chOff x="0" y="66102"/>
            <a:chExt cx="9359108" cy="599085"/>
          </a:xfrm>
        </p:grpSpPr>
        <p:grpSp>
          <p:nvGrpSpPr>
            <p:cNvPr id="4" name="Group 3"/>
            <p:cNvGrpSpPr/>
            <p:nvPr/>
          </p:nvGrpSpPr>
          <p:grpSpPr>
            <a:xfrm>
              <a:off x="0" y="66102"/>
              <a:ext cx="9144000" cy="599085"/>
              <a:chOff x="200084" y="1178227"/>
              <a:chExt cx="9144000" cy="599085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200084" y="1178227"/>
                <a:ext cx="9144000" cy="599085"/>
                <a:chOff x="200084" y="1250964"/>
                <a:chExt cx="9144000" cy="599085"/>
              </a:xfrm>
            </p:grpSpPr>
            <p:grpSp>
              <p:nvGrpSpPr>
                <p:cNvPr id="7" name="Group 6"/>
                <p:cNvGrpSpPr/>
                <p:nvPr/>
              </p:nvGrpSpPr>
              <p:grpSpPr>
                <a:xfrm>
                  <a:off x="200084" y="1250964"/>
                  <a:ext cx="9144000" cy="599085"/>
                  <a:chOff x="454594" y="1604255"/>
                  <a:chExt cx="9144000" cy="599085"/>
                </a:xfrm>
              </p:grpSpPr>
              <p:sp>
                <p:nvSpPr>
                  <p:cNvPr id="9" name="Rounded Rectangle 8"/>
                  <p:cNvSpPr/>
                  <p:nvPr/>
                </p:nvSpPr>
                <p:spPr>
                  <a:xfrm>
                    <a:off x="454594" y="1604255"/>
                    <a:ext cx="9144000" cy="599085"/>
                  </a:xfrm>
                  <a:prstGeom prst="round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" name="TextBox 11"/>
                  <p:cNvSpPr txBox="1"/>
                  <p:nvPr/>
                </p:nvSpPr>
                <p:spPr>
                  <a:xfrm>
                    <a:off x="4319632" y="1675573"/>
                    <a:ext cx="1268822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400"/>
                      <a:t>Who</a:t>
                    </a:r>
                    <a:endParaRPr lang="en-US" sz="2400"/>
                  </a:p>
                </p:txBody>
              </p:sp>
            </p:grpSp>
            <p:sp>
              <p:nvSpPr>
                <p:cNvPr id="8" name="TextBox 7"/>
                <p:cNvSpPr txBox="1"/>
                <p:nvPr/>
              </p:nvSpPr>
              <p:spPr>
                <a:xfrm>
                  <a:off x="380998" y="1322283"/>
                  <a:ext cx="124006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/>
                    <a:t>When</a:t>
                  </a:r>
                  <a:endParaRPr lang="en-US" sz="2400"/>
                </a:p>
              </p:txBody>
            </p:sp>
          </p:grpSp>
          <p:sp>
            <p:nvSpPr>
              <p:cNvPr id="6" name="TextBox 5"/>
              <p:cNvSpPr txBox="1"/>
              <p:nvPr/>
            </p:nvSpPr>
            <p:spPr>
              <a:xfrm>
                <a:off x="2165097" y="1249546"/>
                <a:ext cx="152556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/>
                  <a:t>What</a:t>
                </a:r>
                <a:endParaRPr lang="en-US" sz="2400"/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7572906" y="137420"/>
              <a:ext cx="17862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How often</a:t>
              </a:r>
              <a:endParaRPr lang="en-US" sz="240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672881" y="137421"/>
              <a:ext cx="15255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Where</a:t>
              </a:r>
              <a:endParaRPr lang="en-US" sz="240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12271" y="914401"/>
            <a:ext cx="2187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Conversation 1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8812" y="1376066"/>
            <a:ext cx="60702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A:  </a:t>
            </a:r>
            <a:endParaRPr lang="en-US" sz="2400" b="1" i="1" dirty="0"/>
          </a:p>
          <a:p>
            <a:r>
              <a:rPr lang="en-US" sz="2400" b="1" i="1" dirty="0"/>
              <a:t>B:  </a:t>
            </a:r>
            <a:r>
              <a:rPr lang="en-US" sz="2400" dirty="0"/>
              <a:t>Not very often. Two or three times a week.</a:t>
            </a:r>
            <a:endParaRPr lang="en-US" sz="2400" dirty="0"/>
          </a:p>
          <a:p>
            <a:r>
              <a:rPr lang="en-US" sz="2400" b="1" i="1" dirty="0"/>
              <a:t>A:  </a:t>
            </a:r>
            <a:endParaRPr lang="en-US" sz="2400" b="1" i="1" dirty="0"/>
          </a:p>
          <a:p>
            <a:r>
              <a:rPr lang="en-US" sz="2400" b="1" i="1" dirty="0"/>
              <a:t>B:  </a:t>
            </a:r>
            <a:r>
              <a:rPr lang="en-US" sz="2400" dirty="0"/>
              <a:t>It depends. But I like talent shows the most. </a:t>
            </a:r>
            <a:endParaRPr lang="en-US" sz="24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355" y="599085"/>
            <a:ext cx="4414595" cy="672030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12271" y="3067407"/>
            <a:ext cx="2187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Conversation 2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8812" y="3529072"/>
            <a:ext cx="64008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A:</a:t>
            </a:r>
            <a:endParaRPr lang="en-US" sz="2400" dirty="0"/>
          </a:p>
          <a:p>
            <a:r>
              <a:rPr lang="pt-BR" sz="2400" b="1" i="1" dirty="0"/>
              <a:t>B: </a:t>
            </a:r>
            <a:r>
              <a:rPr lang="pt-BR" sz="2400" dirty="0"/>
              <a:t>Nobita. He’s so funny.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412271" y="4572034"/>
            <a:ext cx="2187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Conversation 3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28812" y="5033699"/>
            <a:ext cx="64008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A:  </a:t>
            </a:r>
            <a:endParaRPr lang="en-US" sz="2400" b="1" i="1" dirty="0"/>
          </a:p>
          <a:p>
            <a:r>
              <a:rPr lang="en-US" sz="2400" b="1" i="1" dirty="0"/>
              <a:t>B:  </a:t>
            </a:r>
            <a:r>
              <a:rPr lang="en-US" sz="2400" dirty="0"/>
              <a:t>Usually on Saturday or Sunday.</a:t>
            </a:r>
            <a:endParaRPr lang="en-US" sz="2400" dirty="0"/>
          </a:p>
          <a:p>
            <a:r>
              <a:rPr lang="en-US" sz="2400" b="1" i="1" dirty="0"/>
              <a:t>A:</a:t>
            </a:r>
            <a:endParaRPr lang="en-US" sz="2400" dirty="0"/>
          </a:p>
          <a:p>
            <a:r>
              <a:rPr lang="en-US" sz="2400" b="1" i="1" dirty="0"/>
              <a:t>B: </a:t>
            </a:r>
            <a:r>
              <a:rPr lang="en-US" sz="2400" dirty="0"/>
              <a:t>In the yard.</a:t>
            </a:r>
            <a:endParaRPr lang="en-US" sz="2400" dirty="0"/>
          </a:p>
        </p:txBody>
      </p:sp>
      <p:pic>
        <p:nvPicPr>
          <p:cNvPr id="2" name="B2_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8318" y="6304535"/>
            <a:ext cx="487363" cy="48736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917639" y="1394447"/>
            <a:ext cx="37763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How often </a:t>
            </a:r>
            <a:r>
              <a:rPr lang="en-US" sz="2400" dirty="0"/>
              <a:t>do you watch TV?</a:t>
            </a:r>
            <a:endParaRPr lang="en-US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944626" y="1391550"/>
            <a:ext cx="39700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do you watch TV?</a:t>
            </a:r>
            <a:endParaRPr lang="en-US" sz="2400" dirty="0"/>
          </a:p>
        </p:txBody>
      </p:sp>
      <p:sp>
        <p:nvSpPr>
          <p:cNvPr id="30" name="TextBox 29"/>
          <p:cNvSpPr txBox="1"/>
          <p:nvPr/>
        </p:nvSpPr>
        <p:spPr>
          <a:xfrm>
            <a:off x="917639" y="2086945"/>
            <a:ext cx="33552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do you watch?</a:t>
            </a:r>
            <a:endParaRPr lang="en-US" sz="2400" dirty="0"/>
          </a:p>
        </p:txBody>
      </p:sp>
      <p:sp>
        <p:nvSpPr>
          <p:cNvPr id="31" name="TextBox 30"/>
          <p:cNvSpPr txBox="1"/>
          <p:nvPr/>
        </p:nvSpPr>
        <p:spPr>
          <a:xfrm>
            <a:off x="944626" y="2083237"/>
            <a:ext cx="27521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What </a:t>
            </a:r>
            <a:r>
              <a:rPr lang="en-US" sz="2400" dirty="0"/>
              <a:t>do you watch?</a:t>
            </a:r>
            <a:endParaRPr lang="en-US" sz="2400" dirty="0"/>
          </a:p>
        </p:txBody>
      </p:sp>
      <p:sp>
        <p:nvSpPr>
          <p:cNvPr id="33" name="TextBox 32"/>
          <p:cNvSpPr txBox="1"/>
          <p:nvPr/>
        </p:nvSpPr>
        <p:spPr>
          <a:xfrm>
            <a:off x="862768" y="3527023"/>
            <a:ext cx="57773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do you like the most in </a:t>
            </a:r>
            <a:r>
              <a:rPr lang="en-US" sz="2400" i="1" dirty="0"/>
              <a:t>Doraemon</a:t>
            </a:r>
            <a:r>
              <a:rPr lang="en-US" sz="2400" dirty="0"/>
              <a:t>?</a:t>
            </a:r>
            <a:endParaRPr lang="en-US" sz="2400" dirty="0"/>
          </a:p>
        </p:txBody>
      </p:sp>
      <p:sp>
        <p:nvSpPr>
          <p:cNvPr id="34" name="TextBox 33"/>
          <p:cNvSpPr txBox="1"/>
          <p:nvPr/>
        </p:nvSpPr>
        <p:spPr>
          <a:xfrm>
            <a:off x="848454" y="3528273"/>
            <a:ext cx="5215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Who </a:t>
            </a:r>
            <a:r>
              <a:rPr lang="en-US" sz="2400" dirty="0"/>
              <a:t>do you like the most in </a:t>
            </a:r>
            <a:r>
              <a:rPr lang="en-US" sz="2400" i="1" dirty="0"/>
              <a:t>Doraemon</a:t>
            </a:r>
            <a:r>
              <a:rPr lang="en-US" sz="2400" dirty="0"/>
              <a:t>?</a:t>
            </a:r>
            <a:endParaRPr lang="en-US" sz="2400" dirty="0"/>
          </a:p>
        </p:txBody>
      </p:sp>
      <p:sp>
        <p:nvSpPr>
          <p:cNvPr id="36" name="TextBox 35"/>
          <p:cNvSpPr txBox="1"/>
          <p:nvPr/>
        </p:nvSpPr>
        <p:spPr>
          <a:xfrm>
            <a:off x="848454" y="5043717"/>
            <a:ext cx="49505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do you play football?</a:t>
            </a:r>
            <a:endParaRPr lang="en-US" sz="2400" dirty="0"/>
          </a:p>
        </p:txBody>
      </p:sp>
      <p:sp>
        <p:nvSpPr>
          <p:cNvPr id="37" name="TextBox 36"/>
          <p:cNvSpPr txBox="1"/>
          <p:nvPr/>
        </p:nvSpPr>
        <p:spPr>
          <a:xfrm>
            <a:off x="882497" y="5043716"/>
            <a:ext cx="3616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When </a:t>
            </a:r>
            <a:r>
              <a:rPr lang="en-US" sz="2400" dirty="0"/>
              <a:t>do you play football?</a:t>
            </a:r>
            <a:endParaRPr lang="en-US" sz="2400" dirty="0"/>
          </a:p>
        </p:txBody>
      </p:sp>
      <p:sp>
        <p:nvSpPr>
          <p:cNvPr id="39" name="TextBox 38"/>
          <p:cNvSpPr txBox="1"/>
          <p:nvPr/>
        </p:nvSpPr>
        <p:spPr>
          <a:xfrm>
            <a:off x="882497" y="5775541"/>
            <a:ext cx="31726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do you play?</a:t>
            </a:r>
            <a:endParaRPr lang="en-US" sz="2400" dirty="0"/>
          </a:p>
        </p:txBody>
      </p:sp>
      <p:sp>
        <p:nvSpPr>
          <p:cNvPr id="40" name="TextBox 39"/>
          <p:cNvSpPr txBox="1"/>
          <p:nvPr/>
        </p:nvSpPr>
        <p:spPr>
          <a:xfrm>
            <a:off x="872599" y="5775541"/>
            <a:ext cx="2678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Where </a:t>
            </a:r>
            <a:r>
              <a:rPr lang="en-US" sz="2400" dirty="0"/>
              <a:t>do you play?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79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" grpId="0"/>
      <p:bldP spid="28" grpId="0"/>
      <p:bldP spid="30" grpId="0"/>
      <p:bldP spid="31" grpId="0"/>
      <p:bldP spid="33" grpId="0"/>
      <p:bldP spid="34" grpId="0"/>
      <p:bldP spid="36" grpId="0"/>
      <p:bldP spid="37" grpId="0"/>
      <p:bldP spid="39" grpId="0"/>
      <p:bldP spid="4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14" y="178323"/>
            <a:ext cx="4176100" cy="7205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9" y="168988"/>
            <a:ext cx="961782" cy="7776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1228" y="960331"/>
            <a:ext cx="19095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0FB7BD"/>
                </a:solidFill>
              </a:rPr>
              <a:t>Grammar</a:t>
            </a:r>
            <a:endParaRPr lang="en-US" sz="3000" b="1">
              <a:solidFill>
                <a:srgbClr val="0FB7BD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4190" y="1908070"/>
            <a:ext cx="81156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/>
              <a:t>Conjunctions in compound sentences</a:t>
            </a:r>
            <a:endParaRPr lang="en-US" sz="4000" b="1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1698" y="3009696"/>
            <a:ext cx="12347396" cy="243263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037372"/>
            <a:ext cx="9144000" cy="3462579"/>
          </a:xfrm>
          <a:prstGeom prst="rect">
            <a:avLst/>
          </a:prstGeom>
          <a:solidFill>
            <a:srgbClr val="FDE1D8"/>
          </a:solidFill>
          <a:ln>
            <a:solidFill>
              <a:srgbClr val="FDE1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14" y="178323"/>
            <a:ext cx="4176100" cy="7205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9" y="168988"/>
            <a:ext cx="961782" cy="7776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1228" y="960331"/>
            <a:ext cx="19095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0FB7BD"/>
                </a:solidFill>
              </a:rPr>
              <a:t>Grammar</a:t>
            </a:r>
            <a:endParaRPr lang="en-US" sz="3000" b="1">
              <a:solidFill>
                <a:srgbClr val="0FB7BD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07177" y="1596954"/>
            <a:ext cx="57296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/>
              <a:t>Conjunctions in compound sentences</a:t>
            </a:r>
            <a:endParaRPr lang="en-US" sz="2800" b="1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427" y="2311217"/>
            <a:ext cx="3703791" cy="94779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3259011"/>
            <a:ext cx="923764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/>
              <a:t>We use conjunctions to combine two clauses into a compound sentence. </a:t>
            </a:r>
            <a:endParaRPr lang="en-US" sz="2400"/>
          </a:p>
          <a:p>
            <a:pPr>
              <a:lnSpc>
                <a:spcPct val="150000"/>
              </a:lnSpc>
            </a:pPr>
            <a:r>
              <a:rPr lang="en-US" sz="2400" b="1">
                <a:solidFill>
                  <a:srgbClr val="0070C0"/>
                </a:solidFill>
              </a:rPr>
              <a:t>Examples:</a:t>
            </a:r>
            <a:endParaRPr lang="en-US" sz="2400" b="1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/>
              <a:t>I like watching cartoons, </a:t>
            </a:r>
            <a:r>
              <a:rPr lang="en-US" sz="2400" b="1"/>
              <a:t>but </a:t>
            </a:r>
            <a:r>
              <a:rPr lang="en-US" sz="2400"/>
              <a:t>my brother likes watching sports.</a:t>
            </a:r>
            <a:endParaRPr lang="en-US" sz="2400"/>
          </a:p>
          <a:p>
            <a:pPr>
              <a:lnSpc>
                <a:spcPct val="150000"/>
              </a:lnSpc>
            </a:pPr>
            <a:r>
              <a:rPr lang="en-US" sz="2400"/>
              <a:t>I enjoy sports, </a:t>
            </a:r>
            <a:r>
              <a:rPr lang="en-US" sz="2400" b="1"/>
              <a:t>so</a:t>
            </a:r>
            <a:r>
              <a:rPr lang="en-US" sz="2400"/>
              <a:t> I spend a lot of time outdoors.</a:t>
            </a:r>
            <a:endParaRPr lang="en-US" sz="2400"/>
          </a:p>
          <a:p>
            <a:pPr>
              <a:lnSpc>
                <a:spcPct val="150000"/>
              </a:lnSpc>
            </a:pPr>
            <a:r>
              <a:rPr lang="en-US" sz="2400"/>
              <a:t>I’m helping decorate the house, </a:t>
            </a:r>
            <a:r>
              <a:rPr lang="en-US" sz="2400" b="1"/>
              <a:t>and</a:t>
            </a:r>
            <a:r>
              <a:rPr lang="en-US" sz="2400"/>
              <a:t> my brother is busy cooking.</a:t>
            </a: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67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81745" y="225326"/>
            <a:ext cx="78964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beginnings with the endings.</a:t>
            </a:r>
            <a:endParaRPr lang="en-US" sz="26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275422" y="1264794"/>
          <a:ext cx="8593156" cy="46457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6578"/>
                <a:gridCol w="4296578"/>
              </a:tblGrid>
              <a:tr h="55298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Beginnings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Endings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800916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0070C0"/>
                          </a:solidFill>
                        </a:rPr>
                        <a:t>1. </a:t>
                      </a:r>
                      <a:r>
                        <a:rPr lang="en-US" sz="2400"/>
                        <a:t>I like animal programmes,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0070C0"/>
                          </a:solidFill>
                        </a:rPr>
                        <a:t>a. </a:t>
                      </a:r>
                      <a:r>
                        <a:rPr lang="en-US" sz="2400" b="1"/>
                        <a:t>so</a:t>
                      </a:r>
                      <a:r>
                        <a:rPr lang="en-US" sz="2400"/>
                        <a:t> I can</a:t>
                      </a:r>
                      <a:r>
                        <a:rPr lang="en-US" sz="2400" baseline="0"/>
                        <a:t> be at the stadium on time.</a:t>
                      </a:r>
                      <a:endParaRPr lang="en-US" sz="2400"/>
                    </a:p>
                  </a:txBody>
                  <a:tcPr/>
                </a:tc>
              </a:tr>
              <a:tr h="800916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0070C0"/>
                          </a:solidFill>
                        </a:rPr>
                        <a:t>2.</a:t>
                      </a:r>
                      <a:r>
                        <a:rPr lang="en-US" sz="2400"/>
                        <a:t> I’ll get up early tomorrow,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0070C0"/>
                          </a:solidFill>
                        </a:rPr>
                        <a:t>b. </a:t>
                      </a:r>
                      <a:r>
                        <a:rPr lang="en-US" sz="2400" b="1"/>
                        <a:t>but</a:t>
                      </a:r>
                      <a:r>
                        <a:rPr lang="en-US" sz="2400"/>
                        <a:t> he can’t draw.</a:t>
                      </a:r>
                      <a:endParaRPr lang="en-US" sz="2400"/>
                    </a:p>
                  </a:txBody>
                  <a:tcPr/>
                </a:tc>
              </a:tr>
              <a:tr h="800916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0070C0"/>
                          </a:solidFill>
                        </a:rPr>
                        <a:t>3.</a:t>
                      </a:r>
                      <a:r>
                        <a:rPr lang="en-US" sz="2400"/>
                        <a:t> Sometimes we read books,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0070C0"/>
                          </a:solidFill>
                        </a:rPr>
                        <a:t>c. </a:t>
                      </a:r>
                      <a:r>
                        <a:rPr lang="en-US" sz="2400" b="1"/>
                        <a:t>and </a:t>
                      </a:r>
                      <a:r>
                        <a:rPr lang="en-US" sz="2400"/>
                        <a:t>my brother likes them, too.</a:t>
                      </a:r>
                      <a:endParaRPr lang="en-US" sz="2400"/>
                    </a:p>
                  </a:txBody>
                  <a:tcPr/>
                </a:tc>
              </a:tr>
              <a:tr h="800916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0070C0"/>
                          </a:solidFill>
                        </a:rPr>
                        <a:t>4.</a:t>
                      </a:r>
                      <a:r>
                        <a:rPr lang="en-US" sz="2400"/>
                        <a:t> My little brother can colour pictures,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0070C0"/>
                          </a:solidFill>
                        </a:rPr>
                        <a:t>d. </a:t>
                      </a:r>
                      <a:r>
                        <a:rPr lang="en-US" sz="2400" b="1"/>
                        <a:t>so</a:t>
                      </a:r>
                      <a:r>
                        <a:rPr lang="en-US" sz="2400"/>
                        <a:t> we spend every Saturday playing sports.</a:t>
                      </a:r>
                      <a:endParaRPr lang="en-US" sz="2400"/>
                    </a:p>
                  </a:txBody>
                  <a:tcPr/>
                </a:tc>
              </a:tr>
              <a:tr h="800916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0070C0"/>
                          </a:solidFill>
                        </a:rPr>
                        <a:t>5.</a:t>
                      </a:r>
                      <a:r>
                        <a:rPr lang="en-US" sz="2400"/>
                        <a:t> We love outdoor activities,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e. </a:t>
                      </a:r>
                      <a:r>
                        <a:rPr lang="en-US" sz="2400" b="1" dirty="0"/>
                        <a:t>and</a:t>
                      </a:r>
                      <a:r>
                        <a:rPr lang="en-US" sz="2400" dirty="0"/>
                        <a:t> sometimes we play sports.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" name="Text Box 99"/>
          <p:cNvSpPr txBox="1"/>
          <p:nvPr/>
        </p:nvSpPr>
        <p:spPr>
          <a:xfrm>
            <a:off x="1108710" y="418465"/>
            <a:ext cx="692658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en-US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charset="0"/>
                <a:cs typeface="Times New Roman" panose="02020603050405020304" charset="0"/>
              </a:rPr>
              <a:t>Warm-up: Word cloud </a:t>
            </a:r>
            <a:endParaRPr lang="en-US" sz="44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alibri" panose="020F0502020204030204" charset="0"/>
              <a:cs typeface="Times New Roman" panose="0202060305040502030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764540" y="1607820"/>
            <a:ext cx="815530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3600" b="0" i="1">
                <a:solidFill>
                  <a:srgbClr val="000000"/>
                </a:solidFill>
                <a:latin typeface="Calibri" panose="020F0502020204030204" charset="0"/>
                <a:cs typeface="Times New Roman" panose="02020603050405020304" charset="0"/>
              </a:rPr>
              <a:t>Name all the question words that you know</a:t>
            </a:r>
            <a:endParaRPr lang="en-US" sz="3600" b="0" i="1">
              <a:solidFill>
                <a:srgbClr val="000000"/>
              </a:solidFill>
              <a:latin typeface="Calibri" panose="020F0502020204030204" charset="0"/>
              <a:cs typeface="Times New Roman" panose="02020603050405020304" charset="0"/>
            </a:endParaRPr>
          </a:p>
        </p:txBody>
      </p:sp>
      <p:pic>
        <p:nvPicPr>
          <p:cNvPr id="233" name="image1.png"/>
          <p:cNvPicPr preferRelativeResize="0"/>
          <p:nvPr/>
        </p:nvPicPr>
        <p:blipFill>
          <a:blip r:embed="rId2"/>
          <a:srcRect l="23475" t="21657" r="10326" b="4346"/>
          <a:stretch>
            <a:fillRect/>
          </a:stretch>
        </p:blipFill>
        <p:spPr>
          <a:xfrm>
            <a:off x="1783715" y="2868930"/>
            <a:ext cx="6116955" cy="361061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67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81745" y="225326"/>
            <a:ext cx="78964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beginnings with the endings.</a:t>
            </a:r>
            <a:endParaRPr lang="en-US" sz="26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275422" y="1264794"/>
          <a:ext cx="8593037" cy="466778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296578"/>
                <a:gridCol w="4296459"/>
              </a:tblGrid>
              <a:tr h="55298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Beginnings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Endings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800916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1. </a:t>
                      </a:r>
                      <a:r>
                        <a:rPr lang="en-US" sz="2400" dirty="0"/>
                        <a:t>I like animal </a:t>
                      </a:r>
                      <a:r>
                        <a:rPr lang="en-US" sz="2400" dirty="0" err="1"/>
                        <a:t>programmes</a:t>
                      </a:r>
                      <a:r>
                        <a:rPr lang="en-US" sz="2400" dirty="0"/>
                        <a:t>,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c. </a:t>
                      </a:r>
                      <a:r>
                        <a:rPr lang="en-US" sz="2400" b="1" dirty="0"/>
                        <a:t>and</a:t>
                      </a:r>
                      <a:r>
                        <a:rPr lang="en-US" sz="2400" dirty="0"/>
                        <a:t> my brother likes them, too.</a:t>
                      </a:r>
                      <a:endParaRPr lang="en-US" sz="2400" dirty="0"/>
                    </a:p>
                  </a:txBody>
                  <a:tcPr/>
                </a:tc>
              </a:tr>
              <a:tr h="800916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0070C0"/>
                          </a:solidFill>
                        </a:rPr>
                        <a:t>2.</a:t>
                      </a:r>
                      <a:r>
                        <a:rPr lang="en-US" sz="2400"/>
                        <a:t> I’ll get up early tomorrow,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a. </a:t>
                      </a:r>
                      <a:r>
                        <a:rPr lang="en-US" sz="2400" b="1" dirty="0"/>
                        <a:t>so</a:t>
                      </a:r>
                      <a:r>
                        <a:rPr lang="en-US" sz="2400" dirty="0"/>
                        <a:t> I can be at the stadium on time.</a:t>
                      </a:r>
                      <a:endParaRPr lang="en-US" sz="2400" dirty="0"/>
                    </a:p>
                  </a:txBody>
                  <a:tcPr/>
                </a:tc>
              </a:tr>
              <a:tr h="800916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3.</a:t>
                      </a:r>
                      <a:r>
                        <a:rPr lang="en-US" sz="2400" dirty="0"/>
                        <a:t> Sometimes we read books,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e. </a:t>
                      </a:r>
                      <a:r>
                        <a:rPr lang="en-US" sz="2400" b="1" dirty="0"/>
                        <a:t>and </a:t>
                      </a:r>
                      <a:r>
                        <a:rPr lang="en-US" sz="2400" dirty="0"/>
                        <a:t>sometimes we play sports.</a:t>
                      </a:r>
                      <a:endParaRPr lang="en-US" sz="2400" dirty="0"/>
                    </a:p>
                  </a:txBody>
                  <a:tcPr/>
                </a:tc>
              </a:tr>
              <a:tr h="800916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4.</a:t>
                      </a:r>
                      <a:r>
                        <a:rPr lang="en-US" sz="2400" dirty="0"/>
                        <a:t> My little brother can </a:t>
                      </a:r>
                      <a:r>
                        <a:rPr lang="en-US" sz="2400" dirty="0" err="1"/>
                        <a:t>colour</a:t>
                      </a:r>
                      <a:r>
                        <a:rPr lang="en-US" sz="2400" dirty="0"/>
                        <a:t> pictures,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b. </a:t>
                      </a:r>
                      <a:r>
                        <a:rPr lang="en-US" sz="2400" b="1" dirty="0"/>
                        <a:t>but</a:t>
                      </a:r>
                      <a:r>
                        <a:rPr lang="en-US" sz="2400" dirty="0"/>
                        <a:t> he can’t draw.</a:t>
                      </a:r>
                      <a:endParaRPr lang="en-US" sz="2400" dirty="0"/>
                    </a:p>
                  </a:txBody>
                  <a:tcPr/>
                </a:tc>
              </a:tr>
              <a:tr h="800916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5.</a:t>
                      </a:r>
                      <a:r>
                        <a:rPr lang="en-US" sz="2400" dirty="0"/>
                        <a:t> We love outdoor activities,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d. </a:t>
                      </a:r>
                      <a:r>
                        <a:rPr lang="en-US" sz="2400" b="1" dirty="0"/>
                        <a:t>so</a:t>
                      </a:r>
                      <a:r>
                        <a:rPr lang="en-US" sz="2400" dirty="0"/>
                        <a:t> we spend every Saturday playing sports.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669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273995"/>
            <a:ext cx="805260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Use </a:t>
            </a:r>
            <a:r>
              <a:rPr lang="en-US" sz="2600" b="1" i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i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but</a:t>
            </a:r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sz="2600" b="1" i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to complete the sentences.</a:t>
            </a:r>
            <a:endParaRPr lang="en-US" sz="26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6977" y="195672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1807" y="1950247"/>
            <a:ext cx="1422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I’m tired, 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6977" y="274040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9769" y="358622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4599" y="3577573"/>
            <a:ext cx="2462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We trained hard, 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166977" y="441873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1806" y="4410083"/>
            <a:ext cx="3999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The </a:t>
            </a:r>
            <a:r>
              <a:rPr lang="en-US" sz="2400" dirty="0" err="1"/>
              <a:t>programme</a:t>
            </a:r>
            <a:r>
              <a:rPr lang="en-US" sz="2400" dirty="0"/>
              <a:t> is interesting, 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6977" y="524311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1807" y="5243113"/>
            <a:ext cx="4303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I’ll write him some instructions, 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1807" y="2749053"/>
            <a:ext cx="3782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My sister is good at school, </a:t>
            </a:r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1873046" y="1957666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I’ll go to bed early.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912374" y="1950246"/>
            <a:ext cx="2825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so</a:t>
            </a:r>
            <a:r>
              <a:rPr lang="en-US" sz="2400" dirty="0"/>
              <a:t> I’ll go to bed early.</a:t>
            </a:r>
            <a:endParaRPr lang="en-US" sz="2400" dirty="0"/>
          </a:p>
        </p:txBody>
      </p:sp>
      <p:sp>
        <p:nvSpPr>
          <p:cNvPr id="24" name="TextBox 23"/>
          <p:cNvSpPr txBox="1"/>
          <p:nvPr/>
        </p:nvSpPr>
        <p:spPr>
          <a:xfrm>
            <a:off x="4159046" y="2744764"/>
            <a:ext cx="25072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I’m not.</a:t>
            </a:r>
            <a:endParaRPr lang="en-US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4159046" y="2749052"/>
            <a:ext cx="1644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but</a:t>
            </a:r>
            <a:r>
              <a:rPr lang="en-US" sz="2400" dirty="0"/>
              <a:t> I’m not.</a:t>
            </a:r>
            <a:endParaRPr lang="en-US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2846438" y="3576725"/>
            <a:ext cx="38198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we won the game.</a:t>
            </a:r>
            <a:endParaRPr lang="en-US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2846438" y="3575877"/>
            <a:ext cx="28343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so</a:t>
            </a:r>
            <a:r>
              <a:rPr lang="en-US" sz="2400" dirty="0"/>
              <a:t> we won the game.</a:t>
            </a:r>
            <a:endParaRPr lang="en-US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4520598" y="4415440"/>
            <a:ext cx="29814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it’s too long.</a:t>
            </a:r>
            <a:endParaRPr lang="en-US" sz="2400" dirty="0"/>
          </a:p>
        </p:txBody>
      </p:sp>
      <p:sp>
        <p:nvSpPr>
          <p:cNvPr id="29" name="TextBox 28"/>
          <p:cNvSpPr txBox="1"/>
          <p:nvPr/>
        </p:nvSpPr>
        <p:spPr>
          <a:xfrm>
            <a:off x="4520598" y="4420357"/>
            <a:ext cx="2218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but</a:t>
            </a:r>
            <a:r>
              <a:rPr lang="en-US" sz="2400" dirty="0"/>
              <a:t> it’s too long.</a:t>
            </a:r>
            <a:endParaRPr lang="en-US" sz="2400" dirty="0"/>
          </a:p>
        </p:txBody>
      </p:sp>
      <p:sp>
        <p:nvSpPr>
          <p:cNvPr id="30" name="TextBox 29"/>
          <p:cNvSpPr txBox="1"/>
          <p:nvPr/>
        </p:nvSpPr>
        <p:spPr>
          <a:xfrm>
            <a:off x="4640826" y="5243112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I hope he’ll follow them.</a:t>
            </a:r>
            <a:endParaRPr lang="en-US" sz="2400" dirty="0"/>
          </a:p>
        </p:txBody>
      </p:sp>
      <p:sp>
        <p:nvSpPr>
          <p:cNvPr id="31" name="TextBox 30"/>
          <p:cNvSpPr txBox="1"/>
          <p:nvPr/>
        </p:nvSpPr>
        <p:spPr>
          <a:xfrm>
            <a:off x="4658705" y="5238195"/>
            <a:ext cx="37628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and</a:t>
            </a:r>
            <a:r>
              <a:rPr lang="en-US" sz="2400" dirty="0"/>
              <a:t> I hope he’ll follow them.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5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6748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975485" y="203200"/>
            <a:ext cx="4978400" cy="70675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4400" b="1"/>
              <a:t>WRAP- UP</a:t>
            </a:r>
            <a:endParaRPr lang="en-US" sz="4400" b="1"/>
          </a:p>
        </p:txBody>
      </p:sp>
      <p:sp>
        <p:nvSpPr>
          <p:cNvPr id="7" name="Text Box 6"/>
          <p:cNvSpPr txBox="1"/>
          <p:nvPr/>
        </p:nvSpPr>
        <p:spPr>
          <a:xfrm>
            <a:off x="454660" y="2275205"/>
            <a:ext cx="8493760" cy="26511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l">
              <a:lnSpc>
                <a:spcPct val="130000"/>
              </a:lnSpc>
            </a:pPr>
            <a:r>
              <a:rPr lang="en-US" sz="3200">
                <a:latin typeface="Calibri" panose="020F0502020204030204" charset="0"/>
                <a:cs typeface="Times New Roman" panose="02020603050405020304" charset="0"/>
              </a:rPr>
              <a:t>- Use the lexical items related to the topic Television</a:t>
            </a:r>
            <a:endParaRPr lang="en-US" sz="3200">
              <a:latin typeface="Calibri" panose="020F0502020204030204" charset="0"/>
              <a:cs typeface="Times New Roman" panose="02020603050405020304" charset="0"/>
            </a:endParaRPr>
          </a:p>
          <a:p>
            <a:pPr indent="0" algn="l">
              <a:lnSpc>
                <a:spcPct val="130000"/>
              </a:lnSpc>
            </a:pPr>
            <a:r>
              <a:rPr lang="en-US" sz="3200">
                <a:latin typeface="Calibri" panose="020F0502020204030204" charset="0"/>
                <a:cs typeface="Times New Roman" panose="02020603050405020304" charset="0"/>
              </a:rPr>
              <a:t>- Use </a:t>
            </a:r>
            <a:r>
              <a:rPr lang="en-US" sz="3200" b="1">
                <a:latin typeface="Calibri" panose="020F0502020204030204" charset="0"/>
                <a:cs typeface="Times New Roman" panose="02020603050405020304" charset="0"/>
              </a:rPr>
              <a:t>Wh-questions</a:t>
            </a:r>
            <a:r>
              <a:rPr lang="en-US" sz="3200">
                <a:latin typeface="Calibri" panose="020F0502020204030204" charset="0"/>
                <a:cs typeface="Times New Roman" panose="02020603050405020304" charset="0"/>
              </a:rPr>
              <a:t> and conjunctions in compound sentences:</a:t>
            </a:r>
            <a:r>
              <a:rPr lang="en-US" sz="3200" b="1">
                <a:latin typeface="Calibri" panose="020F0502020204030204" charset="0"/>
                <a:cs typeface="Times New Roman" panose="02020603050405020304" charset="0"/>
              </a:rPr>
              <a:t> and, but, so </a:t>
            </a:r>
            <a:r>
              <a:rPr lang="en-US" sz="3200">
                <a:latin typeface="Calibri" panose="020F0502020204030204" charset="0"/>
                <a:cs typeface="Times New Roman" panose="02020603050405020304" charset="0"/>
              </a:rPr>
              <a:t>correctly.</a:t>
            </a:r>
            <a:endParaRPr lang="en-US" sz="3200">
              <a:latin typeface="Calibri" panose="020F05020202040302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6748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975485" y="203200"/>
            <a:ext cx="4978400" cy="70675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4400" b="1"/>
              <a:t>HOMEWORK</a:t>
            </a:r>
            <a:endParaRPr lang="en-US" sz="4400" b="1"/>
          </a:p>
        </p:txBody>
      </p:sp>
      <p:sp>
        <p:nvSpPr>
          <p:cNvPr id="7" name="Text Box 6"/>
          <p:cNvSpPr txBox="1"/>
          <p:nvPr/>
        </p:nvSpPr>
        <p:spPr>
          <a:xfrm>
            <a:off x="454660" y="2275205"/>
            <a:ext cx="8493760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>
                <a:latin typeface="Calibri" panose="020F0502020204030204" charset="0"/>
                <a:cs typeface="Times New Roman" panose="02020603050405020304" charset="0"/>
              </a:rPr>
              <a:t>Write new words 2 lines.</a:t>
            </a:r>
            <a:endParaRPr lang="en-US" sz="3200">
              <a:latin typeface="Calibri" panose="020F0502020204030204" charset="0"/>
              <a:cs typeface="Times New Roman" panose="0202060305040502030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>
                <a:latin typeface="Calibri" panose="020F0502020204030204" charset="0"/>
                <a:cs typeface="Times New Roman" panose="02020603050405020304" charset="0"/>
              </a:rPr>
              <a:t>Learn new words by heart. </a:t>
            </a:r>
            <a:endParaRPr lang="en-US" sz="3200">
              <a:latin typeface="Calibri" panose="020F0502020204030204" charset="0"/>
              <a:cs typeface="Times New Roman" panose="0202060305040502030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>
                <a:latin typeface="Calibri" panose="020F0502020204030204" charset="0"/>
                <a:cs typeface="Times New Roman" panose="02020603050405020304" charset="0"/>
              </a:rPr>
              <a:t>Do exercise in Workbook. </a:t>
            </a:r>
            <a:endParaRPr lang="en-US" sz="3200">
              <a:latin typeface="Calibri" panose="020F0502020204030204" charset="0"/>
              <a:cs typeface="Times New Roman" panose="02020603050405020304" charset="0"/>
            </a:endParaRPr>
          </a:p>
        </p:txBody>
      </p:sp>
      <p:pic>
        <p:nvPicPr>
          <p:cNvPr id="110" name="Picture 109"/>
          <p:cNvPicPr/>
          <p:nvPr/>
        </p:nvPicPr>
        <p:blipFill>
          <a:blip r:embed="rId2"/>
          <a:srcRect l="19460" r="21218"/>
          <a:stretch>
            <a:fillRect/>
          </a:stretch>
        </p:blipFill>
        <p:spPr>
          <a:xfrm>
            <a:off x="5671185" y="2390140"/>
            <a:ext cx="3277235" cy="31432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551409"/>
            <a:ext cx="4176100" cy="7205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1" y="4009433"/>
            <a:ext cx="379594" cy="4124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5" y="4792824"/>
            <a:ext cx="375944" cy="3725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4" y="5595969"/>
            <a:ext cx="369047" cy="3905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089" y="4353053"/>
            <a:ext cx="351213" cy="3613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02065" y="4000662"/>
            <a:ext cx="3926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Read the conversation and underline the question words.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4188" y="4739424"/>
            <a:ext cx="3895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Match each question word with the information it needs.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8797" y="5595969"/>
            <a:ext cx="41503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Use the question words in the box to complete the conversations. Then listen Track and check your answers. 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70562" y="4353053"/>
            <a:ext cx="3933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Match the beginnings with the endings.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78152" y="2669269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Grammar</a:t>
            </a:r>
            <a:endParaRPr lang="en-US" sz="2800" b="1">
              <a:solidFill>
                <a:srgbClr val="0FB7BD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35257" y="3453225"/>
            <a:ext cx="22282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/>
              <a:t>Wh </a:t>
            </a:r>
            <a:r>
              <a:rPr lang="en-US" sz="2400" b="1"/>
              <a:t>– questions</a:t>
            </a:r>
            <a:endParaRPr lang="en-US" sz="2400" b="1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065" y="5311335"/>
            <a:ext cx="351213" cy="33114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287538" y="5296234"/>
            <a:ext cx="3691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Use </a:t>
            </a:r>
            <a:r>
              <a:rPr lang="en-US" b="1" i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i="1">
                <a:latin typeface="Arial" panose="020B0604020202020204" pitchFamily="34" charset="0"/>
                <a:cs typeface="Arial" panose="020B0604020202020204" pitchFamily="34" charset="0"/>
              </a:rPr>
              <a:t>but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b="1" i="1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 to complete the sentences.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265009" y="3472979"/>
            <a:ext cx="49390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/>
              <a:t>Conjunctions in compound sentences</a:t>
            </a:r>
            <a:endParaRPr lang="en-US" sz="2400" b="1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98"/>
            <a:ext cx="8853992" cy="229223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14" y="178323"/>
            <a:ext cx="4176100" cy="7205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9" y="168988"/>
            <a:ext cx="961782" cy="7776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2291" y="168800"/>
            <a:ext cx="253649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FB7BD"/>
                </a:solidFill>
              </a:rPr>
              <a:t>Vocabulary</a:t>
            </a:r>
            <a:endParaRPr lang="en-US" sz="4000" b="1">
              <a:solidFill>
                <a:srgbClr val="0FB7BD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9911" y="1820815"/>
            <a:ext cx="4184650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4000" b="1"/>
              <a:t>book exhibition (n)</a:t>
            </a:r>
            <a:endParaRPr lang="en-US" sz="4000" b="1"/>
          </a:p>
        </p:txBody>
      </p:sp>
      <p:sp>
        <p:nvSpPr>
          <p:cNvPr id="2" name="Rectangle 6"/>
          <p:cNvSpPr/>
          <p:nvPr/>
        </p:nvSpPr>
        <p:spPr>
          <a:xfrm>
            <a:off x="579911" y="3100975"/>
            <a:ext cx="3540760" cy="706755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en-US" sz="4000" b="1">
                <a:solidFill>
                  <a:schemeClr val="accent1">
                    <a:lumMod val="75000"/>
                  </a:schemeClr>
                </a:solidFill>
              </a:rPr>
              <a:t>/bʊk ˌeksɪˈbɪʃn/</a:t>
            </a:r>
            <a:endParaRPr lang="en-US" sz="4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Rectangle 6"/>
          <p:cNvSpPr/>
          <p:nvPr/>
        </p:nvSpPr>
        <p:spPr>
          <a:xfrm>
            <a:off x="706911" y="4381135"/>
            <a:ext cx="3148965" cy="706755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en-US" sz="4000" b="1">
                <a:solidFill>
                  <a:srgbClr val="C00000"/>
                </a:solidFill>
              </a:rPr>
              <a:t>triển lãm sách</a:t>
            </a:r>
            <a:endParaRPr lang="en-US" sz="4000" b="1">
              <a:solidFill>
                <a:srgbClr val="C00000"/>
              </a:solidFill>
            </a:endParaRPr>
          </a:p>
        </p:txBody>
      </p:sp>
      <p:pic>
        <p:nvPicPr>
          <p:cNvPr id="101" name="Content Placeholder 100"/>
          <p:cNvPicPr/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24475" y="2018030"/>
            <a:ext cx="3526155" cy="21551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book exhibition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02485" y="2566035"/>
            <a:ext cx="659130" cy="5346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14" y="178323"/>
            <a:ext cx="4176100" cy="7205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9" y="168988"/>
            <a:ext cx="961782" cy="7776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2291" y="168800"/>
            <a:ext cx="253649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FB7BD"/>
                </a:solidFill>
              </a:rPr>
              <a:t>Vocabulary</a:t>
            </a:r>
            <a:endParaRPr lang="en-US" sz="4000" b="1">
              <a:solidFill>
                <a:srgbClr val="0FB7BD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9911" y="1820815"/>
            <a:ext cx="2587625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4000" b="1"/>
              <a:t>stadium (n)</a:t>
            </a:r>
            <a:endParaRPr lang="en-US" sz="4000" b="1"/>
          </a:p>
        </p:txBody>
      </p:sp>
      <p:sp>
        <p:nvSpPr>
          <p:cNvPr id="2" name="Rectangle 6"/>
          <p:cNvSpPr/>
          <p:nvPr/>
        </p:nvSpPr>
        <p:spPr>
          <a:xfrm>
            <a:off x="579911" y="3100975"/>
            <a:ext cx="2621915" cy="706755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en-US" sz="4000" b="1">
                <a:solidFill>
                  <a:schemeClr val="accent1">
                    <a:lumMod val="75000"/>
                  </a:schemeClr>
                </a:solidFill>
              </a:rPr>
              <a:t>/ˈsteɪdiəm/</a:t>
            </a:r>
            <a:endParaRPr lang="en-US" sz="4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Rectangle 6"/>
          <p:cNvSpPr/>
          <p:nvPr/>
        </p:nvSpPr>
        <p:spPr>
          <a:xfrm>
            <a:off x="706911" y="4381135"/>
            <a:ext cx="2969895" cy="706755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en-US" sz="4000" b="1">
                <a:solidFill>
                  <a:srgbClr val="C00000"/>
                </a:solidFill>
              </a:rPr>
              <a:t>sân vận động</a:t>
            </a:r>
            <a:endParaRPr lang="en-US" sz="4000" b="1">
              <a:solidFill>
                <a:srgbClr val="C00000"/>
              </a:solidFill>
            </a:endParaRPr>
          </a:p>
        </p:txBody>
      </p:sp>
      <p:pic>
        <p:nvPicPr>
          <p:cNvPr id="102" name="Content Placeholder 101"/>
          <p:cNvPicPr/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69740" y="1820545"/>
            <a:ext cx="4690745" cy="2902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stadium 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32810" y="2032000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5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7" grpId="1"/>
      <p:bldP spid="3" grpId="0"/>
      <p:bldP spid="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14" y="178323"/>
            <a:ext cx="4176100" cy="7205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9" y="168988"/>
            <a:ext cx="961782" cy="7776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2291" y="168800"/>
            <a:ext cx="253649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FB7BD"/>
                </a:solidFill>
              </a:rPr>
              <a:t>Vocabulary</a:t>
            </a:r>
            <a:endParaRPr lang="en-US" sz="4000" b="1">
              <a:solidFill>
                <a:srgbClr val="0FB7BD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68251" y="1820815"/>
            <a:ext cx="1847215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4000" b="1"/>
              <a:t>train (v)</a:t>
            </a:r>
            <a:endParaRPr lang="en-US" sz="4000" b="1"/>
          </a:p>
        </p:txBody>
      </p:sp>
      <p:sp>
        <p:nvSpPr>
          <p:cNvPr id="2" name="Rectangle 6"/>
          <p:cNvSpPr/>
          <p:nvPr/>
        </p:nvSpPr>
        <p:spPr>
          <a:xfrm>
            <a:off x="1450496" y="3100975"/>
            <a:ext cx="1664970" cy="706755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en-US" sz="4000" b="1">
                <a:solidFill>
                  <a:schemeClr val="accent1">
                    <a:lumMod val="75000"/>
                  </a:schemeClr>
                </a:solidFill>
              </a:rPr>
              <a:t>/treɪn/</a:t>
            </a:r>
            <a:endParaRPr lang="en-US" sz="4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Rectangle 6"/>
          <p:cNvSpPr/>
          <p:nvPr/>
        </p:nvSpPr>
        <p:spPr>
          <a:xfrm>
            <a:off x="1115851" y="4381135"/>
            <a:ext cx="2152015" cy="706755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en-US" sz="4000" b="1">
                <a:solidFill>
                  <a:srgbClr val="C00000"/>
                </a:solidFill>
              </a:rPr>
              <a:t>tập luyện</a:t>
            </a:r>
            <a:endParaRPr lang="en-US" sz="4000" b="1">
              <a:solidFill>
                <a:srgbClr val="C00000"/>
              </a:solidFill>
            </a:endParaRPr>
          </a:p>
        </p:txBody>
      </p:sp>
      <p:pic>
        <p:nvPicPr>
          <p:cNvPr id="103" name="Content Placeholder 102"/>
          <p:cNvPicPr/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95520" y="2001520"/>
            <a:ext cx="3719830" cy="2171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train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62655" y="2032000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7" grpId="1"/>
      <p:bldP spid="3" grpId="0"/>
      <p:bldP spid="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14" y="178323"/>
            <a:ext cx="4176100" cy="7205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9" y="168988"/>
            <a:ext cx="961782" cy="7776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2291" y="168800"/>
            <a:ext cx="253649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FB7BD"/>
                </a:solidFill>
              </a:rPr>
              <a:t>Vocabulary</a:t>
            </a:r>
            <a:endParaRPr lang="en-US" sz="4000" b="1">
              <a:solidFill>
                <a:srgbClr val="0FB7BD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68251" y="1820815"/>
            <a:ext cx="3167380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4000" b="1"/>
              <a:t>instruction (n)</a:t>
            </a:r>
            <a:endParaRPr lang="en-US" sz="4000" b="1"/>
          </a:p>
        </p:txBody>
      </p:sp>
      <p:sp>
        <p:nvSpPr>
          <p:cNvPr id="2" name="Rectangle 6"/>
          <p:cNvSpPr/>
          <p:nvPr/>
        </p:nvSpPr>
        <p:spPr>
          <a:xfrm>
            <a:off x="1244121" y="3100975"/>
            <a:ext cx="2638425" cy="706755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en-US" sz="4000" b="1">
                <a:solidFill>
                  <a:schemeClr val="accent1">
                    <a:lumMod val="75000"/>
                  </a:schemeClr>
                </a:solidFill>
              </a:rPr>
              <a:t>/ɪnˈstrʌkʃn/</a:t>
            </a:r>
            <a:endParaRPr lang="en-US" sz="4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Rectangle 6"/>
          <p:cNvSpPr/>
          <p:nvPr/>
        </p:nvSpPr>
        <p:spPr>
          <a:xfrm>
            <a:off x="706911" y="4381135"/>
            <a:ext cx="3175635" cy="706755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en-US" sz="4000" b="1">
                <a:solidFill>
                  <a:srgbClr val="C00000"/>
                </a:solidFill>
              </a:rPr>
              <a:t>sự hướng dẫn</a:t>
            </a:r>
            <a:endParaRPr lang="en-US" sz="4000" b="1">
              <a:solidFill>
                <a:srgbClr val="C00000"/>
              </a:solidFill>
            </a:endParaRPr>
          </a:p>
        </p:txBody>
      </p:sp>
      <p:pic>
        <p:nvPicPr>
          <p:cNvPr id="104" name="Content Placeholder 103"/>
          <p:cNvPicPr/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22190" y="1827530"/>
            <a:ext cx="3806825" cy="19799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instruction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755" y="2032000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5" dur="12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6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7" grpId="1"/>
      <p:bldP spid="3" grpId="0"/>
      <p:bldP spid="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14" y="178323"/>
            <a:ext cx="4176100" cy="7205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9" y="168988"/>
            <a:ext cx="961782" cy="7776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2291" y="168800"/>
            <a:ext cx="253649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FB7BD"/>
                </a:solidFill>
              </a:rPr>
              <a:t>Vocabulary</a:t>
            </a:r>
            <a:endParaRPr lang="en-US" sz="4000" b="1">
              <a:solidFill>
                <a:srgbClr val="0FB7BD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68251" y="1820815"/>
            <a:ext cx="2179320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4000" b="1"/>
              <a:t>follow (v)</a:t>
            </a:r>
            <a:endParaRPr lang="en-US" sz="4000" b="1"/>
          </a:p>
        </p:txBody>
      </p:sp>
      <p:sp>
        <p:nvSpPr>
          <p:cNvPr id="2" name="Rectangle 6"/>
          <p:cNvSpPr/>
          <p:nvPr/>
        </p:nvSpPr>
        <p:spPr>
          <a:xfrm>
            <a:off x="1170461" y="3075575"/>
            <a:ext cx="1878330" cy="706755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en-US" sz="4000" b="1">
                <a:solidFill>
                  <a:schemeClr val="accent1">
                    <a:lumMod val="75000"/>
                  </a:schemeClr>
                </a:solidFill>
              </a:rPr>
              <a:t>/ˈfɒləʊ/</a:t>
            </a:r>
            <a:endParaRPr lang="en-US" sz="4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Rectangle 6"/>
          <p:cNvSpPr/>
          <p:nvPr/>
        </p:nvSpPr>
        <p:spPr>
          <a:xfrm>
            <a:off x="1326036" y="4330335"/>
            <a:ext cx="2063750" cy="706755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en-US" sz="4000" b="1">
                <a:solidFill>
                  <a:srgbClr val="C00000"/>
                </a:solidFill>
              </a:rPr>
              <a:t>làm theo</a:t>
            </a:r>
            <a:endParaRPr lang="en-US" sz="4000" b="1">
              <a:solidFill>
                <a:srgbClr val="C00000"/>
              </a:solidFill>
            </a:endParaRPr>
          </a:p>
        </p:txBody>
      </p:sp>
      <p:pic>
        <p:nvPicPr>
          <p:cNvPr id="105" name="Content Placeholder 104"/>
          <p:cNvPicPr>
            <a:picLocks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69130" y="1929130"/>
            <a:ext cx="4159885" cy="279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follow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07435" y="1929130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5" dur="88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6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7" grpId="1"/>
      <p:bldP spid="3" grpId="0"/>
      <p:bldP spid="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14" y="178323"/>
            <a:ext cx="4176100" cy="7205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9" y="168988"/>
            <a:ext cx="961782" cy="7776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2291" y="168800"/>
            <a:ext cx="253649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FB7BD"/>
                </a:solidFill>
              </a:rPr>
              <a:t>Vocabulary</a:t>
            </a:r>
            <a:endParaRPr lang="en-US" sz="4000" b="1">
              <a:solidFill>
                <a:srgbClr val="0FB7BD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68251" y="1820815"/>
            <a:ext cx="2456180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4000" b="1"/>
              <a:t>depend (v)</a:t>
            </a:r>
            <a:endParaRPr lang="en-US" sz="4000" b="1"/>
          </a:p>
        </p:txBody>
      </p:sp>
      <p:sp>
        <p:nvSpPr>
          <p:cNvPr id="2" name="Rectangle 6"/>
          <p:cNvSpPr/>
          <p:nvPr/>
        </p:nvSpPr>
        <p:spPr>
          <a:xfrm>
            <a:off x="1356516" y="3100975"/>
            <a:ext cx="2279015" cy="706755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en-US" sz="4000" b="1">
                <a:solidFill>
                  <a:schemeClr val="accent1">
                    <a:lumMod val="75000"/>
                  </a:schemeClr>
                </a:solidFill>
              </a:rPr>
              <a:t>/dɪˈpend/</a:t>
            </a:r>
            <a:endParaRPr lang="en-US" sz="4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Rectangle 6"/>
          <p:cNvSpPr/>
          <p:nvPr/>
        </p:nvSpPr>
        <p:spPr>
          <a:xfrm>
            <a:off x="1313971" y="4381135"/>
            <a:ext cx="2321560" cy="706755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en-US" sz="4000" b="1">
                <a:solidFill>
                  <a:srgbClr val="C00000"/>
                </a:solidFill>
              </a:rPr>
              <a:t>phụ thuộc</a:t>
            </a:r>
            <a:endParaRPr lang="en-US" sz="4000" b="1">
              <a:solidFill>
                <a:srgbClr val="C00000"/>
              </a:solidFill>
            </a:endParaRPr>
          </a:p>
        </p:txBody>
      </p:sp>
      <p:pic>
        <p:nvPicPr>
          <p:cNvPr id="106" name="Content Placeholder 105"/>
          <p:cNvPicPr/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13300" y="1873885"/>
            <a:ext cx="4164330" cy="25069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depend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98265" y="1926590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7" grpId="1"/>
      <p:bldP spid="3" grpId="0"/>
      <p:bldP spid="3" grpId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3746</Words>
  <Application>WPS Presentation</Application>
  <PresentationFormat>On-screen Show (4:3)</PresentationFormat>
  <Paragraphs>358</Paragraphs>
  <Slides>24</Slides>
  <Notes>3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3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Times New Roman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google1599041373</cp:lastModifiedBy>
  <cp:revision>107</cp:revision>
  <dcterms:created xsi:type="dcterms:W3CDTF">2020-12-09T02:04:00Z</dcterms:created>
  <dcterms:modified xsi:type="dcterms:W3CDTF">2023-01-14T01:37:06Z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25A0485D60324062ACCF02287D9AA485</vt:lpwstr>
  </property>
  <property fmtid="{D5CDD505-2E9C-101B-9397-08002B2CF9AE}" pid="3" name="KSOProductBuildVer">
    <vt:lpwstr>1033-11.2.0.11440</vt:lpwstr>
  </property>
</Properties>
</file>