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71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90" r:id="rId12"/>
    <p:sldId id="289" r:id="rId13"/>
    <p:sldId id="257" r:id="rId14"/>
    <p:sldId id="258" r:id="rId15"/>
    <p:sldId id="259" r:id="rId17"/>
    <p:sldId id="260" r:id="rId18"/>
    <p:sldId id="261" r:id="rId19"/>
    <p:sldId id="274" r:id="rId20"/>
    <p:sldId id="273" r:id="rId21"/>
    <p:sldId id="291" r:id="rId22"/>
    <p:sldId id="292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F09456"/>
    <a:srgbClr val="CFD5EA"/>
    <a:srgbClr val="FFFFFF"/>
    <a:srgbClr val="92DBF8"/>
    <a:srgbClr val="6ECFF6"/>
    <a:srgbClr val="FAC5BE"/>
    <a:srgbClr val="F8ACA2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67"/>
      </p:cViewPr>
      <p:guideLst>
        <p:guide orient="horz" pos="215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../media/audio2.wav"/><Relationship Id="rId1" Type="http://schemas.openxmlformats.org/officeDocument/2006/relationships/audio" Target="NUL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7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image" Target="../media/image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9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10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VOCABULARY</a:t>
            </a:r>
            <a:endParaRPr lang="en-US" sz="4400" b="1"/>
          </a:p>
        </p:txBody>
      </p:sp>
      <p:sp>
        <p:nvSpPr>
          <p:cNvPr id="103" name="Text Box 102"/>
          <p:cNvSpPr txBox="1"/>
          <p:nvPr/>
        </p:nvSpPr>
        <p:spPr>
          <a:xfrm>
            <a:off x="0" y="2079625"/>
            <a:ext cx="58432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solidFill>
                  <a:schemeClr val="accent2"/>
                </a:solidFill>
                <a:latin typeface="Calibri" panose="020F0502020204030204" charset="0"/>
                <a:cs typeface="Times New Roman" panose="02020603050405020304" charset="0"/>
              </a:rPr>
              <a:t>prefer (v)</a:t>
            </a:r>
            <a:endParaRPr lang="en-US" sz="4800" b="1">
              <a:solidFill>
                <a:schemeClr val="accent2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39395" y="4495165"/>
            <a:ext cx="42284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>
                <a:latin typeface="Calibri" panose="020F0502020204030204" charset="0"/>
                <a:cs typeface="Times New Roman" panose="02020603050405020304" charset="0"/>
              </a:rPr>
              <a:t>thích</a:t>
            </a:r>
            <a:endParaRPr lang="en-US" sz="4000"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56870" y="3284855"/>
            <a:ext cx="41592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 b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/prɪˈfɜː(r)/</a:t>
            </a:r>
            <a:endParaRPr lang="en-US" sz="4000" b="1">
              <a:solidFill>
                <a:srgbClr val="0070C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4" name="pref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570" y="2286000"/>
            <a:ext cx="495300" cy="495300"/>
          </a:xfrm>
          <a:prstGeom prst="rect">
            <a:avLst/>
          </a:prstGeom>
        </p:spPr>
      </p:pic>
      <p:pic>
        <p:nvPicPr>
          <p:cNvPr id="109" name="Picture 108"/>
          <p:cNvPicPr/>
          <p:nvPr/>
        </p:nvPicPr>
        <p:blipFill>
          <a:blip r:embed="rId5"/>
          <a:stretch>
            <a:fillRect/>
          </a:stretch>
        </p:blipFill>
        <p:spPr>
          <a:xfrm>
            <a:off x="4998720" y="2909570"/>
            <a:ext cx="3438525" cy="24803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VOCABULARY</a:t>
            </a:r>
            <a:endParaRPr lang="en-US" sz="4400" b="1"/>
          </a:p>
        </p:txBody>
      </p:sp>
      <p:sp>
        <p:nvSpPr>
          <p:cNvPr id="103" name="Text Box 102"/>
          <p:cNvSpPr txBox="1"/>
          <p:nvPr/>
        </p:nvSpPr>
        <p:spPr>
          <a:xfrm>
            <a:off x="1154430" y="2130425"/>
            <a:ext cx="365633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000" b="1">
                <a:solidFill>
                  <a:schemeClr val="accent2"/>
                </a:solidFill>
                <a:latin typeface="Calibri" panose="020F0502020204030204" charset="0"/>
                <a:cs typeface="Times New Roman" panose="02020603050405020304" charset="0"/>
              </a:rPr>
              <a:t> educational </a:t>
            </a:r>
            <a:endParaRPr lang="en-US" sz="4000" b="1">
              <a:solidFill>
                <a:schemeClr val="accent2"/>
              </a:solidFill>
              <a:latin typeface="Calibri" panose="020F0502020204030204" charset="0"/>
              <a:cs typeface="Times New Roman" panose="02020603050405020304" charset="0"/>
            </a:endParaRPr>
          </a:p>
          <a:p>
            <a:pPr indent="0"/>
            <a:r>
              <a:rPr lang="en-US" sz="4000" b="1">
                <a:solidFill>
                  <a:schemeClr val="accent2"/>
                </a:solidFill>
                <a:latin typeface="Calibri" panose="020F0502020204030204" charset="0"/>
                <a:cs typeface="Times New Roman" panose="02020603050405020304" charset="0"/>
              </a:rPr>
              <a:t>programme (n)</a:t>
            </a:r>
            <a:endParaRPr lang="en-US" sz="4000" b="1">
              <a:solidFill>
                <a:schemeClr val="accent2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44780" y="4672965"/>
            <a:ext cx="56756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chương trình giáo dục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8965" y="3609975"/>
            <a:ext cx="70021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/ˌedʒuˈkeɪʃənl </a:t>
            </a:r>
            <a:r>
              <a:rPr lang="en-US" sz="2800" b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ˈprəʊɡræm</a:t>
            </a:r>
            <a:r>
              <a:rPr lang="en-US" sz="2800" b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/</a:t>
            </a:r>
            <a:endParaRPr lang="en-US" sz="2800" b="1">
              <a:solidFill>
                <a:srgbClr val="0070C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108" name="Picture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4948555" y="2130425"/>
            <a:ext cx="4195445" cy="2334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_educational programm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945" y="265874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0" y="2489443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6" y="5409925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4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8191" y="5410639"/>
            <a:ext cx="3715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What’s on today?</a:t>
            </a:r>
            <a:endParaRPr lang="en-US" sz="2800" b="1">
              <a:solidFill>
                <a:srgbClr val="048DA4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89"/>
            <a:ext cx="9139044" cy="5165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  <a:endParaRPr lang="en-US" sz="4000" b="1">
              <a:solidFill>
                <a:srgbClr val="048DA4"/>
              </a:solidFill>
            </a:endParaRPr>
          </a:p>
        </p:txBody>
      </p:sp>
      <p:pic>
        <p:nvPicPr>
          <p:cNvPr id="2" name="B2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What are you watching, Hung?  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The Voice Kids</a:t>
            </a:r>
            <a:r>
              <a:rPr lang="en-US" sz="2200"/>
              <a:t>.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That music talent show is very interesting.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It is. What programme do you often watch, Phong?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Films. I like animated films like </a:t>
            </a:r>
            <a:r>
              <a:rPr lang="en-US" sz="2200" i="1"/>
              <a:t>The Lion King</a:t>
            </a:r>
            <a:r>
              <a:rPr lang="en-US" sz="2200"/>
              <a:t>. 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 love them, too. They’re wonderful.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I often watch them with my little brother, but he prefers cartoons.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Tom and Jerry?</a:t>
            </a:r>
            <a:endParaRPr lang="en-US" sz="2200" i="1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Ha ... ha ... Yes, he loves Jerry the mouse. 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Jerry’s a clever character. Do you know any English programmes for children?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 watch </a:t>
            </a:r>
            <a:r>
              <a:rPr lang="en-US" sz="2200" i="1"/>
              <a:t>English in a Minute</a:t>
            </a:r>
            <a:r>
              <a:rPr lang="en-US" sz="2200"/>
              <a:t> on </a:t>
            </a:r>
            <a:r>
              <a:rPr lang="en-US" sz="2200" i="1"/>
              <a:t>VTV7</a:t>
            </a:r>
            <a:r>
              <a:rPr lang="en-US" sz="2200"/>
              <a:t>. 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/>
              <a:t>This channel has many educational programmes. 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Great. I’ll watch it, too.</a:t>
            </a:r>
            <a:endParaRPr lang="en-US" sz="2200"/>
          </a:p>
          <a:p>
            <a:pPr>
              <a:lnSpc>
                <a:spcPct val="120000"/>
              </a:lnSpc>
            </a:pP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  <a:endParaRPr lang="en-US" sz="4000" b="1">
              <a:solidFill>
                <a:srgbClr val="048DA4"/>
              </a:solidFill>
            </a:endParaRPr>
          </a:p>
        </p:txBody>
      </p:sp>
      <p:pic>
        <p:nvPicPr>
          <p:cNvPr id="5" name="B2_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.000000" end="1107.401245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  <a:endParaRPr lang="en-US" sz="24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  <a:endParaRPr lang="en-US" sz="24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  <a:endParaRPr lang="en-US" sz="24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  <a:endParaRPr lang="en-US" sz="240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  <a:endParaRPr lang="en-US" sz="240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  <a:endParaRPr lang="en-US" sz="240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  <a:endParaRPr lang="en-US" sz="24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  <a:endParaRPr lang="en-US" sz="24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  <a:endParaRPr lang="en-US" sz="240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  <a:endParaRPr lang="en-US" sz="240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  <a:endParaRPr lang="en-US" sz="24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a programme teachesyou something, it’s _______.</a:t>
              </a:r>
              <a:endParaRPr lang="en-US" sz="240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4036" y="6190507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  <a:endParaRPr lang="en-US" sz="240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  <a:endParaRPr lang="en-US" sz="24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  <a:endParaRPr lang="en-US" sz="240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Oval 1"/>
          <p:cNvSpPr/>
          <p:nvPr/>
        </p:nvSpPr>
        <p:spPr>
          <a:xfrm>
            <a:off x="719108" y="253962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74726" y="36067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38290" y="506522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47293" y="6206885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/>
            <p:cNvGraphicFramePr/>
            <p:nvPr/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/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</a:tr>
              </a:tbl>
            </a:graphicData>
          </a:graphic>
        </p:graphicFrame>
        <p:graphicFrame>
          <p:nvGraphicFramePr>
            <p:cNvPr id="15" name="Content Placeholder 3"/>
            <p:cNvGraphicFramePr/>
            <p:nvPr/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/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16" name="Content Placeholder 3"/>
            <p:cNvGraphicFramePr/>
            <p:nvPr/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/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</a:tr>
              </a:tbl>
            </a:graphicData>
          </a:graphic>
        </p:graphicFrame>
        <p:graphicFrame>
          <p:nvGraphicFramePr>
            <p:cNvPr id="17" name="Content Placeholder 3"/>
            <p:cNvGraphicFramePr/>
            <p:nvPr/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/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18" name="Content Placeholder 3"/>
            <p:cNvGraphicFramePr/>
            <p:nvPr/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/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  <a:endParaRPr lang="en-US" sz="2400" b="0" dirty="0"/>
                      </a:p>
                    </a:txBody>
                    <a:tcPr anchor="ctr"/>
                  </a:tc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  <a:endParaRPr lang="en-US" sz="24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/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/>
                        <a:t>The Voice</a:t>
                      </a:r>
                      <a:r>
                        <a:rPr lang="en-US" sz="2400" b="0" i="1" baseline="0"/>
                        <a:t> Kids</a:t>
                      </a:r>
                      <a:endParaRPr lang="en-US" sz="2400" b="0" i="1"/>
                    </a:p>
                  </a:txBody>
                  <a:tcPr anchor="ctr"/>
                </a:tc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  <a:endParaRPr lang="en-US" sz="2400" b="0" i="1"/>
                    </a:p>
                  </a:txBody>
                  <a:tcPr anchor="ctr"/>
                </a:tc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  <a:endParaRPr lang="en-US" sz="2400" b="0" i="1"/>
                    </a:p>
                  </a:txBody>
                  <a:tcPr anchor="ctr"/>
                </a:tc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  <a:endParaRPr lang="en-US" sz="2400" b="0" i="1"/>
                    </a:p>
                  </a:txBody>
                  <a:tcPr anchor="ctr"/>
                </a:tc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/>
                        <a:t> English in a Minute</a:t>
                      </a:r>
                      <a:endParaRPr lang="en-US" sz="2400" b="0" i="1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7" name="Content Placeholder 3"/>
          <p:cNvGraphicFramePr/>
          <p:nvPr/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/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Content Placeholder 3"/>
          <p:cNvGraphicFramePr/>
          <p:nvPr/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/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ontent Placeholder 3"/>
          <p:cNvGraphicFramePr/>
          <p:nvPr/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/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Content Placeholder 3"/>
          <p:cNvGraphicFramePr/>
          <p:nvPr/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/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ontent Placeholder 3"/>
          <p:cNvGraphicFramePr/>
          <p:nvPr/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/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  <a:endParaRPr lang="en-US" sz="2400" b="0" dirty="0"/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3" name="Straight Connector 2"/>
          <p:cNvCxnSpPr>
            <a:endCxn id="37" idx="1"/>
          </p:cNvCxnSpPr>
          <p:nvPr/>
        </p:nvCxnSpPr>
        <p:spPr>
          <a:xfrm>
            <a:off x="3522518" y="206029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22518" y="297117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22518" y="3897707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22518" y="4765823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22518" y="5673872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/>
                <a:gridCol w="2931492"/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  <a:endParaRPr lang="en-US" sz="2800" i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  <a:endParaRPr lang="en-US" sz="28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03653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interesting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56745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wonderful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02373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clever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54825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educational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432" y="161816"/>
            <a:ext cx="823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555" y="1465831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265" y="1988820"/>
            <a:ext cx="760984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/>
              <a:t>In our group, Mai likes sports programmes on TV. Binh likes ...</a:t>
            </a:r>
            <a:endParaRPr lang="en-US" sz="2400"/>
          </a:p>
        </p:txBody>
      </p:sp>
      <p:graphicFrame>
        <p:nvGraphicFramePr>
          <p:cNvPr id="3" name="Table 2"/>
          <p:cNvGraphicFramePr/>
          <p:nvPr/>
        </p:nvGraphicFramePr>
        <p:xfrm>
          <a:off x="503555" y="3039110"/>
          <a:ext cx="8178165" cy="3470275"/>
        </p:xfrm>
        <a:graphic>
          <a:graphicData uri="http://schemas.openxmlformats.org/drawingml/2006/table">
            <a:tbl>
              <a:tblPr bandCol="1">
                <a:tableStyleId>{93296810-A885-4BE3-A3E7-6D5BEEA58F35}</a:tableStyleId>
              </a:tblPr>
              <a:tblGrid>
                <a:gridCol w="4880610"/>
                <a:gridCol w="3297555"/>
              </a:tblGrid>
              <a:tr h="3086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/>
                        <a:t>Ask other students</a:t>
                      </a:r>
                      <a:endParaRPr lang="en-US" sz="1800" b="1"/>
                    </a:p>
                  </a:txBody>
                  <a:tcPr marL="17779" marR="17779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/>
                        <a:t>Name(s)</a:t>
                      </a:r>
                      <a:endParaRPr lang="en-US" sz="1800" b="1"/>
                    </a:p>
                  </a:txBody>
                  <a:tcPr marL="17779" marR="17779" marT="0" marB="0" vert="horz" anchor="t" anchorCtr="0"/>
                </a:tc>
              </a:tr>
              <a:tr h="4038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/>
                        <a:t>1.… like sports programmes on TV. </a:t>
                      </a:r>
                      <a:endParaRPr lang="en-US" sz="1800"/>
                    </a:p>
                  </a:txBody>
                  <a:tcPr marL="17779" marR="17779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…Hung…</a:t>
                      </a:r>
                      <a:endParaRPr lang="en-US" sz="1800"/>
                    </a:p>
                  </a:txBody>
                  <a:tcPr marL="17779" marR="17779" marT="0" marB="0" vert="horz" anchor="t" anchorCtr="0"/>
                </a:tc>
              </a:tr>
              <a:tr h="3492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i="1" u="sng">
                          <a:solidFill>
                            <a:srgbClr val="C00000"/>
                          </a:solidFill>
                        </a:rPr>
                        <a:t>Question: </a:t>
                      </a:r>
                      <a:r>
                        <a:rPr lang="en-US" sz="1800" i="1">
                          <a:solidFill>
                            <a:srgbClr val="C00000"/>
                          </a:solidFill>
                        </a:rPr>
                        <a:t>Do you like sports programmes on TV?</a:t>
                      </a:r>
                      <a:endParaRPr lang="en-US" sz="1800" i="1" u="sng">
                        <a:solidFill>
                          <a:srgbClr val="C00000"/>
                        </a:solidFill>
                      </a:endParaRPr>
                    </a:p>
                  </a:txBody>
                  <a:tcPr marL="17779" marR="17779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i="1"/>
                        <a:t> </a:t>
                      </a:r>
                      <a:endParaRPr lang="en-US" sz="1800" i="1"/>
                    </a:p>
                  </a:txBody>
                  <a:tcPr marL="17779" marR="17779" marT="0" marB="0" vert="horz" anchor="t" anchorCtr="0"/>
                </a:tc>
              </a:tr>
              <a:tr h="404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/>
                        <a:t>2. … like music talent shows.</a:t>
                      </a:r>
                      <a:endParaRPr lang="en-US" sz="1800"/>
                    </a:p>
                  </a:txBody>
                  <a:tcPr marL="17779" marR="17779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…Lan…</a:t>
                      </a:r>
                      <a:endParaRPr lang="en-US" sz="1800"/>
                    </a:p>
                  </a:txBody>
                  <a:tcPr marL="17779" marR="17779" marT="0" marB="0" vert="horz" anchor="t" anchorCtr="0"/>
                </a:tc>
              </a:tr>
              <a:tr h="3086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/>
                        <a:t>3. … like animated films.</a:t>
                      </a:r>
                      <a:endParaRPr lang="en-US" sz="1800"/>
                    </a:p>
                  </a:txBody>
                  <a:tcPr marL="17779" marR="17779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…Binh…</a:t>
                      </a:r>
                      <a:endParaRPr lang="en-US" sz="1800"/>
                    </a:p>
                  </a:txBody>
                  <a:tcPr marL="17779" marR="17779" marT="0" marB="0" vert="horz" anchor="t" anchorCtr="0"/>
                </a:tc>
              </a:tr>
              <a:tr h="3086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/>
                        <a:t>4. … like cartoons.</a:t>
                      </a:r>
                      <a:endParaRPr lang="en-US" sz="1800"/>
                    </a:p>
                  </a:txBody>
                  <a:tcPr marL="17779" marR="17779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…Khoi…</a:t>
                      </a:r>
                      <a:endParaRPr lang="en-US" sz="1800"/>
                    </a:p>
                  </a:txBody>
                  <a:tcPr marL="17779" marR="17779" marT="0" marB="0" vert="horz" anchor="t" anchorCtr="0"/>
                </a:tc>
              </a:tr>
              <a:tr h="30924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/>
                        <a:t>5. … like English programmes.</a:t>
                      </a:r>
                      <a:endParaRPr lang="en-US" sz="1800"/>
                    </a:p>
                  </a:txBody>
                  <a:tcPr marL="17779" marR="17779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…Hoa…</a:t>
                      </a:r>
                      <a:endParaRPr lang="en-US" sz="1800"/>
                    </a:p>
                  </a:txBody>
                  <a:tcPr marL="17779" marR="17779" marT="0" marB="0" vert="horz" anchor="t" anchorCtr="0"/>
                </a:tc>
              </a:tr>
              <a:tr h="1077595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 i="1"/>
                        <a:t>Now present your information about five students to the whole class.</a:t>
                      </a:r>
                      <a:endParaRPr lang="en-US" sz="1800" b="1" i="1"/>
                    </a:p>
                    <a:p>
                      <a:pPr indent="0">
                        <a:buNone/>
                      </a:pPr>
                      <a:r>
                        <a:rPr lang="en-US" sz="1800" b="1" i="1">
                          <a:solidFill>
                            <a:srgbClr val="C00000"/>
                          </a:solidFill>
                        </a:rPr>
                        <a:t>e.g. Hung likes sports programmes on TV. Lan likes music talent shows. Binh likes animated films and Khoi likes cartoons. Hoa likes English programmes.</a:t>
                      </a:r>
                      <a:endParaRPr lang="en-US" sz="1800" b="1" i="1">
                        <a:solidFill>
                          <a:srgbClr val="C00000"/>
                        </a:solidFill>
                      </a:endParaRPr>
                    </a:p>
                  </a:txBody>
                  <a:tcPr marL="17779" marR="17779" marT="0" marB="0" vert="horz" anchor="t" anchorCtr="0"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WRAP- UP</a:t>
            </a:r>
            <a:endParaRPr lang="en-US" sz="4400" b="1"/>
          </a:p>
        </p:txBody>
      </p:sp>
      <p:sp>
        <p:nvSpPr>
          <p:cNvPr id="7" name="Text Box 6"/>
          <p:cNvSpPr txBox="1"/>
          <p:nvPr/>
        </p:nvSpPr>
        <p:spPr>
          <a:xfrm>
            <a:off x="454660" y="2275205"/>
            <a:ext cx="84937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</a:pP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- Gain an overview of the topic Television 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  <a:p>
            <a:pPr indent="0" algn="l">
              <a:lnSpc>
                <a:spcPct val="150000"/>
              </a:lnSpc>
            </a:pP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- Use lexical items related to the topic, including TV programmes and people 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1616710" y="487680"/>
            <a:ext cx="6624955" cy="8801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>
                <a:solidFill>
                  <a:schemeClr val="tx1"/>
                </a:solidFill>
              </a:rPr>
              <a:t>WARM-UP:  Spider web completion</a:t>
            </a:r>
            <a:endParaRPr lang="en-US" sz="2800" b="1">
              <a:solidFill>
                <a:schemeClr val="tx1"/>
              </a:solidFill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1120140" y="1493520"/>
            <a:ext cx="7348220" cy="5076825"/>
            <a:chOff x="38345" y="1780"/>
            <a:chExt cx="4343789" cy="1931159"/>
          </a:xfrm>
        </p:grpSpPr>
        <p:sp>
          <p:nvSpPr>
            <p:cNvPr id="201" name="Oval 201"/>
            <p:cNvSpPr/>
            <p:nvPr/>
          </p:nvSpPr>
          <p:spPr>
            <a:xfrm>
              <a:off x="1387307" y="750140"/>
              <a:ext cx="1641367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02" name="Text Box 202"/>
            <p:cNvSpPr txBox="1"/>
            <p:nvPr/>
          </p:nvSpPr>
          <p:spPr>
            <a:xfrm>
              <a:off x="1365709" y="833769"/>
              <a:ext cx="1674781" cy="40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2000" kern="1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Times New Roman" panose="02020603050405020304"/>
                </a:rPr>
                <a:t>TELEVISION</a:t>
              </a:r>
              <a:endParaRPr lang="en-US" altLang="zh-CN" sz="2000" kern="1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Times New Roman" panose="02020603050405020304"/>
              </a:endParaRPr>
            </a:p>
          </p:txBody>
        </p:sp>
        <p:sp>
          <p:nvSpPr>
            <p:cNvPr id="203" name="Freeform 203"/>
            <p:cNvSpPr/>
            <p:nvPr/>
          </p:nvSpPr>
          <p:spPr>
            <a:xfrm rot="-5400000">
              <a:off x="2121602" y="651930"/>
              <a:ext cx="172776" cy="236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04" name="Text Box 204"/>
            <p:cNvSpPr txBox="1"/>
            <p:nvPr/>
          </p:nvSpPr>
          <p:spPr>
            <a:xfrm rot="-5400000">
              <a:off x="2203671" y="659432"/>
              <a:ext cx="8638" cy="8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05" name="Oval 205"/>
            <p:cNvSpPr/>
            <p:nvPr/>
          </p:nvSpPr>
          <p:spPr>
            <a:xfrm>
              <a:off x="1453493" y="1780"/>
              <a:ext cx="1508994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07" name="Freeform 207"/>
            <p:cNvSpPr/>
            <p:nvPr/>
          </p:nvSpPr>
          <p:spPr>
            <a:xfrm rot="-740175">
              <a:off x="2901874" y="850900"/>
              <a:ext cx="214533" cy="236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08" name="Text Box 208"/>
            <p:cNvSpPr txBox="1"/>
            <p:nvPr/>
          </p:nvSpPr>
          <p:spPr>
            <a:xfrm rot="-740175">
              <a:off x="3003777" y="857358"/>
              <a:ext cx="10726" cy="10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09" name="Oval 209"/>
            <p:cNvSpPr/>
            <p:nvPr/>
          </p:nvSpPr>
          <p:spPr>
            <a:xfrm>
              <a:off x="3040801" y="421332"/>
              <a:ext cx="1341333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10" name="Text Box 210"/>
            <p:cNvSpPr txBox="1"/>
            <p:nvPr/>
          </p:nvSpPr>
          <p:spPr>
            <a:xfrm>
              <a:off x="3237235" y="505624"/>
              <a:ext cx="948465" cy="40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0" tIns="8250" rIns="8250" bIns="82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1300" kern="1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Times New Roman" panose="02020603050405020304"/>
                </a:rPr>
                <a:t>...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11" name="Freeform 211"/>
            <p:cNvSpPr/>
            <p:nvPr/>
          </p:nvSpPr>
          <p:spPr>
            <a:xfrm rot="1691971">
              <a:off x="2639812" y="1336153"/>
              <a:ext cx="292836" cy="236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12" name="Text Box 212"/>
            <p:cNvSpPr txBox="1"/>
            <p:nvPr/>
          </p:nvSpPr>
          <p:spPr>
            <a:xfrm rot="1691971">
              <a:off x="2778909" y="1340654"/>
              <a:ext cx="14641" cy="14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13" name="Oval 213"/>
            <p:cNvSpPr/>
            <p:nvPr/>
          </p:nvSpPr>
          <p:spPr>
            <a:xfrm>
              <a:off x="2643741" y="1357356"/>
              <a:ext cx="1393452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15" name="Freeform 215"/>
            <p:cNvSpPr/>
            <p:nvPr/>
          </p:nvSpPr>
          <p:spPr>
            <a:xfrm rot="8716874">
              <a:off x="1675828" y="1333403"/>
              <a:ext cx="177373" cy="236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16" name="Text Box 216"/>
            <p:cNvSpPr txBox="1"/>
            <p:nvPr/>
          </p:nvSpPr>
          <p:spPr>
            <a:xfrm rot="-2083126">
              <a:off x="1760080" y="1340790"/>
              <a:ext cx="8868" cy="8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17" name="Oval 217"/>
            <p:cNvSpPr/>
            <p:nvPr/>
          </p:nvSpPr>
          <p:spPr>
            <a:xfrm>
              <a:off x="610236" y="1357356"/>
              <a:ext cx="1442871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19" name="Freeform 219"/>
            <p:cNvSpPr/>
            <p:nvPr/>
          </p:nvSpPr>
          <p:spPr>
            <a:xfrm rot="-10082491">
              <a:off x="1366781" y="862794"/>
              <a:ext cx="140236" cy="236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20" name="Text Box 220"/>
            <p:cNvSpPr txBox="1"/>
            <p:nvPr/>
          </p:nvSpPr>
          <p:spPr>
            <a:xfrm rot="717509">
              <a:off x="1433394" y="871109"/>
              <a:ext cx="7011" cy="7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21" name="Oval 221"/>
            <p:cNvSpPr/>
            <p:nvPr/>
          </p:nvSpPr>
          <p:spPr>
            <a:xfrm>
              <a:off x="38345" y="439826"/>
              <a:ext cx="1409027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 sz="1200" kern="100">
                  <a:latin typeface="Calibri" panose="020F05020202040302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200" kern="100">
                <a:latin typeface="Calibri" panose="020F05020202040302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HOMEWORK</a:t>
            </a:r>
            <a:endParaRPr lang="en-US" sz="4400" b="1"/>
          </a:p>
        </p:txBody>
      </p:sp>
      <p:sp>
        <p:nvSpPr>
          <p:cNvPr id="7" name="Text Box 6"/>
          <p:cNvSpPr txBox="1"/>
          <p:nvPr/>
        </p:nvSpPr>
        <p:spPr>
          <a:xfrm>
            <a:off x="454660" y="2275205"/>
            <a:ext cx="84937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Write new words 2 lines.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Learn new words by heart. 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Do exercise in Workbook. 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110" name="Picture 109"/>
          <p:cNvPicPr/>
          <p:nvPr/>
        </p:nvPicPr>
        <p:blipFill>
          <a:blip r:embed="rId2"/>
          <a:srcRect l="19460" r="21218"/>
          <a:stretch>
            <a:fillRect/>
          </a:stretch>
        </p:blipFill>
        <p:spPr>
          <a:xfrm>
            <a:off x="5671185" y="2390140"/>
            <a:ext cx="3277235" cy="3143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"/>
            <a:ext cx="8502650" cy="2201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90" y="2512695"/>
            <a:ext cx="4141470" cy="234124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74980" y="2512695"/>
            <a:ext cx="4567555" cy="3192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4145" indent="-144145">
              <a:lnSpc>
                <a:spcPct val="120000"/>
              </a:lnSpc>
            </a:pPr>
            <a:r>
              <a:rPr lang="en-US" sz="24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</a:rPr>
              <a:t>1. What do you think they are talking about?</a:t>
            </a:r>
            <a:endParaRPr lang="en-US" sz="2400" b="0" i="1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  <a:p>
            <a:pPr marL="144145" indent="-144145">
              <a:lnSpc>
                <a:spcPct val="120000"/>
              </a:lnSpc>
            </a:pPr>
            <a:r>
              <a:rPr lang="en-US" sz="24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</a:rPr>
              <a:t>2. Do you like watching TV? Why/ Why not?</a:t>
            </a:r>
            <a:endParaRPr lang="en-US" sz="2400" b="0" i="1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  <a:p>
            <a:pPr marL="144145" indent="-144145">
              <a:lnSpc>
                <a:spcPct val="120000"/>
              </a:lnSpc>
            </a:pPr>
            <a:r>
              <a:rPr lang="en-US" sz="24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</a:rPr>
              <a:t>3. How many hours a day do you watch TV?</a:t>
            </a:r>
            <a:endParaRPr lang="en-US" sz="2400" b="0" i="1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  <a:p>
            <a:pPr marL="144145" indent="-144145">
              <a:lnSpc>
                <a:spcPct val="120000"/>
              </a:lnSpc>
            </a:pPr>
            <a:r>
              <a:rPr lang="en-US" sz="24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</a:rPr>
              <a:t>4. What channel do you like best?</a:t>
            </a:r>
            <a:endParaRPr lang="en-US" sz="2400" b="0" i="1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VOCABULARY</a:t>
            </a:r>
            <a:endParaRPr lang="en-US" sz="4400" b="1"/>
          </a:p>
        </p:txBody>
      </p:sp>
      <p:sp>
        <p:nvSpPr>
          <p:cNvPr id="103" name="Text Box 102"/>
          <p:cNvSpPr txBox="1"/>
          <p:nvPr/>
        </p:nvSpPr>
        <p:spPr>
          <a:xfrm>
            <a:off x="966470" y="2060575"/>
            <a:ext cx="32981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solidFill>
                  <a:schemeClr val="accent2"/>
                </a:solidFill>
                <a:latin typeface="Calibri" panose="020F0502020204030204" charset="0"/>
                <a:cs typeface="Times New Roman" panose="02020603050405020304" charset="0"/>
              </a:rPr>
              <a:t>talent (n)</a:t>
            </a:r>
            <a:endParaRPr lang="en-US" sz="4800" b="1">
              <a:solidFill>
                <a:schemeClr val="accent2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62635" y="3197860"/>
            <a:ext cx="32981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 b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/ˈtælənt/</a:t>
            </a:r>
            <a:endParaRPr lang="en-US" sz="4000" b="1">
              <a:solidFill>
                <a:srgbClr val="0070C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2635" y="4318635"/>
            <a:ext cx="32981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>
                <a:latin typeface="Calibri" panose="020F0502020204030204" charset="0"/>
                <a:cs typeface="Times New Roman" panose="02020603050405020304" charset="0"/>
              </a:rPr>
              <a:t>tài năng</a:t>
            </a:r>
            <a:endParaRPr lang="en-US" sz="4000"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954780" y="2153285"/>
            <a:ext cx="5189220" cy="287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talent 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35" y="2153285"/>
            <a:ext cx="640080" cy="73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VOCABULARY</a:t>
            </a:r>
            <a:endParaRPr lang="en-US" sz="4400" b="1"/>
          </a:p>
        </p:txBody>
      </p:sp>
      <p:sp>
        <p:nvSpPr>
          <p:cNvPr id="103" name="Text Box 102"/>
          <p:cNvSpPr txBox="1"/>
          <p:nvPr/>
        </p:nvSpPr>
        <p:spPr>
          <a:xfrm>
            <a:off x="588645" y="2060575"/>
            <a:ext cx="43053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solidFill>
                  <a:schemeClr val="accent2"/>
                </a:solidFill>
                <a:latin typeface="Calibri" panose="020F0502020204030204" charset="0"/>
                <a:cs typeface="Times New Roman" panose="02020603050405020304" charset="0"/>
              </a:rPr>
              <a:t> programme  (n)</a:t>
            </a:r>
            <a:endParaRPr lang="en-US" sz="4800" b="1">
              <a:solidFill>
                <a:schemeClr val="accent2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62635" y="3197860"/>
            <a:ext cx="32981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 b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/ˈprəʊɡræm/</a:t>
            </a:r>
            <a:endParaRPr lang="en-US" sz="4000" b="1">
              <a:solidFill>
                <a:srgbClr val="0070C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2635" y="4318635"/>
            <a:ext cx="32981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>
                <a:latin typeface="Calibri" panose="020F0502020204030204" charset="0"/>
                <a:cs typeface="Times New Roman" panose="02020603050405020304" charset="0"/>
              </a:rPr>
              <a:t>chương trình </a:t>
            </a:r>
            <a:endParaRPr lang="en-US" sz="4000"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4893945" y="2316480"/>
            <a:ext cx="4060825" cy="2225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_programm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335" y="228854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VOCABULARY</a:t>
            </a:r>
            <a:endParaRPr lang="en-US" sz="4400" b="1"/>
          </a:p>
        </p:txBody>
      </p:sp>
      <p:sp>
        <p:nvSpPr>
          <p:cNvPr id="103" name="Text Box 102"/>
          <p:cNvSpPr txBox="1"/>
          <p:nvPr/>
        </p:nvSpPr>
        <p:spPr>
          <a:xfrm>
            <a:off x="356870" y="2060575"/>
            <a:ext cx="46342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solidFill>
                  <a:schemeClr val="accent2"/>
                </a:solidFill>
                <a:latin typeface="Calibri" panose="020F0502020204030204" charset="0"/>
                <a:cs typeface="Times New Roman" panose="02020603050405020304" charset="0"/>
              </a:rPr>
              <a:t>animated film (n)</a:t>
            </a:r>
            <a:endParaRPr lang="en-US" sz="4800" b="1">
              <a:solidFill>
                <a:schemeClr val="accent2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62635" y="3197860"/>
            <a:ext cx="41592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 b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/ˈænɪmeɪtɪd fɪlm/</a:t>
            </a:r>
            <a:endParaRPr lang="en-US" sz="4000" b="1">
              <a:solidFill>
                <a:srgbClr val="0070C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2635" y="4318635"/>
            <a:ext cx="42284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>
                <a:latin typeface="Calibri" panose="020F0502020204030204" charset="0"/>
                <a:cs typeface="Times New Roman" panose="02020603050405020304" charset="0"/>
              </a:rPr>
              <a:t>phim hoạt hình</a:t>
            </a:r>
            <a:endParaRPr lang="en-US" sz="4000"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24815" y="5746750"/>
            <a:ext cx="41592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1" i="1">
                <a:solidFill>
                  <a:srgbClr val="C00000"/>
                </a:solidFill>
                <a:latin typeface="Calibri" panose="020F0502020204030204" charset="0"/>
                <a:cs typeface="Times New Roman" panose="02020603050405020304" charset="0"/>
              </a:rPr>
              <a:t>= cartoon /kɑːˈtuːn/ </a:t>
            </a:r>
            <a:endParaRPr lang="en-US" sz="3200" b="1" i="1">
              <a:solidFill>
                <a:srgbClr val="C0000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4484370" y="2301875"/>
            <a:ext cx="4746625" cy="3086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animated film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60" y="2967990"/>
            <a:ext cx="495300" cy="495300"/>
          </a:xfrm>
          <a:prstGeom prst="rect">
            <a:avLst/>
          </a:prstGeom>
        </p:spPr>
      </p:pic>
      <p:pic>
        <p:nvPicPr>
          <p:cNvPr id="8" name="cartoo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9070" y="590359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VOCABULARY</a:t>
            </a:r>
            <a:endParaRPr lang="en-US" sz="4400" b="1"/>
          </a:p>
        </p:txBody>
      </p:sp>
      <p:sp>
        <p:nvSpPr>
          <p:cNvPr id="103" name="Text Box 102"/>
          <p:cNvSpPr txBox="1"/>
          <p:nvPr/>
        </p:nvSpPr>
        <p:spPr>
          <a:xfrm>
            <a:off x="356870" y="2060575"/>
            <a:ext cx="46342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solidFill>
                  <a:schemeClr val="accent2"/>
                </a:solidFill>
                <a:latin typeface="Calibri" panose="020F0502020204030204" charset="0"/>
                <a:cs typeface="Times New Roman" panose="02020603050405020304" charset="0"/>
              </a:rPr>
              <a:t>channel  (n)</a:t>
            </a:r>
            <a:endParaRPr lang="en-US" sz="4800" b="1">
              <a:solidFill>
                <a:schemeClr val="accent2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62635" y="3197860"/>
            <a:ext cx="41592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 b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/ˈtʃænl/</a:t>
            </a:r>
            <a:endParaRPr lang="en-US" sz="4000" b="1">
              <a:solidFill>
                <a:srgbClr val="0070C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2635" y="4318635"/>
            <a:ext cx="42284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>
                <a:latin typeface="Calibri" panose="020F0502020204030204" charset="0"/>
                <a:cs typeface="Times New Roman" panose="02020603050405020304" charset="0"/>
              </a:rPr>
              <a:t>kênh (truyền hình)</a:t>
            </a:r>
            <a:endParaRPr lang="en-US" sz="4000"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4921885" y="2060575"/>
            <a:ext cx="3775710" cy="2242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hannel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150" y="3007360"/>
            <a:ext cx="495300" cy="4953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-2073275" y="160464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VOCABULARY</a:t>
            </a:r>
            <a:endParaRPr lang="en-US" sz="4400" b="1"/>
          </a:p>
        </p:txBody>
      </p:sp>
      <p:sp>
        <p:nvSpPr>
          <p:cNvPr id="103" name="Text Box 102"/>
          <p:cNvSpPr txBox="1"/>
          <p:nvPr/>
        </p:nvSpPr>
        <p:spPr>
          <a:xfrm>
            <a:off x="124460" y="2157095"/>
            <a:ext cx="449643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solidFill>
                  <a:schemeClr val="accent2"/>
                </a:solidFill>
                <a:latin typeface="Calibri" panose="020F0502020204030204" charset="0"/>
                <a:cs typeface="Times New Roman" panose="02020603050405020304" charset="0"/>
              </a:rPr>
              <a:t>music talent show  (n)</a:t>
            </a:r>
            <a:endParaRPr lang="en-US" sz="4800" b="1">
              <a:solidFill>
                <a:schemeClr val="accent2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24460" y="4415155"/>
            <a:ext cx="422846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>
                <a:latin typeface="Calibri" panose="020F0502020204030204" charset="0"/>
                <a:cs typeface="Times New Roman" panose="02020603050405020304" charset="0"/>
              </a:rPr>
              <a:t>chương trình tài năng âm nhạc</a:t>
            </a:r>
            <a:endParaRPr lang="en-US" sz="4000"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4562475" y="2228850"/>
            <a:ext cx="4582160" cy="2906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music talent show 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40" y="305498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VOCABULARY</a:t>
            </a:r>
            <a:endParaRPr lang="en-US" sz="4400" b="1"/>
          </a:p>
        </p:txBody>
      </p:sp>
      <p:sp>
        <p:nvSpPr>
          <p:cNvPr id="103" name="Text Box 102"/>
          <p:cNvSpPr txBox="1"/>
          <p:nvPr/>
        </p:nvSpPr>
        <p:spPr>
          <a:xfrm>
            <a:off x="0" y="2079625"/>
            <a:ext cx="58432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solidFill>
                  <a:schemeClr val="accent2"/>
                </a:solidFill>
                <a:latin typeface="Calibri" panose="020F0502020204030204" charset="0"/>
                <a:cs typeface="Times New Roman" panose="02020603050405020304" charset="0"/>
              </a:rPr>
              <a:t>character  (n)</a:t>
            </a:r>
            <a:endParaRPr lang="en-US" sz="4800" b="1">
              <a:solidFill>
                <a:schemeClr val="accent2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39395" y="4495165"/>
            <a:ext cx="42284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>
                <a:solidFill>
                  <a:schemeClr val="tx1"/>
                </a:solidFill>
                <a:latin typeface="Calibri" panose="020F0502020204030204" charset="0"/>
                <a:cs typeface="Times New Roman" panose="02020603050405020304" charset="0"/>
              </a:rPr>
              <a:t>nhân vật </a:t>
            </a:r>
            <a:endParaRPr lang="en-US" sz="4000">
              <a:solidFill>
                <a:schemeClr val="tx1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56870" y="3284855"/>
            <a:ext cx="41592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000" b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/ˈkærəktə(r)/</a:t>
            </a:r>
            <a:endParaRPr lang="en-US" sz="4000" b="1">
              <a:solidFill>
                <a:srgbClr val="0070C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4484370" y="2301875"/>
            <a:ext cx="4746625" cy="3086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haracter 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41427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3593</Words>
  <Application>WPS Presentation</Application>
  <PresentationFormat>On-screen Show (4:3)</PresentationFormat>
  <Paragraphs>316</Paragraphs>
  <Slides>21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Times New Roman</vt:lpstr>
      <vt:lpstr>Calibri</vt:lpstr>
      <vt:lpstr>Times New Roman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77</cp:revision>
  <dcterms:created xsi:type="dcterms:W3CDTF">2020-12-09T02:04:00Z</dcterms:created>
  <dcterms:modified xsi:type="dcterms:W3CDTF">2023-01-18T06:44:23Z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F7A07954E092469CA315BB2FD1B160B5</vt:lpwstr>
  </property>
  <property fmtid="{D5CDD505-2E9C-101B-9397-08002B2CF9AE}" pid="3" name="KSOProductBuildVer">
    <vt:lpwstr>1033-11.2.0.11440</vt:lpwstr>
  </property>
</Properties>
</file>