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3" r:id="rId5"/>
    <p:sldId id="260" r:id="rId6"/>
    <p:sldId id="259" r:id="rId7"/>
    <p:sldId id="309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2E3"/>
    <a:srgbClr val="00FF00"/>
    <a:srgbClr val="FF6600"/>
    <a:srgbClr val="8AFAF7"/>
    <a:srgbClr val="01966F"/>
    <a:srgbClr val="ACDABC"/>
    <a:srgbClr val="218B5D"/>
    <a:srgbClr val="EDFEC7"/>
    <a:srgbClr val="479103"/>
    <a:srgbClr val="756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8" autoAdjust="0"/>
    <p:restoredTop sz="92923" autoAdjust="0"/>
  </p:normalViewPr>
  <p:slideViewPr>
    <p:cSldViewPr snapToGrid="0">
      <p:cViewPr varScale="1">
        <p:scale>
          <a:sx n="105" d="100"/>
          <a:sy n="105" d="100"/>
        </p:scale>
        <p:origin x="7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E813-5DA0-4CE7-B6A6-4FD43C09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7748E-8EF1-41B2-90BB-A17D018A2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BE047-3938-4AD1-B40D-E6B5F998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8005C-5936-42F0-8E25-1870CD49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81172-98F1-4B4A-9222-EAAC28CF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3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E1D3-5EB3-4F0A-B5AA-52A890E8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D7BD3-B35D-4D57-8752-6A7C1D754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42743-E322-4AFD-AC51-D781F3F2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42C1E-0E3C-411E-B15E-EF25B4BD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0CEB7-FD03-40BB-A68F-5177885C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9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F2957-55CB-44DA-ACE3-39B4314A8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67DD6-6CF4-4512-AC8F-67C7DEEB2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DECE5-AD6A-49C9-826A-4EB82AC7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52A61-C07E-4061-9774-83405405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258AB-E9C2-4682-BECD-A36FF5BF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2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90CF-0900-4157-A02B-4CFD7A1C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2E233-65A3-4210-ADA1-5D3146AFE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DBF2D-D43E-46F8-B340-6F8F2984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CBEFF-B180-416B-B1F2-15B545AE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D8577-AE3D-4155-8F6F-B78461E0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9E6E-8E66-4B2C-B8C9-0ECC9811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F5B47-C410-4D41-8A04-4B1688D02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B6E7F-772A-467A-ACF2-56021D65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D6E3-1DA0-4C17-9F1A-22BED064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4BEB2-AD41-4C5E-B865-885B9D44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2840-27AD-49DF-AD8E-26F5B7D5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264A3-9F4B-4A0E-9A09-B0FAF4DF3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75139-A31C-4A7E-9A7B-FDA1028B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F5D31-A89D-434C-B788-ED5F11F5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5F5A9-0A81-4540-BBB7-23BB14EF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541F-882E-4E19-851D-29F33C45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CF74-8C8C-492D-A5CB-48AB1ED1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635F-6C6E-4B75-BF43-8C8C485D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FAB5D-EFFB-4D45-AEC9-4DFC6FF03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AF902-8B74-4B66-8CAC-E5D2463B7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48089-75D8-45C3-913A-A6A6F078E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FA5D2-7289-41DF-86B5-8ED6426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14C8DB-6CC5-4C8C-93F3-C291127D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5A550-E23B-4FAD-8C0E-B587485C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2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1773-1138-4B64-911F-9D76EC32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D6C7A-7EF5-4A4D-A82E-DF40A4D8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07365-9604-4221-B49E-5D3B8281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A8C3C-5C8D-46E5-88B5-6E3DD05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3DE7D-81EF-443F-B206-A4E09102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C0A40-E27A-4300-B105-47246DFE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E0EBC-EC10-486A-BDB9-4EC502E6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6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CC72-4759-4C3C-9698-680A0470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57496-8719-4A51-93F6-22492A41E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6144E-25E3-445E-B936-0FF66E868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3D058-5716-4011-A8D4-12D2F206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447B1-8B0B-4A56-BE60-8AC73403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BDFE5-7EFE-49CA-BB38-6184F7BA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0B7F-D5ED-4F15-8995-EFD04026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9A92A-ED00-42ED-B724-7E379FF66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1F8EE-AFE8-41AB-94C9-EBCA4D253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92B64-CB72-4DAA-8855-EFEF4B63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3B7C8-0D5B-4E43-BA9F-05823D03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00BE0-B300-4F96-B64F-1AA440C2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4F6EF-005E-4CE2-8AA6-0632E46E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02090-3626-4DB0-932D-8826703D2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1F5B4-AE37-44A3-A931-A316F9A02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8DAB5-5F90-4677-97D0-EA7ABD7C0B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54519-E530-454E-A12B-6CD374B9E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6B514-9370-4B02-A727-C33D5F73A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F7FA0-59A9-4911-9745-CE42244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5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mond 17">
            <a:extLst>
              <a:ext uri="{FF2B5EF4-FFF2-40B4-BE49-F238E27FC236}">
                <a16:creationId xmlns:a16="http://schemas.microsoft.com/office/drawing/2014/main" id="{8E0CDB78-0961-4F67-AD65-2B218C9CA07A}"/>
              </a:ext>
            </a:extLst>
          </p:cNvPr>
          <p:cNvSpPr/>
          <p:nvPr/>
        </p:nvSpPr>
        <p:spPr>
          <a:xfrm>
            <a:off x="8106202" y="1587754"/>
            <a:ext cx="3895517" cy="3895517"/>
          </a:xfrm>
          <a:prstGeom prst="diamond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C76012-3CA3-4130-AC55-2E7B1D2C4A1D}"/>
              </a:ext>
            </a:extLst>
          </p:cNvPr>
          <p:cNvSpPr/>
          <p:nvPr/>
        </p:nvSpPr>
        <p:spPr>
          <a:xfrm>
            <a:off x="11550901" y="2131509"/>
            <a:ext cx="929197" cy="1858394"/>
          </a:xfrm>
          <a:custGeom>
            <a:avLst/>
            <a:gdLst>
              <a:gd name="connsiteX0" fmla="*/ 929197 w 929197"/>
              <a:gd name="connsiteY0" fmla="*/ 0 h 1858394"/>
              <a:gd name="connsiteX1" fmla="*/ 929197 w 929197"/>
              <a:gd name="connsiteY1" fmla="*/ 1858394 h 1858394"/>
              <a:gd name="connsiteX2" fmla="*/ 0 w 929197"/>
              <a:gd name="connsiteY2" fmla="*/ 929197 h 18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9197" h="1858394">
                <a:moveTo>
                  <a:pt x="929197" y="0"/>
                </a:moveTo>
                <a:lnTo>
                  <a:pt x="929197" y="1858394"/>
                </a:lnTo>
                <a:lnTo>
                  <a:pt x="0" y="929197"/>
                </a:lnTo>
                <a:close/>
              </a:path>
            </a:pathLst>
          </a:custGeom>
          <a:gradFill>
            <a:gsLst>
              <a:gs pos="0">
                <a:srgbClr val="FF6699"/>
              </a:gs>
              <a:gs pos="58000">
                <a:srgbClr val="FF6644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198854-BDAF-44CA-8270-3128A9EA3EB2}"/>
              </a:ext>
            </a:extLst>
          </p:cNvPr>
          <p:cNvSpPr/>
          <p:nvPr/>
        </p:nvSpPr>
        <p:spPr>
          <a:xfrm>
            <a:off x="7777281" y="5943360"/>
            <a:ext cx="1829282" cy="914641"/>
          </a:xfrm>
          <a:custGeom>
            <a:avLst/>
            <a:gdLst>
              <a:gd name="connsiteX0" fmla="*/ 914641 w 1829282"/>
              <a:gd name="connsiteY0" fmla="*/ 0 h 914641"/>
              <a:gd name="connsiteX1" fmla="*/ 1829282 w 1829282"/>
              <a:gd name="connsiteY1" fmla="*/ 914641 h 914641"/>
              <a:gd name="connsiteX2" fmla="*/ 0 w 1829282"/>
              <a:gd name="connsiteY2" fmla="*/ 914641 h 9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9282" h="914641">
                <a:moveTo>
                  <a:pt x="914641" y="0"/>
                </a:moveTo>
                <a:lnTo>
                  <a:pt x="1829282" y="914641"/>
                </a:lnTo>
                <a:lnTo>
                  <a:pt x="0" y="914641"/>
                </a:lnTo>
                <a:close/>
              </a:path>
            </a:pathLst>
          </a:custGeom>
          <a:gradFill flip="none" rotWithShape="1">
            <a:gsLst>
              <a:gs pos="0">
                <a:srgbClr val="FF6699"/>
              </a:gs>
              <a:gs pos="58000">
                <a:srgbClr val="FF6644"/>
              </a:gs>
              <a:gs pos="100000">
                <a:srgbClr val="FF66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3184BCE0-943C-4893-9CD8-89C9B264F246}"/>
              </a:ext>
            </a:extLst>
          </p:cNvPr>
          <p:cNvSpPr/>
          <p:nvPr/>
        </p:nvSpPr>
        <p:spPr>
          <a:xfrm>
            <a:off x="8416923" y="-1179118"/>
            <a:ext cx="3895517" cy="3895517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A1B80-2425-2B0D-4901-A1E2A81E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88" y="1254948"/>
            <a:ext cx="6120914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F2877DC0-78A6-42F5-8814-64E35C86E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08380"/>
            <a:ext cx="1828806" cy="1828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E2EBFD-EBAB-4707-B6F9-500D358BEA51}"/>
              </a:ext>
            </a:extLst>
          </p:cNvPr>
          <p:cNvSpPr txBox="1"/>
          <p:nvPr/>
        </p:nvSpPr>
        <p:spPr>
          <a:xfrm>
            <a:off x="1552576" y="390524"/>
            <a:ext cx="10048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400" b="1"/>
            </a:lvl1pPr>
          </a:lstStyle>
          <a:p>
            <a:r>
              <a:rPr lang="vi-VN" dirty="0"/>
              <a:t>Đọc thông tin mục II kết hợp với quan sát hình 30.2, thảo luận và hoàn thành theo mẫu bảng 30.1.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F544D8-7BC4-4CE2-9C0B-0C8533CF7A9E}"/>
              </a:ext>
            </a:extLst>
          </p:cNvPr>
          <p:cNvGrpSpPr/>
          <p:nvPr/>
        </p:nvGrpSpPr>
        <p:grpSpPr>
          <a:xfrm>
            <a:off x="195187" y="1578189"/>
            <a:ext cx="4472850" cy="4374843"/>
            <a:chOff x="6654696" y="872566"/>
            <a:chExt cx="5487553" cy="53673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5A5D7C-0256-412C-A28F-4B1AD99CECD2}"/>
                </a:ext>
              </a:extLst>
            </p:cNvPr>
            <p:cNvGrpSpPr/>
            <p:nvPr/>
          </p:nvGrpSpPr>
          <p:grpSpPr>
            <a:xfrm>
              <a:off x="6990886" y="872566"/>
              <a:ext cx="5151363" cy="5367312"/>
              <a:chOff x="6990886" y="872566"/>
              <a:chExt cx="5151363" cy="53673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AEE14C9-9ADF-4846-BCAA-95715CAD8A9E}"/>
                  </a:ext>
                </a:extLst>
              </p:cNvPr>
              <p:cNvGrpSpPr/>
              <p:nvPr/>
            </p:nvGrpSpPr>
            <p:grpSpPr>
              <a:xfrm>
                <a:off x="6994012" y="872566"/>
                <a:ext cx="4521554" cy="5350951"/>
                <a:chOff x="7180624" y="1059180"/>
                <a:chExt cx="4120896" cy="4876800"/>
              </a:xfrm>
            </p:grpSpPr>
            <p:pic>
              <p:nvPicPr>
                <p:cNvPr id="9" name="Picture 8" descr="A tree with many branches&#10;&#10;Description automatically generated with low confidence">
                  <a:extLst>
                    <a:ext uri="{FF2B5EF4-FFF2-40B4-BE49-F238E27FC236}">
                      <a16:creationId xmlns:a16="http://schemas.microsoft.com/office/drawing/2014/main" id="{1B56263A-B257-41EB-825C-C8FE7D8770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375" b="90000" l="2959" r="98521">
                              <a14:foregroundMark x1="53994" y1="61875" x2="53994" y2="61875"/>
                              <a14:foregroundMark x1="54216" y1="54063" x2="54216" y2="65000"/>
                              <a14:foregroundMark x1="55473" y1="51250" x2="55473" y2="51250"/>
                              <a14:foregroundMark x1="55104" y1="73250" x2="55104" y2="73250"/>
                              <a14:foregroundMark x1="40311" y1="76375" x2="40311" y2="76375"/>
                              <a14:foregroundMark x1="40311" y1="76563" x2="40311" y2="76563"/>
                              <a14:foregroundMark x1="39201" y1="77375" x2="39201" y2="77375"/>
                              <a14:foregroundMark x1="31435" y1="78938" x2="31435" y2="78938"/>
                              <a14:foregroundMark x1="31805" y1="77938" x2="31805" y2="77938"/>
                              <a14:foregroundMark x1="65237" y1="82813" x2="65237" y2="82813"/>
                              <a14:foregroundMark x1="60133" y1="81875" x2="60133" y2="81875"/>
                              <a14:foregroundMark x1="58654" y1="81438" x2="58654" y2="81438"/>
                              <a14:foregroundMark x1="48077" y1="80625" x2="48077" y2="80625"/>
                              <a14:foregroundMark x1="78402" y1="77813" x2="78402" y2="77813"/>
                              <a14:foregroundMark x1="81879" y1="78750" x2="81879" y2="78750"/>
                              <a14:foregroundMark x1="78180" y1="76875" x2="78180" y2="76875"/>
                              <a14:foregroundMark x1="74704" y1="76063" x2="74704" y2="76063"/>
                              <a14:foregroundMark x1="74852" y1="76875" x2="74852" y2="76875"/>
                              <a14:foregroundMark x1="73595" y1="75500" x2="73595" y2="75500"/>
                              <a14:foregroundMark x1="94157" y1="31438" x2="94157" y2="31438"/>
                              <a14:foregroundMark x1="60281" y1="7813" x2="60281" y2="7813"/>
                              <a14:foregroundMark x1="51553" y1="2313" x2="51553" y2="2313"/>
                              <a14:foregroundMark x1="7544" y1="22500" x2="7544" y2="22500"/>
                              <a14:foregroundMark x1="2959" y1="33000" x2="2959" y2="33000"/>
                              <a14:foregroundMark x1="98521" y1="29875" x2="98521" y2="29875"/>
                              <a14:foregroundMark x1="44379" y1="2313" x2="44379" y2="2313"/>
                              <a14:foregroundMark x1="43121" y1="1375" x2="43121" y2="1375"/>
                              <a14:foregroundMark x1="34541" y1="70313" x2="34615" y2="70750"/>
                              <a14:foregroundMark x1="33876" y1="70938" x2="55843" y2="80750"/>
                              <a14:foregroundMark x1="55843" y1="80750" x2="56065" y2="80750"/>
                              <a14:foregroundMark x1="36243" y1="76750" x2="67899" y2="83625"/>
                              <a14:foregroundMark x1="74926" y1="74813" x2="48964" y2="84500"/>
                              <a14:foregroundMark x1="77071" y1="76438" x2="54364" y2="85938"/>
                              <a14:foregroundMark x1="84467" y1="80125" x2="57322" y2="83875"/>
                              <a14:foregroundMark x1="28994" y1="77188" x2="52293" y2="84813"/>
                              <a14:foregroundMark x1="30325" y1="77813" x2="54142" y2="89688"/>
                              <a14:foregroundMark x1="54142" y1="89688" x2="54216" y2="8968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0624" y="1059180"/>
                  <a:ext cx="4120896" cy="487680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0C5E1C2-B5F5-409E-8606-F0FF31B49C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80" b="96405" l="1629" r="96906">
                              <a14:foregroundMark x1="50814" y1="6209" x2="50814" y2="6209"/>
                              <a14:foregroundMark x1="8143" y1="74837" x2="8143" y2="74837"/>
                              <a14:foregroundMark x1="6515" y1="48366" x2="6840" y2="72876"/>
                              <a14:foregroundMark x1="9772" y1="83333" x2="66775" y2="94444"/>
                              <a14:foregroundMark x1="89739" y1="87582" x2="93648" y2="74510"/>
                              <a14:foregroundMark x1="97231" y1="73856" x2="96417" y2="78758"/>
                              <a14:foregroundMark x1="1629" y1="79412" x2="4723" y2="87582"/>
                              <a14:foregroundMark x1="90554" y1="94118" x2="92020" y2="96732"/>
                              <a14:foregroundMark x1="39902" y1="8497" x2="64984" y2="980"/>
                              <a14:foregroundMark x1="64984" y1="980" x2="65309" y2="98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0624" y="1059180"/>
                  <a:ext cx="4120896" cy="2053736"/>
                </a:xfrm>
                <a:prstGeom prst="rect">
                  <a:avLst/>
                </a:prstGeom>
              </p:spPr>
            </p:pic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F799034-7EDD-4B63-B9D4-317A4095004F}"/>
                  </a:ext>
                </a:extLst>
              </p:cNvPr>
              <p:cNvGrpSpPr/>
              <p:nvPr/>
            </p:nvGrpSpPr>
            <p:grpSpPr>
              <a:xfrm>
                <a:off x="6990886" y="5854185"/>
                <a:ext cx="5151363" cy="385693"/>
                <a:chOff x="2468190" y="5663953"/>
                <a:chExt cx="5151363" cy="385693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8B036F70-B3F8-4718-9D45-01A27E3D60BA}"/>
                    </a:ext>
                  </a:extLst>
                </p:cNvPr>
                <p:cNvSpPr/>
                <p:nvPr/>
              </p:nvSpPr>
              <p:spPr>
                <a:xfrm>
                  <a:off x="2468190" y="5663953"/>
                  <a:ext cx="1331650" cy="355107"/>
                </a:xfrm>
                <a:prstGeom prst="roundRect">
                  <a:avLst>
                    <a:gd name="adj" fmla="val 35264"/>
                  </a:avLst>
                </a:prstGeom>
                <a:gradFill flip="none" rotWithShape="1">
                  <a:gsLst>
                    <a:gs pos="0">
                      <a:srgbClr val="FF6699"/>
                    </a:gs>
                    <a:gs pos="36000">
                      <a:srgbClr val="FF7875"/>
                    </a:gs>
                    <a:gs pos="70000">
                      <a:srgbClr val="FF8659"/>
                    </a:gs>
                    <a:gs pos="100000">
                      <a:srgbClr val="FF9933"/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1400" b="1"/>
                    <a:t>Hình 30.2</a:t>
                  </a:r>
                  <a:endParaRPr lang="en-US" sz="1400" b="1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F5369D4-ED49-40DC-8362-A45D12AF2A4D}"/>
                    </a:ext>
                  </a:extLst>
                </p:cNvPr>
                <p:cNvSpPr txBox="1"/>
                <p:nvPr/>
              </p:nvSpPr>
              <p:spPr>
                <a:xfrm>
                  <a:off x="3799840" y="5663953"/>
                  <a:ext cx="3819713" cy="385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1400" dirty="0"/>
                    <a:t>Sự vận chuyển các chất trong cây</a:t>
                  </a:r>
                  <a:endParaRPr lang="en-US" sz="1400" dirty="0"/>
                </a:p>
              </p:txBody>
            </p:sp>
          </p:grp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5E9D22-351B-490C-862E-2F0EF11742FC}"/>
                </a:ext>
              </a:extLst>
            </p:cNvPr>
            <p:cNvSpPr/>
            <p:nvPr/>
          </p:nvSpPr>
          <p:spPr>
            <a:xfrm>
              <a:off x="8210938" y="1390261"/>
              <a:ext cx="1136205" cy="3713584"/>
            </a:xfrm>
            <a:custGeom>
              <a:avLst/>
              <a:gdLst>
                <a:gd name="connsiteX0" fmla="*/ 0 w 1136205"/>
                <a:gd name="connsiteY0" fmla="*/ 3713584 h 3713584"/>
                <a:gd name="connsiteX1" fmla="*/ 830424 w 1136205"/>
                <a:gd name="connsiteY1" fmla="*/ 3424335 h 3713584"/>
                <a:gd name="connsiteX2" fmla="*/ 1082351 w 1136205"/>
                <a:gd name="connsiteY2" fmla="*/ 3051110 h 3713584"/>
                <a:gd name="connsiteX3" fmla="*/ 1119673 w 1136205"/>
                <a:gd name="connsiteY3" fmla="*/ 1856792 h 3713584"/>
                <a:gd name="connsiteX4" fmla="*/ 1073020 w 1136205"/>
                <a:gd name="connsiteY4" fmla="*/ 1371600 h 3713584"/>
                <a:gd name="connsiteX5" fmla="*/ 475861 w 1136205"/>
                <a:gd name="connsiteY5" fmla="*/ 289249 h 3713584"/>
                <a:gd name="connsiteX6" fmla="*/ 121298 w 1136205"/>
                <a:gd name="connsiteY6" fmla="*/ 0 h 371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205" h="3713584">
                  <a:moveTo>
                    <a:pt x="0" y="3713584"/>
                  </a:moveTo>
                  <a:cubicBezTo>
                    <a:pt x="325016" y="3624165"/>
                    <a:pt x="650032" y="3534747"/>
                    <a:pt x="830424" y="3424335"/>
                  </a:cubicBezTo>
                  <a:cubicBezTo>
                    <a:pt x="1010816" y="3313923"/>
                    <a:pt x="1034143" y="3312367"/>
                    <a:pt x="1082351" y="3051110"/>
                  </a:cubicBezTo>
                  <a:cubicBezTo>
                    <a:pt x="1130559" y="2789853"/>
                    <a:pt x="1121228" y="2136710"/>
                    <a:pt x="1119673" y="1856792"/>
                  </a:cubicBezTo>
                  <a:cubicBezTo>
                    <a:pt x="1118118" y="1576874"/>
                    <a:pt x="1180322" y="1632857"/>
                    <a:pt x="1073020" y="1371600"/>
                  </a:cubicBezTo>
                  <a:cubicBezTo>
                    <a:pt x="965718" y="1110343"/>
                    <a:pt x="634481" y="517849"/>
                    <a:pt x="475861" y="289249"/>
                  </a:cubicBezTo>
                  <a:cubicBezTo>
                    <a:pt x="317241" y="60649"/>
                    <a:pt x="219269" y="30324"/>
                    <a:pt x="12129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D6C510-E3BC-4685-B62A-51F3EB62DB33}"/>
                </a:ext>
              </a:extLst>
            </p:cNvPr>
            <p:cNvSpPr/>
            <p:nvPr/>
          </p:nvSpPr>
          <p:spPr>
            <a:xfrm flipH="1">
              <a:off x="9526863" y="1862701"/>
              <a:ext cx="540147" cy="2963014"/>
            </a:xfrm>
            <a:custGeom>
              <a:avLst/>
              <a:gdLst>
                <a:gd name="connsiteX0" fmla="*/ 0 w 1136205"/>
                <a:gd name="connsiteY0" fmla="*/ 3713584 h 3713584"/>
                <a:gd name="connsiteX1" fmla="*/ 830424 w 1136205"/>
                <a:gd name="connsiteY1" fmla="*/ 3424335 h 3713584"/>
                <a:gd name="connsiteX2" fmla="*/ 1082351 w 1136205"/>
                <a:gd name="connsiteY2" fmla="*/ 3051110 h 3713584"/>
                <a:gd name="connsiteX3" fmla="*/ 1119673 w 1136205"/>
                <a:gd name="connsiteY3" fmla="*/ 1856792 h 3713584"/>
                <a:gd name="connsiteX4" fmla="*/ 1073020 w 1136205"/>
                <a:gd name="connsiteY4" fmla="*/ 1371600 h 3713584"/>
                <a:gd name="connsiteX5" fmla="*/ 475861 w 1136205"/>
                <a:gd name="connsiteY5" fmla="*/ 289249 h 3713584"/>
                <a:gd name="connsiteX6" fmla="*/ 121298 w 1136205"/>
                <a:gd name="connsiteY6" fmla="*/ 0 h 3713584"/>
                <a:gd name="connsiteX0" fmla="*/ 0 w 1123259"/>
                <a:gd name="connsiteY0" fmla="*/ 3713584 h 3713584"/>
                <a:gd name="connsiteX1" fmla="*/ 830424 w 1123259"/>
                <a:gd name="connsiteY1" fmla="*/ 3424335 h 3713584"/>
                <a:gd name="connsiteX2" fmla="*/ 1082351 w 1123259"/>
                <a:gd name="connsiteY2" fmla="*/ 3051110 h 3713584"/>
                <a:gd name="connsiteX3" fmla="*/ 1119673 w 1123259"/>
                <a:gd name="connsiteY3" fmla="*/ 1856792 h 3713584"/>
                <a:gd name="connsiteX4" fmla="*/ 1073020 w 1123259"/>
                <a:gd name="connsiteY4" fmla="*/ 1371600 h 3713584"/>
                <a:gd name="connsiteX5" fmla="*/ 689221 w 1123259"/>
                <a:gd name="connsiteY5" fmla="*/ 578809 h 3713584"/>
                <a:gd name="connsiteX6" fmla="*/ 121298 w 1123259"/>
                <a:gd name="connsiteY6" fmla="*/ 0 h 3713584"/>
                <a:gd name="connsiteX0" fmla="*/ 0 w 1123259"/>
                <a:gd name="connsiteY0" fmla="*/ 3370684 h 3370684"/>
                <a:gd name="connsiteX1" fmla="*/ 830424 w 1123259"/>
                <a:gd name="connsiteY1" fmla="*/ 3081435 h 3370684"/>
                <a:gd name="connsiteX2" fmla="*/ 1082351 w 1123259"/>
                <a:gd name="connsiteY2" fmla="*/ 2708210 h 3370684"/>
                <a:gd name="connsiteX3" fmla="*/ 1119673 w 1123259"/>
                <a:gd name="connsiteY3" fmla="*/ 1513892 h 3370684"/>
                <a:gd name="connsiteX4" fmla="*/ 1073020 w 1123259"/>
                <a:gd name="connsiteY4" fmla="*/ 1028700 h 3370684"/>
                <a:gd name="connsiteX5" fmla="*/ 689221 w 1123259"/>
                <a:gd name="connsiteY5" fmla="*/ 235909 h 3370684"/>
                <a:gd name="connsiteX6" fmla="*/ 441338 w 1123259"/>
                <a:gd name="connsiteY6" fmla="*/ 0 h 3370684"/>
                <a:gd name="connsiteX0" fmla="*/ 0 w 1123259"/>
                <a:gd name="connsiteY0" fmla="*/ 3370684 h 3370684"/>
                <a:gd name="connsiteX1" fmla="*/ 830424 w 1123259"/>
                <a:gd name="connsiteY1" fmla="*/ 3081435 h 3370684"/>
                <a:gd name="connsiteX2" fmla="*/ 1082351 w 1123259"/>
                <a:gd name="connsiteY2" fmla="*/ 2708210 h 3370684"/>
                <a:gd name="connsiteX3" fmla="*/ 1119673 w 1123259"/>
                <a:gd name="connsiteY3" fmla="*/ 1513892 h 3370684"/>
                <a:gd name="connsiteX4" fmla="*/ 1073020 w 1123259"/>
                <a:gd name="connsiteY4" fmla="*/ 1028700 h 3370684"/>
                <a:gd name="connsiteX5" fmla="*/ 689221 w 1123259"/>
                <a:gd name="connsiteY5" fmla="*/ 235909 h 3370684"/>
                <a:gd name="connsiteX6" fmla="*/ 441338 w 1123259"/>
                <a:gd name="connsiteY6" fmla="*/ 0 h 3370684"/>
                <a:gd name="connsiteX0" fmla="*/ 0 w 1121415"/>
                <a:gd name="connsiteY0" fmla="*/ 3370684 h 3370684"/>
                <a:gd name="connsiteX1" fmla="*/ 830424 w 1121415"/>
                <a:gd name="connsiteY1" fmla="*/ 3081435 h 3370684"/>
                <a:gd name="connsiteX2" fmla="*/ 1082351 w 1121415"/>
                <a:gd name="connsiteY2" fmla="*/ 2708210 h 3370684"/>
                <a:gd name="connsiteX3" fmla="*/ 1119673 w 1121415"/>
                <a:gd name="connsiteY3" fmla="*/ 1513892 h 3370684"/>
                <a:gd name="connsiteX4" fmla="*/ 1073020 w 1121415"/>
                <a:gd name="connsiteY4" fmla="*/ 1028700 h 3370684"/>
                <a:gd name="connsiteX5" fmla="*/ 755261 w 1121415"/>
                <a:gd name="connsiteY5" fmla="*/ 352749 h 3370684"/>
                <a:gd name="connsiteX6" fmla="*/ 441338 w 1121415"/>
                <a:gd name="connsiteY6" fmla="*/ 0 h 3370684"/>
                <a:gd name="connsiteX0" fmla="*/ 0 w 1121415"/>
                <a:gd name="connsiteY0" fmla="*/ 3370684 h 3370684"/>
                <a:gd name="connsiteX1" fmla="*/ 830424 w 1121415"/>
                <a:gd name="connsiteY1" fmla="*/ 3081435 h 3370684"/>
                <a:gd name="connsiteX2" fmla="*/ 1082351 w 1121415"/>
                <a:gd name="connsiteY2" fmla="*/ 2708210 h 3370684"/>
                <a:gd name="connsiteX3" fmla="*/ 1119673 w 1121415"/>
                <a:gd name="connsiteY3" fmla="*/ 1513892 h 3370684"/>
                <a:gd name="connsiteX4" fmla="*/ 1073020 w 1121415"/>
                <a:gd name="connsiteY4" fmla="*/ 1028700 h 3370684"/>
                <a:gd name="connsiteX5" fmla="*/ 755261 w 1121415"/>
                <a:gd name="connsiteY5" fmla="*/ 352749 h 3370684"/>
                <a:gd name="connsiteX6" fmla="*/ 441338 w 1121415"/>
                <a:gd name="connsiteY6" fmla="*/ 0 h 3370684"/>
                <a:gd name="connsiteX0" fmla="*/ 0 w 1121415"/>
                <a:gd name="connsiteY0" fmla="*/ 3241144 h 3241144"/>
                <a:gd name="connsiteX1" fmla="*/ 830424 w 1121415"/>
                <a:gd name="connsiteY1" fmla="*/ 2951895 h 3241144"/>
                <a:gd name="connsiteX2" fmla="*/ 1082351 w 1121415"/>
                <a:gd name="connsiteY2" fmla="*/ 2578670 h 3241144"/>
                <a:gd name="connsiteX3" fmla="*/ 1119673 w 1121415"/>
                <a:gd name="connsiteY3" fmla="*/ 1384352 h 3241144"/>
                <a:gd name="connsiteX4" fmla="*/ 1073020 w 1121415"/>
                <a:gd name="connsiteY4" fmla="*/ 899160 h 3241144"/>
                <a:gd name="connsiteX5" fmla="*/ 755261 w 1121415"/>
                <a:gd name="connsiteY5" fmla="*/ 223209 h 3241144"/>
                <a:gd name="connsiteX6" fmla="*/ 581038 w 1121415"/>
                <a:gd name="connsiteY6" fmla="*/ 0 h 3241144"/>
                <a:gd name="connsiteX0" fmla="*/ 0 w 1121415"/>
                <a:gd name="connsiteY0" fmla="*/ 3241144 h 3241144"/>
                <a:gd name="connsiteX1" fmla="*/ 830424 w 1121415"/>
                <a:gd name="connsiteY1" fmla="*/ 2951895 h 3241144"/>
                <a:gd name="connsiteX2" fmla="*/ 1082351 w 1121415"/>
                <a:gd name="connsiteY2" fmla="*/ 2578670 h 3241144"/>
                <a:gd name="connsiteX3" fmla="*/ 1119673 w 1121415"/>
                <a:gd name="connsiteY3" fmla="*/ 1384352 h 3241144"/>
                <a:gd name="connsiteX4" fmla="*/ 1073020 w 1121415"/>
                <a:gd name="connsiteY4" fmla="*/ 899160 h 3241144"/>
                <a:gd name="connsiteX5" fmla="*/ 798441 w 1121415"/>
                <a:gd name="connsiteY5" fmla="*/ 286709 h 3241144"/>
                <a:gd name="connsiteX6" fmla="*/ 581038 w 1121415"/>
                <a:gd name="connsiteY6" fmla="*/ 0 h 3241144"/>
                <a:gd name="connsiteX0" fmla="*/ 0 w 1121415"/>
                <a:gd name="connsiteY0" fmla="*/ 3241144 h 3241144"/>
                <a:gd name="connsiteX1" fmla="*/ 830424 w 1121415"/>
                <a:gd name="connsiteY1" fmla="*/ 2951895 h 3241144"/>
                <a:gd name="connsiteX2" fmla="*/ 1082351 w 1121415"/>
                <a:gd name="connsiteY2" fmla="*/ 2578670 h 3241144"/>
                <a:gd name="connsiteX3" fmla="*/ 1119673 w 1121415"/>
                <a:gd name="connsiteY3" fmla="*/ 1384352 h 3241144"/>
                <a:gd name="connsiteX4" fmla="*/ 1073020 w 1121415"/>
                <a:gd name="connsiteY4" fmla="*/ 899160 h 3241144"/>
                <a:gd name="connsiteX5" fmla="*/ 798441 w 1121415"/>
                <a:gd name="connsiteY5" fmla="*/ 286709 h 3241144"/>
                <a:gd name="connsiteX6" fmla="*/ 581038 w 1121415"/>
                <a:gd name="connsiteY6" fmla="*/ 0 h 3241144"/>
                <a:gd name="connsiteX0" fmla="*/ 0 w 1121415"/>
                <a:gd name="connsiteY0" fmla="*/ 3241144 h 3241144"/>
                <a:gd name="connsiteX1" fmla="*/ 830424 w 1121415"/>
                <a:gd name="connsiteY1" fmla="*/ 2951895 h 3241144"/>
                <a:gd name="connsiteX2" fmla="*/ 1082351 w 1121415"/>
                <a:gd name="connsiteY2" fmla="*/ 2578670 h 3241144"/>
                <a:gd name="connsiteX3" fmla="*/ 1119673 w 1121415"/>
                <a:gd name="connsiteY3" fmla="*/ 1384352 h 3241144"/>
                <a:gd name="connsiteX4" fmla="*/ 1073020 w 1121415"/>
                <a:gd name="connsiteY4" fmla="*/ 899160 h 3241144"/>
                <a:gd name="connsiteX5" fmla="*/ 816221 w 1121415"/>
                <a:gd name="connsiteY5" fmla="*/ 294329 h 3241144"/>
                <a:gd name="connsiteX6" fmla="*/ 581038 w 1121415"/>
                <a:gd name="connsiteY6" fmla="*/ 0 h 3241144"/>
                <a:gd name="connsiteX0" fmla="*/ 0 w 1121415"/>
                <a:gd name="connsiteY0" fmla="*/ 3241144 h 3241144"/>
                <a:gd name="connsiteX1" fmla="*/ 830424 w 1121415"/>
                <a:gd name="connsiteY1" fmla="*/ 2951895 h 3241144"/>
                <a:gd name="connsiteX2" fmla="*/ 1082351 w 1121415"/>
                <a:gd name="connsiteY2" fmla="*/ 2578670 h 3241144"/>
                <a:gd name="connsiteX3" fmla="*/ 1119673 w 1121415"/>
                <a:gd name="connsiteY3" fmla="*/ 1384352 h 3241144"/>
                <a:gd name="connsiteX4" fmla="*/ 1073020 w 1121415"/>
                <a:gd name="connsiteY4" fmla="*/ 899160 h 3241144"/>
                <a:gd name="connsiteX5" fmla="*/ 816221 w 1121415"/>
                <a:gd name="connsiteY5" fmla="*/ 294329 h 3241144"/>
                <a:gd name="connsiteX6" fmla="*/ 581038 w 1121415"/>
                <a:gd name="connsiteY6" fmla="*/ 0 h 3241144"/>
                <a:gd name="connsiteX0" fmla="*/ 0 w 1121415"/>
                <a:gd name="connsiteY0" fmla="*/ 3241144 h 3241144"/>
                <a:gd name="connsiteX1" fmla="*/ 830424 w 1121415"/>
                <a:gd name="connsiteY1" fmla="*/ 2951895 h 3241144"/>
                <a:gd name="connsiteX2" fmla="*/ 1082351 w 1121415"/>
                <a:gd name="connsiteY2" fmla="*/ 2578670 h 3241144"/>
                <a:gd name="connsiteX3" fmla="*/ 1119673 w 1121415"/>
                <a:gd name="connsiteY3" fmla="*/ 1384352 h 3241144"/>
                <a:gd name="connsiteX4" fmla="*/ 1073020 w 1121415"/>
                <a:gd name="connsiteY4" fmla="*/ 899160 h 3241144"/>
                <a:gd name="connsiteX5" fmla="*/ 841621 w 1121415"/>
                <a:gd name="connsiteY5" fmla="*/ 294329 h 3241144"/>
                <a:gd name="connsiteX6" fmla="*/ 581038 w 1121415"/>
                <a:gd name="connsiteY6" fmla="*/ 0 h 3241144"/>
                <a:gd name="connsiteX0" fmla="*/ 0 w 1121415"/>
                <a:gd name="connsiteY0" fmla="*/ 3241144 h 3241144"/>
                <a:gd name="connsiteX1" fmla="*/ 830424 w 1121415"/>
                <a:gd name="connsiteY1" fmla="*/ 2951895 h 3241144"/>
                <a:gd name="connsiteX2" fmla="*/ 1082351 w 1121415"/>
                <a:gd name="connsiteY2" fmla="*/ 2578670 h 3241144"/>
                <a:gd name="connsiteX3" fmla="*/ 1119673 w 1121415"/>
                <a:gd name="connsiteY3" fmla="*/ 1384352 h 3241144"/>
                <a:gd name="connsiteX4" fmla="*/ 1073020 w 1121415"/>
                <a:gd name="connsiteY4" fmla="*/ 899160 h 3241144"/>
                <a:gd name="connsiteX5" fmla="*/ 841621 w 1121415"/>
                <a:gd name="connsiteY5" fmla="*/ 294329 h 3241144"/>
                <a:gd name="connsiteX6" fmla="*/ 581038 w 1121415"/>
                <a:gd name="connsiteY6" fmla="*/ 0 h 3241144"/>
                <a:gd name="connsiteX0" fmla="*/ 0 w 698505"/>
                <a:gd name="connsiteY0" fmla="*/ 3103984 h 3103984"/>
                <a:gd name="connsiteX1" fmla="*/ 407514 w 698505"/>
                <a:gd name="connsiteY1" fmla="*/ 2951895 h 3103984"/>
                <a:gd name="connsiteX2" fmla="*/ 659441 w 698505"/>
                <a:gd name="connsiteY2" fmla="*/ 2578670 h 3103984"/>
                <a:gd name="connsiteX3" fmla="*/ 696763 w 698505"/>
                <a:gd name="connsiteY3" fmla="*/ 1384352 h 3103984"/>
                <a:gd name="connsiteX4" fmla="*/ 650110 w 698505"/>
                <a:gd name="connsiteY4" fmla="*/ 899160 h 3103984"/>
                <a:gd name="connsiteX5" fmla="*/ 418711 w 698505"/>
                <a:gd name="connsiteY5" fmla="*/ 294329 h 3103984"/>
                <a:gd name="connsiteX6" fmla="*/ 158128 w 698505"/>
                <a:gd name="connsiteY6" fmla="*/ 0 h 3103984"/>
                <a:gd name="connsiteX0" fmla="*/ 0 w 697184"/>
                <a:gd name="connsiteY0" fmla="*/ 3103984 h 3103984"/>
                <a:gd name="connsiteX1" fmla="*/ 468474 w 697184"/>
                <a:gd name="connsiteY1" fmla="*/ 2894745 h 3103984"/>
                <a:gd name="connsiteX2" fmla="*/ 659441 w 697184"/>
                <a:gd name="connsiteY2" fmla="*/ 2578670 h 3103984"/>
                <a:gd name="connsiteX3" fmla="*/ 696763 w 697184"/>
                <a:gd name="connsiteY3" fmla="*/ 1384352 h 3103984"/>
                <a:gd name="connsiteX4" fmla="*/ 650110 w 697184"/>
                <a:gd name="connsiteY4" fmla="*/ 899160 h 3103984"/>
                <a:gd name="connsiteX5" fmla="*/ 418711 w 697184"/>
                <a:gd name="connsiteY5" fmla="*/ 294329 h 3103984"/>
                <a:gd name="connsiteX6" fmla="*/ 158128 w 697184"/>
                <a:gd name="connsiteY6" fmla="*/ 0 h 3103984"/>
                <a:gd name="connsiteX0" fmla="*/ 32372 w 539056"/>
                <a:gd name="connsiteY0" fmla="*/ 2963014 h 2963014"/>
                <a:gd name="connsiteX1" fmla="*/ 310346 w 539056"/>
                <a:gd name="connsiteY1" fmla="*/ 2894745 h 2963014"/>
                <a:gd name="connsiteX2" fmla="*/ 501313 w 539056"/>
                <a:gd name="connsiteY2" fmla="*/ 2578670 h 2963014"/>
                <a:gd name="connsiteX3" fmla="*/ 538635 w 539056"/>
                <a:gd name="connsiteY3" fmla="*/ 1384352 h 2963014"/>
                <a:gd name="connsiteX4" fmla="*/ 491982 w 539056"/>
                <a:gd name="connsiteY4" fmla="*/ 899160 h 2963014"/>
                <a:gd name="connsiteX5" fmla="*/ 260583 w 539056"/>
                <a:gd name="connsiteY5" fmla="*/ 294329 h 2963014"/>
                <a:gd name="connsiteX6" fmla="*/ 0 w 539056"/>
                <a:gd name="connsiteY6" fmla="*/ 0 h 2963014"/>
                <a:gd name="connsiteX0" fmla="*/ 32372 w 538832"/>
                <a:gd name="connsiteY0" fmla="*/ 2963014 h 2963014"/>
                <a:gd name="connsiteX1" fmla="*/ 348446 w 538832"/>
                <a:gd name="connsiteY1" fmla="*/ 2864265 h 2963014"/>
                <a:gd name="connsiteX2" fmla="*/ 501313 w 538832"/>
                <a:gd name="connsiteY2" fmla="*/ 2578670 h 2963014"/>
                <a:gd name="connsiteX3" fmla="*/ 538635 w 538832"/>
                <a:gd name="connsiteY3" fmla="*/ 1384352 h 2963014"/>
                <a:gd name="connsiteX4" fmla="*/ 491982 w 538832"/>
                <a:gd name="connsiteY4" fmla="*/ 899160 h 2963014"/>
                <a:gd name="connsiteX5" fmla="*/ 260583 w 538832"/>
                <a:gd name="connsiteY5" fmla="*/ 294329 h 2963014"/>
                <a:gd name="connsiteX6" fmla="*/ 0 w 538832"/>
                <a:gd name="connsiteY6" fmla="*/ 0 h 2963014"/>
                <a:gd name="connsiteX0" fmla="*/ 32372 w 538832"/>
                <a:gd name="connsiteY0" fmla="*/ 2963014 h 2963014"/>
                <a:gd name="connsiteX1" fmla="*/ 348446 w 538832"/>
                <a:gd name="connsiteY1" fmla="*/ 2864265 h 2963014"/>
                <a:gd name="connsiteX2" fmla="*/ 501313 w 538832"/>
                <a:gd name="connsiteY2" fmla="*/ 2578670 h 2963014"/>
                <a:gd name="connsiteX3" fmla="*/ 538635 w 538832"/>
                <a:gd name="connsiteY3" fmla="*/ 1384352 h 2963014"/>
                <a:gd name="connsiteX4" fmla="*/ 491982 w 538832"/>
                <a:gd name="connsiteY4" fmla="*/ 899160 h 2963014"/>
                <a:gd name="connsiteX5" fmla="*/ 260583 w 538832"/>
                <a:gd name="connsiteY5" fmla="*/ 294329 h 2963014"/>
                <a:gd name="connsiteX6" fmla="*/ 0 w 538832"/>
                <a:gd name="connsiteY6" fmla="*/ 0 h 2963014"/>
                <a:gd name="connsiteX0" fmla="*/ 32372 w 538832"/>
                <a:gd name="connsiteY0" fmla="*/ 2963014 h 2963014"/>
                <a:gd name="connsiteX1" fmla="*/ 348446 w 538832"/>
                <a:gd name="connsiteY1" fmla="*/ 2864265 h 2963014"/>
                <a:gd name="connsiteX2" fmla="*/ 501313 w 538832"/>
                <a:gd name="connsiteY2" fmla="*/ 2578670 h 2963014"/>
                <a:gd name="connsiteX3" fmla="*/ 538635 w 538832"/>
                <a:gd name="connsiteY3" fmla="*/ 1384352 h 2963014"/>
                <a:gd name="connsiteX4" fmla="*/ 491982 w 538832"/>
                <a:gd name="connsiteY4" fmla="*/ 899160 h 2963014"/>
                <a:gd name="connsiteX5" fmla="*/ 260583 w 538832"/>
                <a:gd name="connsiteY5" fmla="*/ 294329 h 2963014"/>
                <a:gd name="connsiteX6" fmla="*/ 0 w 538832"/>
                <a:gd name="connsiteY6" fmla="*/ 0 h 2963014"/>
                <a:gd name="connsiteX0" fmla="*/ 32372 w 538766"/>
                <a:gd name="connsiteY0" fmla="*/ 2963014 h 2963014"/>
                <a:gd name="connsiteX1" fmla="*/ 378926 w 538766"/>
                <a:gd name="connsiteY1" fmla="*/ 2869980 h 2963014"/>
                <a:gd name="connsiteX2" fmla="*/ 501313 w 538766"/>
                <a:gd name="connsiteY2" fmla="*/ 2578670 h 2963014"/>
                <a:gd name="connsiteX3" fmla="*/ 538635 w 538766"/>
                <a:gd name="connsiteY3" fmla="*/ 1384352 h 2963014"/>
                <a:gd name="connsiteX4" fmla="*/ 491982 w 538766"/>
                <a:gd name="connsiteY4" fmla="*/ 899160 h 2963014"/>
                <a:gd name="connsiteX5" fmla="*/ 260583 w 538766"/>
                <a:gd name="connsiteY5" fmla="*/ 294329 h 2963014"/>
                <a:gd name="connsiteX6" fmla="*/ 0 w 538766"/>
                <a:gd name="connsiteY6" fmla="*/ 0 h 2963014"/>
                <a:gd name="connsiteX0" fmla="*/ 32372 w 538766"/>
                <a:gd name="connsiteY0" fmla="*/ 2963014 h 2963014"/>
                <a:gd name="connsiteX1" fmla="*/ 378926 w 538766"/>
                <a:gd name="connsiteY1" fmla="*/ 2869980 h 2963014"/>
                <a:gd name="connsiteX2" fmla="*/ 501313 w 538766"/>
                <a:gd name="connsiteY2" fmla="*/ 2578670 h 2963014"/>
                <a:gd name="connsiteX3" fmla="*/ 538635 w 538766"/>
                <a:gd name="connsiteY3" fmla="*/ 1384352 h 2963014"/>
                <a:gd name="connsiteX4" fmla="*/ 491982 w 538766"/>
                <a:gd name="connsiteY4" fmla="*/ 899160 h 2963014"/>
                <a:gd name="connsiteX5" fmla="*/ 260583 w 538766"/>
                <a:gd name="connsiteY5" fmla="*/ 294329 h 2963014"/>
                <a:gd name="connsiteX6" fmla="*/ 0 w 538766"/>
                <a:gd name="connsiteY6" fmla="*/ 0 h 2963014"/>
                <a:gd name="connsiteX0" fmla="*/ 32372 w 538702"/>
                <a:gd name="connsiteY0" fmla="*/ 2963014 h 2963014"/>
                <a:gd name="connsiteX1" fmla="*/ 378926 w 538702"/>
                <a:gd name="connsiteY1" fmla="*/ 2869980 h 2963014"/>
                <a:gd name="connsiteX2" fmla="*/ 501313 w 538702"/>
                <a:gd name="connsiteY2" fmla="*/ 2578670 h 2963014"/>
                <a:gd name="connsiteX3" fmla="*/ 538635 w 538702"/>
                <a:gd name="connsiteY3" fmla="*/ 1384352 h 2963014"/>
                <a:gd name="connsiteX4" fmla="*/ 491982 w 538702"/>
                <a:gd name="connsiteY4" fmla="*/ 899160 h 2963014"/>
                <a:gd name="connsiteX5" fmla="*/ 260583 w 538702"/>
                <a:gd name="connsiteY5" fmla="*/ 294329 h 2963014"/>
                <a:gd name="connsiteX6" fmla="*/ 0 w 538702"/>
                <a:gd name="connsiteY6" fmla="*/ 0 h 2963014"/>
                <a:gd name="connsiteX0" fmla="*/ 32372 w 540147"/>
                <a:gd name="connsiteY0" fmla="*/ 2963014 h 2963014"/>
                <a:gd name="connsiteX1" fmla="*/ 378926 w 540147"/>
                <a:gd name="connsiteY1" fmla="*/ 2869980 h 2963014"/>
                <a:gd name="connsiteX2" fmla="*/ 522268 w 540147"/>
                <a:gd name="connsiteY2" fmla="*/ 2563430 h 2963014"/>
                <a:gd name="connsiteX3" fmla="*/ 538635 w 540147"/>
                <a:gd name="connsiteY3" fmla="*/ 1384352 h 2963014"/>
                <a:gd name="connsiteX4" fmla="*/ 491982 w 540147"/>
                <a:gd name="connsiteY4" fmla="*/ 899160 h 2963014"/>
                <a:gd name="connsiteX5" fmla="*/ 260583 w 540147"/>
                <a:gd name="connsiteY5" fmla="*/ 294329 h 2963014"/>
                <a:gd name="connsiteX6" fmla="*/ 0 w 540147"/>
                <a:gd name="connsiteY6" fmla="*/ 0 h 296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147" h="2963014">
                  <a:moveTo>
                    <a:pt x="32372" y="2963014"/>
                  </a:moveTo>
                  <a:cubicBezTo>
                    <a:pt x="357388" y="2873595"/>
                    <a:pt x="297277" y="2936577"/>
                    <a:pt x="378926" y="2869980"/>
                  </a:cubicBezTo>
                  <a:cubicBezTo>
                    <a:pt x="460575" y="2803383"/>
                    <a:pt x="508985" y="2778650"/>
                    <a:pt x="522268" y="2563430"/>
                  </a:cubicBezTo>
                  <a:cubicBezTo>
                    <a:pt x="535551" y="2348210"/>
                    <a:pt x="543683" y="1661730"/>
                    <a:pt x="538635" y="1384352"/>
                  </a:cubicBezTo>
                  <a:cubicBezTo>
                    <a:pt x="533587" y="1106974"/>
                    <a:pt x="538324" y="1080830"/>
                    <a:pt x="491982" y="899160"/>
                  </a:cubicBezTo>
                  <a:cubicBezTo>
                    <a:pt x="445640" y="717490"/>
                    <a:pt x="426823" y="563569"/>
                    <a:pt x="260583" y="294329"/>
                  </a:cubicBezTo>
                  <a:cubicBezTo>
                    <a:pt x="137523" y="116529"/>
                    <a:pt x="166551" y="154784"/>
                    <a:pt x="0" y="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CD9F5-6420-42FD-907A-46AF362B6792}"/>
                </a:ext>
              </a:extLst>
            </p:cNvPr>
            <p:cNvSpPr txBox="1"/>
            <p:nvPr/>
          </p:nvSpPr>
          <p:spPr>
            <a:xfrm>
              <a:off x="6654696" y="4780680"/>
              <a:ext cx="1556242" cy="66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400" b="1">
                  <a:solidFill>
                    <a:srgbClr val="FF0000"/>
                  </a:solidFill>
                </a:rPr>
                <a:t>Nước và khoáng chất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D82377-0F68-4FDC-8AD8-A095B5314E5F}"/>
                </a:ext>
              </a:extLst>
            </p:cNvPr>
            <p:cNvGrpSpPr/>
            <p:nvPr/>
          </p:nvGrpSpPr>
          <p:grpSpPr>
            <a:xfrm>
              <a:off x="7250401" y="3691652"/>
              <a:ext cx="2091784" cy="385693"/>
              <a:chOff x="7255359" y="3691652"/>
              <a:chExt cx="2091784" cy="38569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F4B11C-7877-4314-B911-D24F737946EF}"/>
                  </a:ext>
                </a:extLst>
              </p:cNvPr>
              <p:cNvSpPr txBox="1"/>
              <p:nvPr/>
            </p:nvSpPr>
            <p:spPr>
              <a:xfrm>
                <a:off x="7255359" y="3691652"/>
                <a:ext cx="1556242" cy="38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400" b="1">
                    <a:solidFill>
                      <a:srgbClr val="FF0000"/>
                    </a:solidFill>
                  </a:rPr>
                  <a:t>Mạch gỗ</a:t>
                </a:r>
                <a:endParaRPr lang="en-US" sz="1400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0230D4B-75AC-4059-B433-3BB2D87CF400}"/>
                  </a:ext>
                </a:extLst>
              </p:cNvPr>
              <p:cNvCxnSpPr/>
              <p:nvPr/>
            </p:nvCxnSpPr>
            <p:spPr>
              <a:xfrm>
                <a:off x="8564064" y="3876318"/>
                <a:ext cx="783079" cy="0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8867D0-8170-4A11-9494-5B39B91A8EDC}"/>
                </a:ext>
              </a:extLst>
            </p:cNvPr>
            <p:cNvSpPr txBox="1"/>
            <p:nvPr/>
          </p:nvSpPr>
          <p:spPr>
            <a:xfrm>
              <a:off x="7432816" y="975214"/>
              <a:ext cx="971518" cy="385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400" b="1">
                  <a:solidFill>
                    <a:srgbClr val="FF0000"/>
                  </a:solidFill>
                </a:rPr>
                <a:t>Nước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64C636-E14B-481E-B2C0-C3531E5EA8FB}"/>
                </a:ext>
              </a:extLst>
            </p:cNvPr>
            <p:cNvSpPr txBox="1"/>
            <p:nvPr/>
          </p:nvSpPr>
          <p:spPr>
            <a:xfrm>
              <a:off x="9830477" y="1390261"/>
              <a:ext cx="1685088" cy="385693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400" b="1">
                  <a:solidFill>
                    <a:schemeClr val="bg1"/>
                  </a:solidFill>
                </a:rPr>
                <a:t>Chất hữu cơ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4E6829-F580-4B67-B075-C0E733B7E178}"/>
                </a:ext>
              </a:extLst>
            </p:cNvPr>
            <p:cNvGrpSpPr/>
            <p:nvPr/>
          </p:nvGrpSpPr>
          <p:grpSpPr>
            <a:xfrm>
              <a:off x="9526863" y="3705115"/>
              <a:ext cx="2090705" cy="385693"/>
              <a:chOff x="7078164" y="3701799"/>
              <a:chExt cx="2090705" cy="3856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6185C4-BC0E-4847-80E3-F326F8D54CFA}"/>
                  </a:ext>
                </a:extLst>
              </p:cNvPr>
              <p:cNvSpPr txBox="1"/>
              <p:nvPr/>
            </p:nvSpPr>
            <p:spPr>
              <a:xfrm>
                <a:off x="7612627" y="3701799"/>
                <a:ext cx="1556242" cy="38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400" b="1">
                    <a:solidFill>
                      <a:srgbClr val="00B0F0"/>
                    </a:solidFill>
                  </a:rPr>
                  <a:t>Mạch rây</a:t>
                </a:r>
                <a:endParaRPr lang="en-US" sz="1400" b="1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E703386-ADCB-4B1A-AFA0-B8AA71F6D9E1}"/>
                  </a:ext>
                </a:extLst>
              </p:cNvPr>
              <p:cNvCxnSpPr/>
              <p:nvPr/>
            </p:nvCxnSpPr>
            <p:spPr>
              <a:xfrm>
                <a:off x="7078164" y="3876318"/>
                <a:ext cx="783079" cy="0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0F793A44-DAC1-4F97-B92B-E3ECD0F45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61308"/>
              </p:ext>
            </p:extLst>
          </p:nvPr>
        </p:nvGraphicFramePr>
        <p:xfrm>
          <a:off x="4522605" y="2221929"/>
          <a:ext cx="7386784" cy="4405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554">
                  <a:extLst>
                    <a:ext uri="{9D8B030D-6E8A-4147-A177-3AD203B41FA5}">
                      <a16:colId xmlns:a16="http://schemas.microsoft.com/office/drawing/2014/main" val="1176221515"/>
                    </a:ext>
                  </a:extLst>
                </a:gridCol>
                <a:gridCol w="2255071">
                  <a:extLst>
                    <a:ext uri="{9D8B030D-6E8A-4147-A177-3AD203B41FA5}">
                      <a16:colId xmlns:a16="http://schemas.microsoft.com/office/drawing/2014/main" val="797110663"/>
                    </a:ext>
                  </a:extLst>
                </a:gridCol>
                <a:gridCol w="1770463">
                  <a:extLst>
                    <a:ext uri="{9D8B030D-6E8A-4147-A177-3AD203B41FA5}">
                      <a16:colId xmlns:a16="http://schemas.microsoft.com/office/drawing/2014/main" val="3955121583"/>
                    </a:ext>
                  </a:extLst>
                </a:gridCol>
                <a:gridCol w="1846696">
                  <a:extLst>
                    <a:ext uri="{9D8B030D-6E8A-4147-A177-3AD203B41FA5}">
                      <a16:colId xmlns:a16="http://schemas.microsoft.com/office/drawing/2014/main" val="1208904997"/>
                    </a:ext>
                  </a:extLst>
                </a:gridCol>
              </a:tblGrid>
              <a:tr h="787522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Loại mạch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91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/>
                        <a:t>Hướng vận chuyển chủ yếu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91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/>
                        <a:t>Chất được vận chuyển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91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/>
                        <a:t>Nguồn gốc của chất được vận chuyển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91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87017"/>
                  </a:ext>
                </a:extLst>
              </a:tr>
              <a:tr h="1398093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vi-VN" b="1" dirty="0">
                          <a:solidFill>
                            <a:schemeClr val="tx1"/>
                          </a:solidFill>
                        </a:rPr>
                        <a:t>Mạch gỗ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490276"/>
                  </a:ext>
                </a:extLst>
              </a:tr>
              <a:tr h="2092654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vi-VN" b="1" dirty="0">
                          <a:solidFill>
                            <a:schemeClr val="tx1"/>
                          </a:solidFill>
                        </a:rPr>
                        <a:t>Mạch rây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43529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827291C-D101-4749-8434-EBDE8EB28790}"/>
              </a:ext>
            </a:extLst>
          </p:cNvPr>
          <p:cNvSpPr txBox="1"/>
          <p:nvPr/>
        </p:nvSpPr>
        <p:spPr>
          <a:xfrm>
            <a:off x="7378429" y="1689381"/>
            <a:ext cx="182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Bảng 30.1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F3A48A-B26A-43C0-8B1F-CC7E59CB7ED3}"/>
              </a:ext>
            </a:extLst>
          </p:cNvPr>
          <p:cNvSpPr txBox="1"/>
          <p:nvPr/>
        </p:nvSpPr>
        <p:spPr>
          <a:xfrm>
            <a:off x="6169307" y="3296977"/>
            <a:ext cx="2029103" cy="1065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b="1" dirty="0"/>
              <a:t>Từ rễ </a:t>
            </a:r>
            <a:r>
              <a:rPr lang="vi-VN" b="1" dirty="0">
                <a:sym typeface="Symbol" panose="05050102010706020507" pitchFamily="18" charset="2"/>
              </a:rPr>
              <a:t>vận chuyển lên thân và lá cây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54ED12-42F0-4097-9261-6E64CE76E98A}"/>
              </a:ext>
            </a:extLst>
          </p:cNvPr>
          <p:cNvSpPr txBox="1"/>
          <p:nvPr/>
        </p:nvSpPr>
        <p:spPr>
          <a:xfrm>
            <a:off x="8387139" y="3296977"/>
            <a:ext cx="1571682" cy="1065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</a:lvl1pPr>
          </a:lstStyle>
          <a:p>
            <a:r>
              <a:rPr lang="vi-VN" b="1" dirty="0"/>
              <a:t>Nước và chất khoáng hòa tan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F4268C-BEBD-4869-AB3D-E315A77F987A}"/>
              </a:ext>
            </a:extLst>
          </p:cNvPr>
          <p:cNvSpPr txBox="1"/>
          <p:nvPr/>
        </p:nvSpPr>
        <p:spPr>
          <a:xfrm>
            <a:off x="8387139" y="4682576"/>
            <a:ext cx="1571682" cy="400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</a:lvl1pPr>
          </a:lstStyle>
          <a:p>
            <a:r>
              <a:rPr lang="vi-VN" b="1" dirty="0"/>
              <a:t>Chất hữu cơ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5D45AA-A90B-4C6D-928F-E9A8CE236612}"/>
              </a:ext>
            </a:extLst>
          </p:cNvPr>
          <p:cNvSpPr txBox="1"/>
          <p:nvPr/>
        </p:nvSpPr>
        <p:spPr>
          <a:xfrm>
            <a:off x="6175445" y="4682576"/>
            <a:ext cx="2029103" cy="1730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b="1" dirty="0"/>
              <a:t>Từ lá cây theo mạch rây đến nơi cần sử dụng hoặc bộ phận dự trữ trong cây</a:t>
            </a:r>
            <a:endParaRPr 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04A5CD-63AD-4C5B-8071-F3D4850FD2A1}"/>
              </a:ext>
            </a:extLst>
          </p:cNvPr>
          <p:cNvSpPr txBox="1"/>
          <p:nvPr/>
        </p:nvSpPr>
        <p:spPr>
          <a:xfrm>
            <a:off x="10241051" y="3293369"/>
            <a:ext cx="1571682" cy="733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</a:lvl1pPr>
          </a:lstStyle>
          <a:p>
            <a:r>
              <a:rPr lang="vi-VN" b="1" dirty="0"/>
              <a:t>Môi trường ngoài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473403-E33C-43F8-84F0-FDEAD0B0858C}"/>
              </a:ext>
            </a:extLst>
          </p:cNvPr>
          <p:cNvSpPr txBox="1"/>
          <p:nvPr/>
        </p:nvSpPr>
        <p:spPr>
          <a:xfrm>
            <a:off x="10241051" y="4682575"/>
            <a:ext cx="1571682" cy="7331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</a:lvl1pPr>
          </a:lstStyle>
          <a:p>
            <a:r>
              <a:rPr lang="vi-VN" b="1" dirty="0"/>
              <a:t>Được tổng hợp từ lá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04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DACC2828-8F72-4E43-BA88-85DFF312E5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19B41E-C788-4C0E-B72B-64B94C30C7CB}"/>
              </a:ext>
            </a:extLst>
          </p:cNvPr>
          <p:cNvGrpSpPr/>
          <p:nvPr/>
        </p:nvGrpSpPr>
        <p:grpSpPr>
          <a:xfrm>
            <a:off x="0" y="4676171"/>
            <a:ext cx="12192000" cy="1562583"/>
            <a:chOff x="0" y="4676171"/>
            <a:chExt cx="12192000" cy="1562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860C3C-0A35-4CE3-A672-02AF9AAFA671}"/>
                </a:ext>
              </a:extLst>
            </p:cNvPr>
            <p:cNvSpPr/>
            <p:nvPr/>
          </p:nvSpPr>
          <p:spPr>
            <a:xfrm>
              <a:off x="0" y="4676171"/>
              <a:ext cx="12192000" cy="1562583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EC495E-7802-488D-B577-A905C8B3C411}"/>
                </a:ext>
              </a:extLst>
            </p:cNvPr>
            <p:cNvSpPr txBox="1"/>
            <p:nvPr/>
          </p:nvSpPr>
          <p:spPr>
            <a:xfrm>
              <a:off x="424405" y="4782141"/>
              <a:ext cx="11343190" cy="138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sz="2400" b="1" i="1" dirty="0">
                  <a:solidFill>
                    <a:schemeClr val="bg1"/>
                  </a:solidFill>
                </a:rPr>
                <a:t>Cây xanh không có một </a:t>
              </a:r>
              <a:r>
                <a:rPr lang="vi-VN" sz="2400" b="1" i="1" dirty="0">
                  <a:solidFill>
                    <a:srgbClr val="FFC000"/>
                  </a:solidFill>
                </a:rPr>
                <a:t>“trái tim” </a:t>
              </a:r>
              <a:r>
                <a:rPr lang="vi-VN" sz="2400" b="1" i="1" dirty="0">
                  <a:solidFill>
                    <a:schemeClr val="bg1"/>
                  </a:solidFill>
                </a:rPr>
                <a:t>để bơm máu đi nuôi cơ thể như ở hầu hết động vật, vậy các chất cần thiết cho cơ thể </a:t>
              </a:r>
              <a:r>
                <a:rPr lang="vi-VN" sz="2400" b="1" i="1" dirty="0">
                  <a:solidFill>
                    <a:srgbClr val="FFFF00"/>
                  </a:solidFill>
                </a:rPr>
                <a:t>(nước, chất khoáng và chất hữu cơ) </a:t>
              </a:r>
              <a:r>
                <a:rPr lang="vi-VN" sz="2400" b="1" i="1" dirty="0">
                  <a:solidFill>
                    <a:schemeClr val="bg1"/>
                  </a:solidFill>
                </a:rPr>
                <a:t>được vận chuyển như thế nào trong cây?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000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amond 26">
            <a:extLst>
              <a:ext uri="{FF2B5EF4-FFF2-40B4-BE49-F238E27FC236}">
                <a16:creationId xmlns:a16="http://schemas.microsoft.com/office/drawing/2014/main" id="{648B89FD-7610-4605-8336-1D2564BF3E52}"/>
              </a:ext>
            </a:extLst>
          </p:cNvPr>
          <p:cNvSpPr/>
          <p:nvPr/>
        </p:nvSpPr>
        <p:spPr>
          <a:xfrm>
            <a:off x="10057585" y="5497707"/>
            <a:ext cx="2498706" cy="2498706"/>
          </a:xfrm>
          <a:prstGeom prst="diamond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9F2284-3954-418A-A834-B992345257BF}"/>
              </a:ext>
            </a:extLst>
          </p:cNvPr>
          <p:cNvGrpSpPr/>
          <p:nvPr/>
        </p:nvGrpSpPr>
        <p:grpSpPr>
          <a:xfrm>
            <a:off x="-1906158" y="-1204539"/>
            <a:ext cx="9267078" cy="9267078"/>
            <a:chOff x="-2012838" y="-1204539"/>
            <a:chExt cx="9267078" cy="9267078"/>
          </a:xfrm>
          <a:blipFill dpi="0" rotWithShape="1">
            <a:blip r:embed="rId2"/>
            <a:srcRect/>
            <a:stretch>
              <a:fillRect l="-10000" t="9000" r="-10000"/>
            </a:stretch>
          </a:blip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B4D3EF-32B2-4C7B-8418-8BE0217EE159}"/>
                </a:ext>
              </a:extLst>
            </p:cNvPr>
            <p:cNvSpPr/>
            <p:nvPr/>
          </p:nvSpPr>
          <p:spPr>
            <a:xfrm>
              <a:off x="-2012838" y="-1204539"/>
              <a:ext cx="9267078" cy="9267078"/>
            </a:xfrm>
            <a:prstGeom prst="ellips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181E9F-CC94-46B4-B9DC-EE5B23A67B1F}"/>
                </a:ext>
              </a:extLst>
            </p:cNvPr>
            <p:cNvSpPr/>
            <p:nvPr/>
          </p:nvSpPr>
          <p:spPr>
            <a:xfrm>
              <a:off x="-1403454" y="-595155"/>
              <a:ext cx="8048311" cy="8048311"/>
            </a:xfrm>
            <a:prstGeom prst="ellips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C80570-47FE-4160-B6B8-6607582DA421}"/>
                </a:ext>
              </a:extLst>
            </p:cNvPr>
            <p:cNvSpPr/>
            <p:nvPr/>
          </p:nvSpPr>
          <p:spPr>
            <a:xfrm>
              <a:off x="-871257" y="-62958"/>
              <a:ext cx="6983916" cy="6983916"/>
            </a:xfrm>
            <a:prstGeom prst="ellips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906CD5E-D01C-4356-A4B5-1AD4A37D991C}"/>
                </a:ext>
              </a:extLst>
            </p:cNvPr>
            <p:cNvSpPr/>
            <p:nvPr/>
          </p:nvSpPr>
          <p:spPr>
            <a:xfrm>
              <a:off x="-236756" y="571543"/>
              <a:ext cx="5714914" cy="5714914"/>
            </a:xfrm>
            <a:prstGeom prst="ellips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DEA4E89-A160-4628-8B57-CF877D445289}"/>
              </a:ext>
            </a:extLst>
          </p:cNvPr>
          <p:cNvSpPr txBox="1"/>
          <p:nvPr/>
        </p:nvSpPr>
        <p:spPr>
          <a:xfrm>
            <a:off x="7528560" y="2859397"/>
            <a:ext cx="4663440" cy="24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600" b="1" dirty="0">
                <a:solidFill>
                  <a:srgbClr val="FF6600"/>
                </a:solidFill>
              </a:rPr>
              <a:t>SỰ HẤP THỤ NƯỚC VÀ CHẤT KHOÁNG TỪ MÔI TRƯỜNG NGOÀI VÀO RỄ</a:t>
            </a:r>
            <a:endParaRPr lang="en-US" sz="3600" b="1" dirty="0">
              <a:solidFill>
                <a:srgbClr val="FF66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5BA41C-478D-48E5-B152-C733AB518992}"/>
              </a:ext>
            </a:extLst>
          </p:cNvPr>
          <p:cNvGrpSpPr/>
          <p:nvPr/>
        </p:nvGrpSpPr>
        <p:grpSpPr>
          <a:xfrm>
            <a:off x="8582519" y="725368"/>
            <a:ext cx="2555522" cy="1804043"/>
            <a:chOff x="8207587" y="773027"/>
            <a:chExt cx="2555522" cy="1804043"/>
          </a:xfrm>
        </p:grpSpPr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7B6D24FF-37E5-45BE-B283-4B06DC79E260}"/>
                </a:ext>
              </a:extLst>
            </p:cNvPr>
            <p:cNvSpPr/>
            <p:nvPr/>
          </p:nvSpPr>
          <p:spPr>
            <a:xfrm>
              <a:off x="8980029" y="793990"/>
              <a:ext cx="1783080" cy="1783080"/>
            </a:xfrm>
            <a:prstGeom prst="diamond">
              <a:avLst/>
            </a:prstGeom>
            <a:noFill/>
            <a:ln w="28575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68E9AB71-6700-4AF9-AF9E-FF30C472118E}"/>
                </a:ext>
              </a:extLst>
            </p:cNvPr>
            <p:cNvSpPr/>
            <p:nvPr/>
          </p:nvSpPr>
          <p:spPr>
            <a:xfrm>
              <a:off x="8207587" y="773027"/>
              <a:ext cx="1783080" cy="1783080"/>
            </a:xfrm>
            <a:prstGeom prst="diamond">
              <a:avLst/>
            </a:prstGeom>
            <a:noFill/>
            <a:ln w="28575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23501C8-1CCF-4017-98C5-A90C2D804318}"/>
                </a:ext>
              </a:extLst>
            </p:cNvPr>
            <p:cNvGrpSpPr/>
            <p:nvPr/>
          </p:nvGrpSpPr>
          <p:grpSpPr>
            <a:xfrm>
              <a:off x="8593808" y="777776"/>
              <a:ext cx="1783080" cy="1783080"/>
              <a:chOff x="8593808" y="777776"/>
              <a:chExt cx="1783080" cy="1783080"/>
            </a:xfrm>
          </p:grpSpPr>
          <p:sp>
            <p:nvSpPr>
              <p:cNvPr id="12" name="Diamond 11">
                <a:extLst>
                  <a:ext uri="{FF2B5EF4-FFF2-40B4-BE49-F238E27FC236}">
                    <a16:creationId xmlns:a16="http://schemas.microsoft.com/office/drawing/2014/main" id="{64EACFB5-FD86-4CE7-ABD7-B359B077F26F}"/>
                  </a:ext>
                </a:extLst>
              </p:cNvPr>
              <p:cNvSpPr/>
              <p:nvPr/>
            </p:nvSpPr>
            <p:spPr>
              <a:xfrm>
                <a:off x="8593808" y="777776"/>
                <a:ext cx="1783080" cy="1783080"/>
              </a:xfrm>
              <a:prstGeom prst="diamond">
                <a:avLst/>
              </a:prstGeom>
              <a:gradFill>
                <a:gsLst>
                  <a:gs pos="38000">
                    <a:srgbClr val="FF7C6D"/>
                  </a:gs>
                  <a:gs pos="67000">
                    <a:srgbClr val="FF8854"/>
                  </a:gs>
                  <a:gs pos="0">
                    <a:srgbClr val="FF6699"/>
                  </a:gs>
                  <a:gs pos="100000">
                    <a:srgbClr val="FF9933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/>
                  <a:t>01</a:t>
                </a:r>
                <a:endParaRPr lang="en-US" sz="4800" b="1"/>
              </a:p>
            </p:txBody>
          </p:sp>
          <p:sp>
            <p:nvSpPr>
              <p:cNvPr id="18" name="Diamond 17">
                <a:extLst>
                  <a:ext uri="{FF2B5EF4-FFF2-40B4-BE49-F238E27FC236}">
                    <a16:creationId xmlns:a16="http://schemas.microsoft.com/office/drawing/2014/main" id="{46C33E6D-74BA-4C4C-B62C-77DC451565A1}"/>
                  </a:ext>
                </a:extLst>
              </p:cNvPr>
              <p:cNvSpPr/>
              <p:nvPr/>
            </p:nvSpPr>
            <p:spPr>
              <a:xfrm>
                <a:off x="8743143" y="927111"/>
                <a:ext cx="1484410" cy="1484410"/>
              </a:xfrm>
              <a:prstGeom prst="diamond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Diamond 25">
            <a:extLst>
              <a:ext uri="{FF2B5EF4-FFF2-40B4-BE49-F238E27FC236}">
                <a16:creationId xmlns:a16="http://schemas.microsoft.com/office/drawing/2014/main" id="{2B469F19-F698-4F63-84A6-4E46A121D317}"/>
              </a:ext>
            </a:extLst>
          </p:cNvPr>
          <p:cNvSpPr/>
          <p:nvPr/>
        </p:nvSpPr>
        <p:spPr>
          <a:xfrm>
            <a:off x="10592320" y="5188684"/>
            <a:ext cx="2498706" cy="2498706"/>
          </a:xfrm>
          <a:prstGeom prst="diamond">
            <a:avLst/>
          </a:prstGeom>
          <a:solidFill>
            <a:srgbClr val="FFC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2885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F12B511-7A14-5C2A-CCC5-169A0DFC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53" y="2644427"/>
            <a:ext cx="9407047" cy="42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Merge 1">
            <a:extLst>
              <a:ext uri="{FF2B5EF4-FFF2-40B4-BE49-F238E27FC236}">
                <a16:creationId xmlns:a16="http://schemas.microsoft.com/office/drawing/2014/main" id="{C18F70E7-B8A9-1E6C-48A6-9BBE8CA0BAEA}"/>
              </a:ext>
            </a:extLst>
          </p:cNvPr>
          <p:cNvSpPr/>
          <p:nvPr/>
        </p:nvSpPr>
        <p:spPr>
          <a:xfrm rot="16200000">
            <a:off x="0" y="300624"/>
            <a:ext cx="685800" cy="685800"/>
          </a:xfrm>
          <a:prstGeom prst="flowChartMerge">
            <a:avLst/>
          </a:prstGeom>
          <a:solidFill>
            <a:srgbClr val="01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7B84F-D964-37E5-8AE8-D64C82074646}"/>
              </a:ext>
            </a:extLst>
          </p:cNvPr>
          <p:cNvSpPr txBox="1"/>
          <p:nvPr/>
        </p:nvSpPr>
        <p:spPr>
          <a:xfrm>
            <a:off x="685801" y="186536"/>
            <a:ext cx="11301607" cy="1145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200" b="1" dirty="0">
                <a:solidFill>
                  <a:srgbClr val="01966F"/>
                </a:solidFill>
              </a:rPr>
              <a:t>SỰ HẤP THỤ NƯỚC VÀ CHẤT KHOÁNG TỪ MÔI TRƯỜNG NGOÀI VÀO RỄ</a:t>
            </a:r>
            <a:endParaRPr lang="en-US" sz="3200" b="1" dirty="0">
              <a:solidFill>
                <a:srgbClr val="01966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12510-104E-507A-0FAA-0DE4C2F606EA}"/>
              </a:ext>
            </a:extLst>
          </p:cNvPr>
          <p:cNvSpPr txBox="1"/>
          <p:nvPr/>
        </p:nvSpPr>
        <p:spPr>
          <a:xfrm>
            <a:off x="936322" y="6213097"/>
            <a:ext cx="7741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1" dirty="0">
                <a:effectLst/>
              </a:rPr>
              <a:t>Hình. </a:t>
            </a:r>
            <a:r>
              <a:rPr lang="vi-VN" b="0" i="1" dirty="0">
                <a:effectLst/>
              </a:rPr>
              <a:t>Con đường hấp thụ nước và chất khoảng từ đất vào mạch gỗ của rễ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FF53D-A8B3-27F6-67A5-DDDC7507C682}"/>
              </a:ext>
            </a:extLst>
          </p:cNvPr>
          <p:cNvSpPr txBox="1"/>
          <p:nvPr/>
        </p:nvSpPr>
        <p:spPr>
          <a:xfrm>
            <a:off x="436562" y="1422058"/>
            <a:ext cx="11318875" cy="94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Ở đa số thực vật</a:t>
            </a:r>
            <a:r>
              <a:rPr lang="vi-VN" sz="2400" dirty="0"/>
              <a:t>, sự hấp thụ </a:t>
            </a:r>
            <a:r>
              <a:rPr lang="vi-VN" sz="2400" b="1" dirty="0">
                <a:solidFill>
                  <a:srgbClr val="0070C0"/>
                </a:solidFill>
              </a:rPr>
              <a:t>nước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sz="2400" dirty="0"/>
              <a:t>và </a:t>
            </a:r>
            <a:r>
              <a:rPr lang="vi-VN" sz="2400" b="1" dirty="0">
                <a:solidFill>
                  <a:srgbClr val="0070C0"/>
                </a:solidFill>
              </a:rPr>
              <a:t>chất khoáng </a:t>
            </a:r>
            <a:r>
              <a:rPr lang="vi-VN" sz="2400" dirty="0"/>
              <a:t>của cây diễn ra ở </a:t>
            </a:r>
            <a:r>
              <a:rPr lang="vi-VN" sz="2400" b="1" dirty="0">
                <a:solidFill>
                  <a:srgbClr val="FF0000"/>
                </a:solidFill>
              </a:rPr>
              <a:t>tế bào lông hút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sz="2400" dirty="0"/>
              <a:t>(là tế bào biểu bì dễ biến dạng).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60A12-7C75-A0C6-7D47-E38A9E4B1A09}"/>
              </a:ext>
            </a:extLst>
          </p:cNvPr>
          <p:cNvSpPr/>
          <p:nvPr/>
        </p:nvSpPr>
        <p:spPr>
          <a:xfrm>
            <a:off x="3457183" y="4459266"/>
            <a:ext cx="1440493" cy="663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8B31ECF8-6644-4482-B0B6-360DD7406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"/>
            <a:ext cx="1828806" cy="1828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3F590E-EE86-43AA-9DDF-2E246B5CAA77}"/>
              </a:ext>
            </a:extLst>
          </p:cNvPr>
          <p:cNvSpPr txBox="1"/>
          <p:nvPr/>
        </p:nvSpPr>
        <p:spPr>
          <a:xfrm>
            <a:off x="1552576" y="390524"/>
            <a:ext cx="10048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400" b="1"/>
            </a:lvl1pPr>
          </a:lstStyle>
          <a:p>
            <a:r>
              <a:rPr lang="vi-VN" dirty="0"/>
              <a:t>Quan sát hình 30.1, mô tả con đường nước và chất khoáng từ đất đi vào mạch gỗ của cây.</a:t>
            </a:r>
            <a:endParaRPr lang="en-US" dirty="0"/>
          </a:p>
        </p:txBody>
      </p: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BA634AE3-A477-1B46-B104-4BCABC851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>
          <a:xfrm>
            <a:off x="2873974" y="2545490"/>
            <a:ext cx="5335251" cy="279609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6EB8C2-3596-D494-F939-CA9E5D3351A1}"/>
              </a:ext>
            </a:extLst>
          </p:cNvPr>
          <p:cNvGrpSpPr/>
          <p:nvPr/>
        </p:nvGrpSpPr>
        <p:grpSpPr>
          <a:xfrm>
            <a:off x="1755973" y="5897728"/>
            <a:ext cx="8598590" cy="369332"/>
            <a:chOff x="2468190" y="5663953"/>
            <a:chExt cx="8598590" cy="36933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1FB3227-0AFB-2F17-D271-5E3464F7904A}"/>
                </a:ext>
              </a:extLst>
            </p:cNvPr>
            <p:cNvSpPr/>
            <p:nvPr/>
          </p:nvSpPr>
          <p:spPr>
            <a:xfrm>
              <a:off x="2468190" y="5663953"/>
              <a:ext cx="1331650" cy="355107"/>
            </a:xfrm>
            <a:prstGeom prst="roundRect">
              <a:avLst>
                <a:gd name="adj" fmla="val 35264"/>
              </a:avLst>
            </a:prstGeom>
            <a:gradFill flip="none" rotWithShape="1">
              <a:gsLst>
                <a:gs pos="0">
                  <a:srgbClr val="FF6699"/>
                </a:gs>
                <a:gs pos="36000">
                  <a:srgbClr val="FF7875"/>
                </a:gs>
                <a:gs pos="70000">
                  <a:srgbClr val="FF8659"/>
                </a:gs>
                <a:gs pos="100000">
                  <a:srgbClr val="FF9933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/>
                <a:t>Hình 30.1</a:t>
              </a:r>
              <a:endParaRPr lang="en-US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5F6D2-5691-D479-0CFC-B9B18D1EF7F6}"/>
                </a:ext>
              </a:extLst>
            </p:cNvPr>
            <p:cNvSpPr txBox="1"/>
            <p:nvPr/>
          </p:nvSpPr>
          <p:spPr>
            <a:xfrm>
              <a:off x="3799840" y="5663953"/>
              <a:ext cx="726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Con đường hấp thụ nước và chất khoáng từ đất vào mạch gỗ của rễ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CF1552-A91C-8213-9B8B-39135DAFB7A3}"/>
              </a:ext>
            </a:extLst>
          </p:cNvPr>
          <p:cNvGrpSpPr/>
          <p:nvPr/>
        </p:nvGrpSpPr>
        <p:grpSpPr>
          <a:xfrm>
            <a:off x="4315474" y="1936404"/>
            <a:ext cx="1932432" cy="963355"/>
            <a:chOff x="5029200" y="1895669"/>
            <a:chExt cx="1932432" cy="9633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EA13384-B28C-CEA9-562A-B0A0D18DAAFF}"/>
                </a:ext>
              </a:extLst>
            </p:cNvPr>
            <p:cNvSpPr/>
            <p:nvPr/>
          </p:nvSpPr>
          <p:spPr>
            <a:xfrm>
              <a:off x="5029200" y="2328672"/>
              <a:ext cx="1932432" cy="530352"/>
            </a:xfrm>
            <a:custGeom>
              <a:avLst/>
              <a:gdLst>
                <a:gd name="connsiteX0" fmla="*/ 0 w 1932432"/>
                <a:gd name="connsiteY0" fmla="*/ 530352 h 530352"/>
                <a:gd name="connsiteX1" fmla="*/ 652272 w 1932432"/>
                <a:gd name="connsiteY1" fmla="*/ 0 h 530352"/>
                <a:gd name="connsiteX2" fmla="*/ 1932432 w 1932432"/>
                <a:gd name="connsiteY2" fmla="*/ 0 h 5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2432" h="530352">
                  <a:moveTo>
                    <a:pt x="0" y="530352"/>
                  </a:moveTo>
                  <a:lnTo>
                    <a:pt x="652272" y="0"/>
                  </a:lnTo>
                  <a:lnTo>
                    <a:pt x="1932432" y="0"/>
                  </a:lnTo>
                </a:path>
              </a:pathLst>
            </a:cu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F3C143-16C1-8EA3-D4AA-509C1405B1CA}"/>
                </a:ext>
              </a:extLst>
            </p:cNvPr>
            <p:cNvSpPr txBox="1"/>
            <p:nvPr/>
          </p:nvSpPr>
          <p:spPr>
            <a:xfrm>
              <a:off x="5780532" y="1895669"/>
              <a:ext cx="118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Mạch gỗ</a:t>
              </a:r>
              <a:endParaRPr lang="en-US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21BEB0-5222-0E0C-DDD1-696CFF52C13B}"/>
              </a:ext>
            </a:extLst>
          </p:cNvPr>
          <p:cNvGrpSpPr/>
          <p:nvPr/>
        </p:nvGrpSpPr>
        <p:grpSpPr>
          <a:xfrm>
            <a:off x="6410974" y="2514799"/>
            <a:ext cx="1455420" cy="868906"/>
            <a:chOff x="7124700" y="2474064"/>
            <a:chExt cx="1455420" cy="8689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B9BE429-1D2F-B7EF-7576-2D2824258605}"/>
                </a:ext>
              </a:extLst>
            </p:cNvPr>
            <p:cNvSpPr/>
            <p:nvPr/>
          </p:nvSpPr>
          <p:spPr>
            <a:xfrm>
              <a:off x="7124700" y="2812618"/>
              <a:ext cx="1455420" cy="530352"/>
            </a:xfrm>
            <a:custGeom>
              <a:avLst/>
              <a:gdLst>
                <a:gd name="connsiteX0" fmla="*/ 0 w 1932432"/>
                <a:gd name="connsiteY0" fmla="*/ 530352 h 530352"/>
                <a:gd name="connsiteX1" fmla="*/ 652272 w 1932432"/>
                <a:gd name="connsiteY1" fmla="*/ 0 h 530352"/>
                <a:gd name="connsiteX2" fmla="*/ 1932432 w 1932432"/>
                <a:gd name="connsiteY2" fmla="*/ 0 h 5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2432" h="530352">
                  <a:moveTo>
                    <a:pt x="0" y="530352"/>
                  </a:moveTo>
                  <a:lnTo>
                    <a:pt x="652272" y="0"/>
                  </a:lnTo>
                  <a:lnTo>
                    <a:pt x="1932432" y="0"/>
                  </a:lnTo>
                </a:path>
              </a:pathLst>
            </a:cu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9F9ADE-6D2D-0FA9-BC5B-5DBAB405B336}"/>
                </a:ext>
              </a:extLst>
            </p:cNvPr>
            <p:cNvSpPr txBox="1"/>
            <p:nvPr/>
          </p:nvSpPr>
          <p:spPr>
            <a:xfrm>
              <a:off x="7750178" y="2474064"/>
              <a:ext cx="814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Vỏ rễ</a:t>
              </a:r>
              <a:endParaRPr lang="en-US" b="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5EE1FF-C9DE-B8F9-E381-4E7436583E6C}"/>
              </a:ext>
            </a:extLst>
          </p:cNvPr>
          <p:cNvGrpSpPr/>
          <p:nvPr/>
        </p:nvGrpSpPr>
        <p:grpSpPr>
          <a:xfrm>
            <a:off x="6868174" y="4109815"/>
            <a:ext cx="2449852" cy="1616262"/>
            <a:chOff x="7581900" y="4069080"/>
            <a:chExt cx="2449852" cy="1616262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BA823E-AA4E-A1B7-2966-DF305431A895}"/>
                </a:ext>
              </a:extLst>
            </p:cNvPr>
            <p:cNvSpPr/>
            <p:nvPr/>
          </p:nvSpPr>
          <p:spPr>
            <a:xfrm>
              <a:off x="7581900" y="4069080"/>
              <a:ext cx="1082040" cy="922020"/>
            </a:xfrm>
            <a:custGeom>
              <a:avLst/>
              <a:gdLst>
                <a:gd name="connsiteX0" fmla="*/ 0 w 1082040"/>
                <a:gd name="connsiteY0" fmla="*/ 632460 h 922020"/>
                <a:gd name="connsiteX1" fmla="*/ 1082040 w 1082040"/>
                <a:gd name="connsiteY1" fmla="*/ 922020 h 922020"/>
                <a:gd name="connsiteX2" fmla="*/ 868680 w 1082040"/>
                <a:gd name="connsiteY2" fmla="*/ 0 h 92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040" h="922020">
                  <a:moveTo>
                    <a:pt x="0" y="632460"/>
                  </a:moveTo>
                  <a:lnTo>
                    <a:pt x="1082040" y="922020"/>
                  </a:lnTo>
                  <a:lnTo>
                    <a:pt x="868680" y="0"/>
                  </a:lnTo>
                </a:path>
              </a:pathLst>
            </a:cu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E3B563-5BBD-32CC-5D79-44CCD5C88F95}"/>
                </a:ext>
              </a:extLst>
            </p:cNvPr>
            <p:cNvSpPr txBox="1"/>
            <p:nvPr/>
          </p:nvSpPr>
          <p:spPr>
            <a:xfrm>
              <a:off x="7866417" y="5039011"/>
              <a:ext cx="2165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b="1" dirty="0"/>
                <a:t>Nước và chất khoáng</a:t>
              </a:r>
              <a:endParaRPr lang="en-US" b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BAFF1A-7183-5C35-2EB7-4D7E0E604C8E}"/>
              </a:ext>
            </a:extLst>
          </p:cNvPr>
          <p:cNvGrpSpPr/>
          <p:nvPr/>
        </p:nvGrpSpPr>
        <p:grpSpPr>
          <a:xfrm>
            <a:off x="8754912" y="3325620"/>
            <a:ext cx="2522895" cy="973997"/>
            <a:chOff x="9515475" y="3902803"/>
            <a:chExt cx="2522895" cy="97399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5175BE-8325-B4B9-A033-A50EC429080F}"/>
                </a:ext>
              </a:extLst>
            </p:cNvPr>
            <p:cNvGrpSpPr/>
            <p:nvPr/>
          </p:nvGrpSpPr>
          <p:grpSpPr>
            <a:xfrm>
              <a:off x="9705975" y="4006044"/>
              <a:ext cx="2222739" cy="738664"/>
              <a:chOff x="9772650" y="2939244"/>
              <a:chExt cx="2222739" cy="738664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234BDE2D-2FF4-31B7-0EAC-F791833D65F9}"/>
                  </a:ext>
                </a:extLst>
              </p:cNvPr>
              <p:cNvCxnSpPr/>
              <p:nvPr/>
            </p:nvCxnSpPr>
            <p:spPr>
              <a:xfrm>
                <a:off x="9772650" y="3133725"/>
                <a:ext cx="647700" cy="0"/>
              </a:xfrm>
              <a:prstGeom prst="straightConnector1">
                <a:avLst/>
              </a:prstGeom>
              <a:ln w="57150">
                <a:solidFill>
                  <a:srgbClr val="112D6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3BBAD89-3E1B-0ADE-FC71-0226256B5315}"/>
                  </a:ext>
                </a:extLst>
              </p:cNvPr>
              <p:cNvCxnSpPr/>
              <p:nvPr/>
            </p:nvCxnSpPr>
            <p:spPr>
              <a:xfrm>
                <a:off x="9772650" y="3483717"/>
                <a:ext cx="647700" cy="0"/>
              </a:xfrm>
              <a:prstGeom prst="straightConnector1">
                <a:avLst/>
              </a:prstGeom>
              <a:ln w="57150">
                <a:solidFill>
                  <a:srgbClr val="99142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EB97F1C-7A55-1043-DB2F-E6B39BE7CA66}"/>
                  </a:ext>
                </a:extLst>
              </p:cNvPr>
              <p:cNvSpPr txBox="1"/>
              <p:nvPr/>
            </p:nvSpPr>
            <p:spPr>
              <a:xfrm>
                <a:off x="10477739" y="2939244"/>
                <a:ext cx="84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Nước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37DE688-DCAD-33A9-02A2-83E3B112D045}"/>
                  </a:ext>
                </a:extLst>
              </p:cNvPr>
              <p:cNvSpPr txBox="1"/>
              <p:nvPr/>
            </p:nvSpPr>
            <p:spPr>
              <a:xfrm>
                <a:off x="10477739" y="3308576"/>
                <a:ext cx="151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Chất khoáng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9B7815F-FA98-5A6A-5920-A3526EFDB614}"/>
                </a:ext>
              </a:extLst>
            </p:cNvPr>
            <p:cNvSpPr/>
            <p:nvPr/>
          </p:nvSpPr>
          <p:spPr>
            <a:xfrm>
              <a:off x="9515475" y="3902803"/>
              <a:ext cx="2522895" cy="973997"/>
            </a:xfrm>
            <a:prstGeom prst="roundRect">
              <a:avLst/>
            </a:prstGeom>
            <a:noFill/>
            <a:ln w="19050">
              <a:solidFill>
                <a:srgbClr val="112D6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94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A1C4E9F-84A5-C556-604E-60FC5765D262}"/>
              </a:ext>
            </a:extLst>
          </p:cNvPr>
          <p:cNvGrpSpPr/>
          <p:nvPr/>
        </p:nvGrpSpPr>
        <p:grpSpPr>
          <a:xfrm>
            <a:off x="5299116" y="215647"/>
            <a:ext cx="1897580" cy="611525"/>
            <a:chOff x="5000676" y="619760"/>
            <a:chExt cx="1897580" cy="61152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FBF94C8-9E43-29C3-F7EE-6D7D4F6CBA0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 flip="none" rotWithShape="1">
              <a:gsLst>
                <a:gs pos="30000">
                  <a:srgbClr val="FF7972"/>
                </a:gs>
                <a:gs pos="69000">
                  <a:srgbClr val="FF8658"/>
                </a:gs>
                <a:gs pos="0">
                  <a:srgbClr val="FF6699"/>
                </a:gs>
                <a:gs pos="100000">
                  <a:srgbClr val="FF9933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Trả lời</a:t>
              </a:r>
              <a:endParaRPr lang="en-US" sz="2400" b="1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004345F-D602-7ED1-4BA9-2AF85E12FDE5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Diagram&#10;&#10;Description automatically generated">
            <a:extLst>
              <a:ext uri="{FF2B5EF4-FFF2-40B4-BE49-F238E27FC236}">
                <a16:creationId xmlns:a16="http://schemas.microsoft.com/office/drawing/2014/main" id="{DDE4B0CB-92F5-2319-9E90-9AB0F68F1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>
          <a:xfrm>
            <a:off x="2873974" y="2808536"/>
            <a:ext cx="5335251" cy="279609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4120F81-3A9D-EEF6-AAAD-C947212742DA}"/>
              </a:ext>
            </a:extLst>
          </p:cNvPr>
          <p:cNvGrpSpPr/>
          <p:nvPr/>
        </p:nvGrpSpPr>
        <p:grpSpPr>
          <a:xfrm>
            <a:off x="1755973" y="6160774"/>
            <a:ext cx="8598590" cy="369332"/>
            <a:chOff x="2468190" y="5663953"/>
            <a:chExt cx="8598590" cy="36933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09FEEF9-443A-B237-9A6F-5C6EC28F7C1C}"/>
                </a:ext>
              </a:extLst>
            </p:cNvPr>
            <p:cNvSpPr/>
            <p:nvPr/>
          </p:nvSpPr>
          <p:spPr>
            <a:xfrm>
              <a:off x="2468190" y="5663953"/>
              <a:ext cx="1331650" cy="355107"/>
            </a:xfrm>
            <a:prstGeom prst="roundRect">
              <a:avLst>
                <a:gd name="adj" fmla="val 35264"/>
              </a:avLst>
            </a:prstGeom>
            <a:gradFill flip="none" rotWithShape="1">
              <a:gsLst>
                <a:gs pos="0">
                  <a:srgbClr val="FF6699"/>
                </a:gs>
                <a:gs pos="36000">
                  <a:srgbClr val="FF7875"/>
                </a:gs>
                <a:gs pos="70000">
                  <a:srgbClr val="FF8659"/>
                </a:gs>
                <a:gs pos="100000">
                  <a:srgbClr val="FF9933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/>
                <a:t>Hình 30.1</a:t>
              </a:r>
              <a:endParaRPr lang="en-US" b="1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29F4F2-0225-7BF4-25C0-6533DA0196E4}"/>
                </a:ext>
              </a:extLst>
            </p:cNvPr>
            <p:cNvSpPr txBox="1"/>
            <p:nvPr/>
          </p:nvSpPr>
          <p:spPr>
            <a:xfrm>
              <a:off x="3799840" y="5663953"/>
              <a:ext cx="726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Con đường hấp thụ nước và chất khoáng từ đất vào mạch gỗ của rễ</a:t>
              </a:r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39D980-D5BE-0CC7-DD2F-5558FFF1AF3A}"/>
              </a:ext>
            </a:extLst>
          </p:cNvPr>
          <p:cNvGrpSpPr/>
          <p:nvPr/>
        </p:nvGrpSpPr>
        <p:grpSpPr>
          <a:xfrm>
            <a:off x="4315474" y="2199450"/>
            <a:ext cx="1932432" cy="963355"/>
            <a:chOff x="5029200" y="1895669"/>
            <a:chExt cx="1932432" cy="96335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EEC5715-7027-759B-9038-2FB3197B1AEA}"/>
                </a:ext>
              </a:extLst>
            </p:cNvPr>
            <p:cNvSpPr/>
            <p:nvPr/>
          </p:nvSpPr>
          <p:spPr>
            <a:xfrm>
              <a:off x="5029200" y="2328672"/>
              <a:ext cx="1932432" cy="530352"/>
            </a:xfrm>
            <a:custGeom>
              <a:avLst/>
              <a:gdLst>
                <a:gd name="connsiteX0" fmla="*/ 0 w 1932432"/>
                <a:gd name="connsiteY0" fmla="*/ 530352 h 530352"/>
                <a:gd name="connsiteX1" fmla="*/ 652272 w 1932432"/>
                <a:gd name="connsiteY1" fmla="*/ 0 h 530352"/>
                <a:gd name="connsiteX2" fmla="*/ 1932432 w 1932432"/>
                <a:gd name="connsiteY2" fmla="*/ 0 h 5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2432" h="530352">
                  <a:moveTo>
                    <a:pt x="0" y="530352"/>
                  </a:moveTo>
                  <a:lnTo>
                    <a:pt x="652272" y="0"/>
                  </a:lnTo>
                  <a:lnTo>
                    <a:pt x="1932432" y="0"/>
                  </a:lnTo>
                </a:path>
              </a:pathLst>
            </a:cu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4F86E5-11EB-A2AC-EDB0-85B8237E7223}"/>
                </a:ext>
              </a:extLst>
            </p:cNvPr>
            <p:cNvSpPr txBox="1"/>
            <p:nvPr/>
          </p:nvSpPr>
          <p:spPr>
            <a:xfrm>
              <a:off x="5780532" y="1895669"/>
              <a:ext cx="118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Mạch gỗ</a:t>
              </a:r>
              <a:endParaRPr lang="en-US" b="1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2DFF5F-F719-23B2-90A8-9C2D88A61D43}"/>
              </a:ext>
            </a:extLst>
          </p:cNvPr>
          <p:cNvGrpSpPr/>
          <p:nvPr/>
        </p:nvGrpSpPr>
        <p:grpSpPr>
          <a:xfrm>
            <a:off x="6410974" y="2777845"/>
            <a:ext cx="1455420" cy="868906"/>
            <a:chOff x="7124700" y="2474064"/>
            <a:chExt cx="1455420" cy="86890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840824-7F71-F4A8-CA3C-E614ED790002}"/>
                </a:ext>
              </a:extLst>
            </p:cNvPr>
            <p:cNvSpPr/>
            <p:nvPr/>
          </p:nvSpPr>
          <p:spPr>
            <a:xfrm>
              <a:off x="7124700" y="2812618"/>
              <a:ext cx="1455420" cy="530352"/>
            </a:xfrm>
            <a:custGeom>
              <a:avLst/>
              <a:gdLst>
                <a:gd name="connsiteX0" fmla="*/ 0 w 1932432"/>
                <a:gd name="connsiteY0" fmla="*/ 530352 h 530352"/>
                <a:gd name="connsiteX1" fmla="*/ 652272 w 1932432"/>
                <a:gd name="connsiteY1" fmla="*/ 0 h 530352"/>
                <a:gd name="connsiteX2" fmla="*/ 1932432 w 1932432"/>
                <a:gd name="connsiteY2" fmla="*/ 0 h 5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2432" h="530352">
                  <a:moveTo>
                    <a:pt x="0" y="530352"/>
                  </a:moveTo>
                  <a:lnTo>
                    <a:pt x="652272" y="0"/>
                  </a:lnTo>
                  <a:lnTo>
                    <a:pt x="1932432" y="0"/>
                  </a:lnTo>
                </a:path>
              </a:pathLst>
            </a:cu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114D57-BD25-FC24-C0B2-E3B8E3C064B4}"/>
                </a:ext>
              </a:extLst>
            </p:cNvPr>
            <p:cNvSpPr txBox="1"/>
            <p:nvPr/>
          </p:nvSpPr>
          <p:spPr>
            <a:xfrm>
              <a:off x="7750178" y="2474064"/>
              <a:ext cx="814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Vỏ rễ</a:t>
              </a:r>
              <a:endParaRPr lang="en-US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B6B1A5-7CB7-F6C9-D62E-A00F53F0CA72}"/>
              </a:ext>
            </a:extLst>
          </p:cNvPr>
          <p:cNvGrpSpPr/>
          <p:nvPr/>
        </p:nvGrpSpPr>
        <p:grpSpPr>
          <a:xfrm>
            <a:off x="6868174" y="4372861"/>
            <a:ext cx="2449852" cy="1616262"/>
            <a:chOff x="7581900" y="4069080"/>
            <a:chExt cx="2449852" cy="161626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76CBDFF-7684-146B-A149-EB8AA2909FDD}"/>
                </a:ext>
              </a:extLst>
            </p:cNvPr>
            <p:cNvSpPr/>
            <p:nvPr/>
          </p:nvSpPr>
          <p:spPr>
            <a:xfrm>
              <a:off x="7581900" y="4069080"/>
              <a:ext cx="1082040" cy="922020"/>
            </a:xfrm>
            <a:custGeom>
              <a:avLst/>
              <a:gdLst>
                <a:gd name="connsiteX0" fmla="*/ 0 w 1082040"/>
                <a:gd name="connsiteY0" fmla="*/ 632460 h 922020"/>
                <a:gd name="connsiteX1" fmla="*/ 1082040 w 1082040"/>
                <a:gd name="connsiteY1" fmla="*/ 922020 h 922020"/>
                <a:gd name="connsiteX2" fmla="*/ 868680 w 1082040"/>
                <a:gd name="connsiteY2" fmla="*/ 0 h 92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040" h="922020">
                  <a:moveTo>
                    <a:pt x="0" y="632460"/>
                  </a:moveTo>
                  <a:lnTo>
                    <a:pt x="1082040" y="922020"/>
                  </a:lnTo>
                  <a:lnTo>
                    <a:pt x="868680" y="0"/>
                  </a:lnTo>
                </a:path>
              </a:pathLst>
            </a:cu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9975FA-3BA7-4166-3ECE-8D908335C952}"/>
                </a:ext>
              </a:extLst>
            </p:cNvPr>
            <p:cNvSpPr txBox="1"/>
            <p:nvPr/>
          </p:nvSpPr>
          <p:spPr>
            <a:xfrm>
              <a:off x="7866417" y="5039011"/>
              <a:ext cx="2165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b="1" dirty="0"/>
                <a:t>Nước và chất khoáng</a:t>
              </a:r>
              <a:endParaRPr lang="en-US" b="1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FE50DC-24A2-5468-D8EA-66FAE4F4BE79}"/>
              </a:ext>
            </a:extLst>
          </p:cNvPr>
          <p:cNvGrpSpPr/>
          <p:nvPr/>
        </p:nvGrpSpPr>
        <p:grpSpPr>
          <a:xfrm>
            <a:off x="8754912" y="3588666"/>
            <a:ext cx="2522895" cy="973997"/>
            <a:chOff x="9515475" y="3902803"/>
            <a:chExt cx="2522895" cy="97399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CF7D1D0-5E1B-C8E8-7839-30799F0C2800}"/>
                </a:ext>
              </a:extLst>
            </p:cNvPr>
            <p:cNvGrpSpPr/>
            <p:nvPr/>
          </p:nvGrpSpPr>
          <p:grpSpPr>
            <a:xfrm>
              <a:off x="9705975" y="4006044"/>
              <a:ext cx="2222739" cy="738664"/>
              <a:chOff x="9772650" y="2939244"/>
              <a:chExt cx="2222739" cy="738664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192A697-5253-F8E5-646E-32B16BBDBE8A}"/>
                  </a:ext>
                </a:extLst>
              </p:cNvPr>
              <p:cNvCxnSpPr/>
              <p:nvPr/>
            </p:nvCxnSpPr>
            <p:spPr>
              <a:xfrm>
                <a:off x="9772650" y="3133725"/>
                <a:ext cx="647700" cy="0"/>
              </a:xfrm>
              <a:prstGeom prst="straightConnector1">
                <a:avLst/>
              </a:prstGeom>
              <a:ln w="57150">
                <a:solidFill>
                  <a:srgbClr val="112D6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66856C3-CB5F-1146-4681-09D643B4D71E}"/>
                  </a:ext>
                </a:extLst>
              </p:cNvPr>
              <p:cNvCxnSpPr/>
              <p:nvPr/>
            </p:nvCxnSpPr>
            <p:spPr>
              <a:xfrm>
                <a:off x="9772650" y="3483717"/>
                <a:ext cx="647700" cy="0"/>
              </a:xfrm>
              <a:prstGeom prst="straightConnector1">
                <a:avLst/>
              </a:prstGeom>
              <a:ln w="57150">
                <a:solidFill>
                  <a:srgbClr val="99142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D8F6DED-B432-CBDC-9C9B-06521B1E46B7}"/>
                  </a:ext>
                </a:extLst>
              </p:cNvPr>
              <p:cNvSpPr txBox="1"/>
              <p:nvPr/>
            </p:nvSpPr>
            <p:spPr>
              <a:xfrm>
                <a:off x="10477739" y="2939244"/>
                <a:ext cx="84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Nước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5AF2269-614B-7107-D90F-49868DE77807}"/>
                  </a:ext>
                </a:extLst>
              </p:cNvPr>
              <p:cNvSpPr txBox="1"/>
              <p:nvPr/>
            </p:nvSpPr>
            <p:spPr>
              <a:xfrm>
                <a:off x="10477739" y="3308576"/>
                <a:ext cx="151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Chất khoáng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F104410-4221-6242-C4D4-369A88DD96EF}"/>
                </a:ext>
              </a:extLst>
            </p:cNvPr>
            <p:cNvSpPr/>
            <p:nvPr/>
          </p:nvSpPr>
          <p:spPr>
            <a:xfrm>
              <a:off x="9515475" y="3902803"/>
              <a:ext cx="2522895" cy="973997"/>
            </a:xfrm>
            <a:prstGeom prst="roundRect">
              <a:avLst/>
            </a:prstGeom>
            <a:noFill/>
            <a:ln w="19050">
              <a:solidFill>
                <a:srgbClr val="112D6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6B40B0A-0F0E-2E2D-EA8A-B61AFF2BB5B4}"/>
              </a:ext>
            </a:extLst>
          </p:cNvPr>
          <p:cNvSpPr txBox="1"/>
          <p:nvPr/>
        </p:nvSpPr>
        <p:spPr>
          <a:xfrm>
            <a:off x="582602" y="1034342"/>
            <a:ext cx="11318875" cy="94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rgbClr val="0070C0"/>
                </a:solidFill>
              </a:rPr>
              <a:t>Nước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sz="2400" dirty="0"/>
              <a:t>và </a:t>
            </a:r>
            <a:r>
              <a:rPr lang="vi-VN" sz="2400" b="1" dirty="0">
                <a:solidFill>
                  <a:srgbClr val="0070C0"/>
                </a:solidFill>
              </a:rPr>
              <a:t>chất khoáng hòa tan trong đất </a:t>
            </a:r>
            <a:r>
              <a:rPr lang="vi-VN" sz="2400" dirty="0"/>
              <a:t>được hấp thụ vào rễ rồi tiếp tục được vận chuyển theo mạch gỗ lên các bộ phận khác của cây (dòng đi lên).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82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5FE677AB-2170-4A0B-893A-AB11C4C8F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D3C5D36-EBED-4507-83F9-E2D76794E995}"/>
              </a:ext>
            </a:extLst>
          </p:cNvPr>
          <p:cNvGrpSpPr/>
          <p:nvPr/>
        </p:nvGrpSpPr>
        <p:grpSpPr>
          <a:xfrm>
            <a:off x="532660" y="499291"/>
            <a:ext cx="5150510" cy="5596971"/>
            <a:chOff x="532660" y="499291"/>
            <a:chExt cx="5150510" cy="5596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DFAA13-0F59-4711-A9C7-FF1FA9737F45}"/>
                </a:ext>
              </a:extLst>
            </p:cNvPr>
            <p:cNvGrpSpPr/>
            <p:nvPr/>
          </p:nvGrpSpPr>
          <p:grpSpPr>
            <a:xfrm>
              <a:off x="532660" y="752354"/>
              <a:ext cx="5150510" cy="5343908"/>
              <a:chOff x="532660" y="752354"/>
              <a:chExt cx="5150510" cy="534390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0CDD89-F168-4E62-B987-7C36A5310688}"/>
                  </a:ext>
                </a:extLst>
              </p:cNvPr>
              <p:cNvSpPr/>
              <p:nvPr/>
            </p:nvSpPr>
            <p:spPr>
              <a:xfrm>
                <a:off x="532660" y="752354"/>
                <a:ext cx="5150510" cy="5343908"/>
              </a:xfrm>
              <a:prstGeom prst="rect">
                <a:avLst/>
              </a:prstGeom>
              <a:solidFill>
                <a:schemeClr val="tx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B5AE02-9EE7-445D-A21B-0143D6C2538B}"/>
                  </a:ext>
                </a:extLst>
              </p:cNvPr>
              <p:cNvSpPr txBox="1"/>
              <p:nvPr/>
            </p:nvSpPr>
            <p:spPr>
              <a:xfrm>
                <a:off x="1093458" y="1447374"/>
                <a:ext cx="4079791" cy="413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Nước và chất khoáng </a:t>
                </a:r>
                <a:r>
                  <a:rPr kumimoji="0" lang="vi-V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hòa tan trong đất được các tế bào lông hút hấp thụ vào rễ rồi vận chuyển từ rễ lên thân cây và lá nhờ </a:t>
                </a:r>
                <a:r>
                  <a:rPr kumimoji="0" lang="vi-V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mạch gỗ (dòng đi lên). </a:t>
                </a:r>
                <a:r>
                  <a:rPr kumimoji="0" lang="vi-V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Chất hữu cơ do lá tổng hợp được vận chuyển đến nơi cần dùng hoặc nơi dự trữ nhờ </a:t>
                </a:r>
                <a:r>
                  <a:rPr kumimoji="0" lang="vi-V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mạch rây (dòng đi xuống)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EF92115-4CDE-42BA-82F3-E80E91EA03D7}"/>
                  </a:ext>
                </a:extLst>
              </p:cNvPr>
              <p:cNvSpPr/>
              <p:nvPr/>
            </p:nvSpPr>
            <p:spPr>
              <a:xfrm>
                <a:off x="698090" y="921742"/>
                <a:ext cx="3303639" cy="2133600"/>
              </a:xfrm>
              <a:custGeom>
                <a:avLst/>
                <a:gdLst>
                  <a:gd name="connsiteX0" fmla="*/ 9833 w 3303639"/>
                  <a:gd name="connsiteY0" fmla="*/ 2133600 h 2133600"/>
                  <a:gd name="connsiteX1" fmla="*/ 0 w 3303639"/>
                  <a:gd name="connsiteY1" fmla="*/ 9833 h 2133600"/>
                  <a:gd name="connsiteX2" fmla="*/ 3303639 w 3303639"/>
                  <a:gd name="connsiteY2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3639" h="2133600">
                    <a:moveTo>
                      <a:pt x="9833" y="2133600"/>
                    </a:moveTo>
                    <a:cubicBezTo>
                      <a:pt x="6555" y="1425678"/>
                      <a:pt x="3278" y="717755"/>
                      <a:pt x="0" y="9833"/>
                    </a:cubicBezTo>
                    <a:lnTo>
                      <a:pt x="3303639" y="0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A00F30C-5146-4BE7-BA19-BC78A31DAF08}"/>
                  </a:ext>
                </a:extLst>
              </p:cNvPr>
              <p:cNvSpPr/>
              <p:nvPr/>
            </p:nvSpPr>
            <p:spPr>
              <a:xfrm flipH="1" flipV="1">
                <a:off x="2222980" y="3801542"/>
                <a:ext cx="3303639" cy="2133600"/>
              </a:xfrm>
              <a:custGeom>
                <a:avLst/>
                <a:gdLst>
                  <a:gd name="connsiteX0" fmla="*/ 9833 w 3303639"/>
                  <a:gd name="connsiteY0" fmla="*/ 2133600 h 2133600"/>
                  <a:gd name="connsiteX1" fmla="*/ 0 w 3303639"/>
                  <a:gd name="connsiteY1" fmla="*/ 9833 h 2133600"/>
                  <a:gd name="connsiteX2" fmla="*/ 3303639 w 3303639"/>
                  <a:gd name="connsiteY2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3639" h="2133600">
                    <a:moveTo>
                      <a:pt x="9833" y="2133600"/>
                    </a:moveTo>
                    <a:cubicBezTo>
                      <a:pt x="6555" y="1425678"/>
                      <a:pt x="3278" y="717755"/>
                      <a:pt x="0" y="9833"/>
                    </a:cubicBezTo>
                    <a:lnTo>
                      <a:pt x="3303639" y="0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0C47E6C-BD42-4230-8CD0-7F24C71F7145}"/>
                  </a:ext>
                </a:extLst>
              </p:cNvPr>
              <p:cNvSpPr/>
              <p:nvPr/>
            </p:nvSpPr>
            <p:spPr>
              <a:xfrm flipH="1" flipV="1">
                <a:off x="3206670" y="2933700"/>
                <a:ext cx="2156461" cy="2828747"/>
              </a:xfrm>
              <a:custGeom>
                <a:avLst/>
                <a:gdLst>
                  <a:gd name="connsiteX0" fmla="*/ 9833 w 3303639"/>
                  <a:gd name="connsiteY0" fmla="*/ 2133600 h 2133600"/>
                  <a:gd name="connsiteX1" fmla="*/ 0 w 3303639"/>
                  <a:gd name="connsiteY1" fmla="*/ 9833 h 2133600"/>
                  <a:gd name="connsiteX2" fmla="*/ 3303639 w 3303639"/>
                  <a:gd name="connsiteY2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3639" h="2133600">
                    <a:moveTo>
                      <a:pt x="9833" y="2133600"/>
                    </a:moveTo>
                    <a:cubicBezTo>
                      <a:pt x="6555" y="1425678"/>
                      <a:pt x="3278" y="717755"/>
                      <a:pt x="0" y="9833"/>
                    </a:cubicBezTo>
                    <a:lnTo>
                      <a:pt x="3303639" y="0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E86E953-E70D-43F7-B5DF-6DB43C2D095B}"/>
                  </a:ext>
                </a:extLst>
              </p:cNvPr>
              <p:cNvSpPr/>
              <p:nvPr/>
            </p:nvSpPr>
            <p:spPr>
              <a:xfrm>
                <a:off x="861578" y="1094436"/>
                <a:ext cx="2156461" cy="2828747"/>
              </a:xfrm>
              <a:custGeom>
                <a:avLst/>
                <a:gdLst>
                  <a:gd name="connsiteX0" fmla="*/ 9833 w 3303639"/>
                  <a:gd name="connsiteY0" fmla="*/ 2133600 h 2133600"/>
                  <a:gd name="connsiteX1" fmla="*/ 0 w 3303639"/>
                  <a:gd name="connsiteY1" fmla="*/ 9833 h 2133600"/>
                  <a:gd name="connsiteX2" fmla="*/ 3303639 w 3303639"/>
                  <a:gd name="connsiteY2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3639" h="2133600">
                    <a:moveTo>
                      <a:pt x="9833" y="2133600"/>
                    </a:moveTo>
                    <a:cubicBezTo>
                      <a:pt x="6555" y="1425678"/>
                      <a:pt x="3278" y="717755"/>
                      <a:pt x="0" y="9833"/>
                    </a:cubicBezTo>
                    <a:lnTo>
                      <a:pt x="3303639" y="0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1374751-D546-48B0-BD82-D3D931F4446E}"/>
                </a:ext>
              </a:extLst>
            </p:cNvPr>
            <p:cNvSpPr/>
            <p:nvPr/>
          </p:nvSpPr>
          <p:spPr>
            <a:xfrm>
              <a:off x="1772260" y="499291"/>
              <a:ext cx="2868819" cy="771614"/>
            </a:xfrm>
            <a:prstGeom prst="roundRect">
              <a:avLst>
                <a:gd name="adj" fmla="val 38329"/>
              </a:avLst>
            </a:prstGeom>
            <a:gradFill>
              <a:gsLst>
                <a:gs pos="1000">
                  <a:srgbClr val="FF6699"/>
                </a:gs>
                <a:gs pos="100000">
                  <a:srgbClr val="FF9933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GHI NHỚ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245533"/>
      </p:ext>
    </p:extLst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eaf&#10;&#10;Description automatically generated with low confidence">
            <a:extLst>
              <a:ext uri="{FF2B5EF4-FFF2-40B4-BE49-F238E27FC236}">
                <a16:creationId xmlns:a16="http://schemas.microsoft.com/office/drawing/2014/main" id="{FFBD2E58-3DB2-4424-BA55-E00CB5D8C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E04E10D5-ACDA-450E-8054-8E367A298BB3}"/>
              </a:ext>
            </a:extLst>
          </p:cNvPr>
          <p:cNvSpPr/>
          <p:nvPr/>
        </p:nvSpPr>
        <p:spPr>
          <a:xfrm flipH="1">
            <a:off x="5805029" y="0"/>
            <a:ext cx="9121140" cy="6858000"/>
          </a:xfrm>
          <a:prstGeom prst="parallelogram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3A117-7F64-4175-9D54-A73A5159CB05}"/>
              </a:ext>
            </a:extLst>
          </p:cNvPr>
          <p:cNvGrpSpPr/>
          <p:nvPr/>
        </p:nvGrpSpPr>
        <p:grpSpPr>
          <a:xfrm>
            <a:off x="8318359" y="714887"/>
            <a:ext cx="2555522" cy="1804043"/>
            <a:chOff x="8207587" y="773027"/>
            <a:chExt cx="2555522" cy="1804043"/>
          </a:xfrm>
        </p:grpSpPr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397AA3C8-3F25-4D34-9993-8E65695ED858}"/>
                </a:ext>
              </a:extLst>
            </p:cNvPr>
            <p:cNvSpPr/>
            <p:nvPr/>
          </p:nvSpPr>
          <p:spPr>
            <a:xfrm>
              <a:off x="8980029" y="793990"/>
              <a:ext cx="1783080" cy="1783080"/>
            </a:xfrm>
            <a:prstGeom prst="diamond">
              <a:avLst/>
            </a:prstGeom>
            <a:noFill/>
            <a:ln w="28575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09173665-50FE-4270-98F1-455BF1989204}"/>
                </a:ext>
              </a:extLst>
            </p:cNvPr>
            <p:cNvSpPr/>
            <p:nvPr/>
          </p:nvSpPr>
          <p:spPr>
            <a:xfrm>
              <a:off x="8207587" y="773027"/>
              <a:ext cx="1783080" cy="1783080"/>
            </a:xfrm>
            <a:prstGeom prst="diamond">
              <a:avLst/>
            </a:prstGeom>
            <a:noFill/>
            <a:ln w="28575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A20965-366D-4B39-AF43-B80FD9470E96}"/>
                </a:ext>
              </a:extLst>
            </p:cNvPr>
            <p:cNvGrpSpPr/>
            <p:nvPr/>
          </p:nvGrpSpPr>
          <p:grpSpPr>
            <a:xfrm>
              <a:off x="8593808" y="777776"/>
              <a:ext cx="1783080" cy="1783080"/>
              <a:chOff x="8593808" y="777776"/>
              <a:chExt cx="1783080" cy="1783080"/>
            </a:xfrm>
          </p:grpSpPr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4CDA0F7D-71EE-4B0D-809A-41A09718E6EE}"/>
                  </a:ext>
                </a:extLst>
              </p:cNvPr>
              <p:cNvSpPr/>
              <p:nvPr/>
            </p:nvSpPr>
            <p:spPr>
              <a:xfrm>
                <a:off x="8593808" y="777776"/>
                <a:ext cx="1783080" cy="1783080"/>
              </a:xfrm>
              <a:prstGeom prst="diamond">
                <a:avLst/>
              </a:prstGeom>
              <a:gradFill>
                <a:gsLst>
                  <a:gs pos="38000">
                    <a:srgbClr val="FF7C6D"/>
                  </a:gs>
                  <a:gs pos="67000">
                    <a:srgbClr val="FF8854"/>
                  </a:gs>
                  <a:gs pos="0">
                    <a:srgbClr val="FF6699"/>
                  </a:gs>
                  <a:gs pos="100000">
                    <a:srgbClr val="FF9933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/>
                  <a:t>02</a:t>
                </a:r>
                <a:endParaRPr lang="en-US" sz="4800" b="1"/>
              </a:p>
            </p:txBody>
          </p:sp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328340BC-AAF2-446C-90C3-8AA5CED802E1}"/>
                  </a:ext>
                </a:extLst>
              </p:cNvPr>
              <p:cNvSpPr/>
              <p:nvPr/>
            </p:nvSpPr>
            <p:spPr>
              <a:xfrm>
                <a:off x="8743143" y="927111"/>
                <a:ext cx="1484410" cy="1484410"/>
              </a:xfrm>
              <a:prstGeom prst="diamond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6E6572B-56B6-4239-9B34-3FA01D9C6DE7}"/>
              </a:ext>
            </a:extLst>
          </p:cNvPr>
          <p:cNvSpPr txBox="1"/>
          <p:nvPr/>
        </p:nvSpPr>
        <p:spPr>
          <a:xfrm>
            <a:off x="7176841" y="3196114"/>
            <a:ext cx="4649400" cy="208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4000" b="1" dirty="0">
                <a:solidFill>
                  <a:schemeClr val="bg1"/>
                </a:solidFill>
              </a:rPr>
              <a:t>SỰ VẬN CHUYỂN CÁC CHẤT TRONG CÂY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8E8C2D-1A41-42DB-A34B-B535DE269604}"/>
              </a:ext>
            </a:extLst>
          </p:cNvPr>
          <p:cNvSpPr/>
          <p:nvPr/>
        </p:nvSpPr>
        <p:spPr>
          <a:xfrm>
            <a:off x="9712960" y="5476240"/>
            <a:ext cx="2113280" cy="162560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rgbClr val="FF7972"/>
              </a:gs>
              <a:gs pos="69000">
                <a:srgbClr val="FF8658"/>
              </a:gs>
              <a:gs pos="0">
                <a:srgbClr val="FF6699"/>
              </a:gs>
              <a:gs pos="100000">
                <a:srgbClr val="FF993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5F9A6B-F171-4F90-B2C6-579B9A2592A9}"/>
              </a:ext>
            </a:extLst>
          </p:cNvPr>
          <p:cNvGrpSpPr/>
          <p:nvPr/>
        </p:nvGrpSpPr>
        <p:grpSpPr>
          <a:xfrm>
            <a:off x="6990886" y="872566"/>
            <a:ext cx="5041913" cy="5350951"/>
            <a:chOff x="6990886" y="872566"/>
            <a:chExt cx="5041913" cy="53509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A189FEA-9413-4943-8082-6E54A49CD1B6}"/>
                </a:ext>
              </a:extLst>
            </p:cNvPr>
            <p:cNvGrpSpPr/>
            <p:nvPr/>
          </p:nvGrpSpPr>
          <p:grpSpPr>
            <a:xfrm>
              <a:off x="6994012" y="872566"/>
              <a:ext cx="4521554" cy="5350951"/>
              <a:chOff x="7180624" y="1059180"/>
              <a:chExt cx="4120896" cy="4876800"/>
            </a:xfrm>
          </p:grpSpPr>
          <p:pic>
            <p:nvPicPr>
              <p:cNvPr id="4" name="Picture 3" descr="A tree with many branches&#10;&#10;Description automatically generated with low confidence">
                <a:extLst>
                  <a:ext uri="{FF2B5EF4-FFF2-40B4-BE49-F238E27FC236}">
                    <a16:creationId xmlns:a16="http://schemas.microsoft.com/office/drawing/2014/main" id="{2688715A-4185-4ACF-9C46-38B727010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75" b="90000" l="2959" r="98521">
                            <a14:foregroundMark x1="53994" y1="61875" x2="53994" y2="61875"/>
                            <a14:foregroundMark x1="54216" y1="54063" x2="54216" y2="65000"/>
                            <a14:foregroundMark x1="55473" y1="51250" x2="55473" y2="51250"/>
                            <a14:foregroundMark x1="55104" y1="73250" x2="55104" y2="73250"/>
                            <a14:foregroundMark x1="40311" y1="76375" x2="40311" y2="76375"/>
                            <a14:foregroundMark x1="40311" y1="76563" x2="40311" y2="76563"/>
                            <a14:foregroundMark x1="39201" y1="77375" x2="39201" y2="77375"/>
                            <a14:foregroundMark x1="31435" y1="78938" x2="31435" y2="78938"/>
                            <a14:foregroundMark x1="31805" y1="77938" x2="31805" y2="77938"/>
                            <a14:foregroundMark x1="65237" y1="82813" x2="65237" y2="82813"/>
                            <a14:foregroundMark x1="60133" y1="81875" x2="60133" y2="81875"/>
                            <a14:foregroundMark x1="58654" y1="81438" x2="58654" y2="81438"/>
                            <a14:foregroundMark x1="48077" y1="80625" x2="48077" y2="80625"/>
                            <a14:foregroundMark x1="78402" y1="77813" x2="78402" y2="77813"/>
                            <a14:foregroundMark x1="81879" y1="78750" x2="81879" y2="78750"/>
                            <a14:foregroundMark x1="78180" y1="76875" x2="78180" y2="76875"/>
                            <a14:foregroundMark x1="74704" y1="76063" x2="74704" y2="76063"/>
                            <a14:foregroundMark x1="74852" y1="76875" x2="74852" y2="76875"/>
                            <a14:foregroundMark x1="73595" y1="75500" x2="73595" y2="75500"/>
                            <a14:foregroundMark x1="94157" y1="31438" x2="94157" y2="31438"/>
                            <a14:foregroundMark x1="60281" y1="7813" x2="60281" y2="7813"/>
                            <a14:foregroundMark x1="51553" y1="2313" x2="51553" y2="2313"/>
                            <a14:foregroundMark x1="7544" y1="22500" x2="7544" y2="22500"/>
                            <a14:foregroundMark x1="2959" y1="33000" x2="2959" y2="33000"/>
                            <a14:foregroundMark x1="98521" y1="29875" x2="98521" y2="29875"/>
                            <a14:foregroundMark x1="44379" y1="2313" x2="44379" y2="2313"/>
                            <a14:foregroundMark x1="43121" y1="1375" x2="43121" y2="1375"/>
                            <a14:foregroundMark x1="34541" y1="70313" x2="34615" y2="70750"/>
                            <a14:foregroundMark x1="33876" y1="70938" x2="55843" y2="80750"/>
                            <a14:foregroundMark x1="55843" y1="80750" x2="56065" y2="80750"/>
                            <a14:foregroundMark x1="36243" y1="76750" x2="67899" y2="83625"/>
                            <a14:foregroundMark x1="74926" y1="74813" x2="48964" y2="84500"/>
                            <a14:foregroundMark x1="77071" y1="76438" x2="54364" y2="85938"/>
                            <a14:foregroundMark x1="84467" y1="80125" x2="57322" y2="83875"/>
                            <a14:foregroundMark x1="28994" y1="77188" x2="52293" y2="84813"/>
                            <a14:foregroundMark x1="30325" y1="77813" x2="54142" y2="89688"/>
                            <a14:foregroundMark x1="54142" y1="89688" x2="54216" y2="896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0624" y="1059180"/>
                <a:ext cx="4120896" cy="48768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ADD6462-BEAC-4434-B445-6DDC48897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" b="96405" l="1629" r="96906">
                            <a14:foregroundMark x1="50814" y1="6209" x2="50814" y2="6209"/>
                            <a14:foregroundMark x1="8143" y1="74837" x2="8143" y2="74837"/>
                            <a14:foregroundMark x1="6515" y1="48366" x2="6840" y2="72876"/>
                            <a14:foregroundMark x1="9772" y1="83333" x2="66775" y2="94444"/>
                            <a14:foregroundMark x1="89739" y1="87582" x2="93648" y2="74510"/>
                            <a14:foregroundMark x1="97231" y1="73856" x2="96417" y2="78758"/>
                            <a14:foregroundMark x1="1629" y1="79412" x2="4723" y2="87582"/>
                            <a14:foregroundMark x1="90554" y1="94118" x2="92020" y2="96732"/>
                            <a14:foregroundMark x1="39902" y1="8497" x2="64984" y2="980"/>
                            <a14:foregroundMark x1="64984" y1="980" x2="65309" y2="98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0624" y="1059180"/>
                <a:ext cx="4120896" cy="2053736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19047F3-0C2B-46D6-B10B-2722178218EB}"/>
                </a:ext>
              </a:extLst>
            </p:cNvPr>
            <p:cNvGrpSpPr/>
            <p:nvPr/>
          </p:nvGrpSpPr>
          <p:grpSpPr>
            <a:xfrm>
              <a:off x="6990886" y="5854185"/>
              <a:ext cx="5041913" cy="369332"/>
              <a:chOff x="2468190" y="5663953"/>
              <a:chExt cx="5041913" cy="36933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DE5D22A-8ADD-48C3-9323-B83A6C95AF0A}"/>
                  </a:ext>
                </a:extLst>
              </p:cNvPr>
              <p:cNvSpPr/>
              <p:nvPr/>
            </p:nvSpPr>
            <p:spPr>
              <a:xfrm>
                <a:off x="2468190" y="5663953"/>
                <a:ext cx="1331650" cy="355107"/>
              </a:xfrm>
              <a:prstGeom prst="roundRect">
                <a:avLst>
                  <a:gd name="adj" fmla="val 35264"/>
                </a:avLst>
              </a:prstGeom>
              <a:gradFill flip="none" rotWithShape="1">
                <a:gsLst>
                  <a:gs pos="0">
                    <a:srgbClr val="FF6699"/>
                  </a:gs>
                  <a:gs pos="36000">
                    <a:srgbClr val="FF7875"/>
                  </a:gs>
                  <a:gs pos="70000">
                    <a:srgbClr val="FF8659"/>
                  </a:gs>
                  <a:gs pos="100000">
                    <a:srgbClr val="FF9933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/>
                  <a:t>Hình 30.2</a:t>
                </a:r>
                <a:endParaRPr lang="en-US" b="1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921C5A-CD88-4CA9-9EEC-94D5C97236BA}"/>
                  </a:ext>
                </a:extLst>
              </p:cNvPr>
              <p:cNvSpPr txBox="1"/>
              <p:nvPr/>
            </p:nvSpPr>
            <p:spPr>
              <a:xfrm>
                <a:off x="3799840" y="5663953"/>
                <a:ext cx="3710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Sự vận chuyển các chất trong cây</a:t>
                </a:r>
                <a:endParaRPr lang="en-US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D161DDD-4912-4507-8808-7B0967C924D1}"/>
              </a:ext>
            </a:extLst>
          </p:cNvPr>
          <p:cNvSpPr txBox="1"/>
          <p:nvPr/>
        </p:nvSpPr>
        <p:spPr>
          <a:xfrm>
            <a:off x="371805" y="1250217"/>
            <a:ext cx="6215607" cy="1389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Nước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sz="2400" dirty="0"/>
              <a:t>và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chất khoáng hòa tan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/>
              <a:t>từ môi trường ngoài được hấp thụ vào rễ, tiếp tục vận chuyển lên thân và lá cây theo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mạch gỗ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08DDDF1-F77B-446B-A05E-58C015D905BA}"/>
              </a:ext>
            </a:extLst>
          </p:cNvPr>
          <p:cNvSpPr/>
          <p:nvPr/>
        </p:nvSpPr>
        <p:spPr>
          <a:xfrm>
            <a:off x="8210938" y="1390261"/>
            <a:ext cx="1136205" cy="3713584"/>
          </a:xfrm>
          <a:custGeom>
            <a:avLst/>
            <a:gdLst>
              <a:gd name="connsiteX0" fmla="*/ 0 w 1136205"/>
              <a:gd name="connsiteY0" fmla="*/ 3713584 h 3713584"/>
              <a:gd name="connsiteX1" fmla="*/ 830424 w 1136205"/>
              <a:gd name="connsiteY1" fmla="*/ 3424335 h 3713584"/>
              <a:gd name="connsiteX2" fmla="*/ 1082351 w 1136205"/>
              <a:gd name="connsiteY2" fmla="*/ 3051110 h 3713584"/>
              <a:gd name="connsiteX3" fmla="*/ 1119673 w 1136205"/>
              <a:gd name="connsiteY3" fmla="*/ 1856792 h 3713584"/>
              <a:gd name="connsiteX4" fmla="*/ 1073020 w 1136205"/>
              <a:gd name="connsiteY4" fmla="*/ 1371600 h 3713584"/>
              <a:gd name="connsiteX5" fmla="*/ 475861 w 1136205"/>
              <a:gd name="connsiteY5" fmla="*/ 289249 h 3713584"/>
              <a:gd name="connsiteX6" fmla="*/ 121298 w 1136205"/>
              <a:gd name="connsiteY6" fmla="*/ 0 h 371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205" h="3713584">
                <a:moveTo>
                  <a:pt x="0" y="3713584"/>
                </a:moveTo>
                <a:cubicBezTo>
                  <a:pt x="325016" y="3624165"/>
                  <a:pt x="650032" y="3534747"/>
                  <a:pt x="830424" y="3424335"/>
                </a:cubicBezTo>
                <a:cubicBezTo>
                  <a:pt x="1010816" y="3313923"/>
                  <a:pt x="1034143" y="3312367"/>
                  <a:pt x="1082351" y="3051110"/>
                </a:cubicBezTo>
                <a:cubicBezTo>
                  <a:pt x="1130559" y="2789853"/>
                  <a:pt x="1121228" y="2136710"/>
                  <a:pt x="1119673" y="1856792"/>
                </a:cubicBezTo>
                <a:cubicBezTo>
                  <a:pt x="1118118" y="1576874"/>
                  <a:pt x="1180322" y="1632857"/>
                  <a:pt x="1073020" y="1371600"/>
                </a:cubicBezTo>
                <a:cubicBezTo>
                  <a:pt x="965718" y="1110343"/>
                  <a:pt x="634481" y="517849"/>
                  <a:pt x="475861" y="289249"/>
                </a:cubicBezTo>
                <a:cubicBezTo>
                  <a:pt x="317241" y="60649"/>
                  <a:pt x="219269" y="30324"/>
                  <a:pt x="121298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61DEF4-C4C6-4150-B292-5BD740B6C74D}"/>
              </a:ext>
            </a:extLst>
          </p:cNvPr>
          <p:cNvSpPr/>
          <p:nvPr/>
        </p:nvSpPr>
        <p:spPr>
          <a:xfrm flipH="1">
            <a:off x="9526863" y="1862701"/>
            <a:ext cx="540147" cy="2963014"/>
          </a:xfrm>
          <a:custGeom>
            <a:avLst/>
            <a:gdLst>
              <a:gd name="connsiteX0" fmla="*/ 0 w 1136205"/>
              <a:gd name="connsiteY0" fmla="*/ 3713584 h 3713584"/>
              <a:gd name="connsiteX1" fmla="*/ 830424 w 1136205"/>
              <a:gd name="connsiteY1" fmla="*/ 3424335 h 3713584"/>
              <a:gd name="connsiteX2" fmla="*/ 1082351 w 1136205"/>
              <a:gd name="connsiteY2" fmla="*/ 3051110 h 3713584"/>
              <a:gd name="connsiteX3" fmla="*/ 1119673 w 1136205"/>
              <a:gd name="connsiteY3" fmla="*/ 1856792 h 3713584"/>
              <a:gd name="connsiteX4" fmla="*/ 1073020 w 1136205"/>
              <a:gd name="connsiteY4" fmla="*/ 1371600 h 3713584"/>
              <a:gd name="connsiteX5" fmla="*/ 475861 w 1136205"/>
              <a:gd name="connsiteY5" fmla="*/ 289249 h 3713584"/>
              <a:gd name="connsiteX6" fmla="*/ 121298 w 1136205"/>
              <a:gd name="connsiteY6" fmla="*/ 0 h 3713584"/>
              <a:gd name="connsiteX0" fmla="*/ 0 w 1123259"/>
              <a:gd name="connsiteY0" fmla="*/ 3713584 h 3713584"/>
              <a:gd name="connsiteX1" fmla="*/ 830424 w 1123259"/>
              <a:gd name="connsiteY1" fmla="*/ 3424335 h 3713584"/>
              <a:gd name="connsiteX2" fmla="*/ 1082351 w 1123259"/>
              <a:gd name="connsiteY2" fmla="*/ 3051110 h 3713584"/>
              <a:gd name="connsiteX3" fmla="*/ 1119673 w 1123259"/>
              <a:gd name="connsiteY3" fmla="*/ 1856792 h 3713584"/>
              <a:gd name="connsiteX4" fmla="*/ 1073020 w 1123259"/>
              <a:gd name="connsiteY4" fmla="*/ 1371600 h 3713584"/>
              <a:gd name="connsiteX5" fmla="*/ 689221 w 1123259"/>
              <a:gd name="connsiteY5" fmla="*/ 578809 h 3713584"/>
              <a:gd name="connsiteX6" fmla="*/ 121298 w 1123259"/>
              <a:gd name="connsiteY6" fmla="*/ 0 h 3713584"/>
              <a:gd name="connsiteX0" fmla="*/ 0 w 1123259"/>
              <a:gd name="connsiteY0" fmla="*/ 3370684 h 3370684"/>
              <a:gd name="connsiteX1" fmla="*/ 830424 w 1123259"/>
              <a:gd name="connsiteY1" fmla="*/ 3081435 h 3370684"/>
              <a:gd name="connsiteX2" fmla="*/ 1082351 w 1123259"/>
              <a:gd name="connsiteY2" fmla="*/ 2708210 h 3370684"/>
              <a:gd name="connsiteX3" fmla="*/ 1119673 w 1123259"/>
              <a:gd name="connsiteY3" fmla="*/ 1513892 h 3370684"/>
              <a:gd name="connsiteX4" fmla="*/ 1073020 w 1123259"/>
              <a:gd name="connsiteY4" fmla="*/ 1028700 h 3370684"/>
              <a:gd name="connsiteX5" fmla="*/ 689221 w 1123259"/>
              <a:gd name="connsiteY5" fmla="*/ 235909 h 3370684"/>
              <a:gd name="connsiteX6" fmla="*/ 441338 w 1123259"/>
              <a:gd name="connsiteY6" fmla="*/ 0 h 3370684"/>
              <a:gd name="connsiteX0" fmla="*/ 0 w 1123259"/>
              <a:gd name="connsiteY0" fmla="*/ 3370684 h 3370684"/>
              <a:gd name="connsiteX1" fmla="*/ 830424 w 1123259"/>
              <a:gd name="connsiteY1" fmla="*/ 3081435 h 3370684"/>
              <a:gd name="connsiteX2" fmla="*/ 1082351 w 1123259"/>
              <a:gd name="connsiteY2" fmla="*/ 2708210 h 3370684"/>
              <a:gd name="connsiteX3" fmla="*/ 1119673 w 1123259"/>
              <a:gd name="connsiteY3" fmla="*/ 1513892 h 3370684"/>
              <a:gd name="connsiteX4" fmla="*/ 1073020 w 1123259"/>
              <a:gd name="connsiteY4" fmla="*/ 1028700 h 3370684"/>
              <a:gd name="connsiteX5" fmla="*/ 689221 w 1123259"/>
              <a:gd name="connsiteY5" fmla="*/ 235909 h 3370684"/>
              <a:gd name="connsiteX6" fmla="*/ 441338 w 1123259"/>
              <a:gd name="connsiteY6" fmla="*/ 0 h 3370684"/>
              <a:gd name="connsiteX0" fmla="*/ 0 w 1121415"/>
              <a:gd name="connsiteY0" fmla="*/ 3370684 h 3370684"/>
              <a:gd name="connsiteX1" fmla="*/ 830424 w 1121415"/>
              <a:gd name="connsiteY1" fmla="*/ 3081435 h 3370684"/>
              <a:gd name="connsiteX2" fmla="*/ 1082351 w 1121415"/>
              <a:gd name="connsiteY2" fmla="*/ 2708210 h 3370684"/>
              <a:gd name="connsiteX3" fmla="*/ 1119673 w 1121415"/>
              <a:gd name="connsiteY3" fmla="*/ 1513892 h 3370684"/>
              <a:gd name="connsiteX4" fmla="*/ 1073020 w 1121415"/>
              <a:gd name="connsiteY4" fmla="*/ 1028700 h 3370684"/>
              <a:gd name="connsiteX5" fmla="*/ 755261 w 1121415"/>
              <a:gd name="connsiteY5" fmla="*/ 352749 h 3370684"/>
              <a:gd name="connsiteX6" fmla="*/ 441338 w 1121415"/>
              <a:gd name="connsiteY6" fmla="*/ 0 h 3370684"/>
              <a:gd name="connsiteX0" fmla="*/ 0 w 1121415"/>
              <a:gd name="connsiteY0" fmla="*/ 3370684 h 3370684"/>
              <a:gd name="connsiteX1" fmla="*/ 830424 w 1121415"/>
              <a:gd name="connsiteY1" fmla="*/ 3081435 h 3370684"/>
              <a:gd name="connsiteX2" fmla="*/ 1082351 w 1121415"/>
              <a:gd name="connsiteY2" fmla="*/ 2708210 h 3370684"/>
              <a:gd name="connsiteX3" fmla="*/ 1119673 w 1121415"/>
              <a:gd name="connsiteY3" fmla="*/ 1513892 h 3370684"/>
              <a:gd name="connsiteX4" fmla="*/ 1073020 w 1121415"/>
              <a:gd name="connsiteY4" fmla="*/ 1028700 h 3370684"/>
              <a:gd name="connsiteX5" fmla="*/ 755261 w 1121415"/>
              <a:gd name="connsiteY5" fmla="*/ 352749 h 3370684"/>
              <a:gd name="connsiteX6" fmla="*/ 441338 w 1121415"/>
              <a:gd name="connsiteY6" fmla="*/ 0 h 3370684"/>
              <a:gd name="connsiteX0" fmla="*/ 0 w 1121415"/>
              <a:gd name="connsiteY0" fmla="*/ 3241144 h 3241144"/>
              <a:gd name="connsiteX1" fmla="*/ 830424 w 1121415"/>
              <a:gd name="connsiteY1" fmla="*/ 2951895 h 3241144"/>
              <a:gd name="connsiteX2" fmla="*/ 1082351 w 1121415"/>
              <a:gd name="connsiteY2" fmla="*/ 2578670 h 3241144"/>
              <a:gd name="connsiteX3" fmla="*/ 1119673 w 1121415"/>
              <a:gd name="connsiteY3" fmla="*/ 1384352 h 3241144"/>
              <a:gd name="connsiteX4" fmla="*/ 1073020 w 1121415"/>
              <a:gd name="connsiteY4" fmla="*/ 899160 h 3241144"/>
              <a:gd name="connsiteX5" fmla="*/ 755261 w 1121415"/>
              <a:gd name="connsiteY5" fmla="*/ 223209 h 3241144"/>
              <a:gd name="connsiteX6" fmla="*/ 581038 w 1121415"/>
              <a:gd name="connsiteY6" fmla="*/ 0 h 3241144"/>
              <a:gd name="connsiteX0" fmla="*/ 0 w 1121415"/>
              <a:gd name="connsiteY0" fmla="*/ 3241144 h 3241144"/>
              <a:gd name="connsiteX1" fmla="*/ 830424 w 1121415"/>
              <a:gd name="connsiteY1" fmla="*/ 2951895 h 3241144"/>
              <a:gd name="connsiteX2" fmla="*/ 1082351 w 1121415"/>
              <a:gd name="connsiteY2" fmla="*/ 2578670 h 3241144"/>
              <a:gd name="connsiteX3" fmla="*/ 1119673 w 1121415"/>
              <a:gd name="connsiteY3" fmla="*/ 1384352 h 3241144"/>
              <a:gd name="connsiteX4" fmla="*/ 1073020 w 1121415"/>
              <a:gd name="connsiteY4" fmla="*/ 899160 h 3241144"/>
              <a:gd name="connsiteX5" fmla="*/ 798441 w 1121415"/>
              <a:gd name="connsiteY5" fmla="*/ 286709 h 3241144"/>
              <a:gd name="connsiteX6" fmla="*/ 581038 w 1121415"/>
              <a:gd name="connsiteY6" fmla="*/ 0 h 3241144"/>
              <a:gd name="connsiteX0" fmla="*/ 0 w 1121415"/>
              <a:gd name="connsiteY0" fmla="*/ 3241144 h 3241144"/>
              <a:gd name="connsiteX1" fmla="*/ 830424 w 1121415"/>
              <a:gd name="connsiteY1" fmla="*/ 2951895 h 3241144"/>
              <a:gd name="connsiteX2" fmla="*/ 1082351 w 1121415"/>
              <a:gd name="connsiteY2" fmla="*/ 2578670 h 3241144"/>
              <a:gd name="connsiteX3" fmla="*/ 1119673 w 1121415"/>
              <a:gd name="connsiteY3" fmla="*/ 1384352 h 3241144"/>
              <a:gd name="connsiteX4" fmla="*/ 1073020 w 1121415"/>
              <a:gd name="connsiteY4" fmla="*/ 899160 h 3241144"/>
              <a:gd name="connsiteX5" fmla="*/ 798441 w 1121415"/>
              <a:gd name="connsiteY5" fmla="*/ 286709 h 3241144"/>
              <a:gd name="connsiteX6" fmla="*/ 581038 w 1121415"/>
              <a:gd name="connsiteY6" fmla="*/ 0 h 3241144"/>
              <a:gd name="connsiteX0" fmla="*/ 0 w 1121415"/>
              <a:gd name="connsiteY0" fmla="*/ 3241144 h 3241144"/>
              <a:gd name="connsiteX1" fmla="*/ 830424 w 1121415"/>
              <a:gd name="connsiteY1" fmla="*/ 2951895 h 3241144"/>
              <a:gd name="connsiteX2" fmla="*/ 1082351 w 1121415"/>
              <a:gd name="connsiteY2" fmla="*/ 2578670 h 3241144"/>
              <a:gd name="connsiteX3" fmla="*/ 1119673 w 1121415"/>
              <a:gd name="connsiteY3" fmla="*/ 1384352 h 3241144"/>
              <a:gd name="connsiteX4" fmla="*/ 1073020 w 1121415"/>
              <a:gd name="connsiteY4" fmla="*/ 899160 h 3241144"/>
              <a:gd name="connsiteX5" fmla="*/ 816221 w 1121415"/>
              <a:gd name="connsiteY5" fmla="*/ 294329 h 3241144"/>
              <a:gd name="connsiteX6" fmla="*/ 581038 w 1121415"/>
              <a:gd name="connsiteY6" fmla="*/ 0 h 3241144"/>
              <a:gd name="connsiteX0" fmla="*/ 0 w 1121415"/>
              <a:gd name="connsiteY0" fmla="*/ 3241144 h 3241144"/>
              <a:gd name="connsiteX1" fmla="*/ 830424 w 1121415"/>
              <a:gd name="connsiteY1" fmla="*/ 2951895 h 3241144"/>
              <a:gd name="connsiteX2" fmla="*/ 1082351 w 1121415"/>
              <a:gd name="connsiteY2" fmla="*/ 2578670 h 3241144"/>
              <a:gd name="connsiteX3" fmla="*/ 1119673 w 1121415"/>
              <a:gd name="connsiteY3" fmla="*/ 1384352 h 3241144"/>
              <a:gd name="connsiteX4" fmla="*/ 1073020 w 1121415"/>
              <a:gd name="connsiteY4" fmla="*/ 899160 h 3241144"/>
              <a:gd name="connsiteX5" fmla="*/ 816221 w 1121415"/>
              <a:gd name="connsiteY5" fmla="*/ 294329 h 3241144"/>
              <a:gd name="connsiteX6" fmla="*/ 581038 w 1121415"/>
              <a:gd name="connsiteY6" fmla="*/ 0 h 3241144"/>
              <a:gd name="connsiteX0" fmla="*/ 0 w 1121415"/>
              <a:gd name="connsiteY0" fmla="*/ 3241144 h 3241144"/>
              <a:gd name="connsiteX1" fmla="*/ 830424 w 1121415"/>
              <a:gd name="connsiteY1" fmla="*/ 2951895 h 3241144"/>
              <a:gd name="connsiteX2" fmla="*/ 1082351 w 1121415"/>
              <a:gd name="connsiteY2" fmla="*/ 2578670 h 3241144"/>
              <a:gd name="connsiteX3" fmla="*/ 1119673 w 1121415"/>
              <a:gd name="connsiteY3" fmla="*/ 1384352 h 3241144"/>
              <a:gd name="connsiteX4" fmla="*/ 1073020 w 1121415"/>
              <a:gd name="connsiteY4" fmla="*/ 899160 h 3241144"/>
              <a:gd name="connsiteX5" fmla="*/ 841621 w 1121415"/>
              <a:gd name="connsiteY5" fmla="*/ 294329 h 3241144"/>
              <a:gd name="connsiteX6" fmla="*/ 581038 w 1121415"/>
              <a:gd name="connsiteY6" fmla="*/ 0 h 3241144"/>
              <a:gd name="connsiteX0" fmla="*/ 0 w 1121415"/>
              <a:gd name="connsiteY0" fmla="*/ 3241144 h 3241144"/>
              <a:gd name="connsiteX1" fmla="*/ 830424 w 1121415"/>
              <a:gd name="connsiteY1" fmla="*/ 2951895 h 3241144"/>
              <a:gd name="connsiteX2" fmla="*/ 1082351 w 1121415"/>
              <a:gd name="connsiteY2" fmla="*/ 2578670 h 3241144"/>
              <a:gd name="connsiteX3" fmla="*/ 1119673 w 1121415"/>
              <a:gd name="connsiteY3" fmla="*/ 1384352 h 3241144"/>
              <a:gd name="connsiteX4" fmla="*/ 1073020 w 1121415"/>
              <a:gd name="connsiteY4" fmla="*/ 899160 h 3241144"/>
              <a:gd name="connsiteX5" fmla="*/ 841621 w 1121415"/>
              <a:gd name="connsiteY5" fmla="*/ 294329 h 3241144"/>
              <a:gd name="connsiteX6" fmla="*/ 581038 w 1121415"/>
              <a:gd name="connsiteY6" fmla="*/ 0 h 3241144"/>
              <a:gd name="connsiteX0" fmla="*/ 0 w 698505"/>
              <a:gd name="connsiteY0" fmla="*/ 3103984 h 3103984"/>
              <a:gd name="connsiteX1" fmla="*/ 407514 w 698505"/>
              <a:gd name="connsiteY1" fmla="*/ 2951895 h 3103984"/>
              <a:gd name="connsiteX2" fmla="*/ 659441 w 698505"/>
              <a:gd name="connsiteY2" fmla="*/ 2578670 h 3103984"/>
              <a:gd name="connsiteX3" fmla="*/ 696763 w 698505"/>
              <a:gd name="connsiteY3" fmla="*/ 1384352 h 3103984"/>
              <a:gd name="connsiteX4" fmla="*/ 650110 w 698505"/>
              <a:gd name="connsiteY4" fmla="*/ 899160 h 3103984"/>
              <a:gd name="connsiteX5" fmla="*/ 418711 w 698505"/>
              <a:gd name="connsiteY5" fmla="*/ 294329 h 3103984"/>
              <a:gd name="connsiteX6" fmla="*/ 158128 w 698505"/>
              <a:gd name="connsiteY6" fmla="*/ 0 h 3103984"/>
              <a:gd name="connsiteX0" fmla="*/ 0 w 697184"/>
              <a:gd name="connsiteY0" fmla="*/ 3103984 h 3103984"/>
              <a:gd name="connsiteX1" fmla="*/ 468474 w 697184"/>
              <a:gd name="connsiteY1" fmla="*/ 2894745 h 3103984"/>
              <a:gd name="connsiteX2" fmla="*/ 659441 w 697184"/>
              <a:gd name="connsiteY2" fmla="*/ 2578670 h 3103984"/>
              <a:gd name="connsiteX3" fmla="*/ 696763 w 697184"/>
              <a:gd name="connsiteY3" fmla="*/ 1384352 h 3103984"/>
              <a:gd name="connsiteX4" fmla="*/ 650110 w 697184"/>
              <a:gd name="connsiteY4" fmla="*/ 899160 h 3103984"/>
              <a:gd name="connsiteX5" fmla="*/ 418711 w 697184"/>
              <a:gd name="connsiteY5" fmla="*/ 294329 h 3103984"/>
              <a:gd name="connsiteX6" fmla="*/ 158128 w 697184"/>
              <a:gd name="connsiteY6" fmla="*/ 0 h 3103984"/>
              <a:gd name="connsiteX0" fmla="*/ 32372 w 539056"/>
              <a:gd name="connsiteY0" fmla="*/ 2963014 h 2963014"/>
              <a:gd name="connsiteX1" fmla="*/ 310346 w 539056"/>
              <a:gd name="connsiteY1" fmla="*/ 2894745 h 2963014"/>
              <a:gd name="connsiteX2" fmla="*/ 501313 w 539056"/>
              <a:gd name="connsiteY2" fmla="*/ 2578670 h 2963014"/>
              <a:gd name="connsiteX3" fmla="*/ 538635 w 539056"/>
              <a:gd name="connsiteY3" fmla="*/ 1384352 h 2963014"/>
              <a:gd name="connsiteX4" fmla="*/ 491982 w 539056"/>
              <a:gd name="connsiteY4" fmla="*/ 899160 h 2963014"/>
              <a:gd name="connsiteX5" fmla="*/ 260583 w 539056"/>
              <a:gd name="connsiteY5" fmla="*/ 294329 h 2963014"/>
              <a:gd name="connsiteX6" fmla="*/ 0 w 539056"/>
              <a:gd name="connsiteY6" fmla="*/ 0 h 2963014"/>
              <a:gd name="connsiteX0" fmla="*/ 32372 w 538832"/>
              <a:gd name="connsiteY0" fmla="*/ 2963014 h 2963014"/>
              <a:gd name="connsiteX1" fmla="*/ 348446 w 538832"/>
              <a:gd name="connsiteY1" fmla="*/ 2864265 h 2963014"/>
              <a:gd name="connsiteX2" fmla="*/ 501313 w 538832"/>
              <a:gd name="connsiteY2" fmla="*/ 2578670 h 2963014"/>
              <a:gd name="connsiteX3" fmla="*/ 538635 w 538832"/>
              <a:gd name="connsiteY3" fmla="*/ 1384352 h 2963014"/>
              <a:gd name="connsiteX4" fmla="*/ 491982 w 538832"/>
              <a:gd name="connsiteY4" fmla="*/ 899160 h 2963014"/>
              <a:gd name="connsiteX5" fmla="*/ 260583 w 538832"/>
              <a:gd name="connsiteY5" fmla="*/ 294329 h 2963014"/>
              <a:gd name="connsiteX6" fmla="*/ 0 w 538832"/>
              <a:gd name="connsiteY6" fmla="*/ 0 h 2963014"/>
              <a:gd name="connsiteX0" fmla="*/ 32372 w 538832"/>
              <a:gd name="connsiteY0" fmla="*/ 2963014 h 2963014"/>
              <a:gd name="connsiteX1" fmla="*/ 348446 w 538832"/>
              <a:gd name="connsiteY1" fmla="*/ 2864265 h 2963014"/>
              <a:gd name="connsiteX2" fmla="*/ 501313 w 538832"/>
              <a:gd name="connsiteY2" fmla="*/ 2578670 h 2963014"/>
              <a:gd name="connsiteX3" fmla="*/ 538635 w 538832"/>
              <a:gd name="connsiteY3" fmla="*/ 1384352 h 2963014"/>
              <a:gd name="connsiteX4" fmla="*/ 491982 w 538832"/>
              <a:gd name="connsiteY4" fmla="*/ 899160 h 2963014"/>
              <a:gd name="connsiteX5" fmla="*/ 260583 w 538832"/>
              <a:gd name="connsiteY5" fmla="*/ 294329 h 2963014"/>
              <a:gd name="connsiteX6" fmla="*/ 0 w 538832"/>
              <a:gd name="connsiteY6" fmla="*/ 0 h 2963014"/>
              <a:gd name="connsiteX0" fmla="*/ 32372 w 538832"/>
              <a:gd name="connsiteY0" fmla="*/ 2963014 h 2963014"/>
              <a:gd name="connsiteX1" fmla="*/ 348446 w 538832"/>
              <a:gd name="connsiteY1" fmla="*/ 2864265 h 2963014"/>
              <a:gd name="connsiteX2" fmla="*/ 501313 w 538832"/>
              <a:gd name="connsiteY2" fmla="*/ 2578670 h 2963014"/>
              <a:gd name="connsiteX3" fmla="*/ 538635 w 538832"/>
              <a:gd name="connsiteY3" fmla="*/ 1384352 h 2963014"/>
              <a:gd name="connsiteX4" fmla="*/ 491982 w 538832"/>
              <a:gd name="connsiteY4" fmla="*/ 899160 h 2963014"/>
              <a:gd name="connsiteX5" fmla="*/ 260583 w 538832"/>
              <a:gd name="connsiteY5" fmla="*/ 294329 h 2963014"/>
              <a:gd name="connsiteX6" fmla="*/ 0 w 538832"/>
              <a:gd name="connsiteY6" fmla="*/ 0 h 2963014"/>
              <a:gd name="connsiteX0" fmla="*/ 32372 w 538766"/>
              <a:gd name="connsiteY0" fmla="*/ 2963014 h 2963014"/>
              <a:gd name="connsiteX1" fmla="*/ 378926 w 538766"/>
              <a:gd name="connsiteY1" fmla="*/ 2869980 h 2963014"/>
              <a:gd name="connsiteX2" fmla="*/ 501313 w 538766"/>
              <a:gd name="connsiteY2" fmla="*/ 2578670 h 2963014"/>
              <a:gd name="connsiteX3" fmla="*/ 538635 w 538766"/>
              <a:gd name="connsiteY3" fmla="*/ 1384352 h 2963014"/>
              <a:gd name="connsiteX4" fmla="*/ 491982 w 538766"/>
              <a:gd name="connsiteY4" fmla="*/ 899160 h 2963014"/>
              <a:gd name="connsiteX5" fmla="*/ 260583 w 538766"/>
              <a:gd name="connsiteY5" fmla="*/ 294329 h 2963014"/>
              <a:gd name="connsiteX6" fmla="*/ 0 w 538766"/>
              <a:gd name="connsiteY6" fmla="*/ 0 h 2963014"/>
              <a:gd name="connsiteX0" fmla="*/ 32372 w 538766"/>
              <a:gd name="connsiteY0" fmla="*/ 2963014 h 2963014"/>
              <a:gd name="connsiteX1" fmla="*/ 378926 w 538766"/>
              <a:gd name="connsiteY1" fmla="*/ 2869980 h 2963014"/>
              <a:gd name="connsiteX2" fmla="*/ 501313 w 538766"/>
              <a:gd name="connsiteY2" fmla="*/ 2578670 h 2963014"/>
              <a:gd name="connsiteX3" fmla="*/ 538635 w 538766"/>
              <a:gd name="connsiteY3" fmla="*/ 1384352 h 2963014"/>
              <a:gd name="connsiteX4" fmla="*/ 491982 w 538766"/>
              <a:gd name="connsiteY4" fmla="*/ 899160 h 2963014"/>
              <a:gd name="connsiteX5" fmla="*/ 260583 w 538766"/>
              <a:gd name="connsiteY5" fmla="*/ 294329 h 2963014"/>
              <a:gd name="connsiteX6" fmla="*/ 0 w 538766"/>
              <a:gd name="connsiteY6" fmla="*/ 0 h 2963014"/>
              <a:gd name="connsiteX0" fmla="*/ 32372 w 538702"/>
              <a:gd name="connsiteY0" fmla="*/ 2963014 h 2963014"/>
              <a:gd name="connsiteX1" fmla="*/ 378926 w 538702"/>
              <a:gd name="connsiteY1" fmla="*/ 2869980 h 2963014"/>
              <a:gd name="connsiteX2" fmla="*/ 501313 w 538702"/>
              <a:gd name="connsiteY2" fmla="*/ 2578670 h 2963014"/>
              <a:gd name="connsiteX3" fmla="*/ 538635 w 538702"/>
              <a:gd name="connsiteY3" fmla="*/ 1384352 h 2963014"/>
              <a:gd name="connsiteX4" fmla="*/ 491982 w 538702"/>
              <a:gd name="connsiteY4" fmla="*/ 899160 h 2963014"/>
              <a:gd name="connsiteX5" fmla="*/ 260583 w 538702"/>
              <a:gd name="connsiteY5" fmla="*/ 294329 h 2963014"/>
              <a:gd name="connsiteX6" fmla="*/ 0 w 538702"/>
              <a:gd name="connsiteY6" fmla="*/ 0 h 2963014"/>
              <a:gd name="connsiteX0" fmla="*/ 32372 w 540147"/>
              <a:gd name="connsiteY0" fmla="*/ 2963014 h 2963014"/>
              <a:gd name="connsiteX1" fmla="*/ 378926 w 540147"/>
              <a:gd name="connsiteY1" fmla="*/ 2869980 h 2963014"/>
              <a:gd name="connsiteX2" fmla="*/ 522268 w 540147"/>
              <a:gd name="connsiteY2" fmla="*/ 2563430 h 2963014"/>
              <a:gd name="connsiteX3" fmla="*/ 538635 w 540147"/>
              <a:gd name="connsiteY3" fmla="*/ 1384352 h 2963014"/>
              <a:gd name="connsiteX4" fmla="*/ 491982 w 540147"/>
              <a:gd name="connsiteY4" fmla="*/ 899160 h 2963014"/>
              <a:gd name="connsiteX5" fmla="*/ 260583 w 540147"/>
              <a:gd name="connsiteY5" fmla="*/ 294329 h 2963014"/>
              <a:gd name="connsiteX6" fmla="*/ 0 w 540147"/>
              <a:gd name="connsiteY6" fmla="*/ 0 h 296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147" h="2963014">
                <a:moveTo>
                  <a:pt x="32372" y="2963014"/>
                </a:moveTo>
                <a:cubicBezTo>
                  <a:pt x="357388" y="2873595"/>
                  <a:pt x="297277" y="2936577"/>
                  <a:pt x="378926" y="2869980"/>
                </a:cubicBezTo>
                <a:cubicBezTo>
                  <a:pt x="460575" y="2803383"/>
                  <a:pt x="508985" y="2778650"/>
                  <a:pt x="522268" y="2563430"/>
                </a:cubicBezTo>
                <a:cubicBezTo>
                  <a:pt x="535551" y="2348210"/>
                  <a:pt x="543683" y="1661730"/>
                  <a:pt x="538635" y="1384352"/>
                </a:cubicBezTo>
                <a:cubicBezTo>
                  <a:pt x="533587" y="1106974"/>
                  <a:pt x="538324" y="1080830"/>
                  <a:pt x="491982" y="899160"/>
                </a:cubicBezTo>
                <a:cubicBezTo>
                  <a:pt x="445640" y="717490"/>
                  <a:pt x="426823" y="563569"/>
                  <a:pt x="260583" y="294329"/>
                </a:cubicBezTo>
                <a:cubicBezTo>
                  <a:pt x="137523" y="116529"/>
                  <a:pt x="166551" y="154784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8F3BE-F86D-4D95-90CB-C4E17EF24F6E}"/>
              </a:ext>
            </a:extLst>
          </p:cNvPr>
          <p:cNvSpPr txBox="1"/>
          <p:nvPr/>
        </p:nvSpPr>
        <p:spPr>
          <a:xfrm>
            <a:off x="371805" y="3247053"/>
            <a:ext cx="6215607" cy="183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rgbClr val="00B0F0"/>
                </a:solidFill>
              </a:rPr>
              <a:t>Chất hữu cơ </a:t>
            </a:r>
            <a:r>
              <a:rPr lang="vi-VN" sz="2400" dirty="0"/>
              <a:t>tổng hợp ở lá được vận chuyển theo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sz="2400" b="1" dirty="0">
                <a:solidFill>
                  <a:srgbClr val="00B0F0"/>
                </a:solidFill>
              </a:rPr>
              <a:t>mạch rây </a:t>
            </a:r>
            <a:r>
              <a:rPr lang="vi-VN" sz="2400" dirty="0"/>
              <a:t>trong thân và cành đến các nơi cần sử dụng hoặc bộ phận dự trữ của cây (hạt, củ, quả).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CF8FA-C53A-4F8B-8232-30802195B6CD}"/>
              </a:ext>
            </a:extLst>
          </p:cNvPr>
          <p:cNvSpPr txBox="1"/>
          <p:nvPr/>
        </p:nvSpPr>
        <p:spPr>
          <a:xfrm>
            <a:off x="6654696" y="4780679"/>
            <a:ext cx="155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Nước và khoáng chất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3DA8B1-EC0C-4D67-B8C9-71EABB32AA69}"/>
              </a:ext>
            </a:extLst>
          </p:cNvPr>
          <p:cNvGrpSpPr/>
          <p:nvPr/>
        </p:nvGrpSpPr>
        <p:grpSpPr>
          <a:xfrm>
            <a:off x="7250401" y="3691652"/>
            <a:ext cx="2091784" cy="369332"/>
            <a:chOff x="7255359" y="3691652"/>
            <a:chExt cx="2091784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8ACA17-8A1B-4504-B37B-C72B31E4377D}"/>
                </a:ext>
              </a:extLst>
            </p:cNvPr>
            <p:cNvSpPr txBox="1"/>
            <p:nvPr/>
          </p:nvSpPr>
          <p:spPr>
            <a:xfrm>
              <a:off x="7255359" y="3691652"/>
              <a:ext cx="1556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</a:rPr>
                <a:t>Mạch gỗ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7DB5770-579C-4850-B249-9EE6A7132511}"/>
                </a:ext>
              </a:extLst>
            </p:cNvPr>
            <p:cNvCxnSpPr/>
            <p:nvPr/>
          </p:nvCxnSpPr>
          <p:spPr>
            <a:xfrm>
              <a:off x="8564064" y="3876318"/>
              <a:ext cx="783079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95C1759-655E-40B0-9B14-705D09A38798}"/>
              </a:ext>
            </a:extLst>
          </p:cNvPr>
          <p:cNvSpPr txBox="1"/>
          <p:nvPr/>
        </p:nvSpPr>
        <p:spPr>
          <a:xfrm>
            <a:off x="7432817" y="975213"/>
            <a:ext cx="97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Nước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AB9E1F-6EFC-4661-AE4D-41917F90CC5F}"/>
              </a:ext>
            </a:extLst>
          </p:cNvPr>
          <p:cNvSpPr txBox="1"/>
          <p:nvPr/>
        </p:nvSpPr>
        <p:spPr>
          <a:xfrm>
            <a:off x="9830479" y="1390261"/>
            <a:ext cx="156820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</a:rPr>
              <a:t>Chất hữu cơ</a:t>
            </a:r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D7443F-ECB7-4495-BDD2-620AFD173E0E}"/>
              </a:ext>
            </a:extLst>
          </p:cNvPr>
          <p:cNvGrpSpPr/>
          <p:nvPr/>
        </p:nvGrpSpPr>
        <p:grpSpPr>
          <a:xfrm>
            <a:off x="9526863" y="3705115"/>
            <a:ext cx="2090705" cy="369332"/>
            <a:chOff x="7078164" y="3701799"/>
            <a:chExt cx="2090705" cy="369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0F0799-B2FA-41F8-807A-F3D4AA060F50}"/>
                </a:ext>
              </a:extLst>
            </p:cNvPr>
            <p:cNvSpPr txBox="1"/>
            <p:nvPr/>
          </p:nvSpPr>
          <p:spPr>
            <a:xfrm>
              <a:off x="7612627" y="3701799"/>
              <a:ext cx="1556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b="1" dirty="0">
                  <a:solidFill>
                    <a:srgbClr val="00B0F0"/>
                  </a:solidFill>
                </a:rPr>
                <a:t>Mạch rây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DED487-234F-45B6-9A8C-5A0557781E90}"/>
                </a:ext>
              </a:extLst>
            </p:cNvPr>
            <p:cNvCxnSpPr/>
            <p:nvPr/>
          </p:nvCxnSpPr>
          <p:spPr>
            <a:xfrm>
              <a:off x="7078164" y="3876318"/>
              <a:ext cx="783079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918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9" grpId="0"/>
      <p:bldP spid="10" grpId="0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510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SingPC</cp:lastModifiedBy>
  <cp:revision>101</cp:revision>
  <dcterms:created xsi:type="dcterms:W3CDTF">2022-05-06T03:02:25Z</dcterms:created>
  <dcterms:modified xsi:type="dcterms:W3CDTF">2025-02-11T03:07:01Z</dcterms:modified>
</cp:coreProperties>
</file>