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77" r:id="rId23"/>
    <p:sldId id="278" r:id="rId24"/>
    <p:sldId id="282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0645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1-07-18T12:58:09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14709 8285 0,'-25'74'187,"25"75"-171,0-75-16,0 373 31,25-224-15,0 0-16,0 174 15,0-223 1,-25 322 15,0-471-15,0 24 15,24 1 250,-24 24-31,25-49-234,-25 25-1,0-25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6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0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4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0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97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9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9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0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0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6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0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17CC-A41F-4DA6-824A-D139AFBFFE5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FD9C-38CB-4E59-A496-9B15812F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50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://www.glitter-graphics.com/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vi.wikipedia.org/wiki/Th%E1%BB%B1c_v%E1%BA%ADt_phi%C3%AAu_sin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inhnen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"/>
            <a:ext cx="12192000" cy="68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8534400" cy="1981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noFill/>
                <a:latin typeface="Times New Roman" panose="02020603050405020304" pitchFamily="18" charset="0"/>
              </a:rPr>
              <a:t>KÍNH CHÀO QUÝ THẦY CÔ VÀ CÁC EM HỌC SINH</a:t>
            </a:r>
          </a:p>
        </p:txBody>
      </p:sp>
      <p:pic>
        <p:nvPicPr>
          <p:cNvPr id="55301" name="Picture 5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198938"/>
            <a:ext cx="28765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1"/>
            <a:ext cx="1828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1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1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514601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1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1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13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1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0" name="Picture 14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1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1" name="Picture 15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3124201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2" name="Picture 16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5984876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3" name="Picture 17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84876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4" name="Picture 18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84876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5" name="Picture 19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-228600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6" name="Picture 20" descr="DSTARS-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18478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286240" y="2982600"/>
              <a:ext cx="54000" cy="920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0400" y="2918880"/>
                <a:ext cx="85680" cy="10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39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582" y="249382"/>
            <a:ext cx="9961418" cy="4987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" y="886690"/>
            <a:ext cx="11180618" cy="53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99527"/>
              </p:ext>
            </p:extLst>
          </p:nvPr>
        </p:nvGraphicFramePr>
        <p:xfrm>
          <a:off x="238991" y="1610976"/>
          <a:ext cx="11627427" cy="4145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5809">
                  <a:extLst>
                    <a:ext uri="{9D8B030D-6E8A-4147-A177-3AD203B41FA5}">
                      <a16:colId xmlns:a16="http://schemas.microsoft.com/office/drawing/2014/main" val="2066829281"/>
                    </a:ext>
                  </a:extLst>
                </a:gridCol>
                <a:gridCol w="3875809">
                  <a:extLst>
                    <a:ext uri="{9D8B030D-6E8A-4147-A177-3AD203B41FA5}">
                      <a16:colId xmlns:a16="http://schemas.microsoft.com/office/drawing/2014/main" val="1050374288"/>
                    </a:ext>
                  </a:extLst>
                </a:gridCol>
                <a:gridCol w="3875809">
                  <a:extLst>
                    <a:ext uri="{9D8B030D-6E8A-4147-A177-3AD203B41FA5}">
                      <a16:colId xmlns:a16="http://schemas.microsoft.com/office/drawing/2014/main" val="2783355529"/>
                    </a:ext>
                  </a:extLst>
                </a:gridCol>
              </a:tblGrid>
              <a:tr h="71475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502613"/>
                  </a:ext>
                </a:extLst>
              </a:tr>
              <a:tr h="7147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59963"/>
                  </a:ext>
                </a:extLst>
              </a:tr>
              <a:tr h="71475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423275"/>
                  </a:ext>
                </a:extLst>
              </a:tr>
              <a:tr h="71475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683348"/>
                  </a:ext>
                </a:extLst>
              </a:tr>
              <a:tr h="1286563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33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484909"/>
            <a:ext cx="982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70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2508" y="235528"/>
          <a:ext cx="11388435" cy="6085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50">
                  <a:extLst>
                    <a:ext uri="{9D8B030D-6E8A-4147-A177-3AD203B41FA5}">
                      <a16:colId xmlns:a16="http://schemas.microsoft.com/office/drawing/2014/main" val="2066829281"/>
                    </a:ext>
                  </a:extLst>
                </a:gridCol>
                <a:gridCol w="5067648">
                  <a:extLst>
                    <a:ext uri="{9D8B030D-6E8A-4147-A177-3AD203B41FA5}">
                      <a16:colId xmlns:a16="http://schemas.microsoft.com/office/drawing/2014/main" val="1050374288"/>
                    </a:ext>
                  </a:extLst>
                </a:gridCol>
                <a:gridCol w="4034837">
                  <a:extLst>
                    <a:ext uri="{9D8B030D-6E8A-4147-A177-3AD203B41FA5}">
                      <a16:colId xmlns:a16="http://schemas.microsoft.com/office/drawing/2014/main" val="2783355529"/>
                    </a:ext>
                  </a:extLst>
                </a:gridCol>
              </a:tblGrid>
              <a:tr h="559554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502613"/>
                  </a:ext>
                </a:extLst>
              </a:tr>
              <a:tr h="81204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Plasmodium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Entamoeba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59963"/>
                  </a:ext>
                </a:extLst>
              </a:tr>
              <a:tr h="106122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muỗi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Anophen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423275"/>
                  </a:ext>
                </a:extLst>
              </a:tr>
              <a:tr h="79822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run ,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sốt,đổ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ngoài,cơ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683348"/>
                  </a:ext>
                </a:extLst>
              </a:tr>
              <a:tr h="281838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muỗi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muỗi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muỗi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loăng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quăng,bọ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chín,uống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ruồi,nhặng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38100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hiện tượng quá nhiều tảo sinh sản với số lượng nhanh trong nước làm nước bị đục màu xanh (như giấm màu trắng) và làm nước bị ô nhiễm do không có sự cân bằng môi trường. Đây là hiện tượng dễ tìm nhưng phải nhanh chóng loại bỏ nếu không sẽ làm ô nhiễm nguồn nước.</a:t>
            </a:r>
          </a:p>
          <a:p>
            <a:r>
              <a:rPr lang="vi-VN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nở hoa có thể gặp trong môi trường nước ngọt hoặc nước mặn, đặc biệt chỉ liên quan đến một vài loài </a:t>
            </a:r>
            <a:r>
              <a:rPr lang="vi-VN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Thực vật phiêu sinh"/>
              </a:rPr>
              <a:t>thực vật phiêu sinh</a:t>
            </a:r>
            <a:r>
              <a:rPr lang="vi-VN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và một số trường hợp nở hoa có thể được nhận biết thông qua sự đổi màu của nước do mật độ các tế bào tạo màu tăng cao.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86" y="2419350"/>
            <a:ext cx="5119914" cy="2914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419351"/>
            <a:ext cx="5257800" cy="2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11430000" cy="1752600"/>
          </a:xfrm>
        </p:spPr>
        <p:txBody>
          <a:bodyPr/>
          <a:lstStyle/>
          <a:p>
            <a:pPr algn="l"/>
            <a:r>
              <a:rPr lang="vi-VN" b="1" dirty="0">
                <a:latin typeface="+mj-lt"/>
              </a:rPr>
              <a:t>"Thủy triều đỏ" hay sự "nở hoa" của tảo là cách gọi để chỉ hiện tượng bùng nổ về số lượng của tảo biển</a:t>
            </a:r>
            <a:r>
              <a:rPr lang="vi-VN" dirty="0">
                <a:latin typeface="+mj-lt"/>
              </a:rPr>
              <a:t>. Sự "nở hoa" của tảo có khi làm nước biển màu đỏ, có khi màu xanh, màu xám hoặc như màu cám gạo...</a:t>
            </a:r>
            <a:r>
              <a:rPr lang="vi-VN" dirty="0"/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nhà khoa học gọi đây là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“hiện tượng tảo nở hoa độc hại”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hại dễ thấy nhất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động vật biển hay các loài cá, giáp xác, thân mềm và các sinh vật khác chết hàng loạt.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9171"/>
            <a:ext cx="6191250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057400"/>
            <a:ext cx="5181600" cy="32602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2800" y="5562600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Nước sông San Diego, California, Mỹ chuyển màu đỏ rực do tác động của hiện tượng thủy triều đỏ.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" y="5737322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Ở phía Tây Nam Florida, tiếp tục có đợt tảo nở hoa (hay còn gọi là thủy triều đỏ) kinh khủng nhất trong hơn một thập kỷ.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71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3" name="5-Point Star 62">
            <a:hlinkClick r:id="rId7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16705" y="4269418"/>
            <a:ext cx="97926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NGÔI SAO </a:t>
            </a: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SINH HỌC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 SAO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Trùng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roi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kumimoji="0" lang="en-US" sz="32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25622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 SAO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1502" y="3013502"/>
            <a:ext cx="31289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2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 SAO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18076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 SAO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giầy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sv-SE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hợp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18335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 txBox="1">
            <a:spLocks/>
          </p:cNvSpPr>
          <p:nvPr/>
        </p:nvSpPr>
        <p:spPr bwMode="auto">
          <a:xfrm>
            <a:off x="3124200" y="347663"/>
            <a:ext cx="6324600" cy="614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3600"/>
                </a:solidFill>
              </a:rPr>
              <a:t>BÀI 30: NGUYÊN SINH VẬT (T2)</a:t>
            </a:r>
            <a:endParaRPr lang="vi-VN" altLang="en-US" sz="3200" b="1" dirty="0">
              <a:solidFill>
                <a:srgbClr val="003600"/>
              </a:solidFill>
            </a:endParaRPr>
          </a:p>
        </p:txBody>
      </p:sp>
      <p:pic>
        <p:nvPicPr>
          <p:cNvPr id="820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346" t="-25479" r="165346" b="62883"/>
          <a:stretch>
            <a:fillRect/>
          </a:stretch>
        </p:blipFill>
        <p:spPr bwMode="auto">
          <a:xfrm>
            <a:off x="5111750" y="1766889"/>
            <a:ext cx="19685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08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 SAO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Anophen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rét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6"/>
            <a:ext cx="7955280" cy="157439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hữu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0258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 SAO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rét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9572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88" y="334216"/>
            <a:ext cx="9982061" cy="62886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14400" y="0"/>
            <a:ext cx="9144000" cy="1066800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4038600" y="228600"/>
            <a:ext cx="297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Hướng dẫn ở nhà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13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9" y="1093629"/>
            <a:ext cx="5160672" cy="5160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604" y="468864"/>
            <a:ext cx="4968025" cy="2880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829" y="3465910"/>
            <a:ext cx="4876800" cy="31718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2429" y="461665"/>
            <a:ext cx="4644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rét</a:t>
            </a:r>
            <a:endParaRPr lang="en-US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CB9295-07BA-35BC-AD9C-9E66C75F3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6690" y="-81644"/>
            <a:ext cx="87972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51" y="314042"/>
            <a:ext cx="6787166" cy="4707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1" y="502203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H30.3 Chu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374073"/>
            <a:ext cx="9864435" cy="60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747" y="221670"/>
            <a:ext cx="9518072" cy="290946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983671"/>
            <a:ext cx="11152907" cy="55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436" y="304800"/>
            <a:ext cx="9185564" cy="4572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46" y="859414"/>
            <a:ext cx="6386945" cy="533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8" y="1149927"/>
            <a:ext cx="5066868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35" y="425003"/>
            <a:ext cx="1020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886668"/>
            <a:ext cx="114376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671" y="276948"/>
            <a:ext cx="10723419" cy="471198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8" y="1302326"/>
            <a:ext cx="9850582" cy="5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222628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697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30:  ĐA DẠNG SINH HỌC (T2)</dc:title>
  <dc:creator>Admin</dc:creator>
  <cp:lastModifiedBy>Nguyen Hong</cp:lastModifiedBy>
  <cp:revision>5</cp:revision>
  <dcterms:created xsi:type="dcterms:W3CDTF">2021-08-29T13:21:26Z</dcterms:created>
  <dcterms:modified xsi:type="dcterms:W3CDTF">2025-01-22T17:20:16Z</dcterms:modified>
</cp:coreProperties>
</file>