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97" r:id="rId6"/>
    <p:sldId id="285" r:id="rId7"/>
    <p:sldId id="286" r:id="rId8"/>
    <p:sldId id="287" r:id="rId9"/>
    <p:sldId id="265" r:id="rId10"/>
    <p:sldId id="264" r:id="rId11"/>
    <p:sldId id="288" r:id="rId12"/>
    <p:sldId id="266" r:id="rId13"/>
    <p:sldId id="290" r:id="rId14"/>
    <p:sldId id="296" r:id="rId15"/>
    <p:sldId id="268" r:id="rId16"/>
    <p:sldId id="269" r:id="rId17"/>
    <p:sldId id="270" r:id="rId18"/>
    <p:sldId id="298" r:id="rId19"/>
    <p:sldId id="299" r:id="rId20"/>
    <p:sldId id="300" r:id="rId21"/>
    <p:sldId id="301" r:id="rId22"/>
    <p:sldId id="289" r:id="rId23"/>
    <p:sldId id="302" r:id="rId24"/>
    <p:sldId id="291" r:id="rId25"/>
    <p:sldId id="303" r:id="rId26"/>
    <p:sldId id="304" r:id="rId27"/>
    <p:sldId id="305" r:id="rId28"/>
    <p:sldId id="306" r:id="rId29"/>
    <p:sldId id="307" r:id="rId30"/>
    <p:sldId id="322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ED7D31"/>
    <a:srgbClr val="FFD347"/>
    <a:srgbClr val="1B1B90"/>
    <a:srgbClr val="000000"/>
    <a:srgbClr val="15142A"/>
    <a:srgbClr val="FAED3B"/>
    <a:srgbClr val="70AD47"/>
    <a:srgbClr val="A7FDFF"/>
    <a:srgbClr val="3C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6" autoAdjust="0"/>
    <p:restoredTop sz="94250" autoAdjust="0"/>
  </p:normalViewPr>
  <p:slideViewPr>
    <p:cSldViewPr snapToGrid="0">
      <p:cViewPr varScale="1">
        <p:scale>
          <a:sx n="102" d="100"/>
          <a:sy n="102" d="100"/>
        </p:scale>
        <p:origin x="12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C62EF38-B4A5-815C-2715-86B5C57E5B7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emf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1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10" Type="http://schemas.openxmlformats.org/officeDocument/2006/relationships/image" Target="../media/image40.wmf"/><Relationship Id="rId4" Type="http://schemas.openxmlformats.org/officeDocument/2006/relationships/image" Target="../media/image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47.png"/><Relationship Id="rId9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– HÌNH THOI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B2-C3-T1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7464FC-38CD-41A9-BAB7-2B7C026310BB}"/>
              </a:ext>
            </a:extLst>
          </p:cNvPr>
          <p:cNvSpPr/>
          <p:nvPr/>
        </p:nvSpPr>
        <p:spPr>
          <a:xfrm>
            <a:off x="166671" y="99749"/>
            <a:ext cx="4213228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chữ nhật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636CB-F873-424E-BF5E-90D1E8E98847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1: Dùng ê ke vẽ hình chữ nhật ABCD, biết:                   và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8461908-5C52-43C3-9E5A-84E459DABE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900801"/>
              </p:ext>
            </p:extLst>
          </p:nvPr>
        </p:nvGraphicFramePr>
        <p:xfrm>
          <a:off x="1771552" y="1938338"/>
          <a:ext cx="204946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177480" progId="Equation.DSMT4">
                  <p:embed/>
                </p:oleObj>
              </mc:Choice>
              <mc:Fallback>
                <p:oleObj name="Equation" r:id="rId2" imgW="685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552" y="1938338"/>
                        <a:ext cx="2049462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2441D2B-132D-4E4F-9961-0C3E89464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513503"/>
              </p:ext>
            </p:extLst>
          </p:nvPr>
        </p:nvGraphicFramePr>
        <p:xfrm>
          <a:off x="4805363" y="1936750"/>
          <a:ext cx="208915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177480" progId="Equation.DSMT4">
                  <p:embed/>
                </p:oleObj>
              </mc:Choice>
              <mc:Fallback>
                <p:oleObj name="Equation" r:id="rId4" imgW="69840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8461908-5C52-43C3-9E5A-84E459DABE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5363" y="1936750"/>
                        <a:ext cx="2089150" cy="5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D5FE03-B69D-4B0C-B2EA-4F829FC2FCC3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1026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id="{5CDCBFA0-4BA2-4358-9559-7D55E6816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26" y="3069260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, device, measuring stick&#10;&#10;Description automatically generated">
            <a:extLst>
              <a:ext uri="{FF2B5EF4-FFF2-40B4-BE49-F238E27FC236}">
                <a16:creationId xmlns:a16="http://schemas.microsoft.com/office/drawing/2014/main" id="{DD0C1C44-2959-4203-B9F6-D9A727E093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562" b="19327"/>
          <a:stretch/>
        </p:blipFill>
        <p:spPr>
          <a:xfrm>
            <a:off x="3773326" y="4592223"/>
            <a:ext cx="2709680" cy="17101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46E419-FDCE-476F-9BE5-AE6ABA9B0327}"/>
              </a:ext>
            </a:extLst>
          </p:cNvPr>
          <p:cNvSpPr txBox="1"/>
          <p:nvPr/>
        </p:nvSpPr>
        <p:spPr>
          <a:xfrm>
            <a:off x="6490021" y="3435548"/>
            <a:ext cx="262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6322AC-7845-4CE3-AE08-075A69130642}"/>
              </a:ext>
            </a:extLst>
          </p:cNvPr>
          <p:cNvSpPr txBox="1"/>
          <p:nvPr/>
        </p:nvSpPr>
        <p:spPr>
          <a:xfrm>
            <a:off x="6488713" y="5154885"/>
            <a:ext cx="262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 ke</a:t>
            </a:r>
          </a:p>
        </p:txBody>
      </p:sp>
    </p:spTree>
    <p:extLst>
      <p:ext uri="{BB962C8B-B14F-4D97-AF65-F5344CB8AC3E}">
        <p14:creationId xmlns:p14="http://schemas.microsoft.com/office/powerpoint/2010/main" val="1882657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3015659-9859-4FFA-97E0-E32674AFE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30"/>
          <a:stretch/>
        </p:blipFill>
        <p:spPr>
          <a:xfrm>
            <a:off x="2962274" y="1584998"/>
            <a:ext cx="7726689" cy="48957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F2DDFC-84B0-43A3-9B30-7661E22A0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011" y="1702255"/>
            <a:ext cx="533980" cy="4136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1DEDE1-7459-4D49-9E14-D37257D60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78" y="1641972"/>
            <a:ext cx="533981" cy="4136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C4FD5-DC72-49AF-BDE6-CF1834C868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1547"/>
          <a:stretch/>
        </p:blipFill>
        <p:spPr>
          <a:xfrm>
            <a:off x="191871" y="185639"/>
            <a:ext cx="6337301" cy="11610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236178-DC77-4431-B9CC-883540B2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70" y="116586"/>
            <a:ext cx="3355851" cy="56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1E79D8-61F2-4142-952F-1B6A3DFDC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828" y="2001099"/>
            <a:ext cx="2614940" cy="215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4A5A8-7C27-4883-A18C-BF154792F16D}"/>
              </a:ext>
            </a:extLst>
          </p:cNvPr>
          <p:cNvSpPr txBox="1"/>
          <p:nvPr/>
        </p:nvSpPr>
        <p:spPr>
          <a:xfrm>
            <a:off x="629990" y="246054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922E583-4499-499A-ABF2-D14D6731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02254" y="2018217"/>
            <a:ext cx="3395464" cy="563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7BA195-F4A7-44B1-8E45-0E79ED84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87" y="98474"/>
            <a:ext cx="3392742" cy="56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4B842C-CC14-4A42-8BFC-23616AE88DE4}"/>
              </a:ext>
            </a:extLst>
          </p:cNvPr>
          <p:cNvSpPr txBox="1"/>
          <p:nvPr/>
        </p:nvSpPr>
        <p:spPr>
          <a:xfrm>
            <a:off x="629990" y="298376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1A55EA-000A-4F5F-AC5C-0D74A1A1F3ED}"/>
              </a:ext>
            </a:extLst>
          </p:cNvPr>
          <p:cNvSpPr txBox="1"/>
          <p:nvPr/>
        </p:nvSpPr>
        <p:spPr>
          <a:xfrm>
            <a:off x="608064" y="350698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6CAA18-91F4-4245-8580-219707CB5388}"/>
              </a:ext>
            </a:extLst>
          </p:cNvPr>
          <p:cNvSpPr txBox="1"/>
          <p:nvPr/>
        </p:nvSpPr>
        <p:spPr>
          <a:xfrm>
            <a:off x="629991" y="403020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81F6A46-48B7-4A96-83D0-5D26EF17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47" y="541270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90E4C1-2EB8-4A8B-9B5B-8195ABF483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6877" y="5554982"/>
            <a:ext cx="3059403" cy="56586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4BC4A01-035E-4310-8A2F-56D0C02A5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53" y="4146524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4E138F1-B02A-4156-8CA5-0A9AC7D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713" y="3103039"/>
            <a:ext cx="17716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9E0917A-82DF-42A3-8587-5F6FD66E17EA}"/>
              </a:ext>
            </a:extLst>
          </p:cNvPr>
          <p:cNvSpPr txBox="1"/>
          <p:nvPr/>
        </p:nvSpPr>
        <p:spPr>
          <a:xfrm>
            <a:off x="20597" y="6496576"/>
            <a:ext cx="5256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thước Eke bản quyền của thầy Nguyễn Gia Huy.</a:t>
            </a:r>
          </a:p>
          <a:p>
            <a:endParaRPr lang="en-US" sz="14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F2A352-F90A-4CC2-B556-90C69D9E4719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DBA84E-B479-4DCC-8A65-1009DEC619C3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D9F1F4-1777-4F57-AE4F-E334F818BE58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62371E-90F6-4055-BFAE-9E0BAE5A7D48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258730-B460-4A73-AC1A-1CF3CC80A6DF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B6B939-06F2-46D1-8CC0-4A901F067D74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1E4517-9905-4A51-9DAE-489F3E81F69C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D769169-7203-4C24-B6EB-7CE96646CAE5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BF1E11-CB2F-4712-B058-81943FFD1DB5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95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0105 3.7037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02083 L 0.02369 -0.498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008 0.17246 L -0.12565 -0.3437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2786 -0.34375 L -0.13489 -0.3437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278ABA-7F65-4A34-9F1F-59252434AA20}"/>
              </a:ext>
            </a:extLst>
          </p:cNvPr>
          <p:cNvSpPr txBox="1"/>
          <p:nvPr/>
        </p:nvSpPr>
        <p:spPr>
          <a:xfrm>
            <a:off x="1932266" y="844879"/>
            <a:ext cx="9155742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Vẽ theo một cạnh góc vuông của ê ke đoạn thẳng AB = 6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Đặt đỉnh góc vuông của ê ke trùng với điểm A và một cạnh ê ke nằm trên AB, vẽ theo cạnh kia của ê ke đoạn thẳng AD có độ dài bằng 9 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Xoay ê ke rồi thực hiện tương tự như ở Bước 2 để được cạnh BC có độ dài bằng 9cm</a:t>
            </a: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Vẽ đoạn thẳng CD</a:t>
            </a: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4165486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chữ nhật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514768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F21867-93DB-4AFD-9005-D96205438DAC}"/>
              </a:ext>
            </a:extLst>
          </p:cNvPr>
          <p:cNvSpPr/>
          <p:nvPr/>
        </p:nvSpPr>
        <p:spPr>
          <a:xfrm>
            <a:off x="1993842" y="5188318"/>
            <a:ext cx="7291633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Sử dụng ê ke để vẽ hình chữ nhật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EGHI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biết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= 4 cm và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= 3 cm</a:t>
            </a:r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24AB56-CB4B-4F22-828D-D5011714B9FA}"/>
              </a:ext>
            </a:extLst>
          </p:cNvPr>
          <p:cNvSpPr/>
          <p:nvPr/>
        </p:nvSpPr>
        <p:spPr>
          <a:xfrm>
            <a:off x="166669" y="99749"/>
            <a:ext cx="7463575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chữ nhật</a:t>
            </a:r>
          </a:p>
        </p:txBody>
      </p:sp>
      <p:pic>
        <p:nvPicPr>
          <p:cNvPr id="3" name="Picture 2" descr="A person in a costume&#10;&#10;Description automatically generated with low confidence">
            <a:extLst>
              <a:ext uri="{FF2B5EF4-FFF2-40B4-BE49-F238E27FC236}">
                <a16:creationId xmlns:a16="http://schemas.microsoft.com/office/drawing/2014/main" id="{AFDE52D2-05AB-41D3-88AD-DD4041E19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870" y="2544274"/>
            <a:ext cx="3266989" cy="32669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83303D-39A7-4789-A16D-20BA5E04F89F}"/>
              </a:ext>
            </a:extLst>
          </p:cNvPr>
          <p:cNvGrpSpPr/>
          <p:nvPr/>
        </p:nvGrpSpPr>
        <p:grpSpPr>
          <a:xfrm>
            <a:off x="347473" y="1446594"/>
            <a:ext cx="8991736" cy="4457056"/>
            <a:chOff x="347473" y="1446594"/>
            <a:chExt cx="7633552" cy="445705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5CB5742-365A-4651-9E16-D7503FEEB348}"/>
                </a:ext>
              </a:extLst>
            </p:cNvPr>
            <p:cNvSpPr/>
            <p:nvPr/>
          </p:nvSpPr>
          <p:spPr>
            <a:xfrm>
              <a:off x="347473" y="1446594"/>
              <a:ext cx="7633552" cy="4457056"/>
            </a:xfrm>
            <a:prstGeom prst="roundRect">
              <a:avLst/>
            </a:prstGeom>
            <a:solidFill>
              <a:srgbClr val="FFD347"/>
            </a:solidFill>
            <a:ln>
              <a:solidFill>
                <a:srgbClr val="FFD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Công thức tính chu vi và diện tích của hình chữ nhật có độ dài hai cạnh là </a:t>
              </a:r>
              <a:r>
                <a:rPr lang="en-US" sz="3200" i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3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 </a:t>
              </a:r>
              <a:r>
                <a:rPr lang="en-US" sz="3200" i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Chu vi của hình chữ nhật là:</a:t>
              </a:r>
            </a:p>
            <a:p>
              <a:r>
                <a:rPr lang="en-US" sz="3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Diện tích của hình chữ nhật là</a:t>
              </a:r>
            </a:p>
            <a:p>
              <a:endPara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979F6960-4983-4293-85C1-F4A60F70019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9619938"/>
                </p:ext>
              </p:extLst>
            </p:nvPr>
          </p:nvGraphicFramePr>
          <p:xfrm>
            <a:off x="2474368" y="3637524"/>
            <a:ext cx="2354679" cy="735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812520" imgH="253800" progId="Equation.DSMT4">
                    <p:embed/>
                  </p:oleObj>
                </mc:Choice>
                <mc:Fallback>
                  <p:oleObj name="Equation" r:id="rId4" imgW="8125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74368" y="3637524"/>
                          <a:ext cx="2354679" cy="735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80B58C27-19A1-45D8-9E01-A7C5E403C8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110204"/>
                </p:ext>
              </p:extLst>
            </p:nvPr>
          </p:nvGraphicFramePr>
          <p:xfrm>
            <a:off x="2745904" y="4795949"/>
            <a:ext cx="1560552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07960" imgH="177480" progId="Equation.DSMT4">
                    <p:embed/>
                  </p:oleObj>
                </mc:Choice>
                <mc:Fallback>
                  <p:oleObj name="Equation" r:id="rId6" imgW="5079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5904" y="4795949"/>
                          <a:ext cx="1560552" cy="546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0D192B-FC6F-448E-A412-4657069788DD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4D472D0-F4EB-44C1-9413-C928FD7B0D6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000EBF-93F3-4443-A407-0DFAE12031BB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E65ABA-1558-4412-A13D-39CC441828D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D52CE7-F915-4C21-92AC-95ED8FFB0271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FC5A99-245D-48F5-B298-D8974422178A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246125" y="758575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1177" y="1476229"/>
            <a:ext cx="1488402" cy="1488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B5F50E-3741-4CED-A6BB-85D4C21DE094}"/>
              </a:ext>
            </a:extLst>
          </p:cNvPr>
          <p:cNvSpPr/>
          <p:nvPr/>
        </p:nvSpPr>
        <p:spPr>
          <a:xfrm>
            <a:off x="3108003" y="989283"/>
            <a:ext cx="7394280" cy="156748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Tính chu vi và diện tích hình chữ nhật khi: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……….v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AF3745D-0EB0-4DAC-8FB6-616304267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775948"/>
              </p:ext>
            </p:extLst>
          </p:nvPr>
        </p:nvGraphicFramePr>
        <p:xfrm>
          <a:off x="4416425" y="3419475"/>
          <a:ext cx="3862388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440" imgH="253800" progId="Equation.DSMT4">
                  <p:embed/>
                </p:oleObj>
              </mc:Choice>
              <mc:Fallback>
                <p:oleObj name="Equation" r:id="rId7" imgW="1333440" imgH="2538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413C8AF-6E12-4937-BAB0-067EE0948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6425" y="3419475"/>
                        <a:ext cx="3862388" cy="735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565EBF5-950F-497C-A1C5-47ED26745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225598"/>
              </p:ext>
            </p:extLst>
          </p:nvPr>
        </p:nvGraphicFramePr>
        <p:xfrm>
          <a:off x="4418338" y="4792956"/>
          <a:ext cx="3355324" cy="630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79280" imgH="203040" progId="Equation.DSMT4">
                  <p:embed/>
                </p:oleObj>
              </mc:Choice>
              <mc:Fallback>
                <p:oleObj name="Equation" r:id="rId9" imgW="107928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2511F08-F243-439A-9C61-D76003FE89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18338" y="4792956"/>
                        <a:ext cx="3355324" cy="630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547B569-5129-4D88-87F6-32D9B0718E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622568"/>
              </p:ext>
            </p:extLst>
          </p:nvPr>
        </p:nvGraphicFramePr>
        <p:xfrm>
          <a:off x="3938800" y="1770063"/>
          <a:ext cx="15700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8720" imgH="177480" progId="Equation.DSMT4">
                  <p:embed/>
                </p:oleObj>
              </mc:Choice>
              <mc:Fallback>
                <p:oleObj name="Equation" r:id="rId11" imgW="55872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9464BE0-FCAB-4DFA-8614-6B8B13DFEF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38800" y="1770063"/>
                        <a:ext cx="1570037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795B088-5734-4EB2-B79F-99BF2C349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17562"/>
              </p:ext>
            </p:extLst>
          </p:nvPr>
        </p:nvGraphicFramePr>
        <p:xfrm>
          <a:off x="6084530" y="1780337"/>
          <a:ext cx="160655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58720" imgH="177480" progId="Equation.DSMT4">
                  <p:embed/>
                </p:oleObj>
              </mc:Choice>
              <mc:Fallback>
                <p:oleObj name="Equation" r:id="rId13" imgW="5587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9A958DA-191F-4DFF-A684-2457753EAB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84530" y="1780337"/>
                        <a:ext cx="160655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CF76EA-2550-4A10-A898-489D870D3E69}"/>
              </a:ext>
            </a:extLst>
          </p:cNvPr>
          <p:cNvSpPr txBox="1"/>
          <p:nvPr/>
        </p:nvSpPr>
        <p:spPr>
          <a:xfrm>
            <a:off x="3305331" y="2750695"/>
            <a:ext cx="666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chữ nhật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0AAD3A-6E9C-40A7-BA1F-2BFD4DA29658}"/>
              </a:ext>
            </a:extLst>
          </p:cNvPr>
          <p:cNvSpPr txBox="1"/>
          <p:nvPr/>
        </p:nvSpPr>
        <p:spPr>
          <a:xfrm>
            <a:off x="3305331" y="4188452"/>
            <a:ext cx="666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chữ nhật là:</a:t>
            </a: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46" y="2615816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19540" y="2347441"/>
            <a:ext cx="60879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 bằng nhau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BC = CD = DA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nhau.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góc với nhau.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D2080E-0F09-4884-8EA2-7385AFE66B4D}"/>
              </a:ext>
            </a:extLst>
          </p:cNvPr>
          <p:cNvSpPr/>
          <p:nvPr/>
        </p:nvSpPr>
        <p:spPr>
          <a:xfrm>
            <a:off x="166671" y="1051324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967B2-1352-43C9-9428-CF86D78658AB}"/>
              </a:ext>
            </a:extLst>
          </p:cNvPr>
          <p:cNvSpPr txBox="1"/>
          <p:nvPr/>
        </p:nvSpPr>
        <p:spPr>
          <a:xfrm>
            <a:off x="523315" y="1673578"/>
            <a:ext cx="3856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82A2C5-42B4-9D0B-4C5B-13F99DFD0E53}"/>
              </a:ext>
            </a:extLst>
          </p:cNvPr>
          <p:cNvSpPr txBox="1"/>
          <p:nvPr/>
        </p:nvSpPr>
        <p:spPr>
          <a:xfrm>
            <a:off x="4744509" y="311085"/>
            <a:ext cx="2731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II. HÌNH THOI</a:t>
            </a:r>
          </a:p>
        </p:txBody>
      </p:sp>
    </p:spTree>
    <p:extLst>
      <p:ext uri="{BB962C8B-B14F-4D97-AF65-F5344CB8AC3E}">
        <p14:creationId xmlns:p14="http://schemas.microsoft.com/office/powerpoint/2010/main" val="1345520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8B49B00-6C21-4D63-8926-E1D9430D0391}"/>
              </a:ext>
            </a:extLst>
          </p:cNvPr>
          <p:cNvSpPr txBox="1"/>
          <p:nvPr/>
        </p:nvSpPr>
        <p:spPr>
          <a:xfrm>
            <a:off x="8866343" y="4626210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D1DB7D-145B-4B9C-81E1-28E76C7E120B}"/>
              </a:ext>
            </a:extLst>
          </p:cNvPr>
          <p:cNvSpPr txBox="1"/>
          <p:nvPr/>
        </p:nvSpPr>
        <p:spPr>
          <a:xfrm>
            <a:off x="4920257" y="4450333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6FF69E-7953-494E-808A-2FBED5A6A5AE}"/>
              </a:ext>
            </a:extLst>
          </p:cNvPr>
          <p:cNvSpPr txBox="1"/>
          <p:nvPr/>
        </p:nvSpPr>
        <p:spPr>
          <a:xfrm>
            <a:off x="2921711" y="4608278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236F3-BEA2-4D88-AEE6-DD082A2B21EB}"/>
              </a:ext>
            </a:extLst>
          </p:cNvPr>
          <p:cNvSpPr txBox="1"/>
          <p:nvPr/>
        </p:nvSpPr>
        <p:spPr>
          <a:xfrm>
            <a:off x="2905665" y="4549078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05EF1D25-0D1E-4DD6-9ABC-64760E464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" y="2478305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9" y="904727"/>
            <a:ext cx="1567713" cy="141094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3CBDF-9AEF-40AD-8C87-55470B26DE29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2121162" y="1105911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điền vào dấu (…) nội dung thích hợp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09CD0-666F-4CB5-B495-F17470B6B65B}"/>
              </a:ext>
            </a:extLst>
          </p:cNvPr>
          <p:cNvSpPr txBox="1"/>
          <p:nvPr/>
        </p:nvSpPr>
        <p:spPr>
          <a:xfrm>
            <a:off x="2121162" y="1940396"/>
            <a:ext cx="922243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Hình thoi có: ………… bằng nhau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             hai cặp cạnh đối …………. với nhau              		     hai đường chéo ………….. với nhau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E8F780-79DC-4566-B8F1-F3A7B353CB11}"/>
              </a:ext>
            </a:extLst>
          </p:cNvPr>
          <p:cNvSpPr/>
          <p:nvPr/>
        </p:nvSpPr>
        <p:spPr>
          <a:xfrm>
            <a:off x="633345" y="4549078"/>
            <a:ext cx="10540469" cy="981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87EE9-A112-4344-8B3E-48A3A8B97017}"/>
              </a:ext>
            </a:extLst>
          </p:cNvPr>
          <p:cNvSpPr txBox="1"/>
          <p:nvPr/>
        </p:nvSpPr>
        <p:spPr>
          <a:xfrm>
            <a:off x="763875" y="4608278"/>
            <a:ext cx="1047116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nhau; song song; vuông góc; góc vuông; bốn cạnh</a:t>
            </a:r>
          </a:p>
        </p:txBody>
      </p:sp>
    </p:spTree>
    <p:extLst>
      <p:ext uri="{BB962C8B-B14F-4D97-AF65-F5344CB8AC3E}">
        <p14:creationId xmlns:p14="http://schemas.microsoft.com/office/powerpoint/2010/main" val="158439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37396 -0.3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3 0.01227 L 0.36055 -0.27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2523 L 0.21133 -0.15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955548F3-0B09-4660-87D9-DBDDBAAA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75" y="305043"/>
            <a:ext cx="1902633" cy="1712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3728A3-BB3E-4454-9395-756D7AA93CB9}"/>
              </a:ext>
            </a:extLst>
          </p:cNvPr>
          <p:cNvSpPr txBox="1"/>
          <p:nvPr/>
        </p:nvSpPr>
        <p:spPr>
          <a:xfrm>
            <a:off x="1579065" y="768923"/>
            <a:ext cx="7979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Cho hình vẽ, hãy điền nội dung thích hợp vào chỗ trống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6D0C7-A919-4AB5-9A42-FA68D588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6" y="2228370"/>
            <a:ext cx="4984386" cy="3682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3362F5-6FE9-474B-B24D-BA9D7CB2F442}"/>
              </a:ext>
            </a:extLst>
          </p:cNvPr>
          <p:cNvSpPr txBox="1"/>
          <p:nvPr/>
        </p:nvSpPr>
        <p:spPr>
          <a:xfrm>
            <a:off x="6308095" y="2320274"/>
            <a:ext cx="494383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…………….. QS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song song với …….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592BAE-42D0-469F-A1E3-0013A5E94EC5}"/>
              </a:ext>
            </a:extLst>
          </p:cNvPr>
          <p:cNvSpPr txBox="1"/>
          <p:nvPr/>
        </p:nvSpPr>
        <p:spPr>
          <a:xfrm>
            <a:off x="7643002" y="2470163"/>
            <a:ext cx="3229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= ST = TQ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56A2D-7F80-44AB-B541-3C59A0A3124A}"/>
              </a:ext>
            </a:extLst>
          </p:cNvPr>
          <p:cNvSpPr txBox="1"/>
          <p:nvPr/>
        </p:nvSpPr>
        <p:spPr>
          <a:xfrm>
            <a:off x="7053254" y="3250994"/>
            <a:ext cx="2451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AC2E3-627D-4753-BAC2-8BF48B03B71A}"/>
              </a:ext>
            </a:extLst>
          </p:cNvPr>
          <p:cNvSpPr txBox="1"/>
          <p:nvPr/>
        </p:nvSpPr>
        <p:spPr>
          <a:xfrm>
            <a:off x="10199112" y="4076505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3697157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48" y="464877"/>
            <a:ext cx="1567713" cy="1410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2272683" y="815071"/>
            <a:ext cx="870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Trong các hình vẽ sau, hình nào là hình thoi?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69BDEB-C709-4094-99FF-E48C56FE09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89ED51D-D300-4ACB-8CAF-691515C4F6AC}"/>
              </a:ext>
            </a:extLst>
          </p:cNvPr>
          <p:cNvSpPr/>
          <p:nvPr/>
        </p:nvSpPr>
        <p:spPr>
          <a:xfrm>
            <a:off x="2585796" y="5745749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D66AE3-F6B2-4553-BD6D-08D017EE4457}"/>
              </a:ext>
            </a:extLst>
          </p:cNvPr>
          <p:cNvSpPr/>
          <p:nvPr/>
        </p:nvSpPr>
        <p:spPr>
          <a:xfrm>
            <a:off x="8821414" y="3244325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74524" y="584349"/>
            <a:ext cx="8859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sao hình 2 không phải hình thoi?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0AD05-64A2-42E7-9064-8A48D7253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7393BB-4449-4976-A901-730F9F56A136}"/>
              </a:ext>
            </a:extLst>
          </p:cNvPr>
          <p:cNvSpPr/>
          <p:nvPr/>
        </p:nvSpPr>
        <p:spPr>
          <a:xfrm>
            <a:off x="2539884" y="5827727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55CBAE-F7C5-4903-AD2F-E7CA04BDAEEE}"/>
              </a:ext>
            </a:extLst>
          </p:cNvPr>
          <p:cNvSpPr/>
          <p:nvPr/>
        </p:nvSpPr>
        <p:spPr>
          <a:xfrm>
            <a:off x="8922619" y="3311091"/>
            <a:ext cx="933650" cy="51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6E00B30-95C0-4D5F-8436-0B9CAB07E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" y="548591"/>
            <a:ext cx="1942211" cy="1942211"/>
          </a:xfrm>
          <a:prstGeom prst="rect">
            <a:avLst/>
          </a:prstGeom>
        </p:spPr>
      </p:pic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588393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E7D8C-A267-4BCD-8117-1E7E4FDB1A55}"/>
              </a:ext>
            </a:extLst>
          </p:cNvPr>
          <p:cNvSpPr/>
          <p:nvPr/>
        </p:nvSpPr>
        <p:spPr>
          <a:xfrm>
            <a:off x="83518" y="799871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126C8C-32AD-4C7F-B48A-2375009E3EEE}"/>
              </a:ext>
            </a:extLst>
          </p:cNvPr>
          <p:cNvGraphicFramePr>
            <a:graphicFrameLocks noGrp="1"/>
          </p:cNvGraphicFramePr>
          <p:nvPr/>
        </p:nvGraphicFramePr>
        <p:xfrm>
          <a:off x="244204" y="3900401"/>
          <a:ext cx="11338196" cy="2790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4549">
                  <a:extLst>
                    <a:ext uri="{9D8B030D-6E8A-4147-A177-3AD203B41FA5}">
                      <a16:colId xmlns:a16="http://schemas.microsoft.com/office/drawing/2014/main" val="2981034137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175672824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69794211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015545233"/>
                    </a:ext>
                  </a:extLst>
                </a:gridCol>
              </a:tblGrid>
              <a:tr h="27908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thoi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tam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lục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876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F823558F-8CAA-44F9-A9AC-AAA377C4B258}"/>
              </a:ext>
            </a:extLst>
          </p:cNvPr>
          <p:cNvGrpSpPr/>
          <p:nvPr/>
        </p:nvGrpSpPr>
        <p:grpSpPr>
          <a:xfrm>
            <a:off x="391558" y="1419869"/>
            <a:ext cx="2682693" cy="2458781"/>
            <a:chOff x="391558" y="1493439"/>
            <a:chExt cx="2682693" cy="2458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6BED25-1595-457C-ABB4-CF0F8376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1558" y="1493439"/>
              <a:ext cx="2682693" cy="19850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D50C08-75BC-41AB-AF16-4A1C91CF3772}"/>
                </a:ext>
              </a:extLst>
            </p:cNvPr>
            <p:cNvSpPr txBox="1"/>
            <p:nvPr/>
          </p:nvSpPr>
          <p:spPr>
            <a:xfrm>
              <a:off x="95066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362F6-75FF-4C85-B8B4-463B7EDD83BF}"/>
              </a:ext>
            </a:extLst>
          </p:cNvPr>
          <p:cNvGrpSpPr/>
          <p:nvPr/>
        </p:nvGrpSpPr>
        <p:grpSpPr>
          <a:xfrm>
            <a:off x="3068126" y="1203161"/>
            <a:ext cx="2409231" cy="2675489"/>
            <a:chOff x="3068126" y="1276731"/>
            <a:chExt cx="2409231" cy="26754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3CF35D-DE55-45D9-9E7B-2D9620FA3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3068126" y="1276731"/>
              <a:ext cx="2409231" cy="22485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2D197E-7E6D-4D1B-94D2-1D8D51DE371B}"/>
                </a:ext>
              </a:extLst>
            </p:cNvPr>
            <p:cNvSpPr txBox="1"/>
            <p:nvPr/>
          </p:nvSpPr>
          <p:spPr>
            <a:xfrm>
              <a:off x="3490343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04D2A9-6D59-4779-A87D-3FF7A7985BA1}"/>
              </a:ext>
            </a:extLst>
          </p:cNvPr>
          <p:cNvGrpSpPr/>
          <p:nvPr/>
        </p:nvGrpSpPr>
        <p:grpSpPr>
          <a:xfrm>
            <a:off x="5627788" y="1600191"/>
            <a:ext cx="2409231" cy="2278459"/>
            <a:chOff x="5627788" y="1673761"/>
            <a:chExt cx="2409231" cy="2278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FEE211-859E-48D5-99B3-12FCC792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5627788" y="1673761"/>
              <a:ext cx="2409231" cy="16244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89E737-4588-4142-8487-A8EEF543064A}"/>
                </a:ext>
              </a:extLst>
            </p:cNvPr>
            <p:cNvSpPr txBox="1"/>
            <p:nvPr/>
          </p:nvSpPr>
          <p:spPr>
            <a:xfrm>
              <a:off x="603742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8C5FF4-D615-44D7-BC85-402E406F06B0}"/>
              </a:ext>
            </a:extLst>
          </p:cNvPr>
          <p:cNvGrpSpPr/>
          <p:nvPr/>
        </p:nvGrpSpPr>
        <p:grpSpPr>
          <a:xfrm>
            <a:off x="8291211" y="1419869"/>
            <a:ext cx="2311471" cy="2458781"/>
            <a:chOff x="8291211" y="1419869"/>
            <a:chExt cx="2311471" cy="2458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9765B1-B446-4BF4-8DA1-3E492D3A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8291211" y="1419869"/>
              <a:ext cx="2311471" cy="20730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245C5-2766-4CFB-9607-14D8861A0E3E}"/>
                </a:ext>
              </a:extLst>
            </p:cNvPr>
            <p:cNvSpPr txBox="1"/>
            <p:nvPr/>
          </p:nvSpPr>
          <p:spPr>
            <a:xfrm>
              <a:off x="8664549" y="335543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</a:p>
          </p:txBody>
        </p:sp>
      </p:grpSp>
      <p:pic>
        <p:nvPicPr>
          <p:cNvPr id="7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193D23D1-8915-49D6-A132-E41BD927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3893" y="305211"/>
            <a:ext cx="1758789" cy="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7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851 0.42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9622 0.4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211 0.4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16771 0.41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445420-D319-406D-9788-84D327DA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522297"/>
            <a:ext cx="1942211" cy="1942211"/>
          </a:xfrm>
          <a:prstGeom prst="rect">
            <a:avLst/>
          </a:prstGeom>
        </p:spPr>
      </p:pic>
      <p:pic>
        <p:nvPicPr>
          <p:cNvPr id="15" name="Picture 14" descr="A group of childre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E42CD80-835F-4126-B69F-DC3F029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79" y="4356311"/>
            <a:ext cx="4841507" cy="2473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A1ED60-F79B-4CDB-8069-FD5A54EB4AC2}"/>
              </a:ext>
            </a:extLst>
          </p:cNvPr>
          <p:cNvSpPr/>
          <p:nvPr/>
        </p:nvSpPr>
        <p:spPr>
          <a:xfrm>
            <a:off x="2817021" y="1142613"/>
            <a:ext cx="67442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tìm và viết các vật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 dạng là hình thoi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239544344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A71351-FB73-4C7E-A21E-65BCE85CE6D0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2C143D1-5065-45FA-A462-2AA7626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53" y="2525172"/>
            <a:ext cx="2163025" cy="2163025"/>
          </a:xfrm>
          <a:prstGeom prst="rect">
            <a:avLst/>
          </a:prstGeom>
        </p:spPr>
      </p:pic>
      <p:pic>
        <p:nvPicPr>
          <p:cNvPr id="21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id="{9A6543C4-5764-47FD-89E3-2AD69319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61" y="4580391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ompa Thiên Long C-11 - Khác - Shop VnExpress">
            <a:extLst>
              <a:ext uri="{FF2B5EF4-FFF2-40B4-BE49-F238E27FC236}">
                <a16:creationId xmlns:a16="http://schemas.microsoft.com/office/drawing/2014/main" id="{0C420287-A031-41C2-96DF-97F12A29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4" y="3429000"/>
            <a:ext cx="1991245" cy="19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7DBD5E-A0A4-4EA0-895E-A2083735EF85}"/>
              </a:ext>
            </a:extLst>
          </p:cNvPr>
          <p:cNvSpPr txBox="1"/>
          <p:nvPr/>
        </p:nvSpPr>
        <p:spPr>
          <a:xfrm>
            <a:off x="4950393" y="3059781"/>
            <a:ext cx="2616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Thước thẳng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2F45E-9BC6-46D3-ABD5-BFE671A1DBCF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00DCE0-167E-476E-89EA-7E7725EBDBE9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</a:p>
        </p:txBody>
      </p:sp>
    </p:spTree>
    <p:extLst>
      <p:ext uri="{BB962C8B-B14F-4D97-AF65-F5344CB8AC3E}">
        <p14:creationId xmlns:p14="http://schemas.microsoft.com/office/powerpoint/2010/main" val="220665959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147B922-F5B6-4C66-9150-03DCAED00CDA}"/>
              </a:ext>
            </a:extLst>
          </p:cNvPr>
          <p:cNvGrpSpPr/>
          <p:nvPr/>
        </p:nvGrpSpPr>
        <p:grpSpPr>
          <a:xfrm rot="162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57" name="Picture 2" descr="Compa High Res Stock Images | Shutterstock">
              <a:extLst>
                <a:ext uri="{FF2B5EF4-FFF2-40B4-BE49-F238E27FC236}">
                  <a16:creationId xmlns:a16="http://schemas.microsoft.com/office/drawing/2014/main" id="{7C1C3F98-F23D-4EAA-8129-773CFCBC3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C91A054-F633-462D-AA14-6DE7ABF71904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0CF0FC-A299-4D95-A163-0F5A10263759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F64A59-9E3A-45B0-AC27-414ECBD8EC4C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F39D59-F5F3-4644-A8E5-8463B5FE136B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5A56D8-7C83-47A3-8C6B-092903982777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318E6D-FF4D-4B47-AF33-E9EE0E28F20A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02B7DB-E7D2-4237-B05F-A4908CA77857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C11B23-8908-4083-B04D-8B73D7ECAAA7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660116-6A1E-40CD-8BA1-8D778F9A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74" y="4040774"/>
            <a:ext cx="3358684" cy="565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8043C1-8206-432D-ACA0-86CE0A3CD6FC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pic>
        <p:nvPicPr>
          <p:cNvPr id="36" name="Picture 3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914B0F2-D960-4D32-91C3-BD3491DD53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7455119">
            <a:off x="6446167" y="1369694"/>
            <a:ext cx="5437448" cy="3809587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1F23AAA-710F-4FCE-8649-12630CCB2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10224" t="17429" b="16799"/>
          <a:stretch/>
        </p:blipFill>
        <p:spPr>
          <a:xfrm rot="19547190">
            <a:off x="6790583" y="2600026"/>
            <a:ext cx="5477859" cy="40132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BD5142-3F80-4277-8945-A31CE034F917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3326BC-69B2-402A-BE13-49E9D01D5B90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C30AC3-8C93-4915-90D2-36FF4B50D556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804197-8A87-4F9E-A4C2-C8022535B3C0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51" name="Picture 2" descr="Compa High Res Stock Images | Shutterstock">
              <a:extLst>
                <a:ext uri="{FF2B5EF4-FFF2-40B4-BE49-F238E27FC236}">
                  <a16:creationId xmlns:a16="http://schemas.microsoft.com/office/drawing/2014/main" id="{35DA92F9-51BA-4040-BF1D-8FBCB8497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0678AB-4A80-4100-955A-B678F0AC3C8A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4AAE43B-46F3-456F-A1DD-14AA04A16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97A3E720-0E83-4863-90DF-792EC845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6843">
            <a:off x="5690848" y="2472382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8E02EF8-D283-458D-BC9D-F65589BC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4D01B6B-5121-45E3-828A-3FC0E76C7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84820D7-4098-4630-AD5E-5E7F8E8C3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4108432">
            <a:off x="8589349" y="3707672"/>
            <a:ext cx="400577" cy="1570501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id="{C85578A4-1BDD-4E6B-B08E-09A61CD4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15">
            <a:off x="8247458" y="1881945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78716C0-A100-4749-81D2-2BFE2679F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82755" y="4802670"/>
            <a:ext cx="380078" cy="2936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63982D0-F103-42C6-8FF6-B876A4699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94111" y="3006468"/>
            <a:ext cx="380078" cy="293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745396-7753-4F0E-BB73-D7D8D4E2F4DC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82144A-D552-488A-BFA0-174BB7D0440E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6920D89-5CD6-452D-91D0-4263CC77D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8142591">
            <a:off x="7335008" y="3713355"/>
            <a:ext cx="400577" cy="15705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04A3B69-C60A-4734-BCBB-E194E62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8" y="379508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0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1589 -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0964 -0.141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0169 0.1467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7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1" grpId="0"/>
      <p:bldP spid="42" grpId="0"/>
      <p:bldP spid="44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278ABA-7F65-4A34-9F1F-59252434AA20}"/>
              </a:ext>
            </a:extLst>
          </p:cNvPr>
          <p:cNvSpPr txBox="1"/>
          <p:nvPr/>
        </p:nvSpPr>
        <p:spPr>
          <a:xfrm>
            <a:off x="1836013" y="844879"/>
            <a:ext cx="91059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AC =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8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phàn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; phần đường tròn này cắt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vẽ ở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Bước 2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tại các điểm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D.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các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AB, BC, CD, DA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3654343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514768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F21867-93DB-4AFD-9005-D96205438DAC}"/>
              </a:ext>
            </a:extLst>
          </p:cNvPr>
          <p:cNvSpPr/>
          <p:nvPr/>
        </p:nvSpPr>
        <p:spPr>
          <a:xfrm>
            <a:off x="1932266" y="5228948"/>
            <a:ext cx="7757166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Sử dụng thước và compa để vẽ hình thoi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MNPQ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cm, MP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56124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726665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2653D0E-44BA-4E8A-9BCE-41EE2E280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" y="1082557"/>
            <a:ext cx="1665407" cy="16654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06F264-AA87-421A-A510-891431A00B2C}"/>
              </a:ext>
            </a:extLst>
          </p:cNvPr>
          <p:cNvSpPr/>
          <p:nvPr/>
        </p:nvSpPr>
        <p:spPr>
          <a:xfrm>
            <a:off x="2053389" y="867834"/>
            <a:ext cx="7907045" cy="3077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E4D76-F7F1-4260-98E4-F0AAD561D5A0}"/>
              </a:ext>
            </a:extLst>
          </p:cNvPr>
          <p:cNvSpPr txBox="1"/>
          <p:nvPr/>
        </p:nvSpPr>
        <p:spPr>
          <a:xfrm>
            <a:off x="2525856" y="1265998"/>
            <a:ext cx="696211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Thực hiện nhiệm vụ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Hoạt động 5 –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SGK trang 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Thời gian: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3 phút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DC47B-7BEB-47D8-A3F6-7FC550BFE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8" y="4007506"/>
            <a:ext cx="2857951" cy="2628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3BCC7-1110-4E57-AD4C-A3518516C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32" y="4007506"/>
            <a:ext cx="2690657" cy="250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48CAA-448A-4016-9FEB-6E732DE52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336" y="4577702"/>
            <a:ext cx="2690657" cy="1980203"/>
          </a:xfrm>
          <a:prstGeom prst="rect">
            <a:avLst/>
          </a:prstGeom>
        </p:spPr>
      </p:pic>
      <p:pic>
        <p:nvPicPr>
          <p:cNvPr id="8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C534B226-3DCC-4E50-BDB6-599F14C6A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329" y="150215"/>
            <a:ext cx="1918563" cy="1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EB746-10F5-4136-BB27-F87274A4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8" y="1924964"/>
            <a:ext cx="4870882" cy="3605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24C54-CC32-4F09-9954-38803575F0DF}"/>
              </a:ext>
            </a:extLst>
          </p:cNvPr>
          <p:cNvSpPr txBox="1"/>
          <p:nvPr/>
        </p:nvSpPr>
        <p:spPr>
          <a:xfrm>
            <a:off x="5258841" y="1438183"/>
            <a:ext cx="6072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cạnh là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thoi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 là: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563606-D47A-4320-B612-9943C69468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020" y="3059425"/>
          <a:ext cx="1559447" cy="59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177480" progId="Equation.DSMT4">
                  <p:embed/>
                </p:oleObj>
              </mc:Choice>
              <mc:Fallback>
                <p:oleObj name="Equation" r:id="rId4" imgW="46980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6563606-D47A-4320-B612-9943C6946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0020" y="3059425"/>
                        <a:ext cx="1559447" cy="59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EF21D0A-0E61-47BF-8BF3-F335B8F28C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7520" y="4584198"/>
          <a:ext cx="221932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393480" progId="Equation.DSMT4">
                  <p:embed/>
                </p:oleObj>
              </mc:Choice>
              <mc:Fallback>
                <p:oleObj name="Equation" r:id="rId6" imgW="69840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EF21D0A-0E61-47BF-8BF3-F335B8F2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07520" y="4584198"/>
                        <a:ext cx="2219325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23259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C9C96-19B2-4C5D-BE61-F246245C1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45" y="2432386"/>
            <a:ext cx="4461898" cy="382066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4">
            <a:extLst>
              <a:ext uri="{FF2B5EF4-FFF2-40B4-BE49-F238E27FC236}">
                <a16:creationId xmlns:a16="http://schemas.microsoft.com/office/drawing/2014/main" id="{2537B366-736B-4B0A-A3E0-3AF312FEFB9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D70E0-6FEC-4D61-A709-E4B69853A03C}"/>
              </a:ext>
            </a:extLst>
          </p:cNvPr>
          <p:cNvSpPr txBox="1"/>
          <p:nvPr/>
        </p:nvSpPr>
        <p:spPr>
          <a:xfrm>
            <a:off x="446677" y="757194"/>
            <a:ext cx="1072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3: Trên trường của phòng khách có treo một chiếc gương dạng hình thoi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ở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18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diện tích của chiếc gương đó, biết mỗi ô vuông có cạnh là 2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CD6E5C-398A-4C50-845D-9DB376DF293C}"/>
              </a:ext>
            </a:extLst>
          </p:cNvPr>
          <p:cNvSpPr txBox="1"/>
          <p:nvPr/>
        </p:nvSpPr>
        <p:spPr>
          <a:xfrm>
            <a:off x="5498275" y="2722319"/>
            <a:ext cx="21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làm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9E826C-731B-4B4B-AA63-62975781FC63}"/>
              </a:ext>
            </a:extLst>
          </p:cNvPr>
          <p:cNvSpPr txBox="1"/>
          <p:nvPr/>
        </p:nvSpPr>
        <p:spPr>
          <a:xfrm>
            <a:off x="5317213" y="3271733"/>
            <a:ext cx="6065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của chiếc gương là:</a:t>
            </a:r>
            <a:endParaRPr lang="en-US" sz="3200" i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1D7ED-0AC5-4A5C-9449-A9F9F13B12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3941128"/>
          <a:ext cx="4273282" cy="114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393480" progId="Equation.DSMT4">
                  <p:embed/>
                </p:oleObj>
              </mc:Choice>
              <mc:Fallback>
                <p:oleObj name="Equation" r:id="rId4" imgW="147312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A61D7ED-0AC5-4A5C-9449-A9F9F13B1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3941128"/>
                        <a:ext cx="4273282" cy="114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141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377642" y="1905506"/>
            <a:ext cx="960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bài theo SGK và vở ghi.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Làm các bài tập SGK trang 100</a:t>
            </a:r>
          </a:p>
          <a:p>
            <a:pPr lvl="1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2679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AF772-1F3B-4C1D-8433-2EBDE84D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9" y="1693076"/>
            <a:ext cx="5140507" cy="37385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2FDC39-195F-41A5-96A0-56D9191A9C8E}"/>
              </a:ext>
            </a:extLst>
          </p:cNvPr>
          <p:cNvSpPr/>
          <p:nvPr/>
        </p:nvSpPr>
        <p:spPr>
          <a:xfrm>
            <a:off x="144616" y="699788"/>
            <a:ext cx="4474518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Nhận biết hình chữ nhật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0BE6F-D9F3-486E-968E-A17FD1C570E4}"/>
              </a:ext>
            </a:extLst>
          </p:cNvPr>
          <p:cNvSpPr txBox="1"/>
          <p:nvPr/>
        </p:nvSpPr>
        <p:spPr>
          <a:xfrm>
            <a:off x="5518146" y="1693076"/>
            <a:ext cx="5709599" cy="3244158"/>
          </a:xfrm>
          <a:prstGeom prst="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Quan sát hình 14 – SGK trang 98, nêu các đặc điểm về: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cạnh đối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Đường chéo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Góc của hình chữ nhật MNPQ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21017E-F8CA-F7C4-869A-265BDA63AC62}"/>
              </a:ext>
            </a:extLst>
          </p:cNvPr>
          <p:cNvSpPr txBox="1"/>
          <p:nvPr/>
        </p:nvSpPr>
        <p:spPr>
          <a:xfrm>
            <a:off x="4419098" y="172489"/>
            <a:ext cx="3353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I.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111718502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AF772-1F3B-4C1D-8433-2EBDE84D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9" y="1693076"/>
            <a:ext cx="5140507" cy="37385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E0BE6F-D9F3-486E-968E-A17FD1C570E4}"/>
              </a:ext>
            </a:extLst>
          </p:cNvPr>
          <p:cNvSpPr txBox="1"/>
          <p:nvPr/>
        </p:nvSpPr>
        <p:spPr>
          <a:xfrm>
            <a:off x="5614615" y="1514401"/>
            <a:ext cx="5579069" cy="4708981"/>
          </a:xfrm>
          <a:prstGeom prst="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Hình chữ nhật MNPQ có: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Hai cạnh đối bằng nhau:</a:t>
            </a:r>
          </a:p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MN = PQ ; MQ = NP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Hai cạnh đối MN và PQ song song với nhau; MN và NP song song với nhau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Hai đường chéo bằng nhau:</a:t>
            </a:r>
          </a:p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MP = NQ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Bốn góc ở các đỉnh M,  N, P, Q đều là góc vuông</a:t>
            </a:r>
          </a:p>
        </p:txBody>
      </p:sp>
      <p:pic>
        <p:nvPicPr>
          <p:cNvPr id="16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A71B224-FD9E-46E0-A3D3-0D414165C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126" y="-226060"/>
            <a:ext cx="1896125" cy="1896125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FE5825D8-E832-34CE-5413-0C3986BED5B2}"/>
              </a:ext>
            </a:extLst>
          </p:cNvPr>
          <p:cNvSpPr/>
          <p:nvPr/>
        </p:nvSpPr>
        <p:spPr>
          <a:xfrm>
            <a:off x="144616" y="699788"/>
            <a:ext cx="4474518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Nhận biết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171720148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E895C4-D0D8-47DD-9BDF-9D03526A34B7}"/>
              </a:ext>
            </a:extLst>
          </p:cNvPr>
          <p:cNvSpPr/>
          <p:nvPr/>
        </p:nvSpPr>
        <p:spPr>
          <a:xfrm>
            <a:off x="953754" y="1995873"/>
            <a:ext cx="9579630" cy="3549249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bằng nhau và song song với nhau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bằng nhau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góc ở các đỉnh là góc vuông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EC67D9-2D82-4949-85F9-4C0A322D823C}"/>
              </a:ext>
            </a:extLst>
          </p:cNvPr>
          <p:cNvSpPr/>
          <p:nvPr/>
        </p:nvSpPr>
        <p:spPr>
          <a:xfrm>
            <a:off x="953754" y="1047811"/>
            <a:ext cx="3654343" cy="62225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7209D5-D36C-AAD4-0BE9-95F28073842C}"/>
              </a:ext>
            </a:extLst>
          </p:cNvPr>
          <p:cNvSpPr/>
          <p:nvPr/>
        </p:nvSpPr>
        <p:spPr>
          <a:xfrm>
            <a:off x="166671" y="309424"/>
            <a:ext cx="4474518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Nhận biết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95731073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193F5B-CD53-4226-90E4-35B3A03258B0}"/>
              </a:ext>
            </a:extLst>
          </p:cNvPr>
          <p:cNvSpPr/>
          <p:nvPr/>
        </p:nvSpPr>
        <p:spPr>
          <a:xfrm>
            <a:off x="2480478" y="1674427"/>
            <a:ext cx="8782981" cy="313251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795F4-37E6-4844-AB2C-B75238108538}"/>
              </a:ext>
            </a:extLst>
          </p:cNvPr>
          <p:cNvSpPr txBox="1"/>
          <p:nvPr/>
        </p:nvSpPr>
        <p:spPr>
          <a:xfrm>
            <a:off x="1866786" y="5411956"/>
            <a:ext cx="255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9381B0-E3E9-4EB1-9754-B76E8DFC4F52}"/>
              </a:ext>
            </a:extLst>
          </p:cNvPr>
          <p:cNvSpPr txBox="1"/>
          <p:nvPr/>
        </p:nvSpPr>
        <p:spPr>
          <a:xfrm>
            <a:off x="1866786" y="5491600"/>
            <a:ext cx="22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60F809E9-C1B3-4DAE-AA5A-D518896C5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" y="2478305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B0B64F-44D4-408D-84F1-9E9B802548A0}"/>
              </a:ext>
            </a:extLst>
          </p:cNvPr>
          <p:cNvSpPr txBox="1"/>
          <p:nvPr/>
        </p:nvSpPr>
        <p:spPr>
          <a:xfrm>
            <a:off x="2641658" y="1839750"/>
            <a:ext cx="852124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Hình chữ nhật có: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Hai cạnh ………………. và ……………. với nhau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Hai đường chéo …………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Bốn góc ở các đỉnh là 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14CA02-0433-4A4D-AEBE-E91698661707}"/>
              </a:ext>
            </a:extLst>
          </p:cNvPr>
          <p:cNvSpPr txBox="1"/>
          <p:nvPr/>
        </p:nvSpPr>
        <p:spPr>
          <a:xfrm>
            <a:off x="3693929" y="5460153"/>
            <a:ext cx="226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7F00B0-1362-41C2-AC89-CA864C167050}"/>
              </a:ext>
            </a:extLst>
          </p:cNvPr>
          <p:cNvSpPr txBox="1"/>
          <p:nvPr/>
        </p:nvSpPr>
        <p:spPr>
          <a:xfrm>
            <a:off x="7482494" y="5469570"/>
            <a:ext cx="237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vuông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23B28-1CA8-4217-8E88-C069D609B7E0}"/>
              </a:ext>
            </a:extLst>
          </p:cNvPr>
          <p:cNvSpPr/>
          <p:nvPr/>
        </p:nvSpPr>
        <p:spPr>
          <a:xfrm>
            <a:off x="1602825" y="5271361"/>
            <a:ext cx="8251797" cy="102680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D88A90-2890-4A21-8BA4-E798F71DA03B}"/>
              </a:ext>
            </a:extLst>
          </p:cNvPr>
          <p:cNvSpPr txBox="1"/>
          <p:nvPr/>
        </p:nvSpPr>
        <p:spPr>
          <a:xfrm>
            <a:off x="1771940" y="5434991"/>
            <a:ext cx="7913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nhau, song song, vuông góc, góc vuông</a:t>
            </a:r>
          </a:p>
        </p:txBody>
      </p:sp>
      <p:pic>
        <p:nvPicPr>
          <p:cNvPr id="21" name="!!3">
            <a:extLst>
              <a:ext uri="{FF2B5EF4-FFF2-40B4-BE49-F238E27FC236}">
                <a16:creationId xmlns:a16="http://schemas.microsoft.com/office/drawing/2014/main" id="{DF7BA902-636A-41B0-B5ED-026CD1218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9" y="904727"/>
            <a:ext cx="1567713" cy="14109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9E8991-9284-4AE1-9EE0-7B2BCC62C697}"/>
              </a:ext>
            </a:extLst>
          </p:cNvPr>
          <p:cNvSpPr txBox="1"/>
          <p:nvPr/>
        </p:nvSpPr>
        <p:spPr>
          <a:xfrm>
            <a:off x="2272683" y="815071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điền vào dấu (…) nội dung thích hợp</a:t>
            </a: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4539911-98BE-D8C2-62FE-8D2D19F8561B}"/>
              </a:ext>
            </a:extLst>
          </p:cNvPr>
          <p:cNvSpPr/>
          <p:nvPr/>
        </p:nvSpPr>
        <p:spPr>
          <a:xfrm>
            <a:off x="144616" y="170619"/>
            <a:ext cx="4474518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Nhận biết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0977 -0.4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29232 -0.4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9974 -0.3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806 -0.2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18" y="281022"/>
            <a:ext cx="2068863" cy="18619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92881" y="527172"/>
            <a:ext cx="7979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Cho hình vẽ, hãy điền nội dung thích hợp vào chỗ trống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860C0-0BAB-4247-A230-926488414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32" y="2449860"/>
            <a:ext cx="4843394" cy="3265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7696C-5BA6-4ED7-83FF-5A3F11F17B98}"/>
              </a:ext>
            </a:extLst>
          </p:cNvPr>
          <p:cNvSpPr txBox="1"/>
          <p:nvPr/>
        </p:nvSpPr>
        <p:spPr>
          <a:xfrm>
            <a:off x="6162971" y="2259130"/>
            <a:ext cx="5280186" cy="322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 ……. DE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 song song với ……..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D có số đo là ……..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C1F59-F7B5-40BA-9376-4813F81A6A52}"/>
              </a:ext>
            </a:extLst>
          </p:cNvPr>
          <p:cNvSpPr txBox="1"/>
          <p:nvPr/>
        </p:nvSpPr>
        <p:spPr>
          <a:xfrm>
            <a:off x="7623291" y="2377955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F8BF3-06A5-4500-A84E-C05FD2BCE57D}"/>
              </a:ext>
            </a:extLst>
          </p:cNvPr>
          <p:cNvSpPr txBox="1"/>
          <p:nvPr/>
        </p:nvSpPr>
        <p:spPr>
          <a:xfrm>
            <a:off x="7207960" y="3218162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967FE-E3C1-4934-A9D9-FD4D52E82B7A}"/>
              </a:ext>
            </a:extLst>
          </p:cNvPr>
          <p:cNvSpPr txBox="1"/>
          <p:nvPr/>
        </p:nvSpPr>
        <p:spPr>
          <a:xfrm>
            <a:off x="10181769" y="3963472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4734911-66A7-451E-A83A-4731C098C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906906"/>
              </p:ext>
            </p:extLst>
          </p:nvPr>
        </p:nvGraphicFramePr>
        <p:xfrm>
          <a:off x="10030788" y="4716929"/>
          <a:ext cx="90646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1960" imgH="215640" progId="Equation.DSMT4">
                  <p:embed/>
                </p:oleObj>
              </mc:Choice>
              <mc:Fallback>
                <p:oleObj name="Equation" r:id="rId4" imgW="2919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30788" y="4716929"/>
                        <a:ext cx="906463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4" y="295776"/>
            <a:ext cx="1373287" cy="12359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558843" y="615972"/>
            <a:ext cx="97503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Trong các hình vẽ sau, hình nào là hình chữ nhật?</a:t>
            </a:r>
            <a:endParaRPr lang="en-US" sz="3000" b="1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0AD05-64A2-42E7-9064-8A48D7253F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7393BB-4449-4976-A901-730F9F56A136}"/>
              </a:ext>
            </a:extLst>
          </p:cNvPr>
          <p:cNvSpPr/>
          <p:nvPr/>
        </p:nvSpPr>
        <p:spPr>
          <a:xfrm>
            <a:off x="5447899" y="3430756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55CBAE-F7C5-4903-AD2F-E7CA04BDAEEE}"/>
              </a:ext>
            </a:extLst>
          </p:cNvPr>
          <p:cNvSpPr/>
          <p:nvPr/>
        </p:nvSpPr>
        <p:spPr>
          <a:xfrm>
            <a:off x="8922619" y="3311091"/>
            <a:ext cx="933650" cy="51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3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445420-D319-406D-9788-84D327DA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522297"/>
            <a:ext cx="1942211" cy="1942211"/>
          </a:xfrm>
          <a:prstGeom prst="rect">
            <a:avLst/>
          </a:prstGeom>
        </p:spPr>
      </p:pic>
      <p:pic>
        <p:nvPicPr>
          <p:cNvPr id="15" name="Picture 14" descr="A group of childre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E42CD80-835F-4126-B69F-DC3F029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79" y="4356311"/>
            <a:ext cx="4841507" cy="2473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A1ED60-F79B-4CDB-8069-FD5A54EB4AC2}"/>
              </a:ext>
            </a:extLst>
          </p:cNvPr>
          <p:cNvSpPr/>
          <p:nvPr/>
        </p:nvSpPr>
        <p:spPr>
          <a:xfrm>
            <a:off x="2475742" y="1142613"/>
            <a:ext cx="742684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tìm và viết các vật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 dạng là hình chữ nhật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1533</TotalTime>
  <Words>1246</Words>
  <Application>Microsoft Office PowerPoint</Application>
  <PresentationFormat>Màn hình rộng</PresentationFormat>
  <Paragraphs>188</Paragraphs>
  <Slides>28</Slides>
  <Notes>11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Rockwell</vt:lpstr>
      <vt:lpstr>Tahoma</vt:lpstr>
      <vt:lpstr>Office Theme</vt:lpstr>
      <vt:lpstr>Equation</vt:lpstr>
      <vt:lpstr> HÌNH CHỮ NHẬT – HÌNH THOI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Remember… Safety First!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subject>9Slide.vn</dc:subject>
  <dc:creator>ad</dc:creator>
  <dc:description>9Slide.vn</dc:description>
  <cp:lastModifiedBy>Minh Vũ Đức</cp:lastModifiedBy>
  <cp:revision>29</cp:revision>
  <dcterms:created xsi:type="dcterms:W3CDTF">2021-06-07T13:44:30Z</dcterms:created>
  <dcterms:modified xsi:type="dcterms:W3CDTF">2024-10-01T22:31:07Z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