
<file path=[Content_Types].xml><?xml version="1.0" encoding="utf-8"?>
<Types xmlns="http://schemas.openxmlformats.org/package/2006/content-types">
  <Default Extension="png" ContentType="image/png"/>
  <Default Extension="bin" ContentType="application/vnd.openxmlformats-officedocument.oleObject"/>
  <Default Extension="mp3" ContentType="audio/mpeg"/>
  <Default Extension="svg" ContentType="image/svg+xml"/>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1"/>
  </p:notesMasterIdLst>
  <p:sldIdLst>
    <p:sldId id="256" r:id="rId2"/>
    <p:sldId id="273" r:id="rId3"/>
    <p:sldId id="270" r:id="rId4"/>
    <p:sldId id="257" r:id="rId5"/>
    <p:sldId id="259" r:id="rId6"/>
    <p:sldId id="272" r:id="rId7"/>
    <p:sldId id="278" r:id="rId8"/>
    <p:sldId id="276" r:id="rId9"/>
    <p:sldId id="434" r:id="rId10"/>
    <p:sldId id="280" r:id="rId11"/>
    <p:sldId id="296" r:id="rId12"/>
    <p:sldId id="275" r:id="rId13"/>
    <p:sldId id="282" r:id="rId14"/>
    <p:sldId id="377" r:id="rId15"/>
    <p:sldId id="264" r:id="rId16"/>
    <p:sldId id="287" r:id="rId17"/>
    <p:sldId id="435" r:id="rId18"/>
    <p:sldId id="262" r:id="rId19"/>
    <p:sldId id="284" r:id="rId20"/>
    <p:sldId id="436" r:id="rId21"/>
    <p:sldId id="437" r:id="rId22"/>
    <p:sldId id="438" r:id="rId23"/>
    <p:sldId id="439" r:id="rId24"/>
    <p:sldId id="379" r:id="rId25"/>
    <p:sldId id="357" r:id="rId26"/>
    <p:sldId id="387" r:id="rId27"/>
    <p:sldId id="440" r:id="rId28"/>
    <p:sldId id="441" r:id="rId29"/>
    <p:sldId id="391" r:id="rId30"/>
    <p:sldId id="442" r:id="rId31"/>
    <p:sldId id="443" r:id="rId32"/>
    <p:sldId id="390" r:id="rId33"/>
    <p:sldId id="444" r:id="rId34"/>
    <p:sldId id="397" r:id="rId35"/>
    <p:sldId id="407" r:id="rId36"/>
    <p:sldId id="359" r:id="rId37"/>
    <p:sldId id="343" r:id="rId38"/>
    <p:sldId id="423" r:id="rId39"/>
    <p:sldId id="424" r:id="rId40"/>
    <p:sldId id="445" r:id="rId41"/>
    <p:sldId id="344" r:id="rId42"/>
    <p:sldId id="348" r:id="rId43"/>
    <p:sldId id="305" r:id="rId44"/>
    <p:sldId id="337" r:id="rId45"/>
    <p:sldId id="367" r:id="rId46"/>
    <p:sldId id="446" r:id="rId47"/>
    <p:sldId id="447" r:id="rId48"/>
    <p:sldId id="261" r:id="rId49"/>
    <p:sldId id="353" r:id="rId50"/>
  </p:sldIdLst>
  <p:sldSz cx="18288000" cy="10287000"/>
  <p:notesSz cx="6858000" cy="9144000"/>
  <p:embeddedFontLst>
    <p:embeddedFont>
      <p:font typeface="Cambria Math" panose="02040503050406030204" pitchFamily="18" charset="0"/>
      <p:regular r:id="rId52"/>
    </p:embeddedFont>
    <p:embeddedFont>
      <p:font typeface="Calibri" panose="020F0502020204030204" pitchFamily="34" charset="0"/>
      <p:regular r:id="rId53"/>
      <p:bold r:id="rId54"/>
      <p:italic r:id="rId55"/>
      <p:boldItalic r:id="rId56"/>
    </p:embeddedFont>
    <p:embeddedFont>
      <p:font typeface="Dotum" panose="020B0600000101010101" pitchFamily="34" charset="-127"/>
      <p:regular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D1"/>
    <a:srgbClr val="000000"/>
    <a:srgbClr val="C9EDFF"/>
    <a:srgbClr val="99DCFF"/>
    <a:srgbClr val="E8F4F8"/>
    <a:srgbClr val="48ADE1"/>
    <a:srgbClr val="FFC1C1"/>
    <a:srgbClr val="CFDDED"/>
    <a:srgbClr val="FF9F9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40" d="100"/>
          <a:sy n="40" d="100"/>
        </p:scale>
        <p:origin x="276" y="1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DFE8F4-F68A-47EB-BF17-1A7362961D94}" type="datetimeFigureOut">
              <a:rPr lang="en-US" smtClean="0"/>
              <a:t>11/22/2023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7555CC-C205-44C7-902C-1A398AB8006E}" type="slidenum">
              <a:rPr lang="en-US" smtClean="0"/>
              <a:t>‹#›</a:t>
            </a:fld>
            <a:endParaRPr lang="en-US"/>
          </a:p>
        </p:txBody>
      </p:sp>
    </p:spTree>
    <p:extLst>
      <p:ext uri="{BB962C8B-B14F-4D97-AF65-F5344CB8AC3E}">
        <p14:creationId xmlns:p14="http://schemas.microsoft.com/office/powerpoint/2010/main" val="3154292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7555CC-C205-44C7-902C-1A398AB8006E}" type="slidenum">
              <a:rPr lang="en-US" smtClean="0"/>
              <a:t>43</a:t>
            </a:fld>
            <a:endParaRPr lang="en-US"/>
          </a:p>
        </p:txBody>
      </p:sp>
    </p:spTree>
    <p:extLst>
      <p:ext uri="{BB962C8B-B14F-4D97-AF65-F5344CB8AC3E}">
        <p14:creationId xmlns:p14="http://schemas.microsoft.com/office/powerpoint/2010/main" val="3785567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microsoft.com/office/2007/relationships/hdphoto" Target="../media/hdphoto6.wdp"/></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7.xml"/><Relationship Id="rId4" Type="http://schemas.microsoft.com/office/2007/relationships/hdphoto" Target="../media/hdphoto7.wdp"/></Relationships>
</file>

<file path=ppt/slides/_rels/slide18.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3.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1" Type="http://schemas.openxmlformats.org/officeDocument/2006/relationships/image" Target="../media/image10.sv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6.png"/><Relationship Id="rId4" Type="http://schemas.microsoft.com/office/2007/relationships/hdphoto" Target="../media/hdphoto8.wdp"/></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image" Target="../media/image4.wmf"/></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1" Type="http://schemas.openxmlformats.org/officeDocument/2006/relationships/image" Target="../media/image10.svg"/><Relationship Id="rId2" Type="http://schemas.openxmlformats.org/officeDocument/2006/relationships/image" Target="../media/image34.png"/><Relationship Id="rId1" Type="http://schemas.openxmlformats.org/officeDocument/2006/relationships/slideLayout" Target="../slideLayouts/slideLayout7.xml"/><Relationship Id="rId23" Type="http://schemas.microsoft.com/office/2007/relationships/hdphoto" Target="../media/hdphoto9.wdp"/><Relationship Id="rId22"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4.png"/><Relationship Id="rId1" Type="http://schemas.openxmlformats.org/officeDocument/2006/relationships/slideLayout" Target="../slideLayouts/slideLayout7.xml"/><Relationship Id="rId4" Type="http://schemas.microsoft.com/office/2007/relationships/hdphoto" Target="../media/hdphoto10.wdp"/></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4.png"/><Relationship Id="rId1" Type="http://schemas.openxmlformats.org/officeDocument/2006/relationships/slideLayout" Target="../slideLayouts/slideLayout7.xml"/><Relationship Id="rId4" Type="http://schemas.microsoft.com/office/2007/relationships/hdphoto" Target="../media/hdphoto11.wdp"/></Relationships>
</file>

<file path=ppt/slides/_rels/slide2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 Id="rId9" Type="http://schemas.openxmlformats.org/officeDocument/2006/relationships/image" Target="../media/image22.svg"/></Relationships>
</file>

<file path=ppt/slides/_rels/slide24.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5.png"/><Relationship Id="rId1" Type="http://schemas.openxmlformats.org/officeDocument/2006/relationships/slideLayout" Target="../slideLayouts/slideLayout7.xml"/><Relationship Id="rId4" Type="http://schemas.microsoft.com/office/2007/relationships/hdphoto" Target="../media/hdphoto13.wdp"/></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png"/><Relationship Id="rId1" Type="http://schemas.openxmlformats.org/officeDocument/2006/relationships/slideLayout" Target="../slideLayouts/slideLayout7.xml"/><Relationship Id="rId4" Type="http://schemas.microsoft.com/office/2007/relationships/hdphoto" Target="../media/hdphoto14.wdp"/></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6" Type="http://schemas.microsoft.com/office/2007/relationships/hdphoto" Target="../media/hdphoto16.wdp"/><Relationship Id="rId5" Type="http://schemas.openxmlformats.org/officeDocument/2006/relationships/image" Target="../media/image45.png"/><Relationship Id="rId4" Type="http://schemas.microsoft.com/office/2007/relationships/hdphoto" Target="../media/hdphoto15.wdp"/></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8.png"/><Relationship Id="rId1" Type="http://schemas.openxmlformats.org/officeDocument/2006/relationships/slideLayout" Target="../slideLayouts/slideLayout7.xml"/><Relationship Id="rId4" Type="http://schemas.microsoft.com/office/2007/relationships/hdphoto" Target="../media/hdphoto17.wdp"/></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8.png"/><Relationship Id="rId1" Type="http://schemas.openxmlformats.org/officeDocument/2006/relationships/slideLayout" Target="../slideLayouts/slideLayout7.xml"/><Relationship Id="rId4" Type="http://schemas.microsoft.com/office/2007/relationships/hdphoto" Target="../media/hdphoto18.wdp"/></Relationships>
</file>

<file path=ppt/slides/_rels/slide31.xml.rels><?xml version="1.0" encoding="UTF-8" standalone="yes"?>
<Relationships xmlns="http://schemas.openxmlformats.org/package/2006/relationships"><Relationship Id="rId3" Type="http://schemas.microsoft.com/office/2007/relationships/hdphoto" Target="../media/hdphoto19.wdp"/><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18.png"/><Relationship Id="rId5" Type="http://schemas.microsoft.com/office/2007/relationships/hdphoto" Target="../media/hdphoto20.wdp"/><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8" Type="http://schemas.openxmlformats.org/officeDocument/2006/relationships/image" Target="../media/image12.svg"/><Relationship Id="rId3" Type="http://schemas.microsoft.com/office/2007/relationships/hdphoto" Target="../media/hdphoto21.wdp"/><Relationship Id="rId2" Type="http://schemas.openxmlformats.org/officeDocument/2006/relationships/image" Target="../media/image50.png"/><Relationship Id="rId1" Type="http://schemas.openxmlformats.org/officeDocument/2006/relationships/slideLayout" Target="../slideLayouts/slideLayout7.xml"/><Relationship Id="rId10" Type="http://schemas.microsoft.com/office/2007/relationships/hdphoto" Target="../media/hdphoto22.wdp"/><Relationship Id="rId4" Type="http://schemas.openxmlformats.org/officeDocument/2006/relationships/image" Target="../media/image29.png"/><Relationship Id="rId9" Type="http://schemas.openxmlformats.org/officeDocument/2006/relationships/image" Target="../media/image51.png"/></Relationships>
</file>

<file path=ppt/slides/_rels/slide33.xml.rels><?xml version="1.0" encoding="UTF-8" standalone="yes"?>
<Relationships xmlns="http://schemas.openxmlformats.org/package/2006/relationships"><Relationship Id="rId8" Type="http://schemas.openxmlformats.org/officeDocument/2006/relationships/image" Target="../media/image12.svg"/><Relationship Id="rId2" Type="http://schemas.openxmlformats.org/officeDocument/2006/relationships/image" Target="../media/image29.png"/><Relationship Id="rId1" Type="http://schemas.openxmlformats.org/officeDocument/2006/relationships/slideLayout" Target="../slideLayouts/slideLayout7.xml"/><Relationship Id="rId11" Type="http://schemas.microsoft.com/office/2007/relationships/hdphoto" Target="../media/hdphoto23.wdp"/><Relationship Id="rId10" Type="http://schemas.openxmlformats.org/officeDocument/2006/relationships/image" Target="../media/image52.png"/><Relationship Id="rId9"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2.png"/><Relationship Id="rId1" Type="http://schemas.openxmlformats.org/officeDocument/2006/relationships/slideLayout" Target="../slideLayouts/slideLayout7.xml"/><Relationship Id="rId4" Type="http://schemas.microsoft.com/office/2007/relationships/hdphoto" Target="../media/hdphoto24.wdp"/></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12.png"/><Relationship Id="rId4" Type="http://schemas.microsoft.com/office/2007/relationships/hdphoto" Target="../media/hdphoto25.wdp"/></Relationships>
</file>

<file path=ppt/slides/_rels/slide3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37.xml.rels><?xml version="1.0" encoding="UTF-8" standalone="yes"?>
<Relationships xmlns="http://schemas.openxmlformats.org/package/2006/relationships"><Relationship Id="rId13" Type="http://schemas.openxmlformats.org/officeDocument/2006/relationships/image" Target="../media/image58.png"/><Relationship Id="rId3" Type="http://schemas.microsoft.com/office/2007/relationships/media" Target="../media/media2.mp3"/><Relationship Id="rId7" Type="http://schemas.openxmlformats.org/officeDocument/2006/relationships/image" Target="../media/image57.png"/><Relationship Id="rId12" Type="http://schemas.openxmlformats.org/officeDocument/2006/relationships/image" Target="../media/image3.svg"/><Relationship Id="rId2" Type="http://schemas.openxmlformats.org/officeDocument/2006/relationships/audio" Target="../media/media1.mp3"/><Relationship Id="rId16" Type="http://schemas.microsoft.com/office/2007/relationships/hdphoto" Target="../media/hdphoto26.wdp"/><Relationship Id="rId1" Type="http://schemas.microsoft.com/office/2007/relationships/media" Target="../media/media1.mp3"/><Relationship Id="rId6" Type="http://schemas.openxmlformats.org/officeDocument/2006/relationships/image" Target="../media/image56.png"/><Relationship Id="rId5" Type="http://schemas.openxmlformats.org/officeDocument/2006/relationships/slideLayout" Target="../slideLayouts/slideLayout7.xml"/><Relationship Id="rId15" Type="http://schemas.openxmlformats.org/officeDocument/2006/relationships/image" Target="../media/image59.png"/><Relationship Id="rId4" Type="http://schemas.openxmlformats.org/officeDocument/2006/relationships/audio" Target="../media/media2.mp3"/><Relationship Id="rId14" Type="http://schemas.openxmlformats.org/officeDocument/2006/relationships/image" Target="../media/image5.svg"/></Relationships>
</file>

<file path=ppt/slides/_rels/slide38.xml.rels><?xml version="1.0" encoding="UTF-8" standalone="yes"?>
<Relationships xmlns="http://schemas.openxmlformats.org/package/2006/relationships"><Relationship Id="rId13" Type="http://schemas.openxmlformats.org/officeDocument/2006/relationships/image" Target="../media/image58.png"/><Relationship Id="rId3" Type="http://schemas.microsoft.com/office/2007/relationships/media" Target="../media/media2.mp3"/><Relationship Id="rId7" Type="http://schemas.openxmlformats.org/officeDocument/2006/relationships/image" Target="../media/image57.png"/><Relationship Id="rId12" Type="http://schemas.openxmlformats.org/officeDocument/2006/relationships/image" Target="../media/image3.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6.png"/><Relationship Id="rId5" Type="http://schemas.openxmlformats.org/officeDocument/2006/relationships/slideLayout" Target="../slideLayouts/slideLayout7.xml"/><Relationship Id="rId15" Type="http://schemas.openxmlformats.org/officeDocument/2006/relationships/image" Target="../media/image60.png"/><Relationship Id="rId4" Type="http://schemas.openxmlformats.org/officeDocument/2006/relationships/audio" Target="../media/media2.mp3"/><Relationship Id="rId14" Type="http://schemas.openxmlformats.org/officeDocument/2006/relationships/image" Target="../media/image5.svg"/></Relationships>
</file>

<file path=ppt/slides/_rels/slide39.xml.rels><?xml version="1.0" encoding="UTF-8" standalone="yes"?>
<Relationships xmlns="http://schemas.openxmlformats.org/package/2006/relationships"><Relationship Id="rId13" Type="http://schemas.openxmlformats.org/officeDocument/2006/relationships/image" Target="../media/image58.png"/><Relationship Id="rId3" Type="http://schemas.microsoft.com/office/2007/relationships/media" Target="../media/media2.mp3"/><Relationship Id="rId7" Type="http://schemas.openxmlformats.org/officeDocument/2006/relationships/image" Target="../media/image57.png"/><Relationship Id="rId12" Type="http://schemas.openxmlformats.org/officeDocument/2006/relationships/image" Target="../media/image3.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6.png"/><Relationship Id="rId5" Type="http://schemas.openxmlformats.org/officeDocument/2006/relationships/slideLayout" Target="../slideLayouts/slideLayout7.xml"/><Relationship Id="rId4" Type="http://schemas.openxmlformats.org/officeDocument/2006/relationships/audio" Target="../media/media2.mp3"/><Relationship Id="rId14" Type="http://schemas.openxmlformats.org/officeDocument/2006/relationships/image" Target="../media/image5.svg"/></Relationships>
</file>

<file path=ppt/slides/_rels/slide4.xml.rels><?xml version="1.0" encoding="UTF-8" standalone="yes"?>
<Relationships xmlns="http://schemas.openxmlformats.org/package/2006/relationships"><Relationship Id="rId7" Type="http://schemas.openxmlformats.org/officeDocument/2006/relationships/image" Target="../media/image16.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3" Type="http://schemas.openxmlformats.org/officeDocument/2006/relationships/image" Target="../media/image58.png"/><Relationship Id="rId3" Type="http://schemas.microsoft.com/office/2007/relationships/media" Target="../media/media2.mp3"/><Relationship Id="rId7" Type="http://schemas.openxmlformats.org/officeDocument/2006/relationships/image" Target="../media/image57.png"/><Relationship Id="rId12" Type="http://schemas.openxmlformats.org/officeDocument/2006/relationships/image" Target="../media/image3.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6.png"/><Relationship Id="rId5" Type="http://schemas.openxmlformats.org/officeDocument/2006/relationships/slideLayout" Target="../slideLayouts/slideLayout7.xml"/><Relationship Id="rId4" Type="http://schemas.openxmlformats.org/officeDocument/2006/relationships/audio" Target="../media/media2.mp3"/><Relationship Id="rId14" Type="http://schemas.openxmlformats.org/officeDocument/2006/relationships/image" Target="../media/image5.svg"/></Relationships>
</file>

<file path=ppt/slides/_rels/slide41.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3.svg"/><Relationship Id="rId18" Type="http://schemas.microsoft.com/office/2007/relationships/hdphoto" Target="../media/hdphoto27.wdp"/><Relationship Id="rId3" Type="http://schemas.microsoft.com/office/2007/relationships/media" Target="../media/media2.mp3"/><Relationship Id="rId7" Type="http://schemas.openxmlformats.org/officeDocument/2006/relationships/image" Target="../media/image62.png"/><Relationship Id="rId17" Type="http://schemas.openxmlformats.org/officeDocument/2006/relationships/image" Target="../media/image64.png"/><Relationship Id="rId2" Type="http://schemas.openxmlformats.org/officeDocument/2006/relationships/audio" Target="../media/media1.mp3"/><Relationship Id="rId16" Type="http://schemas.openxmlformats.org/officeDocument/2006/relationships/image" Target="../media/image63.png"/><Relationship Id="rId1" Type="http://schemas.microsoft.com/office/2007/relationships/media" Target="../media/media1.mp3"/><Relationship Id="rId6" Type="http://schemas.openxmlformats.org/officeDocument/2006/relationships/image" Target="../media/image61.png"/><Relationship Id="rId5" Type="http://schemas.openxmlformats.org/officeDocument/2006/relationships/slideLayout" Target="../slideLayouts/slideLayout7.xml"/><Relationship Id="rId15" Type="http://schemas.openxmlformats.org/officeDocument/2006/relationships/image" Target="../media/image5.svg"/><Relationship Id="rId4" Type="http://schemas.openxmlformats.org/officeDocument/2006/relationships/audio" Target="../media/media2.mp3"/><Relationship Id="rId9" Type="http://schemas.openxmlformats.org/officeDocument/2006/relationships/image" Target="../media/image57.png"/><Relationship Id="rId14" Type="http://schemas.openxmlformats.org/officeDocument/2006/relationships/image" Target="../media/image58.png"/></Relationships>
</file>

<file path=ppt/slides/_rels/slide42.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29.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6.png"/><Relationship Id="rId7" Type="http://schemas.microsoft.com/office/2007/relationships/hdphoto" Target="../media/hdphoto29.wdp"/><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8.png"/><Relationship Id="rId5" Type="http://schemas.microsoft.com/office/2007/relationships/hdphoto" Target="../media/hdphoto28.wdp"/><Relationship Id="rId4" Type="http://schemas.openxmlformats.org/officeDocument/2006/relationships/image" Target="../media/image67.png"/></Relationships>
</file>

<file path=ppt/slides/_rels/slide44.xml.rels><?xml version="1.0" encoding="UTF-8" standalone="yes"?>
<Relationships xmlns="http://schemas.openxmlformats.org/package/2006/relationships"><Relationship Id="rId3" Type="http://schemas.openxmlformats.org/officeDocument/2006/relationships/image" Target="../media/image70.png"/><Relationship Id="rId7" Type="http://schemas.microsoft.com/office/2007/relationships/hdphoto" Target="../media/hdphoto31.wdp"/><Relationship Id="rId2"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72.png"/><Relationship Id="rId5" Type="http://schemas.microsoft.com/office/2007/relationships/hdphoto" Target="../media/hdphoto30.wdp"/><Relationship Id="rId4" Type="http://schemas.openxmlformats.org/officeDocument/2006/relationships/image" Target="../media/image71.png"/></Relationships>
</file>

<file path=ppt/slides/_rels/slide4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46.xml.rels><?xml version="1.0" encoding="UTF-8" standalone="yes"?>
<Relationships xmlns="http://schemas.openxmlformats.org/package/2006/relationships"><Relationship Id="rId3" Type="http://schemas.microsoft.com/office/2007/relationships/hdphoto" Target="../media/hdphoto32.wdp"/><Relationship Id="rId2" Type="http://schemas.openxmlformats.org/officeDocument/2006/relationships/image" Target="../media/image73.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47.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4.png"/><Relationship Id="rId7" Type="http://schemas.openxmlformats.org/officeDocument/2006/relationships/image" Target="../media/image77.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75.png"/><Relationship Id="rId10" Type="http://schemas.openxmlformats.org/officeDocument/2006/relationships/image" Target="../media/image80.png"/><Relationship Id="rId4" Type="http://schemas.microsoft.com/office/2007/relationships/hdphoto" Target="../media/hdphoto33.wdp"/><Relationship Id="rId9" Type="http://schemas.openxmlformats.org/officeDocument/2006/relationships/image" Target="../media/image79.png"/></Relationships>
</file>

<file path=ppt/slides/_rels/slide4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 Id="rId9" Type="http://schemas.openxmlformats.org/officeDocument/2006/relationships/image" Target="../media/image22.sv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8ADE1"/>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7787674"/>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BD2"/>
            </a:solidFill>
          </p:spPr>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7" name="Group 7"/>
          <p:cNvGrpSpPr/>
          <p:nvPr/>
        </p:nvGrpSpPr>
        <p:grpSpPr>
          <a:xfrm>
            <a:off x="14450775" y="2108145"/>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2" name="Group 12"/>
          <p:cNvGrpSpPr/>
          <p:nvPr/>
        </p:nvGrpSpPr>
        <p:grpSpPr>
          <a:xfrm>
            <a:off x="14450775" y="3573532"/>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7" name="Group 17"/>
          <p:cNvGrpSpPr/>
          <p:nvPr/>
        </p:nvGrpSpPr>
        <p:grpSpPr>
          <a:xfrm>
            <a:off x="14460300" y="709904"/>
            <a:ext cx="3666838" cy="947966"/>
            <a:chOff x="0" y="0"/>
            <a:chExt cx="3623462" cy="936752"/>
          </a:xfrm>
        </p:grpSpPr>
        <p:sp>
          <p:nvSpPr>
            <p:cNvPr id="18" name="Freeform 1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19" name="Freeform 1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20" name="Freeform 2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sp>
        <p:sp>
          <p:nvSpPr>
            <p:cNvPr id="21" name="Freeform 2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22" name="Group 22"/>
          <p:cNvGrpSpPr/>
          <p:nvPr/>
        </p:nvGrpSpPr>
        <p:grpSpPr>
          <a:xfrm>
            <a:off x="-115376" y="527652"/>
            <a:ext cx="17319661" cy="9948534"/>
            <a:chOff x="0" y="0"/>
            <a:chExt cx="4561557" cy="2620190"/>
          </a:xfrm>
        </p:grpSpPr>
        <p:sp>
          <p:nvSpPr>
            <p:cNvPr id="23" name="Freeform 23"/>
            <p:cNvSpPr/>
            <p:nvPr/>
          </p:nvSpPr>
          <p:spPr>
            <a:xfrm>
              <a:off x="0" y="0"/>
              <a:ext cx="4561557" cy="2620190"/>
            </a:xfrm>
            <a:custGeom>
              <a:avLst/>
              <a:gdLst/>
              <a:ahLst/>
              <a:cxnLst/>
              <a:rect l="l" t="t" r="r" b="b"/>
              <a:pathLst>
                <a:path w="4561557" h="2620190">
                  <a:moveTo>
                    <a:pt x="0" y="0"/>
                  </a:moveTo>
                  <a:lnTo>
                    <a:pt x="4561557" y="0"/>
                  </a:lnTo>
                  <a:lnTo>
                    <a:pt x="4561557" y="2620190"/>
                  </a:lnTo>
                  <a:lnTo>
                    <a:pt x="0" y="2620190"/>
                  </a:lnTo>
                  <a:close/>
                </a:path>
              </a:pathLst>
            </a:custGeom>
            <a:solidFill>
              <a:srgbClr val="99DCFF"/>
            </a:solidFill>
            <a:ln w="28575">
              <a:solidFill>
                <a:srgbClr val="000000"/>
              </a:solidFill>
            </a:ln>
          </p:spPr>
        </p:sp>
        <p:sp>
          <p:nvSpPr>
            <p:cNvPr id="24" name="TextBox 2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5" name="Group 25"/>
          <p:cNvGrpSpPr/>
          <p:nvPr/>
        </p:nvGrpSpPr>
        <p:grpSpPr>
          <a:xfrm>
            <a:off x="-363921" y="527652"/>
            <a:ext cx="17568206" cy="11712137"/>
            <a:chOff x="0" y="0"/>
            <a:chExt cx="23424274" cy="15616183"/>
          </a:xfrm>
        </p:grpSpPr>
        <p:sp>
          <p:nvSpPr>
            <p:cNvPr id="26" name="Freeform 26"/>
            <p:cNvSpPr/>
            <p:nvPr/>
          </p:nvSpPr>
          <p:spPr>
            <a:xfrm>
              <a:off x="0" y="0"/>
              <a:ext cx="7808091" cy="7808091"/>
            </a:xfrm>
            <a:custGeom>
              <a:avLst/>
              <a:gdLst/>
              <a:ahLst/>
              <a:cxnLst/>
              <a:rect l="l" t="t" r="r" b="b"/>
              <a:pathLst>
                <a:path w="7808091" h="7808091">
                  <a:moveTo>
                    <a:pt x="0" y="0"/>
                  </a:moveTo>
                  <a:lnTo>
                    <a:pt x="7808091" y="0"/>
                  </a:lnTo>
                  <a:lnTo>
                    <a:pt x="7808091" y="7808091"/>
                  </a:lnTo>
                  <a:lnTo>
                    <a:pt x="0" y="7808091"/>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7" name="Freeform 27"/>
            <p:cNvSpPr/>
            <p:nvPr/>
          </p:nvSpPr>
          <p:spPr>
            <a:xfrm>
              <a:off x="7808091" y="0"/>
              <a:ext cx="7808091" cy="7808091"/>
            </a:xfrm>
            <a:custGeom>
              <a:avLst/>
              <a:gdLst/>
              <a:ahLst/>
              <a:cxnLst/>
              <a:rect l="l" t="t" r="r" b="b"/>
              <a:pathLst>
                <a:path w="7808091" h="7808091">
                  <a:moveTo>
                    <a:pt x="0" y="0"/>
                  </a:moveTo>
                  <a:lnTo>
                    <a:pt x="7808092" y="0"/>
                  </a:lnTo>
                  <a:lnTo>
                    <a:pt x="7808092" y="7808091"/>
                  </a:lnTo>
                  <a:lnTo>
                    <a:pt x="0" y="7808091"/>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8" name="Freeform 28"/>
            <p:cNvSpPr/>
            <p:nvPr/>
          </p:nvSpPr>
          <p:spPr>
            <a:xfrm>
              <a:off x="15616183" y="0"/>
              <a:ext cx="7808091" cy="7808091"/>
            </a:xfrm>
            <a:custGeom>
              <a:avLst/>
              <a:gdLst/>
              <a:ahLst/>
              <a:cxnLst/>
              <a:rect l="l" t="t" r="r" b="b"/>
              <a:pathLst>
                <a:path w="7808091" h="7808091">
                  <a:moveTo>
                    <a:pt x="0" y="0"/>
                  </a:moveTo>
                  <a:lnTo>
                    <a:pt x="7808091" y="0"/>
                  </a:lnTo>
                  <a:lnTo>
                    <a:pt x="7808091" y="7808091"/>
                  </a:lnTo>
                  <a:lnTo>
                    <a:pt x="0" y="7808091"/>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9" name="Freeform 29"/>
            <p:cNvSpPr/>
            <p:nvPr/>
          </p:nvSpPr>
          <p:spPr>
            <a:xfrm>
              <a:off x="0" y="7808091"/>
              <a:ext cx="7808091" cy="7808091"/>
            </a:xfrm>
            <a:custGeom>
              <a:avLst/>
              <a:gdLst/>
              <a:ahLst/>
              <a:cxnLst/>
              <a:rect l="l" t="t" r="r" b="b"/>
              <a:pathLst>
                <a:path w="7808091" h="7808091">
                  <a:moveTo>
                    <a:pt x="0" y="0"/>
                  </a:moveTo>
                  <a:lnTo>
                    <a:pt x="7808091" y="0"/>
                  </a:lnTo>
                  <a:lnTo>
                    <a:pt x="7808091" y="7808092"/>
                  </a:lnTo>
                  <a:lnTo>
                    <a:pt x="0" y="7808092"/>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30" name="Freeform 30"/>
            <p:cNvSpPr/>
            <p:nvPr/>
          </p:nvSpPr>
          <p:spPr>
            <a:xfrm>
              <a:off x="7808091" y="7808091"/>
              <a:ext cx="7808091" cy="7808091"/>
            </a:xfrm>
            <a:custGeom>
              <a:avLst/>
              <a:gdLst/>
              <a:ahLst/>
              <a:cxnLst/>
              <a:rect l="l" t="t" r="r" b="b"/>
              <a:pathLst>
                <a:path w="7808091" h="7808091">
                  <a:moveTo>
                    <a:pt x="0" y="0"/>
                  </a:moveTo>
                  <a:lnTo>
                    <a:pt x="7808092" y="0"/>
                  </a:lnTo>
                  <a:lnTo>
                    <a:pt x="7808092" y="7808092"/>
                  </a:lnTo>
                  <a:lnTo>
                    <a:pt x="0" y="7808092"/>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31" name="Freeform 31"/>
            <p:cNvSpPr/>
            <p:nvPr/>
          </p:nvSpPr>
          <p:spPr>
            <a:xfrm>
              <a:off x="15616183" y="7808091"/>
              <a:ext cx="7808091" cy="7808091"/>
            </a:xfrm>
            <a:custGeom>
              <a:avLst/>
              <a:gdLst/>
              <a:ahLst/>
              <a:cxnLst/>
              <a:rect l="l" t="t" r="r" b="b"/>
              <a:pathLst>
                <a:path w="7808091" h="7808091">
                  <a:moveTo>
                    <a:pt x="0" y="0"/>
                  </a:moveTo>
                  <a:lnTo>
                    <a:pt x="7808091" y="0"/>
                  </a:lnTo>
                  <a:lnTo>
                    <a:pt x="7808091" y="7808092"/>
                  </a:lnTo>
                  <a:lnTo>
                    <a:pt x="0" y="7808092"/>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grpSp>
      <p:grpSp>
        <p:nvGrpSpPr>
          <p:cNvPr id="32" name="Group 32"/>
          <p:cNvGrpSpPr/>
          <p:nvPr/>
        </p:nvGrpSpPr>
        <p:grpSpPr>
          <a:xfrm>
            <a:off x="828737" y="2237854"/>
            <a:ext cx="14900499" cy="6311473"/>
            <a:chOff x="0" y="0"/>
            <a:chExt cx="3454583" cy="1463274"/>
          </a:xfrm>
        </p:grpSpPr>
        <p:sp>
          <p:nvSpPr>
            <p:cNvPr id="33" name="Freeform 33"/>
            <p:cNvSpPr/>
            <p:nvPr/>
          </p:nvSpPr>
          <p:spPr>
            <a:xfrm>
              <a:off x="0" y="0"/>
              <a:ext cx="3454583" cy="1463274"/>
            </a:xfrm>
            <a:custGeom>
              <a:avLst/>
              <a:gdLst/>
              <a:ahLst/>
              <a:cxnLst/>
              <a:rect l="l" t="t" r="r" b="b"/>
              <a:pathLst>
                <a:path w="3454583" h="1463274">
                  <a:moveTo>
                    <a:pt x="26498" y="0"/>
                  </a:moveTo>
                  <a:lnTo>
                    <a:pt x="3428085" y="0"/>
                  </a:lnTo>
                  <a:cubicBezTo>
                    <a:pt x="3435112" y="0"/>
                    <a:pt x="3441852" y="2792"/>
                    <a:pt x="3446822" y="7761"/>
                  </a:cubicBezTo>
                  <a:cubicBezTo>
                    <a:pt x="3451791" y="12731"/>
                    <a:pt x="3454583" y="19471"/>
                    <a:pt x="3454583" y="26498"/>
                  </a:cubicBezTo>
                  <a:lnTo>
                    <a:pt x="3454583" y="1436775"/>
                  </a:lnTo>
                  <a:cubicBezTo>
                    <a:pt x="3454583" y="1443803"/>
                    <a:pt x="3451791" y="1450543"/>
                    <a:pt x="3446822" y="1455512"/>
                  </a:cubicBezTo>
                  <a:cubicBezTo>
                    <a:pt x="3441852" y="1460482"/>
                    <a:pt x="3435112" y="1463274"/>
                    <a:pt x="3428085" y="1463274"/>
                  </a:cubicBezTo>
                  <a:lnTo>
                    <a:pt x="26498" y="1463274"/>
                  </a:lnTo>
                  <a:cubicBezTo>
                    <a:pt x="19471" y="1463274"/>
                    <a:pt x="12731" y="1460482"/>
                    <a:pt x="7761" y="1455512"/>
                  </a:cubicBezTo>
                  <a:cubicBezTo>
                    <a:pt x="2792" y="1450543"/>
                    <a:pt x="0" y="1443803"/>
                    <a:pt x="0" y="1436775"/>
                  </a:cubicBezTo>
                  <a:lnTo>
                    <a:pt x="0" y="26498"/>
                  </a:lnTo>
                  <a:cubicBezTo>
                    <a:pt x="0" y="19471"/>
                    <a:pt x="2792" y="12731"/>
                    <a:pt x="7761" y="7761"/>
                  </a:cubicBezTo>
                  <a:cubicBezTo>
                    <a:pt x="12731" y="2792"/>
                    <a:pt x="19471" y="0"/>
                    <a:pt x="26498" y="0"/>
                  </a:cubicBezTo>
                  <a:close/>
                </a:path>
              </a:pathLst>
            </a:custGeom>
            <a:solidFill>
              <a:srgbClr val="FFFFFF"/>
            </a:solidFill>
          </p:spPr>
        </p:sp>
        <p:sp>
          <p:nvSpPr>
            <p:cNvPr id="34" name="TextBox 3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35" name="Freeform 35"/>
          <p:cNvSpPr/>
          <p:nvPr/>
        </p:nvSpPr>
        <p:spPr>
          <a:xfrm>
            <a:off x="1815546" y="1169396"/>
            <a:ext cx="1563078" cy="1606902"/>
          </a:xfrm>
          <a:custGeom>
            <a:avLst/>
            <a:gdLst/>
            <a:ahLst/>
            <a:cxnLst/>
            <a:rect l="l" t="t" r="r" b="b"/>
            <a:pathLst>
              <a:path w="1563078" h="1606902">
                <a:moveTo>
                  <a:pt x="0" y="0"/>
                </a:moveTo>
                <a:lnTo>
                  <a:pt x="1563077" y="0"/>
                </a:lnTo>
                <a:lnTo>
                  <a:pt x="1563077" y="1606903"/>
                </a:lnTo>
                <a:lnTo>
                  <a:pt x="0" y="160690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36" name="Freeform 36"/>
          <p:cNvSpPr/>
          <p:nvPr/>
        </p:nvSpPr>
        <p:spPr>
          <a:xfrm>
            <a:off x="13134549" y="7591286"/>
            <a:ext cx="2877076" cy="1665834"/>
          </a:xfrm>
          <a:custGeom>
            <a:avLst/>
            <a:gdLst/>
            <a:ahLst/>
            <a:cxnLst/>
            <a:rect l="l" t="t" r="r" b="b"/>
            <a:pathLst>
              <a:path w="3332211" h="2108380">
                <a:moveTo>
                  <a:pt x="0" y="0"/>
                </a:moveTo>
                <a:lnTo>
                  <a:pt x="3332210" y="0"/>
                </a:lnTo>
                <a:lnTo>
                  <a:pt x="3332210" y="2108381"/>
                </a:lnTo>
                <a:lnTo>
                  <a:pt x="0" y="210838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41" name="TextBox 41"/>
          <p:cNvSpPr txBox="1"/>
          <p:nvPr/>
        </p:nvSpPr>
        <p:spPr>
          <a:xfrm>
            <a:off x="2494842" y="3288228"/>
            <a:ext cx="12299056" cy="3693319"/>
          </a:xfrm>
          <a:prstGeom prst="rect">
            <a:avLst/>
          </a:prstGeom>
        </p:spPr>
        <p:txBody>
          <a:bodyPr wrap="square" lIns="0" tIns="0" rIns="0" bIns="0" rtlCol="0" anchor="t">
            <a:spAutoFit/>
          </a:bodyPr>
          <a:lstStyle/>
          <a:p>
            <a:pPr algn="ctr">
              <a:lnSpc>
                <a:spcPct val="150000"/>
              </a:lnSpc>
            </a:pPr>
            <a:r>
              <a:rPr lang="vi-VN" sz="8000" b="1" spc="204" smtClean="0">
                <a:solidFill>
                  <a:srgbClr val="231F20"/>
                </a:solidFill>
                <a:latin typeface="Arial" panose="020B0604020202020204" pitchFamily="34" charset="0"/>
                <a:cs typeface="Arial" panose="020B0604020202020204" pitchFamily="34" charset="0"/>
              </a:rPr>
              <a:t>CHÀO MỪNG CẢ LỚP ĐẾN VỚI BÀI HỌC MỚI!</a:t>
            </a:r>
            <a:endParaRPr lang="en-US" sz="8000" b="1" spc="204">
              <a:solidFill>
                <a:srgbClr val="231F2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6" name="Rounded Rectangle 5"/>
          <p:cNvSpPr/>
          <p:nvPr/>
        </p:nvSpPr>
        <p:spPr>
          <a:xfrm>
            <a:off x="609600" y="723900"/>
            <a:ext cx="3718560" cy="10287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vi-VN" sz="4300" b="1" smtClean="0">
                <a:solidFill>
                  <a:schemeClr val="bg1"/>
                </a:solidFill>
                <a:latin typeface="Arial" panose="020B0604020202020204" pitchFamily="34" charset="0"/>
                <a:cs typeface="Arial" panose="020B0604020202020204" pitchFamily="34" charset="0"/>
              </a:rPr>
              <a:t>Luyện tập 1</a:t>
            </a:r>
            <a:endParaRPr lang="en-US" sz="4300" b="1">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609600" y="2017574"/>
            <a:ext cx="16992600" cy="1754326"/>
          </a:xfrm>
          <a:prstGeom prst="rect">
            <a:avLst/>
          </a:prstGeom>
          <a:noFill/>
        </p:spPr>
        <p:txBody>
          <a:bodyPr wrap="square" rtlCol="0">
            <a:spAutoFit/>
          </a:bodyPr>
          <a:lstStyle/>
          <a:p>
            <a:pPr algn="just">
              <a:lnSpc>
                <a:spcPct val="150000"/>
              </a:lnSpc>
            </a:pPr>
            <a:r>
              <a:rPr lang="vi-VN" sz="3600">
                <a:cs typeface="Arial" panose="020B0604020202020204" pitchFamily="34" charset="0"/>
              </a:rPr>
              <a:t>Trong Ví dụ 2, nêu cách xác định tổng sản phẩm trong nước (GDP) của Việt Nam và Singapore lần lượt trong các năm 2016, 2017, </a:t>
            </a:r>
            <a:r>
              <a:rPr lang="vi-VN" sz="3600">
                <a:cs typeface="Arial" panose="020B0604020202020204" pitchFamily="34" charset="0"/>
              </a:rPr>
              <a:t>2018</a:t>
            </a:r>
            <a:r>
              <a:rPr lang="vi-VN" sz="3600" smtClean="0">
                <a:cs typeface="Arial" panose="020B0604020202020204" pitchFamily="34" charset="0"/>
              </a:rPr>
              <a:t>.</a:t>
            </a:r>
            <a:endParaRPr lang="vi-VN" sz="3600">
              <a:cs typeface="Arial" panose="020B0604020202020204" pitchFamily="34" charset="0"/>
            </a:endParaRPr>
          </a:p>
        </p:txBody>
      </p:sp>
      <p:sp>
        <p:nvSpPr>
          <p:cNvPr id="14" name="TextBox 13"/>
          <p:cNvSpPr txBox="1"/>
          <p:nvPr/>
        </p:nvSpPr>
        <p:spPr>
          <a:xfrm>
            <a:off x="8445500" y="4076700"/>
            <a:ext cx="1397000" cy="654025"/>
          </a:xfrm>
          <a:prstGeom prst="rect">
            <a:avLst/>
          </a:prstGeom>
          <a:noFill/>
        </p:spPr>
        <p:txBody>
          <a:bodyPr wrap="square" rtlCol="0">
            <a:spAutoFit/>
          </a:bodyPr>
          <a:lstStyle/>
          <a:p>
            <a:pPr algn="ctr"/>
            <a:r>
              <a:rPr lang="vi-VN" sz="3650" b="1" u="sng" smtClean="0">
                <a:solidFill>
                  <a:schemeClr val="tx2"/>
                </a:solidFill>
                <a:latin typeface="Arial" panose="020B0604020202020204" pitchFamily="34" charset="0"/>
                <a:cs typeface="Arial" panose="020B0604020202020204" pitchFamily="34" charset="0"/>
              </a:rPr>
              <a:t>Giải</a:t>
            </a:r>
            <a:r>
              <a:rPr lang="vi-VN" sz="3650" b="1" smtClean="0">
                <a:solidFill>
                  <a:schemeClr val="tx2"/>
                </a:solidFill>
                <a:latin typeface="Arial" panose="020B0604020202020204" pitchFamily="34" charset="0"/>
                <a:cs typeface="Arial" panose="020B0604020202020204" pitchFamily="34" charset="0"/>
              </a:rPr>
              <a:t>:</a:t>
            </a:r>
            <a:endParaRPr lang="en-US" sz="3650" b="1">
              <a:solidFill>
                <a:schemeClr val="tx2"/>
              </a:solidFill>
              <a:latin typeface="Arial" panose="020B0604020202020204" pitchFamily="34" charset="0"/>
              <a:cs typeface="Arial" panose="020B0604020202020204" pitchFamily="34" charset="0"/>
            </a:endParaRPr>
          </a:p>
        </p:txBody>
      </p:sp>
      <p:sp>
        <p:nvSpPr>
          <p:cNvPr id="2" name="Rectangle 1"/>
          <p:cNvSpPr/>
          <p:nvPr/>
        </p:nvSpPr>
        <p:spPr>
          <a:xfrm>
            <a:off x="609600" y="5010983"/>
            <a:ext cx="16992600" cy="4247317"/>
          </a:xfrm>
          <a:prstGeom prst="rect">
            <a:avLst/>
          </a:prstGeom>
        </p:spPr>
        <p:txBody>
          <a:bodyPr wrap="square">
            <a:spAutoFit/>
          </a:bodyPr>
          <a:lstStyle/>
          <a:p>
            <a:pPr algn="just">
              <a:lnSpc>
                <a:spcPct val="150000"/>
              </a:lnSpc>
            </a:pPr>
            <a:r>
              <a:rPr lang="vi-VN" sz="3600" kern="100" smtClean="0">
                <a:ea typeface="Calibri" panose="020F0502020204030204" pitchFamily="34" charset="0"/>
                <a:cs typeface="Arial" panose="020B0604020202020204" pitchFamily="34" charset="0"/>
              </a:rPr>
              <a:t>Trong </a:t>
            </a:r>
            <a:r>
              <a:rPr lang="vi-VN" sz="3600" kern="100">
                <a:ea typeface="Calibri" panose="020F0502020204030204" pitchFamily="34" charset="0"/>
                <a:cs typeface="Arial" panose="020B0604020202020204" pitchFamily="34" charset="0"/>
              </a:rPr>
              <a:t>Ví dụ 2, ta đã xác định được cột màu xanh là GDP của Việt Nam; cột màu cam là GDP của Singapore.</a:t>
            </a:r>
          </a:p>
          <a:p>
            <a:pPr marL="571500" indent="-571500" algn="just">
              <a:lnSpc>
                <a:spcPct val="150000"/>
              </a:lnSpc>
              <a:buFontTx/>
              <a:buChar char="-"/>
            </a:pPr>
            <a:r>
              <a:rPr lang="vi-VN" sz="3600" kern="100" smtClean="0">
                <a:ea typeface="Calibri" panose="020F0502020204030204" pitchFamily="34" charset="0"/>
                <a:cs typeface="Arial" panose="020B0604020202020204" pitchFamily="34" charset="0"/>
              </a:rPr>
              <a:t>GDP </a:t>
            </a:r>
            <a:r>
              <a:rPr lang="vi-VN" sz="3600" kern="100">
                <a:ea typeface="Calibri" panose="020F0502020204030204" pitchFamily="34" charset="0"/>
                <a:cs typeface="Arial" panose="020B0604020202020204" pitchFamily="34" charset="0"/>
              </a:rPr>
              <a:t>của mỗi nước, qua mỗi năm được thể hiện trên đỉnh mỗi cột của </a:t>
            </a:r>
            <a:r>
              <a:rPr lang="vi-VN" sz="3600" kern="100">
                <a:ea typeface="Calibri" panose="020F0502020204030204" pitchFamily="34" charset="0"/>
                <a:cs typeface="Arial" panose="020B0604020202020204" pitchFamily="34" charset="0"/>
              </a:rPr>
              <a:t>nước </a:t>
            </a:r>
            <a:r>
              <a:rPr lang="vi-VN" sz="3600" kern="100" smtClean="0">
                <a:ea typeface="Calibri" panose="020F0502020204030204" pitchFamily="34" charset="0"/>
                <a:cs typeface="Arial" panose="020B0604020202020204" pitchFamily="34" charset="0"/>
              </a:rPr>
              <a:t>đó.</a:t>
            </a:r>
            <a:endParaRPr lang="en-US" sz="3600" kern="100">
              <a:ea typeface="Calibri" panose="020F0502020204030204" pitchFamily="34" charset="0"/>
              <a:cs typeface="Arial" panose="020B0604020202020204" pitchFamily="34" charset="0"/>
            </a:endParaRPr>
          </a:p>
          <a:p>
            <a:pPr marL="571500" indent="-571500" algn="just">
              <a:lnSpc>
                <a:spcPct val="150000"/>
              </a:lnSpc>
              <a:buFontTx/>
              <a:buChar char="-"/>
            </a:pPr>
            <a:r>
              <a:rPr lang="vi-VN" sz="3600" kern="100" smtClean="0">
                <a:ea typeface="Calibri" panose="020F0502020204030204" pitchFamily="34" charset="0"/>
                <a:cs typeface="Arial" panose="020B0604020202020204" pitchFamily="34" charset="0"/>
              </a:rPr>
              <a:t>GDP </a:t>
            </a:r>
            <a:r>
              <a:rPr lang="vi-VN" sz="3600" kern="100">
                <a:ea typeface="Calibri" panose="020F0502020204030204" pitchFamily="34" charset="0"/>
                <a:cs typeface="Arial" panose="020B0604020202020204" pitchFamily="34" charset="0"/>
              </a:rPr>
              <a:t>Việt Nam từ 2016 đến 2018 là</a:t>
            </a:r>
            <a:r>
              <a:rPr lang="vi-VN" sz="3600" kern="100">
                <a:ea typeface="Calibri" panose="020F0502020204030204" pitchFamily="34" charset="0"/>
                <a:cs typeface="Arial" panose="020B0604020202020204" pitchFamily="34" charset="0"/>
              </a:rPr>
              <a:t>: </a:t>
            </a:r>
            <a:r>
              <a:rPr lang="vi-VN" sz="3600" kern="100" smtClean="0">
                <a:ea typeface="Calibri" panose="020F0502020204030204" pitchFamily="34" charset="0"/>
                <a:cs typeface="Arial" panose="020B0604020202020204" pitchFamily="34" charset="0"/>
              </a:rPr>
              <a:t>205,3;</a:t>
            </a:r>
            <a:r>
              <a:rPr lang="en-US" sz="3600" kern="100" smtClean="0">
                <a:ea typeface="Calibri" panose="020F0502020204030204" pitchFamily="34" charset="0"/>
                <a:cs typeface="Arial" panose="020B0604020202020204" pitchFamily="34" charset="0"/>
              </a:rPr>
              <a:t> </a:t>
            </a:r>
            <a:r>
              <a:rPr lang="vi-VN" sz="3600" kern="100" smtClean="0">
                <a:ea typeface="Calibri" panose="020F0502020204030204" pitchFamily="34" charset="0"/>
                <a:cs typeface="Arial" panose="020B0604020202020204" pitchFamily="34" charset="0"/>
              </a:rPr>
              <a:t>223,7;245,2 </a:t>
            </a:r>
            <a:r>
              <a:rPr lang="vi-VN" sz="3600" kern="100">
                <a:ea typeface="Calibri" panose="020F0502020204030204" pitchFamily="34" charset="0"/>
                <a:cs typeface="Arial" panose="020B0604020202020204" pitchFamily="34" charset="0"/>
              </a:rPr>
              <a:t>tỉ đô </a:t>
            </a:r>
            <a:r>
              <a:rPr lang="vi-VN" sz="3600" kern="100">
                <a:ea typeface="Calibri" panose="020F0502020204030204" pitchFamily="34" charset="0"/>
                <a:cs typeface="Arial" panose="020B0604020202020204" pitchFamily="34" charset="0"/>
              </a:rPr>
              <a:t>la </a:t>
            </a:r>
            <a:r>
              <a:rPr lang="vi-VN" sz="3600" kern="100" smtClean="0">
                <a:ea typeface="Calibri" panose="020F0502020204030204" pitchFamily="34" charset="0"/>
                <a:cs typeface="Arial" panose="020B0604020202020204" pitchFamily="34" charset="0"/>
              </a:rPr>
              <a:t>Mỹ.</a:t>
            </a:r>
            <a:endParaRPr lang="en-US" sz="3600" kern="100" smtClean="0">
              <a:ea typeface="Calibri" panose="020F0502020204030204" pitchFamily="34" charset="0"/>
              <a:cs typeface="Arial" panose="020B0604020202020204" pitchFamily="34" charset="0"/>
            </a:endParaRPr>
          </a:p>
          <a:p>
            <a:pPr marL="571500" indent="-571500" algn="just">
              <a:lnSpc>
                <a:spcPct val="150000"/>
              </a:lnSpc>
              <a:buFontTx/>
              <a:buChar char="-"/>
            </a:pPr>
            <a:r>
              <a:rPr lang="vi-VN" sz="3600" kern="100" smtClean="0">
                <a:ea typeface="Calibri" panose="020F0502020204030204" pitchFamily="34" charset="0"/>
                <a:cs typeface="Arial" panose="020B0604020202020204" pitchFamily="34" charset="0"/>
              </a:rPr>
              <a:t>GDP </a:t>
            </a:r>
            <a:r>
              <a:rPr lang="vi-VN" sz="3600" kern="100">
                <a:ea typeface="Calibri" panose="020F0502020204030204" pitchFamily="34" charset="0"/>
                <a:cs typeface="Arial" panose="020B0604020202020204" pitchFamily="34" charset="0"/>
              </a:rPr>
              <a:t>Singapore từ 2016 đến 2018 là: 318,7</a:t>
            </a:r>
            <a:r>
              <a:rPr lang="vi-VN" sz="3600" kern="100">
                <a:ea typeface="Calibri" panose="020F0502020204030204" pitchFamily="34" charset="0"/>
                <a:cs typeface="Arial" panose="020B0604020202020204" pitchFamily="34" charset="0"/>
              </a:rPr>
              <a:t>; </a:t>
            </a:r>
            <a:r>
              <a:rPr lang="vi-VN" sz="3600" kern="100" smtClean="0">
                <a:ea typeface="Calibri" panose="020F0502020204030204" pitchFamily="34" charset="0"/>
                <a:cs typeface="Arial" panose="020B0604020202020204" pitchFamily="34" charset="0"/>
              </a:rPr>
              <a:t>341,9;373,2;372,1 </a:t>
            </a:r>
            <a:r>
              <a:rPr lang="vi-VN" sz="3600" kern="100">
                <a:ea typeface="Calibri" panose="020F0502020204030204" pitchFamily="34" charset="0"/>
                <a:cs typeface="Arial" panose="020B0604020202020204" pitchFamily="34" charset="0"/>
              </a:rPr>
              <a:t>tỉ đô là Mỹ.</a:t>
            </a:r>
            <a:endParaRPr lang="vi-VN" sz="3600" kern="100">
              <a:ea typeface="Calibri" panose="020F0502020204030204" pitchFamily="34" charset="0"/>
              <a:cs typeface="Arial" panose="020B0604020202020204" pitchFamily="34" charset="0"/>
            </a:endParaRPr>
          </a:p>
        </p:txBody>
      </p:sp>
      <p:pic>
        <p:nvPicPr>
          <p:cNvPr id="15" name="Picture 14"/>
          <p:cNvPicPr>
            <a:picLocks noChangeAspect="1"/>
          </p:cNvPicPr>
          <p:nvPr/>
        </p:nvPicPr>
        <p:blipFill>
          <a:blip r:embed="rId2"/>
          <a:stretch>
            <a:fillRect/>
          </a:stretch>
        </p:blipFill>
        <p:spPr>
          <a:xfrm flipH="1">
            <a:off x="16503933" y="386216"/>
            <a:ext cx="1437087" cy="1335100"/>
          </a:xfrm>
          <a:prstGeom prst="rect">
            <a:avLst/>
          </a:prstGeom>
        </p:spPr>
      </p:pic>
      <p:pic>
        <p:nvPicPr>
          <p:cNvPr id="16" name="Picture 15"/>
          <p:cNvPicPr>
            <a:picLocks noChangeAspect="1"/>
          </p:cNvPicPr>
          <p:nvPr/>
        </p:nvPicPr>
        <p:blipFill>
          <a:blip r:embed="rId3"/>
          <a:stretch>
            <a:fillRect/>
          </a:stretch>
        </p:blipFill>
        <p:spPr>
          <a:xfrm rot="2943506">
            <a:off x="651900" y="9012431"/>
            <a:ext cx="1182727" cy="1365622"/>
          </a:xfrm>
          <a:prstGeom prst="rect">
            <a:avLst/>
          </a:prstGeom>
        </p:spPr>
      </p:pic>
    </p:spTree>
    <p:extLst>
      <p:ext uri="{BB962C8B-B14F-4D97-AF65-F5344CB8AC3E}">
        <p14:creationId xmlns:p14="http://schemas.microsoft.com/office/powerpoint/2010/main" val="1861006449"/>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dissolv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randombar(horizontal)">
                                      <p:cBhvr>
                                        <p:cTn id="24" dur="500"/>
                                        <p:tgtEl>
                                          <p:spTgt spid="2">
                                            <p:txEl>
                                              <p:pRg st="0" end="0"/>
                                            </p:txEl>
                                          </p:spTgt>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fade">
                                      <p:cBhvr>
                                        <p:cTn id="28" dur="500"/>
                                        <p:tgtEl>
                                          <p:spTgt spid="2">
                                            <p:txEl>
                                              <p:pRg st="1" end="1"/>
                                            </p:txEl>
                                          </p:spTgt>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fade">
                                      <p:cBhvr>
                                        <p:cTn id="32" dur="500"/>
                                        <p:tgtEl>
                                          <p:spTgt spid="2">
                                            <p:txEl>
                                              <p:pRg st="2" end="2"/>
                                            </p:txEl>
                                          </p:spTgt>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Effect transition="in" filter="fade">
                                      <p:cBhvr>
                                        <p:cTn id="3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152400" y="142374"/>
            <a:ext cx="17983200" cy="10014284"/>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6808845" y="7505700"/>
            <a:ext cx="1350818" cy="2724926"/>
          </a:xfrm>
          <a:prstGeom prst="rect">
            <a:avLst/>
          </a:prstGeom>
        </p:spPr>
      </p:pic>
      <p:grpSp>
        <p:nvGrpSpPr>
          <p:cNvPr id="11" name="Group 10"/>
          <p:cNvGrpSpPr/>
          <p:nvPr/>
        </p:nvGrpSpPr>
        <p:grpSpPr>
          <a:xfrm>
            <a:off x="609600" y="282742"/>
            <a:ext cx="10515600" cy="3572773"/>
            <a:chOff x="533400" y="311863"/>
            <a:chExt cx="10515600" cy="3572773"/>
          </a:xfrm>
        </p:grpSpPr>
        <p:sp>
          <p:nvSpPr>
            <p:cNvPr id="12" name="Rounded Rectangle 11"/>
            <p:cNvSpPr/>
            <p:nvPr/>
          </p:nvSpPr>
          <p:spPr>
            <a:xfrm>
              <a:off x="533400" y="571500"/>
              <a:ext cx="2241885" cy="990600"/>
            </a:xfrm>
            <a:prstGeom prst="round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a:latin typeface="Arial" panose="020B0604020202020204" pitchFamily="34" charset="0"/>
                  <a:cs typeface="Arial" panose="020B0604020202020204" pitchFamily="34" charset="0"/>
                </a:rPr>
                <a:t>Ví dụ </a:t>
              </a:r>
              <a:r>
                <a:rPr lang="en-US" sz="3800" b="1" smtClean="0">
                  <a:latin typeface="Arial" panose="020B0604020202020204" pitchFamily="34" charset="0"/>
                  <a:cs typeface="Arial" panose="020B0604020202020204" pitchFamily="34" charset="0"/>
                </a:rPr>
                <a:t>3</a:t>
              </a:r>
              <a:endParaRPr lang="en-US" sz="3800" b="1">
                <a:latin typeface="Arial" panose="020B0604020202020204" pitchFamily="34" charset="0"/>
                <a:cs typeface="Arial" panose="020B0604020202020204" pitchFamily="34" charset="0"/>
              </a:endParaRPr>
            </a:p>
          </p:txBody>
        </p:sp>
        <p:sp>
          <p:nvSpPr>
            <p:cNvPr id="13" name="Rectangle 12"/>
            <p:cNvSpPr/>
            <p:nvPr/>
          </p:nvSpPr>
          <p:spPr>
            <a:xfrm>
              <a:off x="2971800" y="311863"/>
              <a:ext cx="8077200" cy="3572773"/>
            </a:xfrm>
            <a:prstGeom prst="rect">
              <a:avLst/>
            </a:prstGeom>
          </p:spPr>
          <p:txBody>
            <a:bodyPr wrap="square">
              <a:spAutoFit/>
            </a:bodyPr>
            <a:lstStyle/>
            <a:p>
              <a:pPr algn="just">
                <a:lnSpc>
                  <a:spcPct val="150000"/>
                </a:lnSpc>
                <a:spcAft>
                  <a:spcPts val="500"/>
                </a:spcAft>
              </a:pPr>
              <a:r>
                <a:rPr lang="vi-VN" sz="3700"/>
                <a:t>Biểu đồ đoạn thẳng trong Hình </a:t>
              </a:r>
              <a:r>
                <a:rPr lang="vi-VN" sz="3700"/>
                <a:t>5 </a:t>
              </a:r>
              <a:r>
                <a:rPr lang="vi-VN" sz="3700" smtClean="0"/>
                <a:t>biểu </a:t>
              </a:r>
              <a:r>
                <a:rPr lang="vi-VN" sz="3700"/>
                <a:t>diễn nhiệt độ tại một số thời điểm trong ngày 23/4/2022 ở Huế.</a:t>
              </a:r>
            </a:p>
            <a:p>
              <a:pPr algn="just">
                <a:lnSpc>
                  <a:spcPct val="150000"/>
                </a:lnSpc>
                <a:spcAft>
                  <a:spcPts val="500"/>
                </a:spcAft>
              </a:pPr>
              <a:r>
                <a:rPr lang="vi-VN" sz="3700"/>
                <a:t>Xác định nhiệt độ ở Huế </a:t>
              </a:r>
              <a:r>
                <a:rPr lang="vi-VN" sz="3700"/>
                <a:t>lúc </a:t>
              </a:r>
              <a:r>
                <a:rPr lang="vi-VN" sz="3700" smtClean="0"/>
                <a:t>9</a:t>
              </a:r>
              <a:r>
                <a:rPr lang="en-US" sz="3700" smtClean="0"/>
                <a:t> </a:t>
              </a:r>
              <a:r>
                <a:rPr lang="vi-VN" sz="3700" smtClean="0"/>
                <a:t>h</a:t>
              </a:r>
              <a:r>
                <a:rPr lang="vi-VN" sz="3700"/>
                <a:t>.</a:t>
              </a:r>
              <a:endParaRPr lang="vi-VN" sz="3700"/>
            </a:p>
          </p:txBody>
        </p:sp>
      </p:grpSp>
      <p:sp>
        <p:nvSpPr>
          <p:cNvPr id="14" name="TextBox 13"/>
          <p:cNvSpPr txBox="1"/>
          <p:nvPr/>
        </p:nvSpPr>
        <p:spPr>
          <a:xfrm>
            <a:off x="1032042" y="4016542"/>
            <a:ext cx="1397000" cy="677108"/>
          </a:xfrm>
          <a:prstGeom prst="rect">
            <a:avLst/>
          </a:prstGeom>
          <a:noFill/>
        </p:spPr>
        <p:txBody>
          <a:bodyPr wrap="square" rtlCol="0">
            <a:spAutoFit/>
          </a:bodyPr>
          <a:lstStyle/>
          <a:p>
            <a:pPr algn="ctr"/>
            <a:r>
              <a:rPr lang="vi-VN" sz="3750" b="1" u="sng" smtClean="0">
                <a:solidFill>
                  <a:srgbClr val="C00000"/>
                </a:solidFill>
                <a:latin typeface="Arial" panose="020B0604020202020204" pitchFamily="34" charset="0"/>
                <a:cs typeface="Arial" panose="020B0604020202020204" pitchFamily="34" charset="0"/>
              </a:rPr>
              <a:t>Giải</a:t>
            </a:r>
            <a:r>
              <a:rPr lang="vi-VN" sz="3750" b="1" smtClean="0">
                <a:solidFill>
                  <a:srgbClr val="C00000"/>
                </a:solidFill>
                <a:latin typeface="Arial" panose="020B0604020202020204" pitchFamily="34" charset="0"/>
                <a:cs typeface="Arial" panose="020B0604020202020204" pitchFamily="34" charset="0"/>
              </a:rPr>
              <a:t>:</a:t>
            </a:r>
            <a:endParaRPr lang="en-US" sz="3750" b="1">
              <a:solidFill>
                <a:srgbClr val="C00000"/>
              </a:solidFill>
              <a:latin typeface="Arial" panose="020B0604020202020204" pitchFamily="34" charset="0"/>
              <a:cs typeface="Arial" panose="020B0604020202020204" pitchFamily="34" charset="0"/>
            </a:endParaRPr>
          </a:p>
        </p:txBody>
      </p:sp>
      <p:sp>
        <p:nvSpPr>
          <p:cNvPr id="8" name="Rectangle 7"/>
          <p:cNvSpPr/>
          <p:nvPr/>
        </p:nvSpPr>
        <p:spPr>
          <a:xfrm>
            <a:off x="633663" y="4895729"/>
            <a:ext cx="17044738" cy="5216813"/>
          </a:xfrm>
          <a:prstGeom prst="rect">
            <a:avLst/>
          </a:prstGeom>
        </p:spPr>
        <p:txBody>
          <a:bodyPr wrap="square">
            <a:spAutoFit/>
          </a:bodyPr>
          <a:lstStyle/>
          <a:p>
            <a:pPr algn="just">
              <a:lnSpc>
                <a:spcPct val="150000"/>
              </a:lnSpc>
            </a:pPr>
            <a:r>
              <a:rPr lang="vi-VN" sz="3700">
                <a:cs typeface="Arial" panose="020B0604020202020204" pitchFamily="34" charset="0"/>
              </a:rPr>
              <a:t>Để biết nhiệt độ ở Huế lúc 9 h, ta làm như sau:</a:t>
            </a:r>
          </a:p>
          <a:p>
            <a:pPr marL="571500" indent="-571500" algn="just">
              <a:lnSpc>
                <a:spcPct val="150000"/>
              </a:lnSpc>
              <a:buFontTx/>
              <a:buChar char="-"/>
            </a:pPr>
            <a:r>
              <a:rPr lang="vi-VN" sz="3700" smtClean="0">
                <a:cs typeface="Arial" panose="020B0604020202020204" pitchFamily="34" charset="0"/>
              </a:rPr>
              <a:t>Từ </a:t>
            </a:r>
            <a:r>
              <a:rPr lang="vi-VN" sz="3700">
                <a:cs typeface="Arial" panose="020B0604020202020204" pitchFamily="34" charset="0"/>
              </a:rPr>
              <a:t>điểm “9” trên trục nằm ngang, dóng theo chiều thẳng đứng tới đầu mút của đoạn thẳng thuộc đường </a:t>
            </a:r>
            <a:r>
              <a:rPr lang="vi-VN" sz="3700">
                <a:cs typeface="Arial" panose="020B0604020202020204" pitchFamily="34" charset="0"/>
              </a:rPr>
              <a:t>gấp </a:t>
            </a:r>
            <a:r>
              <a:rPr lang="vi-VN" sz="3700" smtClean="0">
                <a:cs typeface="Arial" panose="020B0604020202020204" pitchFamily="34" charset="0"/>
              </a:rPr>
              <a:t>khúc;</a:t>
            </a:r>
            <a:endParaRPr lang="en-US" sz="3700">
              <a:cs typeface="Arial" panose="020B0604020202020204" pitchFamily="34" charset="0"/>
            </a:endParaRPr>
          </a:p>
          <a:p>
            <a:pPr marL="571500" indent="-571500" algn="just">
              <a:lnSpc>
                <a:spcPct val="150000"/>
              </a:lnSpc>
              <a:buFontTx/>
              <a:buChar char="-"/>
            </a:pPr>
            <a:r>
              <a:rPr lang="vi-VN" sz="3700" smtClean="0">
                <a:cs typeface="Arial" panose="020B0604020202020204" pitchFamily="34" charset="0"/>
              </a:rPr>
              <a:t>Đi </a:t>
            </a:r>
            <a:r>
              <a:rPr lang="vi-VN" sz="3700">
                <a:cs typeface="Arial" panose="020B0604020202020204" pitchFamily="34" charset="0"/>
              </a:rPr>
              <a:t>tiếp theo chiều ngang về bên trái cho đến khi gặp trục </a:t>
            </a:r>
            <a:r>
              <a:rPr lang="vi-VN" sz="3700">
                <a:cs typeface="Arial" panose="020B0604020202020204" pitchFamily="34" charset="0"/>
              </a:rPr>
              <a:t>thẳng </a:t>
            </a:r>
            <a:r>
              <a:rPr lang="vi-VN" sz="3700" smtClean="0">
                <a:cs typeface="Arial" panose="020B0604020202020204" pitchFamily="34" charset="0"/>
              </a:rPr>
              <a:t>đứng;</a:t>
            </a:r>
            <a:endParaRPr lang="en-US" sz="3700" smtClean="0">
              <a:cs typeface="Arial" panose="020B0604020202020204" pitchFamily="34" charset="0"/>
            </a:endParaRPr>
          </a:p>
          <a:p>
            <a:pPr marL="571500" indent="-571500" algn="just">
              <a:lnSpc>
                <a:spcPct val="150000"/>
              </a:lnSpc>
              <a:buFontTx/>
              <a:buChar char="-"/>
            </a:pPr>
            <a:r>
              <a:rPr lang="vi-VN" sz="3700" smtClean="0">
                <a:cs typeface="Arial" panose="020B0604020202020204" pitchFamily="34" charset="0"/>
              </a:rPr>
              <a:t>Đọc </a:t>
            </a:r>
            <a:r>
              <a:rPr lang="vi-VN" sz="3700">
                <a:cs typeface="Arial" panose="020B0604020202020204" pitchFamily="34" charset="0"/>
              </a:rPr>
              <a:t>số chỉ trên trục thẳng đứng.</a:t>
            </a:r>
          </a:p>
          <a:p>
            <a:pPr algn="just">
              <a:lnSpc>
                <a:spcPct val="150000"/>
              </a:lnSpc>
            </a:pPr>
            <a:r>
              <a:rPr lang="vi-VN" sz="3700">
                <a:cs typeface="Arial" panose="020B0604020202020204" pitchFamily="34" charset="0"/>
              </a:rPr>
              <a:t>Ta có: Nhiệt độ ở Huế lúc 9 h là 32 °</a:t>
            </a:r>
            <a:r>
              <a:rPr lang="vi-VN" sz="3700">
                <a:cs typeface="Arial" panose="020B0604020202020204" pitchFamily="34" charset="0"/>
              </a:rPr>
              <a:t>C</a:t>
            </a:r>
            <a:r>
              <a:rPr lang="vi-VN" sz="3700" smtClean="0">
                <a:cs typeface="Arial" panose="020B0604020202020204" pitchFamily="34" charset="0"/>
              </a:rPr>
              <a:t>.</a:t>
            </a:r>
            <a:endParaRPr lang="vi-VN" sz="3700">
              <a:cs typeface="Arial" panose="020B0604020202020204" pitchFamily="34" charset="0"/>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Effect>
                      <a14:brightnessContrast contrast="-40000"/>
                    </a14:imgEffect>
                  </a14:imgLayer>
                </a14:imgProps>
              </a:ext>
            </a:extLst>
          </a:blip>
          <a:stretch>
            <a:fillRect/>
          </a:stretch>
        </p:blipFill>
        <p:spPr>
          <a:xfrm>
            <a:off x="11674366" y="206542"/>
            <a:ext cx="6308834" cy="4975183"/>
          </a:xfrm>
          <a:prstGeom prst="rect">
            <a:avLst/>
          </a:prstGeom>
        </p:spPr>
      </p:pic>
    </p:spTree>
    <p:extLst>
      <p:ext uri="{BB962C8B-B14F-4D97-AF65-F5344CB8AC3E}">
        <p14:creationId xmlns:p14="http://schemas.microsoft.com/office/powerpoint/2010/main" val="224494352"/>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dissolv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fade">
                                      <p:cBhvr>
                                        <p:cTn id="24" dur="500"/>
                                        <p:tgtEl>
                                          <p:spTgt spid="8">
                                            <p:txEl>
                                              <p:pRg st="0" end="0"/>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wipe(left)">
                                      <p:cBhvr>
                                        <p:cTn id="28" dur="500"/>
                                        <p:tgtEl>
                                          <p:spTgt spid="8">
                                            <p:txEl>
                                              <p:pRg st="1" end="1"/>
                                            </p:txEl>
                                          </p:spTgt>
                                        </p:tgtEl>
                                      </p:cBhvr>
                                    </p:animEffect>
                                  </p:childTnLst>
                                </p:cTn>
                              </p:par>
                            </p:childTnLst>
                          </p:cTn>
                        </p:par>
                        <p:par>
                          <p:cTn id="29" fill="hold">
                            <p:stCondLst>
                              <p:cond delay="1000"/>
                            </p:stCondLst>
                            <p:childTnLst>
                              <p:par>
                                <p:cTn id="30" presetID="22" presetClass="entr" presetSubtype="4" fill="hold" nodeType="after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wipe(down)">
                                      <p:cBhvr>
                                        <p:cTn id="32" dur="500"/>
                                        <p:tgtEl>
                                          <p:spTgt spid="8">
                                            <p:txEl>
                                              <p:pRg st="2" end="2"/>
                                            </p:txEl>
                                          </p:spTgt>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8">
                                            <p:txEl>
                                              <p:pRg st="3" end="3"/>
                                            </p:txEl>
                                          </p:spTgt>
                                        </p:tgtEl>
                                        <p:attrNameLst>
                                          <p:attrName>style.visibility</p:attrName>
                                        </p:attrNameLst>
                                      </p:cBhvr>
                                      <p:to>
                                        <p:strVal val="visible"/>
                                      </p:to>
                                    </p:set>
                                    <p:animEffect transition="in" filter="fade">
                                      <p:cBhvr>
                                        <p:cTn id="36" dur="500"/>
                                        <p:tgtEl>
                                          <p:spTgt spid="8">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8">
                                            <p:txEl>
                                              <p:pRg st="4" end="4"/>
                                            </p:txEl>
                                          </p:spTgt>
                                        </p:tgtEl>
                                        <p:attrNameLst>
                                          <p:attrName>style.visibility</p:attrName>
                                        </p:attrNameLst>
                                      </p:cBhvr>
                                      <p:to>
                                        <p:strVal val="visible"/>
                                      </p:to>
                                    </p:set>
                                    <p:animEffect transition="in" filter="randombar(horizontal)">
                                      <p:cBhvr>
                                        <p:cTn id="41"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156410" y="110290"/>
            <a:ext cx="17983200" cy="10030326"/>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591662">
            <a:off x="16906290" y="9423774"/>
            <a:ext cx="1598601" cy="1118540"/>
          </a:xfrm>
          <a:prstGeom prst="rect">
            <a:avLst/>
          </a:prstGeom>
        </p:spPr>
      </p:pic>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Effect>
                      <a14:brightnessContrast contrast="-40000"/>
                    </a14:imgEffect>
                  </a14:imgLayer>
                </a14:imgProps>
              </a:ext>
            </a:extLst>
          </a:blip>
          <a:stretch>
            <a:fillRect/>
          </a:stretch>
        </p:blipFill>
        <p:spPr>
          <a:xfrm>
            <a:off x="7427193" y="1609242"/>
            <a:ext cx="10556007" cy="4848998"/>
          </a:xfrm>
          <a:prstGeom prst="rect">
            <a:avLst/>
          </a:prstGeom>
        </p:spPr>
      </p:pic>
      <p:sp>
        <p:nvSpPr>
          <p:cNvPr id="6" name="Rectangle 5"/>
          <p:cNvSpPr/>
          <p:nvPr/>
        </p:nvSpPr>
        <p:spPr>
          <a:xfrm>
            <a:off x="437850" y="6552899"/>
            <a:ext cx="16934194" cy="646331"/>
          </a:xfrm>
          <a:prstGeom prst="rect">
            <a:avLst/>
          </a:prstGeom>
        </p:spPr>
        <p:txBody>
          <a:bodyPr wrap="square">
            <a:spAutoFit/>
          </a:bodyPr>
          <a:lstStyle/>
          <a:p>
            <a:pPr>
              <a:spcAft>
                <a:spcPts val="500"/>
              </a:spcAft>
            </a:pPr>
            <a:r>
              <a:rPr lang="en-US" sz="3600">
                <a:solidFill>
                  <a:srgbClr val="000000"/>
                </a:solidFill>
                <a:latin typeface="Arial" panose="020B0604020202020204" pitchFamily="34" charset="0"/>
                <a:cs typeface="Arial" panose="020B0604020202020204" pitchFamily="34" charset="0"/>
              </a:rPr>
              <a:t>Hỏi châu Á chiếm bao nhiêu phần trăm tổng diện tích của cả sáu châu lục </a:t>
            </a:r>
            <a:r>
              <a:rPr lang="en-US" sz="3600">
                <a:solidFill>
                  <a:srgbClr val="000000"/>
                </a:solidFill>
                <a:latin typeface="Arial" panose="020B0604020202020204" pitchFamily="34" charset="0"/>
                <a:cs typeface="Arial" panose="020B0604020202020204" pitchFamily="34" charset="0"/>
              </a:rPr>
              <a:t>đó</a:t>
            </a:r>
            <a:r>
              <a:rPr lang="en-US" sz="3600" smtClean="0">
                <a:solidFill>
                  <a:srgbClr val="000000"/>
                </a:solidFill>
                <a:latin typeface="Arial" panose="020B0604020202020204" pitchFamily="34" charset="0"/>
                <a:cs typeface="Arial" panose="020B0604020202020204" pitchFamily="34" charset="0"/>
              </a:rPr>
              <a:t>?</a:t>
            </a:r>
            <a:endParaRPr lang="en-US" sz="3600">
              <a:solidFill>
                <a:srgbClr val="000000"/>
              </a:solidFill>
              <a:latin typeface="Arial" panose="020B0604020202020204" pitchFamily="34" charset="0"/>
              <a:cs typeface="Arial" panose="020B0604020202020204" pitchFamily="34" charset="0"/>
            </a:endParaRPr>
          </a:p>
        </p:txBody>
      </p:sp>
      <p:sp>
        <p:nvSpPr>
          <p:cNvPr id="16" name="TextBox 15"/>
          <p:cNvSpPr txBox="1"/>
          <p:nvPr/>
        </p:nvSpPr>
        <p:spPr>
          <a:xfrm>
            <a:off x="8571329" y="7505700"/>
            <a:ext cx="1397000" cy="654025"/>
          </a:xfrm>
          <a:prstGeom prst="rect">
            <a:avLst/>
          </a:prstGeom>
          <a:noFill/>
        </p:spPr>
        <p:txBody>
          <a:bodyPr wrap="square" rtlCol="0">
            <a:spAutoFit/>
          </a:bodyPr>
          <a:lstStyle/>
          <a:p>
            <a:pPr algn="ctr"/>
            <a:r>
              <a:rPr lang="vi-VN" sz="3650" b="1" u="sng" smtClean="0">
                <a:solidFill>
                  <a:schemeClr val="tx2"/>
                </a:solidFill>
                <a:latin typeface="Arial" panose="020B0604020202020204" pitchFamily="34" charset="0"/>
                <a:cs typeface="Arial" panose="020B0604020202020204" pitchFamily="34" charset="0"/>
              </a:rPr>
              <a:t>Giải</a:t>
            </a:r>
            <a:r>
              <a:rPr lang="vi-VN" sz="3650" b="1" smtClean="0">
                <a:solidFill>
                  <a:schemeClr val="tx2"/>
                </a:solidFill>
                <a:latin typeface="Arial" panose="020B0604020202020204" pitchFamily="34" charset="0"/>
                <a:cs typeface="Arial" panose="020B0604020202020204" pitchFamily="34" charset="0"/>
              </a:rPr>
              <a:t>:</a:t>
            </a:r>
            <a:endParaRPr lang="en-US" sz="3650" b="1">
              <a:solidFill>
                <a:schemeClr val="tx2"/>
              </a:solidFill>
              <a:latin typeface="Arial" panose="020B0604020202020204" pitchFamily="34" charset="0"/>
              <a:cs typeface="Arial" panose="020B0604020202020204" pitchFamily="34" charset="0"/>
            </a:endParaRPr>
          </a:p>
        </p:txBody>
      </p:sp>
      <p:sp>
        <p:nvSpPr>
          <p:cNvPr id="7" name="Rectangle 6"/>
          <p:cNvSpPr/>
          <p:nvPr/>
        </p:nvSpPr>
        <p:spPr>
          <a:xfrm>
            <a:off x="381000" y="8343900"/>
            <a:ext cx="17777658" cy="923330"/>
          </a:xfrm>
          <a:prstGeom prst="rect">
            <a:avLst/>
          </a:prstGeom>
        </p:spPr>
        <p:txBody>
          <a:bodyPr wrap="square">
            <a:spAutoFit/>
          </a:bodyPr>
          <a:lstStyle/>
          <a:p>
            <a:pPr>
              <a:lnSpc>
                <a:spcPct val="150000"/>
              </a:lnSpc>
            </a:pPr>
            <a:r>
              <a:rPr lang="en-US" sz="3600">
                <a:solidFill>
                  <a:srgbClr val="000000"/>
                </a:solidFill>
                <a:latin typeface="Arial" panose="020B0604020202020204" pitchFamily="34" charset="0"/>
                <a:cs typeface="Arial" panose="020B0604020202020204" pitchFamily="34" charset="0"/>
              </a:rPr>
              <a:t>Tỉ số phần trăm của diện tích châu Á so với tổng diện tích của cả sáu châu lục là </a:t>
            </a:r>
            <a:r>
              <a:rPr lang="en-US" sz="3600">
                <a:solidFill>
                  <a:srgbClr val="000000"/>
                </a:solidFill>
                <a:latin typeface="Arial" panose="020B0604020202020204" pitchFamily="34" charset="0"/>
                <a:cs typeface="Arial" panose="020B0604020202020204" pitchFamily="34" charset="0"/>
              </a:rPr>
              <a:t>30</a:t>
            </a:r>
            <a:r>
              <a:rPr lang="en-US" sz="3600" smtClean="0">
                <a:solidFill>
                  <a:srgbClr val="000000"/>
                </a:solidFill>
                <a:latin typeface="Arial" panose="020B0604020202020204" pitchFamily="34" charset="0"/>
                <a:cs typeface="Arial" panose="020B0604020202020204" pitchFamily="34" charset="0"/>
              </a:rPr>
              <a:t>%.</a:t>
            </a:r>
            <a:endParaRPr lang="en-US" sz="3600">
              <a:solidFill>
                <a:srgbClr val="000000"/>
              </a:solidFill>
              <a:latin typeface="Arial" panose="020B0604020202020204" pitchFamily="34" charset="0"/>
              <a:cs typeface="Arial" panose="020B0604020202020204" pitchFamily="34" charset="0"/>
            </a:endParaRPr>
          </a:p>
        </p:txBody>
      </p:sp>
      <p:sp>
        <p:nvSpPr>
          <p:cNvPr id="17" name="Rounded Rectangle 16"/>
          <p:cNvSpPr/>
          <p:nvPr/>
        </p:nvSpPr>
        <p:spPr>
          <a:xfrm>
            <a:off x="437850" y="419100"/>
            <a:ext cx="2316075" cy="880707"/>
          </a:xfrm>
          <a:prstGeom prst="round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a:latin typeface="Arial" panose="020B0604020202020204" pitchFamily="34" charset="0"/>
                <a:cs typeface="Arial" panose="020B0604020202020204" pitchFamily="34" charset="0"/>
              </a:rPr>
              <a:t>Ví dụ </a:t>
            </a:r>
            <a:r>
              <a:rPr lang="en-US" sz="3800" b="1" smtClean="0">
                <a:latin typeface="Arial" panose="020B0604020202020204" pitchFamily="34" charset="0"/>
                <a:cs typeface="Arial" panose="020B0604020202020204" pitchFamily="34" charset="0"/>
              </a:rPr>
              <a:t>4</a:t>
            </a:r>
            <a:endParaRPr lang="en-US" sz="3800" b="1">
              <a:latin typeface="Arial" panose="020B0604020202020204" pitchFamily="34" charset="0"/>
              <a:cs typeface="Arial" panose="020B0604020202020204" pitchFamily="34" charset="0"/>
            </a:endParaRPr>
          </a:p>
        </p:txBody>
      </p:sp>
      <p:sp>
        <p:nvSpPr>
          <p:cNvPr id="8" name="Rectangle 7"/>
          <p:cNvSpPr/>
          <p:nvPr/>
        </p:nvSpPr>
        <p:spPr>
          <a:xfrm>
            <a:off x="381000" y="1435117"/>
            <a:ext cx="7086600" cy="5078313"/>
          </a:xfrm>
          <a:prstGeom prst="rect">
            <a:avLst/>
          </a:prstGeom>
        </p:spPr>
        <p:txBody>
          <a:bodyPr wrap="square">
            <a:spAutoFit/>
          </a:bodyPr>
          <a:lstStyle/>
          <a:p>
            <a:pPr lvl="0" algn="just">
              <a:lnSpc>
                <a:spcPct val="150000"/>
              </a:lnSpc>
            </a:pPr>
            <a:r>
              <a:rPr lang="vi-VN" sz="3600">
                <a:solidFill>
                  <a:prstClr val="black"/>
                </a:solidFill>
                <a:cs typeface="Arial" panose="020B0604020202020204" pitchFamily="34" charset="0"/>
              </a:rPr>
              <a:t>ở Hình 6 biểu diễn kết quả thống kê (tính theo tỉ số phần trăm) diện tích của châu Á, châu </a:t>
            </a:r>
            <a:r>
              <a:rPr lang="en-US" sz="3600">
                <a:solidFill>
                  <a:prstClr val="black"/>
                </a:solidFill>
                <a:cs typeface="Arial" panose="020B0604020202020204" pitchFamily="34" charset="0"/>
              </a:rPr>
              <a:t>Â</a:t>
            </a:r>
            <a:r>
              <a:rPr lang="vi-VN" sz="3600">
                <a:solidFill>
                  <a:prstClr val="black"/>
                </a:solidFill>
                <a:cs typeface="Arial" panose="020B0604020202020204" pitchFamily="34" charset="0"/>
              </a:rPr>
              <a:t>u, châu Phi, châu Mỹ, châu Đại Dương, châu Nam Cực so với tổng diện tích của cả sáu châu lục đó.</a:t>
            </a:r>
            <a:endParaRPr lang="vi-VN" sz="3600">
              <a:solidFill>
                <a:prstClr val="black"/>
              </a:solidFill>
              <a:cs typeface="Arial" panose="020B0604020202020204" pitchFamily="34" charset="0"/>
            </a:endParaRPr>
          </a:p>
        </p:txBody>
      </p:sp>
    </p:spTree>
    <p:extLst>
      <p:ext uri="{BB962C8B-B14F-4D97-AF65-F5344CB8AC3E}">
        <p14:creationId xmlns:p14="http://schemas.microsoft.com/office/powerpoint/2010/main" val="319972462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7" grpId="0"/>
      <p:bldP spid="17"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grpSp>
        <p:nvGrpSpPr>
          <p:cNvPr id="9" name="Group 8"/>
          <p:cNvGrpSpPr/>
          <p:nvPr/>
        </p:nvGrpSpPr>
        <p:grpSpPr>
          <a:xfrm>
            <a:off x="304800" y="266694"/>
            <a:ext cx="15925800" cy="1295401"/>
            <a:chOff x="304800" y="266694"/>
            <a:chExt cx="21358376" cy="1295401"/>
          </a:xfrm>
        </p:grpSpPr>
        <p:sp>
          <p:nvSpPr>
            <p:cNvPr id="2" name="Round Single Corner Rectangle 1"/>
            <p:cNvSpPr/>
            <p:nvPr/>
          </p:nvSpPr>
          <p:spPr>
            <a:xfrm flipV="1">
              <a:off x="304800" y="266694"/>
              <a:ext cx="21358376" cy="1295401"/>
            </a:xfrm>
            <a:prstGeom prst="round1Rect">
              <a:avLst>
                <a:gd name="adj" fmla="val 29216"/>
              </a:avLst>
            </a:prstGeom>
            <a:solidFill>
              <a:srgbClr val="FFD3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92434" y="527384"/>
              <a:ext cx="19716775" cy="723275"/>
            </a:xfrm>
            <a:prstGeom prst="rect">
              <a:avLst/>
            </a:prstGeom>
          </p:spPr>
          <p:txBody>
            <a:bodyPr wrap="none">
              <a:spAutoFit/>
            </a:bodyPr>
            <a:lstStyle/>
            <a:p>
              <a:pPr lvl="0"/>
              <a:r>
                <a:rPr lang="en-US" sz="4100" b="1">
                  <a:solidFill>
                    <a:prstClr val="black"/>
                  </a:solidFill>
                  <a:latin typeface="Arial" panose="020B0604020202020204" pitchFamily="34" charset="0"/>
                  <a:cs typeface="Arial" panose="020B0604020202020204" pitchFamily="34" charset="0"/>
                </a:rPr>
                <a:t>2. Lựa chọn và biểu diễn dữ liệu vào bảng, biểu đồ thích hợp</a:t>
              </a:r>
              <a:endParaRPr lang="en-US" sz="4100" b="1">
                <a:solidFill>
                  <a:prstClr val="black"/>
                </a:solidFill>
                <a:latin typeface="Arial" panose="020B0604020202020204" pitchFamily="34" charset="0"/>
                <a:cs typeface="Arial" panose="020B0604020202020204" pitchFamily="34" charset="0"/>
              </a:endParaRPr>
            </a:p>
          </p:txBody>
        </p:sp>
      </p:grpSp>
      <p:grpSp>
        <p:nvGrpSpPr>
          <p:cNvPr id="8" name="Group 7"/>
          <p:cNvGrpSpPr/>
          <p:nvPr/>
        </p:nvGrpSpPr>
        <p:grpSpPr>
          <a:xfrm>
            <a:off x="609600" y="2095500"/>
            <a:ext cx="10820400" cy="4247317"/>
            <a:chOff x="944171" y="3256409"/>
            <a:chExt cx="10820400" cy="4247317"/>
          </a:xfrm>
        </p:grpSpPr>
        <p:sp>
          <p:nvSpPr>
            <p:cNvPr id="10" name="Rounded Rectangle 9"/>
            <p:cNvSpPr/>
            <p:nvPr/>
          </p:nvSpPr>
          <p:spPr>
            <a:xfrm>
              <a:off x="1002974" y="3256409"/>
              <a:ext cx="1676400" cy="974640"/>
            </a:xfrm>
            <a:prstGeom prst="round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vi-VN" sz="3800" b="1" smtClean="0">
                  <a:solidFill>
                    <a:schemeClr val="bg1"/>
                  </a:solidFill>
                  <a:latin typeface="Arial" panose="020B0604020202020204" pitchFamily="34" charset="0"/>
                  <a:cs typeface="Arial" panose="020B0604020202020204" pitchFamily="34" charset="0"/>
                </a:rPr>
                <a:t>HĐ2</a:t>
              </a:r>
              <a:endParaRPr lang="en-US" sz="3800" b="1">
                <a:solidFill>
                  <a:schemeClr val="bg1"/>
                </a:solidFill>
                <a:latin typeface="Arial" panose="020B0604020202020204" pitchFamily="34" charset="0"/>
                <a:cs typeface="Arial" panose="020B0604020202020204" pitchFamily="34" charset="0"/>
              </a:endParaRPr>
            </a:p>
          </p:txBody>
        </p:sp>
        <p:sp>
          <p:nvSpPr>
            <p:cNvPr id="15" name="TextBox 14"/>
            <p:cNvSpPr txBox="1"/>
            <p:nvPr/>
          </p:nvSpPr>
          <p:spPr>
            <a:xfrm>
              <a:off x="944171" y="3256409"/>
              <a:ext cx="10820400" cy="4247317"/>
            </a:xfrm>
            <a:prstGeom prst="rect">
              <a:avLst/>
            </a:prstGeom>
            <a:noFill/>
          </p:spPr>
          <p:txBody>
            <a:bodyPr wrap="square" rtlCol="0">
              <a:spAutoFit/>
            </a:bodyPr>
            <a:lstStyle/>
            <a:p>
              <a:pPr algn="just">
                <a:lnSpc>
                  <a:spcPct val="150000"/>
                </a:lnSpc>
              </a:pPr>
              <a:r>
                <a:rPr lang="en-US" sz="3600" smtClean="0">
                  <a:cs typeface="Arial" panose="020B0604020202020204" pitchFamily="34" charset="0"/>
                </a:rPr>
                <a:t>                 </a:t>
              </a:r>
              <a:r>
                <a:rPr lang="vi-VN" sz="3600" smtClean="0">
                  <a:cs typeface="Arial" panose="020B0604020202020204" pitchFamily="34" charset="0"/>
                </a:rPr>
                <a:t>Một </a:t>
              </a:r>
              <a:r>
                <a:rPr lang="vi-VN" sz="3600">
                  <a:cs typeface="Arial" panose="020B0604020202020204" pitchFamily="34" charset="0"/>
                </a:rPr>
                <a:t>công ty taxi tuyển lái xe cho ba ca làm việc trong ngày: ca 1 từ 0 h 00 đến 7 h 00; ca 2 từ 7 h 00 đến 17 h 00; ca 3 từ 17 h 00 đến 24 h 00. Kết quả tuyển chọn lái xe của công ty như sau: 5 người cho ca 1; 31 người cho ca 2; 14 người cho ca </a:t>
              </a:r>
              <a:r>
                <a:rPr lang="vi-VN" sz="3600">
                  <a:cs typeface="Arial" panose="020B0604020202020204" pitchFamily="34" charset="0"/>
                </a:rPr>
                <a:t>3</a:t>
              </a:r>
              <a:r>
                <a:rPr lang="vi-VN" sz="3600" smtClean="0">
                  <a:cs typeface="Arial" panose="020B0604020202020204" pitchFamily="34" charset="0"/>
                </a:rPr>
                <a:t>.</a:t>
              </a:r>
              <a:endParaRPr lang="vi-VN" sz="3600">
                <a:cs typeface="Arial" panose="020B0604020202020204" pitchFamily="34" charset="0"/>
              </a:endParaRPr>
            </a:p>
          </p:txBody>
        </p:sp>
      </p:gr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Lst>
          </a:blip>
          <a:stretch>
            <a:fillRect/>
          </a:stretch>
        </p:blipFill>
        <p:spPr>
          <a:xfrm>
            <a:off x="12115652" y="2311317"/>
            <a:ext cx="5500118" cy="4648200"/>
          </a:xfrm>
          <a:prstGeom prst="rect">
            <a:avLst/>
          </a:prstGeom>
        </p:spPr>
      </p:pic>
      <p:sp>
        <p:nvSpPr>
          <p:cNvPr id="6" name="Rectangle 5"/>
          <p:cNvSpPr/>
          <p:nvPr/>
        </p:nvSpPr>
        <p:spPr>
          <a:xfrm>
            <a:off x="609600" y="6279194"/>
            <a:ext cx="17117860" cy="2585323"/>
          </a:xfrm>
          <a:prstGeom prst="rect">
            <a:avLst/>
          </a:prstGeom>
        </p:spPr>
        <p:txBody>
          <a:bodyPr wrap="square">
            <a:spAutoFit/>
          </a:bodyPr>
          <a:lstStyle/>
          <a:p>
            <a:pPr lvl="0" algn="just">
              <a:lnSpc>
                <a:spcPct val="150000"/>
              </a:lnSpc>
            </a:pPr>
            <a:r>
              <a:rPr lang="vi-VN" sz="3600">
                <a:solidFill>
                  <a:prstClr val="black"/>
                </a:solidFill>
                <a:cs typeface="Arial" panose="020B0604020202020204" pitchFamily="34" charset="0"/>
              </a:rPr>
              <a:t>a) Hãy lựa chọn biểu đồ thích hợp để biểu diễn dữ liệu trên.</a:t>
            </a:r>
          </a:p>
          <a:p>
            <a:pPr lvl="0" algn="just">
              <a:lnSpc>
                <a:spcPct val="150000"/>
              </a:lnSpc>
            </a:pPr>
            <a:r>
              <a:rPr lang="vi-VN" sz="3600">
                <a:solidFill>
                  <a:prstClr val="black"/>
                </a:solidFill>
                <a:cs typeface="Arial" panose="020B0604020202020204" pitchFamily="34" charset="0"/>
              </a:rPr>
              <a:t>b) Hãy hoàn thiện biểu đồ ở Hình 7 để nhận được biểu đồ cột biểu diễn kết quả tuyển chọn trên.</a:t>
            </a:r>
            <a:endParaRPr lang="vi-VN" sz="3600">
              <a:solidFill>
                <a:prstClr val="black"/>
              </a:solidFill>
              <a:cs typeface="Arial" panose="020B0604020202020204" pitchFamily="34" charset="0"/>
            </a:endParaRPr>
          </a:p>
        </p:txBody>
      </p:sp>
      <p:pic>
        <p:nvPicPr>
          <p:cNvPr id="16" name="Picture 15"/>
          <p:cNvPicPr>
            <a:picLocks noChangeAspect="1"/>
          </p:cNvPicPr>
          <p:nvPr/>
        </p:nvPicPr>
        <p:blipFill>
          <a:blip r:embed="rId4"/>
          <a:stretch>
            <a:fillRect/>
          </a:stretch>
        </p:blipFill>
        <p:spPr>
          <a:xfrm>
            <a:off x="16227009" y="8474593"/>
            <a:ext cx="1388761" cy="1309801"/>
          </a:xfrm>
          <a:prstGeom prst="rect">
            <a:avLst/>
          </a:prstGeom>
        </p:spPr>
      </p:pic>
    </p:spTree>
    <p:extLst>
      <p:ext uri="{BB962C8B-B14F-4D97-AF65-F5344CB8AC3E}">
        <p14:creationId xmlns:p14="http://schemas.microsoft.com/office/powerpoint/2010/main" val="97698241"/>
      </p:ext>
    </p:extLst>
  </p:cSld>
  <p:clrMapOvr>
    <a:masterClrMapping/>
  </p:clrMapOvr>
  <mc:AlternateContent xmlns:mc="http://schemas.openxmlformats.org/markup-compatibility/2006" xmlns:p14="http://schemas.microsoft.com/office/powerpoint/2010/main">
    <mc:Choice Requires="p14">
      <p:transition spd="med">
        <p14:wheelReverse spokes="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anim calcmode="lin" valueType="num">
                                      <p:cBhvr>
                                        <p:cTn id="18" dur="500" fill="hold"/>
                                        <p:tgtEl>
                                          <p:spTgt spid="16"/>
                                        </p:tgtEl>
                                        <p:attrNameLst>
                                          <p:attrName>ppt_x</p:attrName>
                                        </p:attrNameLst>
                                      </p:cBhvr>
                                      <p:tavLst>
                                        <p:tav tm="0">
                                          <p:val>
                                            <p:strVal val="#ppt_x"/>
                                          </p:val>
                                        </p:tav>
                                        <p:tav tm="100000">
                                          <p:val>
                                            <p:strVal val="#ppt_x"/>
                                          </p:val>
                                        </p:tav>
                                      </p:tavLst>
                                    </p:anim>
                                    <p:anim calcmode="lin" valueType="num">
                                      <p:cBhvr>
                                        <p:cTn id="19" dur="5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anim calcmode="lin" valueType="num">
                                      <p:cBhvr>
                                        <p:cTn id="28" dur="500" fill="hold"/>
                                        <p:tgtEl>
                                          <p:spTgt spid="5"/>
                                        </p:tgtEl>
                                        <p:attrNameLst>
                                          <p:attrName>ppt_x</p:attrName>
                                        </p:attrNameLst>
                                      </p:cBhvr>
                                      <p:tavLst>
                                        <p:tav tm="0">
                                          <p:val>
                                            <p:strVal val="#ppt_x"/>
                                          </p:val>
                                        </p:tav>
                                        <p:tav tm="100000">
                                          <p:val>
                                            <p:strVal val="#ppt_x"/>
                                          </p:val>
                                        </p:tav>
                                      </p:tavLst>
                                    </p:anim>
                                    <p:anim calcmode="lin" valueType="num">
                                      <p:cBhvr>
                                        <p:cTn id="2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pic>
        <p:nvPicPr>
          <p:cNvPr id="14" name="Picture 13"/>
          <p:cNvPicPr>
            <a:picLocks noChangeAspect="1"/>
          </p:cNvPicPr>
          <p:nvPr/>
        </p:nvPicPr>
        <p:blipFill>
          <a:blip r:embed="rId2"/>
          <a:stretch>
            <a:fillRect/>
          </a:stretch>
        </p:blipFill>
        <p:spPr>
          <a:xfrm>
            <a:off x="533400" y="8510043"/>
            <a:ext cx="1565547" cy="1565547"/>
          </a:xfrm>
          <a:prstGeom prst="rect">
            <a:avLst/>
          </a:prstGeom>
        </p:spPr>
      </p:pic>
      <p:grpSp>
        <p:nvGrpSpPr>
          <p:cNvPr id="16" name="Group 15"/>
          <p:cNvGrpSpPr/>
          <p:nvPr/>
        </p:nvGrpSpPr>
        <p:grpSpPr>
          <a:xfrm>
            <a:off x="8052734" y="652505"/>
            <a:ext cx="2182531" cy="1413302"/>
            <a:chOff x="746615" y="1072312"/>
            <a:chExt cx="2182531" cy="1250635"/>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615" y="1072312"/>
              <a:ext cx="2182531" cy="1250635"/>
            </a:xfrm>
            <a:prstGeom prst="rect">
              <a:avLst/>
            </a:prstGeom>
          </p:spPr>
        </p:pic>
        <p:sp>
          <p:nvSpPr>
            <p:cNvPr id="20" name="TextBox 19"/>
            <p:cNvSpPr txBox="1"/>
            <p:nvPr/>
          </p:nvSpPr>
          <p:spPr>
            <a:xfrm>
              <a:off x="854972" y="1308440"/>
              <a:ext cx="196581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endParaRPr>
            </a:p>
          </p:txBody>
        </p:sp>
      </p:grpSp>
      <p:sp>
        <p:nvSpPr>
          <p:cNvPr id="5" name="Rectangle 4"/>
          <p:cNvSpPr/>
          <p:nvPr/>
        </p:nvSpPr>
        <p:spPr>
          <a:xfrm>
            <a:off x="838200" y="2222837"/>
            <a:ext cx="16868100" cy="1015663"/>
          </a:xfrm>
          <a:prstGeom prst="rect">
            <a:avLst/>
          </a:prstGeom>
        </p:spPr>
        <p:txBody>
          <a:bodyPr wrap="square">
            <a:spAutoFit/>
          </a:bodyPr>
          <a:lstStyle/>
          <a:p>
            <a:pPr algn="just">
              <a:lnSpc>
                <a:spcPct val="150000"/>
              </a:lnSpc>
              <a:spcBef>
                <a:spcPts val="1200"/>
              </a:spcBef>
              <a:spcAft>
                <a:spcPts val="1200"/>
              </a:spcAft>
            </a:pPr>
            <a:r>
              <a:rPr lang="da-DK" sz="4000">
                <a:latin typeface="Arial" panose="020B0604020202020204" pitchFamily="34" charset="0"/>
                <a:ea typeface="Dotum" panose="020B0600000101010101" pitchFamily="34" charset="-127"/>
                <a:cs typeface="Arial" panose="020B0604020202020204" pitchFamily="34" charset="0"/>
              </a:rPr>
              <a:t>a) Ta chọn biểu đồ đoạn thẳng hoặc biểu đồ cột để biểu diễn dữ liệu trên.</a:t>
            </a:r>
            <a:endParaRPr lang="en-US" sz="4000">
              <a:effectLst/>
              <a:latin typeface="Arial" panose="020B0604020202020204" pitchFamily="34" charset="0"/>
              <a:ea typeface="Arial" panose="020B0604020202020204" pitchFamily="34" charset="0"/>
              <a:cs typeface="Arial" panose="020B0604020202020204" pitchFamily="34" charset="0"/>
            </a:endParaRPr>
          </a:p>
        </p:txBody>
      </p:sp>
      <p:sp>
        <p:nvSpPr>
          <p:cNvPr id="6" name="Rectangle 5"/>
          <p:cNvSpPr/>
          <p:nvPr/>
        </p:nvSpPr>
        <p:spPr>
          <a:xfrm>
            <a:off x="838200" y="3749167"/>
            <a:ext cx="641522" cy="707886"/>
          </a:xfrm>
          <a:prstGeom prst="rect">
            <a:avLst/>
          </a:prstGeom>
        </p:spPr>
        <p:txBody>
          <a:bodyPr wrap="none">
            <a:spAutoFit/>
          </a:bodyPr>
          <a:lstStyle/>
          <a:p>
            <a:r>
              <a:rPr lang="da-DK" sz="4000" smtClean="0">
                <a:solidFill>
                  <a:prstClr val="black"/>
                </a:solidFill>
                <a:latin typeface="Arial" panose="020B0604020202020204" pitchFamily="34" charset="0"/>
                <a:ea typeface="Dotum" panose="020B0600000101010101" pitchFamily="34" charset="-127"/>
                <a:cs typeface="Arial" panose="020B0604020202020204" pitchFamily="34" charset="0"/>
              </a:rPr>
              <a:t>b)</a:t>
            </a:r>
            <a:endParaRPr lang="en-US"/>
          </a:p>
        </p:txBody>
      </p:sp>
      <p:pic>
        <p:nvPicPr>
          <p:cNvPr id="11" name="Picture 10"/>
          <p:cNvPicPr>
            <a:picLocks noChangeAspect="1"/>
          </p:cNvPicPr>
          <p:nvPr/>
        </p:nvPicPr>
        <p:blipFill>
          <a:blip r:embed="rId4"/>
          <a:stretch>
            <a:fillRect/>
          </a:stretch>
        </p:blipFill>
        <p:spPr>
          <a:xfrm>
            <a:off x="5784811" y="4105115"/>
            <a:ext cx="6718374" cy="5694158"/>
          </a:xfrm>
          <a:prstGeom prst="rect">
            <a:avLst/>
          </a:prstGeom>
        </p:spPr>
      </p:pic>
    </p:spTree>
    <p:extLst>
      <p:ext uri="{BB962C8B-B14F-4D97-AF65-F5344CB8AC3E}">
        <p14:creationId xmlns:p14="http://schemas.microsoft.com/office/powerpoint/2010/main" val="392794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up)">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7" name="Group 27"/>
          <p:cNvGrpSpPr/>
          <p:nvPr/>
        </p:nvGrpSpPr>
        <p:grpSpPr>
          <a:xfrm>
            <a:off x="14450775" y="3573532"/>
            <a:ext cx="3666838" cy="947966"/>
            <a:chOff x="0" y="0"/>
            <a:chExt cx="3623462" cy="936752"/>
          </a:xfrm>
        </p:grpSpPr>
        <p:sp>
          <p:nvSpPr>
            <p:cNvPr id="28" name="Freeform 2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29" name="Freeform 2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30" name="Freeform 3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sp>
        <p:sp>
          <p:nvSpPr>
            <p:cNvPr id="31" name="Freeform 3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2" name="Group 2"/>
          <p:cNvGrpSpPr/>
          <p:nvPr/>
        </p:nvGrpSpPr>
        <p:grpSpPr>
          <a:xfrm>
            <a:off x="14450775" y="7787674"/>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7" name="Group 7"/>
          <p:cNvGrpSpPr/>
          <p:nvPr/>
        </p:nvGrpSpPr>
        <p:grpSpPr>
          <a:xfrm>
            <a:off x="14460300" y="709904"/>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2" name="Group 12"/>
          <p:cNvGrpSpPr/>
          <p:nvPr/>
        </p:nvGrpSpPr>
        <p:grpSpPr>
          <a:xfrm>
            <a:off x="14450775" y="2108145"/>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grpSp>
      <p:sp>
        <p:nvSpPr>
          <p:cNvPr id="39" name="TextBox 39"/>
          <p:cNvSpPr txBox="1"/>
          <p:nvPr/>
        </p:nvSpPr>
        <p:spPr>
          <a:xfrm>
            <a:off x="2377641" y="1012490"/>
            <a:ext cx="12363159" cy="974626"/>
          </a:xfrm>
          <a:prstGeom prst="rect">
            <a:avLst/>
          </a:prstGeom>
        </p:spPr>
        <p:txBody>
          <a:bodyPr lIns="0" tIns="0" rIns="0" bIns="0" rtlCol="0" anchor="t">
            <a:spAutoFit/>
          </a:bodyPr>
          <a:lstStyle/>
          <a:p>
            <a:pPr algn="ctr">
              <a:lnSpc>
                <a:spcPts val="7588"/>
              </a:lnSpc>
            </a:pPr>
            <a:r>
              <a:rPr lang="en-US" sz="7000" b="1" spc="147" smtClean="0">
                <a:solidFill>
                  <a:srgbClr val="C00000"/>
                </a:solidFill>
                <a:latin typeface="Arial" panose="020B0604020202020204" pitchFamily="34" charset="0"/>
                <a:cs typeface="Arial" panose="020B0604020202020204" pitchFamily="34" charset="0"/>
              </a:rPr>
              <a:t>Nhận xét</a:t>
            </a:r>
            <a:endParaRPr lang="en-US" sz="7000" b="1" spc="147">
              <a:solidFill>
                <a:srgbClr val="C00000"/>
              </a:solidFill>
              <a:latin typeface="Arial" panose="020B0604020202020204" pitchFamily="34" charset="0"/>
              <a:cs typeface="Arial" panose="020B0604020202020204" pitchFamily="34" charset="0"/>
            </a:endParaRPr>
          </a:p>
        </p:txBody>
      </p:sp>
      <p:grpSp>
        <p:nvGrpSpPr>
          <p:cNvPr id="35" name="Group 34"/>
          <p:cNvGrpSpPr/>
          <p:nvPr/>
        </p:nvGrpSpPr>
        <p:grpSpPr>
          <a:xfrm>
            <a:off x="701842" y="2324100"/>
            <a:ext cx="15799013" cy="6781426"/>
            <a:chOff x="2498407" y="2476500"/>
            <a:chExt cx="15799013" cy="6781426"/>
          </a:xfrm>
        </p:grpSpPr>
        <p:sp>
          <p:nvSpPr>
            <p:cNvPr id="34" name="Rounded Rectangle 33"/>
            <p:cNvSpPr/>
            <p:nvPr/>
          </p:nvSpPr>
          <p:spPr>
            <a:xfrm>
              <a:off x="2498407" y="2476500"/>
              <a:ext cx="15799013" cy="6781426"/>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schemeClr val="bg1"/>
                </a:solidFill>
              </a:endParaRPr>
            </a:p>
          </p:txBody>
        </p:sp>
        <p:sp>
          <p:nvSpPr>
            <p:cNvPr id="37" name="Rectangle 36"/>
            <p:cNvSpPr/>
            <p:nvPr/>
          </p:nvSpPr>
          <p:spPr>
            <a:xfrm>
              <a:off x="3148663" y="2767191"/>
              <a:ext cx="14465418" cy="6186309"/>
            </a:xfrm>
            <a:prstGeom prst="rect">
              <a:avLst/>
            </a:prstGeom>
          </p:spPr>
          <p:txBody>
            <a:bodyPr wrap="square">
              <a:spAutoFit/>
            </a:bodyPr>
            <a:lstStyle/>
            <a:p>
              <a:pPr marL="571500" indent="-571500" algn="just">
                <a:lnSpc>
                  <a:spcPct val="165000"/>
                </a:lnSpc>
                <a:buFont typeface="Arial" panose="020B0604020202020204" pitchFamily="34" charset="0"/>
                <a:buChar char="•"/>
              </a:pPr>
              <a:r>
                <a:rPr lang="vi-VN" sz="4000">
                  <a:solidFill>
                    <a:schemeClr val="bg1"/>
                  </a:solidFill>
                  <a:ea typeface="Dotum" panose="020B0600000101010101" pitchFamily="34" charset="-127"/>
                  <a:cs typeface="Arial" panose="020B0604020202020204" pitchFamily="34" charset="0"/>
                </a:rPr>
                <a:t>Để biểu diễn dữ liệu thống kê, ta cần lựa chọn bảng, biểu đồ thích hợp.</a:t>
              </a:r>
            </a:p>
            <a:p>
              <a:pPr marL="571500" indent="-571500" algn="just">
                <a:lnSpc>
                  <a:spcPct val="165000"/>
                </a:lnSpc>
                <a:buFont typeface="Arial" panose="020B0604020202020204" pitchFamily="34" charset="0"/>
                <a:buChar char="•"/>
              </a:pPr>
              <a:r>
                <a:rPr lang="vi-VN" sz="4000">
                  <a:solidFill>
                    <a:schemeClr val="bg1"/>
                  </a:solidFill>
                  <a:ea typeface="Dotum" panose="020B0600000101010101" pitchFamily="34" charset="-127"/>
                  <a:cs typeface="Arial" panose="020B0604020202020204" pitchFamily="34" charset="0"/>
                </a:rPr>
                <a:t>Để có thể hoàn thiện được biểu đồ thống kê (hoặc bảng thống kê) đã lựa chọn, ta cần biểu diễn được dữ liệu vào biểu đồ (hoặc bảng) đó. Muốn vậy, ta cần biết cách xác định mỗi yếu tố của biểu đồ (hoặc bản) thống kê đó.</a:t>
              </a:r>
              <a:endParaRPr lang="vi-VN" sz="4000">
                <a:solidFill>
                  <a:schemeClr val="bg1"/>
                </a:solidFill>
                <a:ea typeface="Dotum" panose="020B0600000101010101" pitchFamily="34" charset="-127"/>
                <a:cs typeface="Arial" panose="020B0604020202020204" pitchFamily="34" charset="0"/>
              </a:endParaRPr>
            </a:p>
          </p:txBody>
        </p:sp>
      </p:grpSp>
      <p:pic>
        <p:nvPicPr>
          <p:cNvPr id="40" name="Picture 39"/>
          <p:cNvPicPr>
            <a:picLocks noChangeAspect="1"/>
          </p:cNvPicPr>
          <p:nvPr/>
        </p:nvPicPr>
        <p:blipFill>
          <a:blip r:embed="rId4"/>
          <a:stretch>
            <a:fillRect/>
          </a:stretch>
        </p:blipFill>
        <p:spPr>
          <a:xfrm flipH="1">
            <a:off x="14020800" y="8055436"/>
            <a:ext cx="2084769" cy="2422064"/>
          </a:xfrm>
          <a:prstGeom prst="rect">
            <a:avLst/>
          </a:prstGeom>
        </p:spPr>
      </p:pic>
      <p:sp>
        <p:nvSpPr>
          <p:cNvPr id="41" name="Freeform 32"/>
          <p:cNvSpPr/>
          <p:nvPr/>
        </p:nvSpPr>
        <p:spPr>
          <a:xfrm rot="21314064">
            <a:off x="584580" y="2593613"/>
            <a:ext cx="391952" cy="2775270"/>
          </a:xfrm>
          <a:custGeom>
            <a:avLst/>
            <a:gdLst/>
            <a:ahLst/>
            <a:cxnLst/>
            <a:rect l="l" t="t" r="r" b="b"/>
            <a:pathLst>
              <a:path w="398505" h="3714879">
                <a:moveTo>
                  <a:pt x="0" y="0"/>
                </a:moveTo>
                <a:lnTo>
                  <a:pt x="398505" y="0"/>
                </a:lnTo>
                <a:lnTo>
                  <a:pt x="398505" y="3714878"/>
                </a:lnTo>
                <a:lnTo>
                  <a:pt x="0" y="371487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par>
                                <p:cTn id="8" presetID="16" presetClass="entr" presetSubtype="21"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arn(inVertical)">
                                      <p:cBhvr>
                                        <p:cTn id="1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314826"/>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pic>
        <p:nvPicPr>
          <p:cNvPr id="9" name="Picture 8"/>
          <p:cNvPicPr>
            <a:picLocks noChangeAspect="1"/>
          </p:cNvPicPr>
          <p:nvPr/>
        </p:nvPicPr>
        <p:blipFill>
          <a:blip r:embed="rId2"/>
          <a:stretch>
            <a:fillRect/>
          </a:stretch>
        </p:blipFill>
        <p:spPr>
          <a:xfrm>
            <a:off x="15621000" y="8677969"/>
            <a:ext cx="2354803" cy="1384309"/>
          </a:xfrm>
          <a:prstGeom prst="rect">
            <a:avLst/>
          </a:prstGeom>
        </p:spPr>
      </p:pic>
      <p:sp>
        <p:nvSpPr>
          <p:cNvPr id="10" name="Rounded Rectangle 9"/>
          <p:cNvSpPr/>
          <p:nvPr/>
        </p:nvSpPr>
        <p:spPr>
          <a:xfrm>
            <a:off x="698386" y="629010"/>
            <a:ext cx="2316075" cy="880707"/>
          </a:xfrm>
          <a:prstGeom prst="round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a:latin typeface="Arial" panose="020B0604020202020204" pitchFamily="34" charset="0"/>
                <a:cs typeface="Arial" panose="020B0604020202020204" pitchFamily="34" charset="0"/>
              </a:rPr>
              <a:t>Ví dụ </a:t>
            </a:r>
            <a:r>
              <a:rPr lang="en-US" sz="3800" b="1" smtClean="0">
                <a:latin typeface="Arial" panose="020B0604020202020204" pitchFamily="34" charset="0"/>
                <a:cs typeface="Arial" panose="020B0604020202020204" pitchFamily="34" charset="0"/>
              </a:rPr>
              <a:t>5</a:t>
            </a:r>
            <a:endParaRPr lang="en-US" sz="3800" b="1">
              <a:latin typeface="Arial" panose="020B0604020202020204" pitchFamily="34" charset="0"/>
              <a:cs typeface="Arial" panose="020B0604020202020204" pitchFamily="34" charset="0"/>
            </a:endParaRPr>
          </a:p>
        </p:txBody>
      </p:sp>
      <p:sp>
        <p:nvSpPr>
          <p:cNvPr id="11" name="Rectangle 10"/>
          <p:cNvSpPr/>
          <p:nvPr/>
        </p:nvSpPr>
        <p:spPr>
          <a:xfrm>
            <a:off x="698386" y="1645941"/>
            <a:ext cx="9973071" cy="8402300"/>
          </a:xfrm>
          <a:prstGeom prst="rect">
            <a:avLst/>
          </a:prstGeom>
        </p:spPr>
        <p:txBody>
          <a:bodyPr wrap="square">
            <a:spAutoFit/>
          </a:bodyPr>
          <a:lstStyle/>
          <a:p>
            <a:pPr lvl="0" algn="just">
              <a:lnSpc>
                <a:spcPct val="150000"/>
              </a:lnSpc>
            </a:pPr>
            <a:r>
              <a:rPr lang="vi-VN" sz="3600" smtClean="0">
                <a:solidFill>
                  <a:prstClr val="black"/>
                </a:solidFill>
                <a:cs typeface="Arial" panose="020B0604020202020204" pitchFamily="34" charset="0"/>
              </a:rPr>
              <a:t>Số </a:t>
            </a:r>
            <a:r>
              <a:rPr lang="vi-VN" sz="3600">
                <a:solidFill>
                  <a:prstClr val="black"/>
                </a:solidFill>
                <a:cs typeface="Arial" panose="020B0604020202020204" pitchFamily="34" charset="0"/>
              </a:rPr>
              <a:t>lượng học sinh ở hai lớp 8A và 8B đăng kí tham gia: câu lạc bộ (CLB) bóng đá lần lượt là 26 và 22 (học sinh); CLB bóng rổ lần lượt là 14 và 18 (học sinh).</a:t>
            </a:r>
          </a:p>
          <a:p>
            <a:pPr lvl="0" algn="just">
              <a:lnSpc>
                <a:spcPct val="150000"/>
              </a:lnSpc>
            </a:pPr>
            <a:r>
              <a:rPr lang="vi-VN" sz="3600">
                <a:solidFill>
                  <a:prstClr val="black"/>
                </a:solidFill>
                <a:cs typeface="Arial" panose="020B0604020202020204" pitchFamily="34" charset="0"/>
              </a:rPr>
              <a:t>a) Hãy lựa chọn biểu đồ thích hợp để biểu diễn dữ liệu trên.</a:t>
            </a:r>
          </a:p>
          <a:p>
            <a:pPr lvl="0" algn="just">
              <a:lnSpc>
                <a:spcPct val="150000"/>
              </a:lnSpc>
            </a:pPr>
            <a:r>
              <a:rPr lang="vi-VN" sz="3600">
                <a:solidFill>
                  <a:prstClr val="black"/>
                </a:solidFill>
                <a:cs typeface="Arial" panose="020B0604020202020204" pitchFamily="34" charset="0"/>
              </a:rPr>
              <a:t>b) Hãy hoàn thiện biểu đồ ở Hình 8 để nhận được biểu đồ cột kép biểu diễn số lượng học sinh ở hai lớp 8A và 8B đăng kí tham gia hai CLB trên.</a:t>
            </a: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10912642" y="1736138"/>
            <a:ext cx="6848871" cy="4876800"/>
          </a:xfrm>
          <a:prstGeom prst="rect">
            <a:avLst/>
          </a:prstGeom>
        </p:spPr>
      </p:pic>
    </p:spTree>
    <p:extLst>
      <p:ext uri="{BB962C8B-B14F-4D97-AF65-F5344CB8AC3E}">
        <p14:creationId xmlns:p14="http://schemas.microsoft.com/office/powerpoint/2010/main" val="121321241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314826"/>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pic>
        <p:nvPicPr>
          <p:cNvPr id="9" name="Picture 8"/>
          <p:cNvPicPr>
            <a:picLocks noChangeAspect="1"/>
          </p:cNvPicPr>
          <p:nvPr/>
        </p:nvPicPr>
        <p:blipFill>
          <a:blip r:embed="rId2"/>
          <a:stretch>
            <a:fillRect/>
          </a:stretch>
        </p:blipFill>
        <p:spPr>
          <a:xfrm>
            <a:off x="15621000" y="8677969"/>
            <a:ext cx="2354803" cy="1384309"/>
          </a:xfrm>
          <a:prstGeom prst="rect">
            <a:avLst/>
          </a:prstGeom>
        </p:spPr>
      </p:pic>
      <p:sp>
        <p:nvSpPr>
          <p:cNvPr id="7" name="TextBox 6"/>
          <p:cNvSpPr txBox="1"/>
          <p:nvPr/>
        </p:nvSpPr>
        <p:spPr>
          <a:xfrm>
            <a:off x="780716" y="1028700"/>
            <a:ext cx="1397000" cy="715581"/>
          </a:xfrm>
          <a:prstGeom prst="rect">
            <a:avLst/>
          </a:prstGeom>
          <a:noFill/>
        </p:spPr>
        <p:txBody>
          <a:bodyPr wrap="square" rtlCol="0">
            <a:spAutoFit/>
          </a:bodyPr>
          <a:lstStyle/>
          <a:p>
            <a:pPr algn="ctr"/>
            <a:r>
              <a:rPr lang="vi-VN" sz="4050" b="1" u="sng" smtClean="0">
                <a:solidFill>
                  <a:srgbClr val="C00000"/>
                </a:solidFill>
                <a:latin typeface="Arial" panose="020B0604020202020204" pitchFamily="34" charset="0"/>
                <a:cs typeface="Arial" panose="020B0604020202020204" pitchFamily="34" charset="0"/>
              </a:rPr>
              <a:t>Giải</a:t>
            </a:r>
            <a:r>
              <a:rPr lang="vi-VN" sz="4050" b="1" smtClean="0">
                <a:solidFill>
                  <a:srgbClr val="C00000"/>
                </a:solidFill>
                <a:latin typeface="Arial" panose="020B0604020202020204" pitchFamily="34" charset="0"/>
                <a:cs typeface="Arial" panose="020B0604020202020204" pitchFamily="34" charset="0"/>
              </a:rPr>
              <a:t>:</a:t>
            </a:r>
            <a:endParaRPr lang="en-US" sz="4050" b="1">
              <a:solidFill>
                <a:srgbClr val="C00000"/>
              </a:solidFill>
              <a:latin typeface="Arial" panose="020B0604020202020204" pitchFamily="34" charset="0"/>
              <a:cs typeface="Arial" panose="020B0604020202020204" pitchFamily="34" charset="0"/>
            </a:endParaRPr>
          </a:p>
        </p:txBody>
      </p:sp>
      <p:sp>
        <p:nvSpPr>
          <p:cNvPr id="2" name="Rectangle 1"/>
          <p:cNvSpPr/>
          <p:nvPr/>
        </p:nvSpPr>
        <p:spPr>
          <a:xfrm>
            <a:off x="780716" y="2185349"/>
            <a:ext cx="8495632" cy="6619761"/>
          </a:xfrm>
          <a:prstGeom prst="rect">
            <a:avLst/>
          </a:prstGeom>
        </p:spPr>
        <p:txBody>
          <a:bodyPr wrap="square">
            <a:spAutoFit/>
          </a:bodyPr>
          <a:lstStyle/>
          <a:p>
            <a:pPr algn="just">
              <a:lnSpc>
                <a:spcPct val="150000"/>
              </a:lnSpc>
              <a:spcAft>
                <a:spcPts val="500"/>
              </a:spcAft>
            </a:pPr>
            <a:r>
              <a:rPr lang="vi-VN" sz="4000"/>
              <a:t>a) Ta lựa chọn biểu đồ cột kép để biểu diễn dữ liệu trên.</a:t>
            </a:r>
          </a:p>
          <a:p>
            <a:pPr algn="just">
              <a:lnSpc>
                <a:spcPct val="150000"/>
              </a:lnSpc>
              <a:spcAft>
                <a:spcPts val="500"/>
              </a:spcAft>
            </a:pPr>
            <a:r>
              <a:rPr lang="vi-VN" sz="4000"/>
              <a:t>b) Sau khi hoàn thiện biểu đồ ở Hình 8, ta nhận được biểu đồ cột kép ở Hình 9 biểu diễn số lượng học sinh ở hai lớp 8A và 8B đăng kí tham gia CLB bóng đá và CLB bóng </a:t>
            </a:r>
            <a:r>
              <a:rPr lang="vi-VN" sz="4000"/>
              <a:t>rổ</a:t>
            </a:r>
            <a:r>
              <a:rPr lang="vi-VN" sz="4000" smtClean="0"/>
              <a:t>.</a:t>
            </a:r>
            <a:endParaRPr lang="vi-VN" sz="4000"/>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9737558" y="2185349"/>
            <a:ext cx="8026178" cy="6040609"/>
          </a:xfrm>
          <a:prstGeom prst="rect">
            <a:avLst/>
          </a:prstGeom>
        </p:spPr>
      </p:pic>
    </p:spTree>
    <p:extLst>
      <p:ext uri="{BB962C8B-B14F-4D97-AF65-F5344CB8AC3E}">
        <p14:creationId xmlns:p14="http://schemas.microsoft.com/office/powerpoint/2010/main" val="37904946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9" name="Group 29"/>
          <p:cNvGrpSpPr/>
          <p:nvPr/>
        </p:nvGrpSpPr>
        <p:grpSpPr>
          <a:xfrm>
            <a:off x="14450775" y="2108145"/>
            <a:ext cx="3666838" cy="947966"/>
            <a:chOff x="0" y="0"/>
            <a:chExt cx="3623462" cy="936752"/>
          </a:xfrm>
        </p:grpSpPr>
        <p:sp>
          <p:nvSpPr>
            <p:cNvPr id="30" name="Freeform 30"/>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31" name="Freeform 31"/>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32" name="Freeform 32"/>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sp>
        <p:sp>
          <p:nvSpPr>
            <p:cNvPr id="33" name="Freeform 3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2" name="Group 2"/>
          <p:cNvGrpSpPr/>
          <p:nvPr/>
        </p:nvGrpSpPr>
        <p:grpSpPr>
          <a:xfrm>
            <a:off x="14450775" y="3573532"/>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7" name="Group 7"/>
          <p:cNvGrpSpPr/>
          <p:nvPr/>
        </p:nvGrpSpPr>
        <p:grpSpPr>
          <a:xfrm>
            <a:off x="14450775" y="7787674"/>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2" name="Group 12"/>
          <p:cNvGrpSpPr/>
          <p:nvPr/>
        </p:nvGrpSpPr>
        <p:grpSpPr>
          <a:xfrm>
            <a:off x="14460300" y="709904"/>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37" name="Rounded Rectangle 36"/>
          <p:cNvSpPr/>
          <p:nvPr/>
        </p:nvSpPr>
        <p:spPr>
          <a:xfrm>
            <a:off x="6456101" y="1034082"/>
            <a:ext cx="4206240" cy="1247575"/>
          </a:xfrm>
          <a:prstGeom prst="roundRect">
            <a:avLst/>
          </a:prstGeom>
          <a:solidFill>
            <a:schemeClr val="accent4">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vi-VN" sz="4500" b="1" smtClean="0">
                <a:solidFill>
                  <a:schemeClr val="bg1"/>
                </a:solidFill>
                <a:latin typeface="Arial" panose="020B0604020202020204" pitchFamily="34" charset="0"/>
                <a:cs typeface="Arial" panose="020B0604020202020204" pitchFamily="34" charset="0"/>
              </a:rPr>
              <a:t>Luyện tập </a:t>
            </a:r>
            <a:r>
              <a:rPr lang="en-US" sz="4500" b="1" smtClean="0">
                <a:solidFill>
                  <a:schemeClr val="bg1"/>
                </a:solidFill>
                <a:latin typeface="Arial" panose="020B0604020202020204" pitchFamily="34" charset="0"/>
                <a:cs typeface="Arial" panose="020B0604020202020204" pitchFamily="34" charset="0"/>
              </a:rPr>
              <a:t>2</a:t>
            </a:r>
            <a:endParaRPr lang="en-US" sz="4500" b="1">
              <a:solidFill>
                <a:schemeClr val="bg1"/>
              </a:solidFill>
              <a:latin typeface="Arial" panose="020B0604020202020204" pitchFamily="34" charset="0"/>
              <a:cs typeface="Arial" panose="020B0604020202020204" pitchFamily="34" charset="0"/>
            </a:endParaRPr>
          </a:p>
        </p:txBody>
      </p:sp>
      <p:sp>
        <p:nvSpPr>
          <p:cNvPr id="38" name="TextBox 37"/>
          <p:cNvSpPr txBox="1"/>
          <p:nvPr/>
        </p:nvSpPr>
        <p:spPr>
          <a:xfrm>
            <a:off x="762000" y="2476500"/>
            <a:ext cx="15621000" cy="3850541"/>
          </a:xfrm>
          <a:prstGeom prst="rect">
            <a:avLst/>
          </a:prstGeom>
          <a:noFill/>
        </p:spPr>
        <p:txBody>
          <a:bodyPr wrap="square" rtlCol="0">
            <a:spAutoFit/>
          </a:bodyPr>
          <a:lstStyle/>
          <a:p>
            <a:pPr algn="just">
              <a:lnSpc>
                <a:spcPct val="150000"/>
              </a:lnSpc>
            </a:pPr>
            <a:r>
              <a:rPr lang="vi-VN" sz="4200"/>
              <a:t>Thống kê số sản phẩm bán được trong các tháng 1, 2, 3 của một cửa hàng lần lượt là 50; 40; 48 (đơn vị: sản </a:t>
            </a:r>
            <a:r>
              <a:rPr lang="vi-VN" sz="4200"/>
              <a:t>phẩm</a:t>
            </a:r>
            <a:r>
              <a:rPr lang="vi-VN" sz="4200" smtClean="0"/>
              <a:t>).</a:t>
            </a:r>
            <a:endParaRPr lang="vi-VN" sz="4200"/>
          </a:p>
          <a:p>
            <a:pPr algn="just">
              <a:lnSpc>
                <a:spcPct val="150000"/>
              </a:lnSpc>
            </a:pPr>
            <a:r>
              <a:rPr lang="vi-VN" sz="4200"/>
              <a:t>Hãy hoàn thiện Bảng 6 để nhận được bảng thống kê biểu diễn dữ liệu trên.</a:t>
            </a:r>
            <a:endParaRPr lang="vi-VN" sz="4200"/>
          </a:p>
        </p:txBody>
      </p:sp>
      <p:pic>
        <p:nvPicPr>
          <p:cNvPr id="41" name="Picture 40"/>
          <p:cNvPicPr>
            <a:picLocks noChangeAspect="1"/>
          </p:cNvPicPr>
          <p:nvPr/>
        </p:nvPicPr>
        <p:blipFill>
          <a:blip r:embed="rId2"/>
          <a:stretch>
            <a:fillRect/>
          </a:stretch>
        </p:blipFill>
        <p:spPr>
          <a:xfrm>
            <a:off x="15324957" y="5969028"/>
            <a:ext cx="1068311" cy="1007571"/>
          </a:xfrm>
          <a:prstGeom prst="rect">
            <a:avLst/>
          </a:prstGeom>
        </p:spPr>
      </p:pic>
      <p:sp>
        <p:nvSpPr>
          <p:cNvPr id="42" name="Freeform 35"/>
          <p:cNvSpPr/>
          <p:nvPr/>
        </p:nvSpPr>
        <p:spPr>
          <a:xfrm rot="1569983">
            <a:off x="464480" y="145288"/>
            <a:ext cx="666081" cy="2261385"/>
          </a:xfrm>
          <a:custGeom>
            <a:avLst/>
            <a:gdLst/>
            <a:ahLst/>
            <a:cxnLst/>
            <a:rect l="l" t="t" r="r" b="b"/>
            <a:pathLst>
              <a:path w="666081" h="2261385">
                <a:moveTo>
                  <a:pt x="0" y="0"/>
                </a:moveTo>
                <a:lnTo>
                  <a:pt x="666080" y="0"/>
                </a:lnTo>
                <a:lnTo>
                  <a:pt x="666080" y="2261385"/>
                </a:lnTo>
                <a:lnTo>
                  <a:pt x="0" y="2261385"/>
                </a:lnTo>
                <a:lnTo>
                  <a:pt x="0" y="0"/>
                </a:lnTo>
                <a:close/>
              </a:path>
            </a:pathLst>
          </a:custGeom>
          <a:blipFill>
            <a:blip r:embed="rId3">
              <a:extLst>
                <a:ext uri="{96DAC541-7B7A-43D3-8B79-37D633B846F1}">
                  <asvg:svgBlip xmlns:asvg="http://schemas.microsoft.com/office/drawing/2016/SVG/main" xmlns="" r:embed="rId8"/>
                </a:ext>
              </a:extLst>
            </a:blip>
            <a:stretch>
              <a:fillRect/>
            </a:stretch>
          </a:blipFill>
        </p:spPr>
      </p:sp>
      <p:graphicFrame>
        <p:nvGraphicFramePr>
          <p:cNvPr id="27" name="Table 26"/>
          <p:cNvGraphicFramePr>
            <a:graphicFrameLocks noGrp="1"/>
          </p:cNvGraphicFramePr>
          <p:nvPr>
            <p:extLst>
              <p:ext uri="{D42A27DB-BD31-4B8C-83A1-F6EECF244321}">
                <p14:modId xmlns:p14="http://schemas.microsoft.com/office/powerpoint/2010/main" val="3900044738"/>
              </p:ext>
            </p:extLst>
          </p:nvPr>
        </p:nvGraphicFramePr>
        <p:xfrm>
          <a:off x="2310095" y="6751185"/>
          <a:ext cx="12524809" cy="3040515"/>
        </p:xfrm>
        <a:graphic>
          <a:graphicData uri="http://schemas.openxmlformats.org/drawingml/2006/table">
            <a:tbl>
              <a:tblPr firstRow="1" firstCol="1" bandRow="1"/>
              <a:tblGrid>
                <a:gridCol w="7267482">
                  <a:extLst>
                    <a:ext uri="{9D8B030D-6E8A-4147-A177-3AD203B41FA5}">
                      <a16:colId xmlns:a16="http://schemas.microsoft.com/office/drawing/2014/main" val="1210313244"/>
                    </a:ext>
                  </a:extLst>
                </a:gridCol>
                <a:gridCol w="1665412">
                  <a:extLst>
                    <a:ext uri="{9D8B030D-6E8A-4147-A177-3AD203B41FA5}">
                      <a16:colId xmlns:a16="http://schemas.microsoft.com/office/drawing/2014/main" val="3719050845"/>
                    </a:ext>
                  </a:extLst>
                </a:gridCol>
                <a:gridCol w="1797225">
                  <a:extLst>
                    <a:ext uri="{9D8B030D-6E8A-4147-A177-3AD203B41FA5}">
                      <a16:colId xmlns:a16="http://schemas.microsoft.com/office/drawing/2014/main" val="1034261201"/>
                    </a:ext>
                  </a:extLst>
                </a:gridCol>
                <a:gridCol w="1794690">
                  <a:extLst>
                    <a:ext uri="{9D8B030D-6E8A-4147-A177-3AD203B41FA5}">
                      <a16:colId xmlns:a16="http://schemas.microsoft.com/office/drawing/2014/main" val="3267973333"/>
                    </a:ext>
                  </a:extLst>
                </a:gridCol>
              </a:tblGrid>
              <a:tr h="1066800">
                <a:tc>
                  <a:txBody>
                    <a:bodyPr/>
                    <a:lstStyle/>
                    <a:p>
                      <a:pPr algn="ctr">
                        <a:lnSpc>
                          <a:spcPct val="150000"/>
                        </a:lnSpc>
                        <a:spcBef>
                          <a:spcPts val="0"/>
                        </a:spcBef>
                        <a:spcAft>
                          <a:spcPts val="0"/>
                        </a:spcAft>
                      </a:pPr>
                      <a:r>
                        <a:rPr lang="en-US" sz="4000">
                          <a:effectLst/>
                          <a:latin typeface="Arial" panose="020B0604020202020204" pitchFamily="34" charset="0"/>
                          <a:ea typeface="Dotum" panose="020B0600000101010101" pitchFamily="34" charset="-127"/>
                          <a:cs typeface="Arial" panose="020B0604020202020204" pitchFamily="34" charset="0"/>
                        </a:rPr>
                        <a:t>Tháng</a:t>
                      </a:r>
                      <a:endParaRPr lang="en-US" sz="40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1"/>
                    </a:solidFill>
                  </a:tcPr>
                </a:tc>
                <a:tc>
                  <a:txBody>
                    <a:bodyPr/>
                    <a:lstStyle/>
                    <a:p>
                      <a:pPr algn="ctr">
                        <a:lnSpc>
                          <a:spcPct val="150000"/>
                        </a:lnSpc>
                        <a:spcBef>
                          <a:spcPts val="0"/>
                        </a:spcBef>
                        <a:spcAft>
                          <a:spcPts val="0"/>
                        </a:spcAft>
                      </a:pPr>
                      <a:r>
                        <a:rPr lang="en-US" sz="4000">
                          <a:effectLst/>
                          <a:latin typeface="Arial" panose="020B0604020202020204" pitchFamily="34" charset="0"/>
                          <a:ea typeface="Dotum" panose="020B0600000101010101" pitchFamily="34" charset="-127"/>
                          <a:cs typeface="Arial" panose="020B0604020202020204" pitchFamily="34" charset="0"/>
                        </a:rPr>
                        <a:t>1</a:t>
                      </a:r>
                      <a:endParaRPr lang="en-US" sz="40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1"/>
                    </a:solidFill>
                  </a:tcPr>
                </a:tc>
                <a:tc>
                  <a:txBody>
                    <a:bodyPr/>
                    <a:lstStyle/>
                    <a:p>
                      <a:pPr algn="ctr">
                        <a:lnSpc>
                          <a:spcPct val="150000"/>
                        </a:lnSpc>
                        <a:spcBef>
                          <a:spcPts val="0"/>
                        </a:spcBef>
                        <a:spcAft>
                          <a:spcPts val="0"/>
                        </a:spcAft>
                      </a:pPr>
                      <a:r>
                        <a:rPr lang="en-US" sz="4000">
                          <a:effectLst/>
                          <a:latin typeface="Arial" panose="020B0604020202020204" pitchFamily="34" charset="0"/>
                          <a:ea typeface="Dotum" panose="020B0600000101010101" pitchFamily="34" charset="-127"/>
                          <a:cs typeface="Arial" panose="020B0604020202020204" pitchFamily="34" charset="0"/>
                        </a:rPr>
                        <a:t>2</a:t>
                      </a:r>
                      <a:endParaRPr lang="en-US" sz="40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1"/>
                    </a:solidFill>
                  </a:tcPr>
                </a:tc>
                <a:tc>
                  <a:txBody>
                    <a:bodyPr/>
                    <a:lstStyle/>
                    <a:p>
                      <a:pPr algn="ctr">
                        <a:lnSpc>
                          <a:spcPct val="150000"/>
                        </a:lnSpc>
                        <a:spcBef>
                          <a:spcPts val="0"/>
                        </a:spcBef>
                        <a:spcAft>
                          <a:spcPts val="0"/>
                        </a:spcAft>
                      </a:pPr>
                      <a:r>
                        <a:rPr lang="en-US" sz="4000">
                          <a:effectLst/>
                          <a:latin typeface="Arial" panose="020B0604020202020204" pitchFamily="34" charset="0"/>
                          <a:ea typeface="Dotum" panose="020B0600000101010101" pitchFamily="34" charset="-127"/>
                          <a:cs typeface="Arial" panose="020B0604020202020204" pitchFamily="34" charset="0"/>
                        </a:rPr>
                        <a:t>3</a:t>
                      </a:r>
                      <a:endParaRPr lang="en-US" sz="40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1"/>
                    </a:solidFill>
                  </a:tcPr>
                </a:tc>
                <a:extLst>
                  <a:ext uri="{0D108BD9-81ED-4DB2-BD59-A6C34878D82A}">
                    <a16:rowId xmlns:a16="http://schemas.microsoft.com/office/drawing/2014/main" val="697491484"/>
                  </a:ext>
                </a:extLst>
              </a:tr>
              <a:tr h="1973715">
                <a:tc>
                  <a:txBody>
                    <a:bodyPr/>
                    <a:lstStyle/>
                    <a:p>
                      <a:pPr algn="ctr">
                        <a:lnSpc>
                          <a:spcPct val="150000"/>
                        </a:lnSpc>
                        <a:spcBef>
                          <a:spcPts val="0"/>
                        </a:spcBef>
                        <a:spcAft>
                          <a:spcPts val="0"/>
                        </a:spcAft>
                      </a:pPr>
                      <a:r>
                        <a:rPr lang="vi-VN" sz="4000">
                          <a:effectLst/>
                          <a:latin typeface="Arial" panose="020B0604020202020204" pitchFamily="34" charset="0"/>
                          <a:ea typeface="Dotum" panose="020B0600000101010101" pitchFamily="34" charset="-127"/>
                          <a:cs typeface="Arial" panose="020B0604020202020204" pitchFamily="34" charset="0"/>
                        </a:rPr>
                        <a:t>Số sản phẩm bán được</a:t>
                      </a:r>
                      <a:endParaRPr lang="en-US" sz="400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spcBef>
                          <a:spcPts val="0"/>
                        </a:spcBef>
                        <a:spcAft>
                          <a:spcPts val="0"/>
                        </a:spcAft>
                      </a:pPr>
                      <a:r>
                        <a:rPr lang="vi-VN" sz="4000">
                          <a:effectLst/>
                          <a:latin typeface="Arial" panose="020B0604020202020204" pitchFamily="34" charset="0"/>
                          <a:ea typeface="Dotum" panose="020B0600000101010101" pitchFamily="34" charset="-127"/>
                          <a:cs typeface="Arial" panose="020B0604020202020204" pitchFamily="34" charset="0"/>
                        </a:rPr>
                        <a:t>(Đơn vị: sản phẩm)</a:t>
                      </a:r>
                      <a:endParaRPr lang="en-US" sz="40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0"/>
                        </a:spcBef>
                        <a:spcAft>
                          <a:spcPts val="0"/>
                        </a:spcAft>
                      </a:pPr>
                      <a:r>
                        <a:rPr lang="en-US" sz="4000" smtClean="0">
                          <a:effectLst/>
                          <a:latin typeface="Arial" panose="020B0604020202020204" pitchFamily="34" charset="0"/>
                          <a:ea typeface="Arial" panose="020B0604020202020204" pitchFamily="34" charset="0"/>
                          <a:cs typeface="Arial" panose="020B0604020202020204" pitchFamily="34" charset="0"/>
                        </a:rPr>
                        <a:t>?</a:t>
                      </a:r>
                      <a:endParaRPr lang="en-US" sz="40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0"/>
                        </a:spcBef>
                        <a:spcAft>
                          <a:spcPts val="0"/>
                        </a:spcAft>
                      </a:pPr>
                      <a:r>
                        <a:rPr lang="en-US" sz="4000" smtClean="0">
                          <a:effectLst/>
                          <a:latin typeface="Arial" panose="020B0604020202020204" pitchFamily="34" charset="0"/>
                          <a:ea typeface="Arial" panose="020B0604020202020204" pitchFamily="34" charset="0"/>
                          <a:cs typeface="Arial" panose="020B0604020202020204" pitchFamily="34" charset="0"/>
                        </a:rPr>
                        <a:t>?</a:t>
                      </a:r>
                      <a:endParaRPr lang="en-US" sz="40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0"/>
                        </a:spcBef>
                        <a:spcAft>
                          <a:spcPts val="0"/>
                        </a:spcAft>
                      </a:pPr>
                      <a:r>
                        <a:rPr lang="en-US" sz="4000" smtClean="0">
                          <a:effectLst/>
                          <a:latin typeface="Arial" panose="020B0604020202020204" pitchFamily="34" charset="0"/>
                          <a:ea typeface="Arial" panose="020B0604020202020204" pitchFamily="34" charset="0"/>
                          <a:cs typeface="Arial" panose="020B0604020202020204" pitchFamily="34" charset="0"/>
                        </a:rPr>
                        <a:t>?</a:t>
                      </a:r>
                      <a:endParaRPr lang="en-US" sz="40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9966653"/>
                  </a:ext>
                </a:extLst>
              </a:tr>
            </a:tbl>
          </a:graphicData>
        </a:graphic>
      </p:graphicFrame>
      <p:sp>
        <p:nvSpPr>
          <p:cNvPr id="28" name="Rectangle 27"/>
          <p:cNvSpPr/>
          <p:nvPr/>
        </p:nvSpPr>
        <p:spPr>
          <a:xfrm>
            <a:off x="10070432" y="8280507"/>
            <a:ext cx="755335" cy="901593"/>
          </a:xfrm>
          <a:prstGeom prst="rect">
            <a:avLst/>
          </a:prstGeom>
          <a:solidFill>
            <a:schemeClr val="bg1"/>
          </a:solidFill>
          <a:ln>
            <a:solidFill>
              <a:schemeClr val="bg1"/>
            </a:solidFill>
          </a:ln>
        </p:spPr>
        <p:txBody>
          <a:bodyPr wrap="none">
            <a:spAutoFit/>
          </a:bodyPr>
          <a:lstStyle/>
          <a:p>
            <a:pPr lvl="0" algn="ctr">
              <a:lnSpc>
                <a:spcPct val="150000"/>
              </a:lnSpc>
              <a:spcBef>
                <a:spcPts val="600"/>
              </a:spcBef>
              <a:spcAft>
                <a:spcPts val="600"/>
              </a:spcAft>
            </a:pPr>
            <a:r>
              <a:rPr lang="vi-VN" sz="4000" b="1">
                <a:solidFill>
                  <a:srgbClr val="C00000"/>
                </a:solidFill>
                <a:ea typeface="Dotum" panose="020B0600000101010101" pitchFamily="34" charset="-127"/>
                <a:cs typeface="Arial" panose="020B0604020202020204" pitchFamily="34" charset="0"/>
              </a:rPr>
              <a:t>50</a:t>
            </a:r>
            <a:endParaRPr lang="en-US" sz="4000" b="1">
              <a:solidFill>
                <a:srgbClr val="C00000"/>
              </a:solidFill>
              <a:latin typeface="Arial" panose="020B0604020202020204" pitchFamily="34" charset="0"/>
              <a:ea typeface="Arial" panose="020B0604020202020204" pitchFamily="34" charset="0"/>
              <a:cs typeface="Arial" panose="020B0604020202020204" pitchFamily="34" charset="0"/>
            </a:endParaRPr>
          </a:p>
        </p:txBody>
      </p:sp>
      <p:sp>
        <p:nvSpPr>
          <p:cNvPr id="39" name="Rectangle 38"/>
          <p:cNvSpPr/>
          <p:nvPr/>
        </p:nvSpPr>
        <p:spPr>
          <a:xfrm>
            <a:off x="11744756" y="8283742"/>
            <a:ext cx="755335" cy="1015663"/>
          </a:xfrm>
          <a:prstGeom prst="rect">
            <a:avLst/>
          </a:prstGeom>
          <a:solidFill>
            <a:schemeClr val="bg1"/>
          </a:solidFill>
          <a:ln>
            <a:solidFill>
              <a:schemeClr val="bg1"/>
            </a:solidFill>
          </a:ln>
        </p:spPr>
        <p:txBody>
          <a:bodyPr wrap="none">
            <a:spAutoFit/>
          </a:bodyPr>
          <a:lstStyle/>
          <a:p>
            <a:pPr lvl="0" algn="ctr">
              <a:lnSpc>
                <a:spcPct val="150000"/>
              </a:lnSpc>
              <a:spcBef>
                <a:spcPts val="600"/>
              </a:spcBef>
              <a:spcAft>
                <a:spcPts val="600"/>
              </a:spcAft>
            </a:pPr>
            <a:r>
              <a:rPr lang="en-US" sz="4000" b="1" smtClean="0">
                <a:solidFill>
                  <a:srgbClr val="C00000"/>
                </a:solidFill>
                <a:latin typeface="Arial" panose="020B0604020202020204" pitchFamily="34" charset="0"/>
                <a:ea typeface="Dotum" panose="020B0600000101010101" pitchFamily="34" charset="-127"/>
                <a:cs typeface="Arial" panose="020B0604020202020204" pitchFamily="34" charset="0"/>
              </a:rPr>
              <a:t>4</a:t>
            </a:r>
            <a:r>
              <a:rPr lang="vi-VN" sz="4000" b="1" smtClean="0">
                <a:solidFill>
                  <a:srgbClr val="C00000"/>
                </a:solidFill>
                <a:ea typeface="Dotum" panose="020B0600000101010101" pitchFamily="34" charset="-127"/>
                <a:cs typeface="Arial" panose="020B0604020202020204" pitchFamily="34" charset="0"/>
              </a:rPr>
              <a:t>0</a:t>
            </a:r>
            <a:endParaRPr lang="en-US" sz="4000" b="1">
              <a:solidFill>
                <a:srgbClr val="C00000"/>
              </a:solidFill>
              <a:latin typeface="Arial" panose="020B0604020202020204" pitchFamily="34" charset="0"/>
              <a:ea typeface="Arial" panose="020B0604020202020204" pitchFamily="34" charset="0"/>
              <a:cs typeface="Arial" panose="020B0604020202020204" pitchFamily="34" charset="0"/>
            </a:endParaRPr>
          </a:p>
        </p:txBody>
      </p:sp>
      <p:sp>
        <p:nvSpPr>
          <p:cNvPr id="40" name="Rectangle 39"/>
          <p:cNvSpPr/>
          <p:nvPr/>
        </p:nvSpPr>
        <p:spPr>
          <a:xfrm>
            <a:off x="13529916" y="8276608"/>
            <a:ext cx="755335" cy="901593"/>
          </a:xfrm>
          <a:prstGeom prst="rect">
            <a:avLst/>
          </a:prstGeom>
          <a:solidFill>
            <a:schemeClr val="bg1"/>
          </a:solidFill>
          <a:ln>
            <a:solidFill>
              <a:schemeClr val="bg1"/>
            </a:solidFill>
          </a:ln>
        </p:spPr>
        <p:txBody>
          <a:bodyPr wrap="none">
            <a:spAutoFit/>
          </a:bodyPr>
          <a:lstStyle/>
          <a:p>
            <a:pPr lvl="0" algn="ctr">
              <a:lnSpc>
                <a:spcPct val="150000"/>
              </a:lnSpc>
              <a:spcBef>
                <a:spcPts val="600"/>
              </a:spcBef>
              <a:spcAft>
                <a:spcPts val="600"/>
              </a:spcAft>
            </a:pPr>
            <a:r>
              <a:rPr lang="en-US" sz="4000" b="1" smtClean="0">
                <a:solidFill>
                  <a:srgbClr val="C00000"/>
                </a:solidFill>
                <a:latin typeface="Arial" panose="020B0604020202020204" pitchFamily="34" charset="0"/>
                <a:ea typeface="Dotum" panose="020B0600000101010101" pitchFamily="34" charset="-127"/>
                <a:cs typeface="Arial" panose="020B0604020202020204" pitchFamily="34" charset="0"/>
              </a:rPr>
              <a:t>48</a:t>
            </a:r>
            <a:endParaRPr lang="en-US" sz="4000" b="1">
              <a:solidFill>
                <a:srgbClr val="C00000"/>
              </a:solidFill>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anim calcmode="lin" valueType="num">
                                      <p:cBhvr>
                                        <p:cTn id="13" dur="500" fill="hold"/>
                                        <p:tgtEl>
                                          <p:spTgt spid="38"/>
                                        </p:tgtEl>
                                        <p:attrNameLst>
                                          <p:attrName>ppt_x</p:attrName>
                                        </p:attrNameLst>
                                      </p:cBhvr>
                                      <p:tavLst>
                                        <p:tav tm="0">
                                          <p:val>
                                            <p:strVal val="#ppt_x"/>
                                          </p:val>
                                        </p:tav>
                                        <p:tav tm="100000">
                                          <p:val>
                                            <p:strVal val="#ppt_x"/>
                                          </p:val>
                                        </p:tav>
                                      </p:tavLst>
                                    </p:anim>
                                    <p:anim calcmode="lin" valueType="num">
                                      <p:cBhvr>
                                        <p:cTn id="14" dur="500" fill="hold"/>
                                        <p:tgtEl>
                                          <p:spTgt spid="3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anim calcmode="lin" valueType="num">
                                      <p:cBhvr>
                                        <p:cTn id="18" dur="500" fill="hold"/>
                                        <p:tgtEl>
                                          <p:spTgt spid="41"/>
                                        </p:tgtEl>
                                        <p:attrNameLst>
                                          <p:attrName>ppt_x</p:attrName>
                                        </p:attrNameLst>
                                      </p:cBhvr>
                                      <p:tavLst>
                                        <p:tav tm="0">
                                          <p:val>
                                            <p:strVal val="#ppt_x"/>
                                          </p:val>
                                        </p:tav>
                                        <p:tav tm="100000">
                                          <p:val>
                                            <p:strVal val="#ppt_x"/>
                                          </p:val>
                                        </p:tav>
                                      </p:tavLst>
                                    </p:anim>
                                    <p:anim calcmode="lin" valueType="num">
                                      <p:cBhvr>
                                        <p:cTn id="19" dur="500" fill="hold"/>
                                        <p:tgtEl>
                                          <p:spTgt spid="4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anim calcmode="lin" valueType="num">
                                      <p:cBhvr>
                                        <p:cTn id="23" dur="500" fill="hold"/>
                                        <p:tgtEl>
                                          <p:spTgt spid="27"/>
                                        </p:tgtEl>
                                        <p:attrNameLst>
                                          <p:attrName>ppt_x</p:attrName>
                                        </p:attrNameLst>
                                      </p:cBhvr>
                                      <p:tavLst>
                                        <p:tav tm="0">
                                          <p:val>
                                            <p:strVal val="#ppt_x"/>
                                          </p:val>
                                        </p:tav>
                                        <p:tav tm="100000">
                                          <p:val>
                                            <p:strVal val="#ppt_x"/>
                                          </p:val>
                                        </p:tav>
                                      </p:tavLst>
                                    </p:anim>
                                    <p:anim calcmode="lin" valueType="num">
                                      <p:cBhvr>
                                        <p:cTn id="24"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39"/>
                                        </p:tgtEl>
                                        <p:attrNameLst>
                                          <p:attrName>style.visibility</p:attrName>
                                        </p:attrNameLst>
                                      </p:cBhvr>
                                      <p:to>
                                        <p:strVal val="visible"/>
                                      </p:to>
                                    </p:set>
                                    <p:anim calcmode="lin" valueType="num">
                                      <p:cBhvr>
                                        <p:cTn id="36" dur="500" fill="hold"/>
                                        <p:tgtEl>
                                          <p:spTgt spid="39"/>
                                        </p:tgtEl>
                                        <p:attrNameLst>
                                          <p:attrName>ppt_w</p:attrName>
                                        </p:attrNameLst>
                                      </p:cBhvr>
                                      <p:tavLst>
                                        <p:tav tm="0">
                                          <p:val>
                                            <p:fltVal val="0"/>
                                          </p:val>
                                        </p:tav>
                                        <p:tav tm="100000">
                                          <p:val>
                                            <p:strVal val="#ppt_w"/>
                                          </p:val>
                                        </p:tav>
                                      </p:tavLst>
                                    </p:anim>
                                    <p:anim calcmode="lin" valueType="num">
                                      <p:cBhvr>
                                        <p:cTn id="37" dur="500" fill="hold"/>
                                        <p:tgtEl>
                                          <p:spTgt spid="39"/>
                                        </p:tgtEl>
                                        <p:attrNameLst>
                                          <p:attrName>ppt_h</p:attrName>
                                        </p:attrNameLst>
                                      </p:cBhvr>
                                      <p:tavLst>
                                        <p:tav tm="0">
                                          <p:val>
                                            <p:fltVal val="0"/>
                                          </p:val>
                                        </p:tav>
                                        <p:tav tm="100000">
                                          <p:val>
                                            <p:strVal val="#ppt_h"/>
                                          </p:val>
                                        </p:tav>
                                      </p:tavLst>
                                    </p:anim>
                                    <p:animEffect transition="in" filter="fade">
                                      <p:cBhvr>
                                        <p:cTn id="38" dur="500"/>
                                        <p:tgtEl>
                                          <p:spTgt spid="39"/>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p:cTn id="43" dur="500" fill="hold"/>
                                        <p:tgtEl>
                                          <p:spTgt spid="40"/>
                                        </p:tgtEl>
                                        <p:attrNameLst>
                                          <p:attrName>ppt_w</p:attrName>
                                        </p:attrNameLst>
                                      </p:cBhvr>
                                      <p:tavLst>
                                        <p:tav tm="0">
                                          <p:val>
                                            <p:fltVal val="0"/>
                                          </p:val>
                                        </p:tav>
                                        <p:tav tm="100000">
                                          <p:val>
                                            <p:strVal val="#ppt_w"/>
                                          </p:val>
                                        </p:tav>
                                      </p:tavLst>
                                    </p:anim>
                                    <p:anim calcmode="lin" valueType="num">
                                      <p:cBhvr>
                                        <p:cTn id="44" dur="500" fill="hold"/>
                                        <p:tgtEl>
                                          <p:spTgt spid="40"/>
                                        </p:tgtEl>
                                        <p:attrNameLst>
                                          <p:attrName>ppt_h</p:attrName>
                                        </p:attrNameLst>
                                      </p:cBhvr>
                                      <p:tavLst>
                                        <p:tav tm="0">
                                          <p:val>
                                            <p:fltVal val="0"/>
                                          </p:val>
                                        </p:tav>
                                        <p:tav tm="100000">
                                          <p:val>
                                            <p:strVal val="#ppt_h"/>
                                          </p:val>
                                        </p:tav>
                                      </p:tavLst>
                                    </p:anim>
                                    <p:animEffect transition="in" filter="fade">
                                      <p:cBhvr>
                                        <p:cTn id="4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28" grpId="0" animBg="1"/>
      <p:bldP spid="39" grpId="0" animBg="1"/>
      <p:bldP spid="4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98783"/>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pic>
        <p:nvPicPr>
          <p:cNvPr id="11" name="Picture 10"/>
          <p:cNvPicPr>
            <a:picLocks noChangeAspect="1"/>
          </p:cNvPicPr>
          <p:nvPr/>
        </p:nvPicPr>
        <p:blipFill>
          <a:blip r:embed="rId2"/>
          <a:stretch>
            <a:fillRect/>
          </a:stretch>
        </p:blipFill>
        <p:spPr>
          <a:xfrm flipH="1">
            <a:off x="16559694" y="8775087"/>
            <a:ext cx="1022892" cy="1187754"/>
          </a:xfrm>
          <a:prstGeom prst="rect">
            <a:avLst/>
          </a:prstGeom>
        </p:spPr>
      </p:pic>
      <p:sp>
        <p:nvSpPr>
          <p:cNvPr id="15" name="Rounded Rectangle 14"/>
          <p:cNvSpPr/>
          <p:nvPr/>
        </p:nvSpPr>
        <p:spPr>
          <a:xfrm>
            <a:off x="738267" y="788068"/>
            <a:ext cx="2273414" cy="1009290"/>
          </a:xfrm>
          <a:prstGeom prst="round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a:latin typeface="Arial" panose="020B0604020202020204" pitchFamily="34" charset="0"/>
                <a:cs typeface="Arial" panose="020B0604020202020204" pitchFamily="34" charset="0"/>
              </a:rPr>
              <a:t>Ví dụ </a:t>
            </a:r>
            <a:r>
              <a:rPr lang="en-US" sz="3800" b="1" smtClean="0">
                <a:latin typeface="Arial" panose="020B0604020202020204" pitchFamily="34" charset="0"/>
                <a:cs typeface="Arial" panose="020B0604020202020204" pitchFamily="34" charset="0"/>
              </a:rPr>
              <a:t>6</a:t>
            </a:r>
            <a:endParaRPr lang="en-US" sz="3800" b="1">
              <a:latin typeface="Arial" panose="020B0604020202020204" pitchFamily="34" charset="0"/>
              <a:cs typeface="Arial" panose="020B0604020202020204" pitchFamily="34" charset="0"/>
            </a:endParaRPr>
          </a:p>
        </p:txBody>
      </p:sp>
      <p:sp>
        <p:nvSpPr>
          <p:cNvPr id="17" name="Rectangle 16"/>
          <p:cNvSpPr/>
          <p:nvPr/>
        </p:nvSpPr>
        <p:spPr>
          <a:xfrm>
            <a:off x="718214" y="1931068"/>
            <a:ext cx="9155373" cy="5246949"/>
          </a:xfrm>
          <a:prstGeom prst="rect">
            <a:avLst/>
          </a:prstGeom>
        </p:spPr>
        <p:txBody>
          <a:bodyPr wrap="square">
            <a:spAutoFit/>
          </a:bodyPr>
          <a:lstStyle/>
          <a:p>
            <a:pPr lvl="0" algn="just">
              <a:lnSpc>
                <a:spcPct val="150000"/>
              </a:lnSpc>
            </a:pPr>
            <a:r>
              <a:rPr lang="vi-VN" sz="3800">
                <a:solidFill>
                  <a:prstClr val="black"/>
                </a:solidFill>
                <a:cs typeface="Arial" panose="020B0604020202020204" pitchFamily="34" charset="0"/>
              </a:rPr>
              <a:t>Người phụ trách một câu lạc bộ thống kê số lượng thành viên có mặt tại câu lạc bộ từ thứ Hai đến thứ Sáu lần lượt như sau: 15; 20; 20; 15; 12 (người</a:t>
            </a:r>
            <a:r>
              <a:rPr lang="vi-VN" sz="3800">
                <a:solidFill>
                  <a:prstClr val="black"/>
                </a:solidFill>
                <a:cs typeface="Arial" panose="020B0604020202020204" pitchFamily="34" charset="0"/>
              </a:rPr>
              <a:t>). </a:t>
            </a:r>
            <a:endParaRPr lang="en-US" sz="3800" smtClean="0">
              <a:solidFill>
                <a:prstClr val="black"/>
              </a:solidFill>
              <a:cs typeface="Arial" panose="020B0604020202020204" pitchFamily="34" charset="0"/>
            </a:endParaRPr>
          </a:p>
          <a:p>
            <a:pPr lvl="0" algn="just">
              <a:lnSpc>
                <a:spcPct val="150000"/>
              </a:lnSpc>
            </a:pPr>
            <a:r>
              <a:rPr lang="vi-VN" sz="3800" smtClean="0">
                <a:solidFill>
                  <a:prstClr val="black"/>
                </a:solidFill>
                <a:cs typeface="Arial" panose="020B0604020202020204" pitchFamily="34" charset="0"/>
              </a:rPr>
              <a:t>a</a:t>
            </a:r>
            <a:r>
              <a:rPr lang="vi-VN" sz="3800">
                <a:solidFill>
                  <a:prstClr val="black"/>
                </a:solidFill>
                <a:cs typeface="Arial" panose="020B0604020202020204" pitchFamily="34" charset="0"/>
              </a:rPr>
              <a:t>) Hãy lựa chọn biểu đồ thích hợp để biểu diễn dữ liệu </a:t>
            </a:r>
            <a:r>
              <a:rPr lang="vi-VN" sz="3800">
                <a:solidFill>
                  <a:prstClr val="black"/>
                </a:solidFill>
                <a:cs typeface="Arial" panose="020B0604020202020204" pitchFamily="34" charset="0"/>
              </a:rPr>
              <a:t>trên</a:t>
            </a:r>
            <a:r>
              <a:rPr lang="vi-VN" sz="3800" smtClean="0">
                <a:solidFill>
                  <a:prstClr val="black"/>
                </a:solidFill>
                <a:cs typeface="Arial" panose="020B0604020202020204" pitchFamily="34" charset="0"/>
              </a:rPr>
              <a:t>.</a:t>
            </a:r>
            <a:endParaRPr lang="vi-VN" sz="3800">
              <a:solidFill>
                <a:prstClr val="black"/>
              </a:solidFill>
              <a:cs typeface="Arial" panose="020B0604020202020204" pitchFamily="34" charset="0"/>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10134600" y="2082446"/>
            <a:ext cx="7460721" cy="5030606"/>
          </a:xfrm>
          <a:prstGeom prst="rect">
            <a:avLst/>
          </a:prstGeom>
        </p:spPr>
      </p:pic>
      <p:sp>
        <p:nvSpPr>
          <p:cNvPr id="6" name="Rectangle 5"/>
          <p:cNvSpPr/>
          <p:nvPr/>
        </p:nvSpPr>
        <p:spPr>
          <a:xfrm>
            <a:off x="738267" y="7247209"/>
            <a:ext cx="16811692" cy="1846659"/>
          </a:xfrm>
          <a:prstGeom prst="rect">
            <a:avLst/>
          </a:prstGeom>
        </p:spPr>
        <p:txBody>
          <a:bodyPr wrap="square">
            <a:spAutoFit/>
          </a:bodyPr>
          <a:lstStyle/>
          <a:p>
            <a:pPr lvl="0" algn="just">
              <a:lnSpc>
                <a:spcPct val="150000"/>
              </a:lnSpc>
            </a:pPr>
            <a:r>
              <a:rPr lang="vi-VN" sz="3800">
                <a:solidFill>
                  <a:prstClr val="black"/>
                </a:solidFill>
                <a:cs typeface="Arial" panose="020B0604020202020204" pitchFamily="34" charset="0"/>
              </a:rPr>
              <a:t>b) Hãy hoàn thiện biểu đồ ở Hình 10 để nhận được biểu đồ đoạn thẳng biểu diễn số thành viên có mặt tại câu lạc bộ trong những ngày đã nêu.</a:t>
            </a:r>
            <a:endParaRPr lang="vi-VN" sz="3800">
              <a:solidFill>
                <a:prstClr val="black"/>
              </a:solidFill>
              <a:cs typeface="Arial" panose="020B0604020202020204" pitchFamily="34" charset="0"/>
            </a:endParaRPr>
          </a:p>
        </p:txBody>
      </p:sp>
      <p:sp>
        <p:nvSpPr>
          <p:cNvPr id="19" name="Freeform 21"/>
          <p:cNvSpPr/>
          <p:nvPr/>
        </p:nvSpPr>
        <p:spPr>
          <a:xfrm rot="20696202">
            <a:off x="17021488" y="132709"/>
            <a:ext cx="551822" cy="1468097"/>
          </a:xfrm>
          <a:custGeom>
            <a:avLst/>
            <a:gdLst/>
            <a:ahLst/>
            <a:cxnLst/>
            <a:rect l="l" t="t" r="r" b="b"/>
            <a:pathLst>
              <a:path w="614901" h="2087628">
                <a:moveTo>
                  <a:pt x="0" y="0"/>
                </a:moveTo>
                <a:lnTo>
                  <a:pt x="614901" y="0"/>
                </a:lnTo>
                <a:lnTo>
                  <a:pt x="614901" y="2087629"/>
                </a:lnTo>
                <a:lnTo>
                  <a:pt x="0" y="2087629"/>
                </a:lnTo>
                <a:lnTo>
                  <a:pt x="0" y="0"/>
                </a:lnTo>
                <a:close/>
              </a:path>
            </a:pathLst>
          </a:custGeom>
          <a:blipFill>
            <a:blip r:embed="rId5">
              <a:extLst>
                <a:ext uri="{96DAC541-7B7A-43D3-8B79-37D633B846F1}">
                  <asvg:svgBlip xmlns:asvg="http://schemas.microsoft.com/office/drawing/2016/SVG/main" xmlns="" r:embed="rId21"/>
                </a:ext>
              </a:extLst>
            </a:blip>
            <a:stretch>
              <a:fillRect/>
            </a:stretch>
          </a:blipFill>
        </p:spPr>
      </p:sp>
    </p:spTree>
    <p:extLst>
      <p:ext uri="{BB962C8B-B14F-4D97-AF65-F5344CB8AC3E}">
        <p14:creationId xmlns:p14="http://schemas.microsoft.com/office/powerpoint/2010/main" val="1313909128"/>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ppt_x</p:attrName>
                                        </p:attrNameLst>
                                      </p:cBhvr>
                                      <p:tavLst>
                                        <p:tav tm="0">
                                          <p:val>
                                            <p:strVal val="#ppt_x"/>
                                          </p:val>
                                        </p:tav>
                                        <p:tav tm="100000">
                                          <p:val>
                                            <p:strVal val="#ppt_x"/>
                                          </p:val>
                                        </p:tav>
                                      </p:tavLst>
                                    </p:anim>
                                    <p:anim calcmode="lin" valueType="num">
                                      <p:cBhvr>
                                        <p:cTn id="14" dur="5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31" name="Freeform 31"/>
          <p:cNvSpPr/>
          <p:nvPr/>
        </p:nvSpPr>
        <p:spPr>
          <a:xfrm>
            <a:off x="14460300" y="448952"/>
            <a:ext cx="3666839" cy="947966"/>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nvGrpSpPr>
          <p:cNvPr id="2" name="Group 2"/>
          <p:cNvGrpSpPr/>
          <p:nvPr/>
        </p:nvGrpSpPr>
        <p:grpSpPr>
          <a:xfrm>
            <a:off x="14450775" y="3312580"/>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7" name="Group 7"/>
          <p:cNvGrpSpPr/>
          <p:nvPr/>
        </p:nvGrpSpPr>
        <p:grpSpPr>
          <a:xfrm>
            <a:off x="14450775" y="7526722"/>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2" name="Group 12"/>
          <p:cNvGrpSpPr/>
          <p:nvPr/>
        </p:nvGrpSpPr>
        <p:grpSpPr>
          <a:xfrm>
            <a:off x="14450775" y="1847193"/>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7" name="Group 17"/>
          <p:cNvGrpSpPr/>
          <p:nvPr/>
        </p:nvGrpSpPr>
        <p:grpSpPr>
          <a:xfrm>
            <a:off x="-84314" y="266700"/>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p:cNvSpPr/>
          <p:nvPr/>
        </p:nvSpPr>
        <p:spPr>
          <a:xfrm>
            <a:off x="17247589" y="496706"/>
            <a:ext cx="861340" cy="896558"/>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sp>
      <p:sp>
        <p:nvSpPr>
          <p:cNvPr id="44" name="Rectangle 43"/>
          <p:cNvSpPr/>
          <p:nvPr/>
        </p:nvSpPr>
        <p:spPr>
          <a:xfrm>
            <a:off x="1012610" y="2436659"/>
            <a:ext cx="15104275" cy="3877985"/>
          </a:xfrm>
          <a:prstGeom prst="rect">
            <a:avLst/>
          </a:prstGeom>
        </p:spPr>
        <p:txBody>
          <a:bodyPr wrap="square">
            <a:spAutoFit/>
          </a:bodyPr>
          <a:lstStyle/>
          <a:p>
            <a:pPr algn="just">
              <a:lnSpc>
                <a:spcPct val="150000"/>
              </a:lnSpc>
            </a:pPr>
            <a:r>
              <a:rPr lang="vi-VN" sz="4100">
                <a:cs typeface="Arial" panose="020B0604020202020204" pitchFamily="34" charset="0"/>
              </a:rPr>
              <a:t>Ở lớp 6 và lớp 7, chúng ta đã làm quen với việc mô </a:t>
            </a:r>
            <a:r>
              <a:rPr lang="vi-VN" sz="4100">
                <a:cs typeface="Arial" panose="020B0604020202020204" pitchFamily="34" charset="0"/>
              </a:rPr>
              <a:t>tả </a:t>
            </a:r>
            <a:r>
              <a:rPr lang="vi-VN" sz="4100" smtClean="0">
                <a:cs typeface="Arial" panose="020B0604020202020204" pitchFamily="34" charset="0"/>
              </a:rPr>
              <a:t>và </a:t>
            </a:r>
            <a:r>
              <a:rPr lang="en-US" sz="4100" smtClean="0">
                <a:cs typeface="Arial" panose="020B0604020202020204" pitchFamily="34" charset="0"/>
              </a:rPr>
              <a:t>        </a:t>
            </a:r>
            <a:r>
              <a:rPr lang="vi-VN" sz="4100" smtClean="0">
                <a:cs typeface="Arial" panose="020B0604020202020204" pitchFamily="34" charset="0"/>
              </a:rPr>
              <a:t>biểu </a:t>
            </a:r>
            <a:r>
              <a:rPr lang="vi-VN" sz="4100">
                <a:cs typeface="Arial" panose="020B0604020202020204" pitchFamily="34" charset="0"/>
              </a:rPr>
              <a:t>diễn dữ liệu vào bảng, biểu đồ thích hợp ở dạng: Bảng thống kê; biểu đồ tranh; biểu đồ dạng cột/ cột kép; biểu đồ đoạn thẳng; biểu đồ hình quạt </a:t>
            </a:r>
            <a:r>
              <a:rPr lang="vi-VN" sz="4100">
                <a:cs typeface="Arial" panose="020B0604020202020204" pitchFamily="34" charset="0"/>
              </a:rPr>
              <a:t>tròn</a:t>
            </a:r>
            <a:r>
              <a:rPr lang="vi-VN" sz="4100" smtClean="0">
                <a:cs typeface="Arial" panose="020B0604020202020204" pitchFamily="34" charset="0"/>
              </a:rPr>
              <a:t>.</a:t>
            </a:r>
            <a:endParaRPr lang="vi-VN" sz="4100">
              <a:cs typeface="Arial" panose="020B0604020202020204" pitchFamily="34" charset="0"/>
            </a:endParaRPr>
          </a:p>
        </p:txBody>
      </p:sp>
      <p:graphicFrame>
        <p:nvGraphicFramePr>
          <p:cNvPr id="45" name="Object 44"/>
          <p:cNvGraphicFramePr>
            <a:graphicFrameLocks noChangeAspect="1"/>
          </p:cNvGraphicFramePr>
          <p:nvPr>
            <p:extLst>
              <p:ext uri="{D42A27DB-BD31-4B8C-83A1-F6EECF244321}">
                <p14:modId xmlns:p14="http://schemas.microsoft.com/office/powerpoint/2010/main" val="1877052759"/>
              </p:ext>
            </p:extLst>
          </p:nvPr>
        </p:nvGraphicFramePr>
        <p:xfrm>
          <a:off x="9086850" y="4774598"/>
          <a:ext cx="114300" cy="215900"/>
        </p:xfrm>
        <a:graphic>
          <a:graphicData uri="http://schemas.openxmlformats.org/presentationml/2006/ole">
            <mc:AlternateContent xmlns:mc="http://schemas.openxmlformats.org/markup-compatibility/2006">
              <mc:Choice xmlns:v="urn:schemas-microsoft-com:vml" Requires="v">
                <p:oleObj spid="_x0000_s1089" name="Equation" r:id="rId3" imgW="114120" imgH="215640" progId="Equation.3">
                  <p:embed/>
                </p:oleObj>
              </mc:Choice>
              <mc:Fallback>
                <p:oleObj name="Equation" r:id="rId3" imgW="114120" imgH="215640" progId="Equation.3">
                  <p:embed/>
                  <p:pic>
                    <p:nvPicPr>
                      <p:cNvPr id="0" name=""/>
                      <p:cNvPicPr/>
                      <p:nvPr/>
                    </p:nvPicPr>
                    <p:blipFill>
                      <a:blip r:embed="rId4"/>
                      <a:stretch>
                        <a:fillRect/>
                      </a:stretch>
                    </p:blipFill>
                    <p:spPr>
                      <a:xfrm>
                        <a:off x="9086850" y="4774598"/>
                        <a:ext cx="114300" cy="215900"/>
                      </a:xfrm>
                      <a:prstGeom prst="rect">
                        <a:avLst/>
                      </a:prstGeom>
                    </p:spPr>
                  </p:pic>
                </p:oleObj>
              </mc:Fallback>
            </mc:AlternateContent>
          </a:graphicData>
        </a:graphic>
      </p:graphicFrame>
      <p:sp>
        <p:nvSpPr>
          <p:cNvPr id="28" name="TextBox 27"/>
          <p:cNvSpPr txBox="1"/>
          <p:nvPr/>
        </p:nvSpPr>
        <p:spPr>
          <a:xfrm>
            <a:off x="5250047" y="918054"/>
            <a:ext cx="6629400" cy="1107996"/>
          </a:xfrm>
          <a:prstGeom prst="rect">
            <a:avLst/>
          </a:prstGeom>
          <a:noFill/>
        </p:spPr>
        <p:txBody>
          <a:bodyPr wrap="square" rtlCol="0">
            <a:spAutoFit/>
          </a:bodyPr>
          <a:lstStyle/>
          <a:p>
            <a:pPr algn="ctr"/>
            <a:r>
              <a:rPr lang="vi-VN" sz="6600" b="1" smtClean="0">
                <a:solidFill>
                  <a:schemeClr val="accent6">
                    <a:lumMod val="75000"/>
                  </a:schemeClr>
                </a:solidFill>
                <a:latin typeface="Arial" panose="020B0604020202020204" pitchFamily="34" charset="0"/>
                <a:cs typeface="Arial" panose="020B0604020202020204" pitchFamily="34" charset="0"/>
              </a:rPr>
              <a:t>KHỞI ĐỘNG</a:t>
            </a:r>
            <a:endParaRPr lang="en-US" sz="6600" b="1">
              <a:solidFill>
                <a:schemeClr val="accent6">
                  <a:lumMod val="75000"/>
                </a:schemeClr>
              </a:solidFill>
              <a:latin typeface="Arial" panose="020B0604020202020204" pitchFamily="34" charset="0"/>
              <a:cs typeface="Arial" panose="020B0604020202020204" pitchFamily="34" charset="0"/>
            </a:endParaRPr>
          </a:p>
        </p:txBody>
      </p:sp>
      <p:grpSp>
        <p:nvGrpSpPr>
          <p:cNvPr id="35" name="Group 34"/>
          <p:cNvGrpSpPr/>
          <p:nvPr/>
        </p:nvGrpSpPr>
        <p:grpSpPr>
          <a:xfrm>
            <a:off x="1070077" y="6733441"/>
            <a:ext cx="15046808" cy="2531767"/>
            <a:chOff x="-654604" y="8257283"/>
            <a:chExt cx="17222396" cy="2531767"/>
          </a:xfrm>
        </p:grpSpPr>
        <p:sp>
          <p:nvSpPr>
            <p:cNvPr id="33" name="Rectangle 32"/>
            <p:cNvSpPr/>
            <p:nvPr/>
          </p:nvSpPr>
          <p:spPr>
            <a:xfrm>
              <a:off x="1171800" y="8257283"/>
              <a:ext cx="15395992" cy="1985159"/>
            </a:xfrm>
            <a:prstGeom prst="rect">
              <a:avLst/>
            </a:prstGeom>
          </p:spPr>
          <p:txBody>
            <a:bodyPr wrap="square">
              <a:spAutoFit/>
            </a:bodyPr>
            <a:lstStyle/>
            <a:p>
              <a:pPr algn="just">
                <a:lnSpc>
                  <a:spcPct val="150000"/>
                </a:lnSpc>
                <a:spcBef>
                  <a:spcPts val="600"/>
                </a:spcBef>
                <a:spcAft>
                  <a:spcPts val="600"/>
                </a:spcAft>
              </a:pPr>
              <a:r>
                <a:rPr lang="vi-VN" sz="4100">
                  <a:ea typeface="Calibri" panose="020F0502020204030204" pitchFamily="34" charset="0"/>
                  <a:cs typeface="Arial" panose="020B0604020202020204" pitchFamily="34" charset="0"/>
                </a:rPr>
                <a:t>Các dạng bảng, biểu đồ trên mô tả và biểu diễn dữ liệu như thế nào?</a:t>
              </a:r>
              <a:endParaRPr lang="vi-VN" sz="4100">
                <a:ea typeface="Calibri" panose="020F0502020204030204" pitchFamily="34" charset="0"/>
                <a:cs typeface="Arial" panose="020B0604020202020204" pitchFamily="34" charset="0"/>
              </a:endParaRPr>
            </a:p>
          </p:txBody>
        </p:sp>
        <p:pic>
          <p:nvPicPr>
            <p:cNvPr id="34" name="Picture 33"/>
            <p:cNvPicPr>
              <a:picLocks noChangeAspect="1"/>
            </p:cNvPicPr>
            <p:nvPr/>
          </p:nvPicPr>
          <p:blipFill>
            <a:blip r:embed="rId5"/>
            <a:stretch>
              <a:fillRect/>
            </a:stretch>
          </p:blipFill>
          <p:spPr>
            <a:xfrm>
              <a:off x="-654604" y="8717510"/>
              <a:ext cx="1642679" cy="2071540"/>
            </a:xfrm>
            <a:prstGeom prst="rect">
              <a:avLst/>
            </a:prstGeom>
          </p:spPr>
        </p:pic>
      </p:grpSp>
    </p:spTree>
    <p:extLst>
      <p:ext uri="{BB962C8B-B14F-4D97-AF65-F5344CB8AC3E}">
        <p14:creationId xmlns:p14="http://schemas.microsoft.com/office/powerpoint/2010/main" val="2158673740"/>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anim calcmode="lin" valueType="num">
                                      <p:cBhvr>
                                        <p:cTn id="13" dur="500" fill="hold"/>
                                        <p:tgtEl>
                                          <p:spTgt spid="44"/>
                                        </p:tgtEl>
                                        <p:attrNameLst>
                                          <p:attrName>ppt_x</p:attrName>
                                        </p:attrNameLst>
                                      </p:cBhvr>
                                      <p:tavLst>
                                        <p:tav tm="0">
                                          <p:val>
                                            <p:strVal val="#ppt_x"/>
                                          </p:val>
                                        </p:tav>
                                        <p:tav tm="100000">
                                          <p:val>
                                            <p:strVal val="#ppt_x"/>
                                          </p:val>
                                        </p:tav>
                                      </p:tavLst>
                                    </p:anim>
                                    <p:anim calcmode="lin" valueType="num">
                                      <p:cBhvr>
                                        <p:cTn id="14" dur="500" fill="hold"/>
                                        <p:tgtEl>
                                          <p:spTgt spid="4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strVal val="#ppt_x"/>
                                          </p:val>
                                        </p:tav>
                                        <p:tav tm="100000">
                                          <p:val>
                                            <p:strVal val="#ppt_x"/>
                                          </p:val>
                                        </p:tav>
                                      </p:tavLst>
                                    </p:anim>
                                    <p:anim calcmode="lin" valueType="num">
                                      <p:cBhvr>
                                        <p:cTn id="19"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98783"/>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pic>
        <p:nvPicPr>
          <p:cNvPr id="11" name="Picture 10"/>
          <p:cNvPicPr>
            <a:picLocks noChangeAspect="1"/>
          </p:cNvPicPr>
          <p:nvPr/>
        </p:nvPicPr>
        <p:blipFill>
          <a:blip r:embed="rId2"/>
          <a:stretch>
            <a:fillRect/>
          </a:stretch>
        </p:blipFill>
        <p:spPr>
          <a:xfrm flipH="1">
            <a:off x="16559694" y="8775087"/>
            <a:ext cx="1022892" cy="1187754"/>
          </a:xfrm>
          <a:prstGeom prst="rect">
            <a:avLst/>
          </a:prstGeom>
        </p:spPr>
      </p:pic>
      <p:sp>
        <p:nvSpPr>
          <p:cNvPr id="19" name="Freeform 21"/>
          <p:cNvSpPr/>
          <p:nvPr/>
        </p:nvSpPr>
        <p:spPr>
          <a:xfrm rot="20696202">
            <a:off x="17021488" y="132709"/>
            <a:ext cx="551822" cy="1468097"/>
          </a:xfrm>
          <a:custGeom>
            <a:avLst/>
            <a:gdLst/>
            <a:ahLst/>
            <a:cxnLst/>
            <a:rect l="l" t="t" r="r" b="b"/>
            <a:pathLst>
              <a:path w="614901" h="2087628">
                <a:moveTo>
                  <a:pt x="0" y="0"/>
                </a:moveTo>
                <a:lnTo>
                  <a:pt x="614901" y="0"/>
                </a:lnTo>
                <a:lnTo>
                  <a:pt x="614901" y="2087629"/>
                </a:lnTo>
                <a:lnTo>
                  <a:pt x="0" y="2087629"/>
                </a:lnTo>
                <a:lnTo>
                  <a:pt x="0" y="0"/>
                </a:lnTo>
                <a:close/>
              </a:path>
            </a:pathLst>
          </a:custGeom>
          <a:blipFill>
            <a:blip r:embed="rId3">
              <a:extLst>
                <a:ext uri="{96DAC541-7B7A-43D3-8B79-37D633B846F1}">
                  <asvg:svgBlip xmlns:asvg="http://schemas.microsoft.com/office/drawing/2016/SVG/main" xmlns="" r:embed="rId21"/>
                </a:ext>
              </a:extLst>
            </a:blip>
            <a:stretch>
              <a:fillRect/>
            </a:stretch>
          </a:blipFill>
        </p:spPr>
      </p:sp>
      <p:sp>
        <p:nvSpPr>
          <p:cNvPr id="9" name="TextBox 8"/>
          <p:cNvSpPr txBox="1"/>
          <p:nvPr/>
        </p:nvSpPr>
        <p:spPr>
          <a:xfrm>
            <a:off x="828697" y="1028700"/>
            <a:ext cx="1397000" cy="715581"/>
          </a:xfrm>
          <a:prstGeom prst="rect">
            <a:avLst/>
          </a:prstGeom>
          <a:noFill/>
        </p:spPr>
        <p:txBody>
          <a:bodyPr wrap="square" rtlCol="0">
            <a:spAutoFit/>
          </a:bodyPr>
          <a:lstStyle/>
          <a:p>
            <a:pPr algn="ctr"/>
            <a:r>
              <a:rPr lang="vi-VN" sz="4050" b="1" u="sng" smtClean="0">
                <a:solidFill>
                  <a:srgbClr val="C00000"/>
                </a:solidFill>
                <a:latin typeface="Arial" panose="020B0604020202020204" pitchFamily="34" charset="0"/>
                <a:cs typeface="Arial" panose="020B0604020202020204" pitchFamily="34" charset="0"/>
              </a:rPr>
              <a:t>Giải</a:t>
            </a:r>
            <a:r>
              <a:rPr lang="vi-VN" sz="4050" b="1" smtClean="0">
                <a:solidFill>
                  <a:srgbClr val="C00000"/>
                </a:solidFill>
                <a:latin typeface="Arial" panose="020B0604020202020204" pitchFamily="34" charset="0"/>
                <a:cs typeface="Arial" panose="020B0604020202020204" pitchFamily="34" charset="0"/>
              </a:rPr>
              <a:t>:</a:t>
            </a:r>
            <a:endParaRPr lang="en-US" sz="4050" b="1">
              <a:solidFill>
                <a:srgbClr val="C00000"/>
              </a:solidFill>
              <a:latin typeface="Arial" panose="020B0604020202020204" pitchFamily="34" charset="0"/>
              <a:cs typeface="Arial" panose="020B0604020202020204" pitchFamily="34" charset="0"/>
            </a:endParaRPr>
          </a:p>
        </p:txBody>
      </p:sp>
      <p:sp>
        <p:nvSpPr>
          <p:cNvPr id="4" name="Rectangle 3"/>
          <p:cNvSpPr/>
          <p:nvPr/>
        </p:nvSpPr>
        <p:spPr>
          <a:xfrm>
            <a:off x="828697" y="2105139"/>
            <a:ext cx="8363284" cy="6619761"/>
          </a:xfrm>
          <a:prstGeom prst="rect">
            <a:avLst/>
          </a:prstGeom>
        </p:spPr>
        <p:txBody>
          <a:bodyPr wrap="square">
            <a:spAutoFit/>
          </a:bodyPr>
          <a:lstStyle/>
          <a:p>
            <a:pPr algn="just">
              <a:lnSpc>
                <a:spcPct val="150000"/>
              </a:lnSpc>
              <a:spcBef>
                <a:spcPts val="600"/>
              </a:spcBef>
              <a:spcAft>
                <a:spcPts val="600"/>
              </a:spcAft>
            </a:pPr>
            <a:r>
              <a:rPr lang="vi-VN" sz="4000"/>
              <a:t>a) Ta lựa chọn biểu đồ đoạn thẳng để biểu diễn dữ liệu trên.</a:t>
            </a:r>
          </a:p>
          <a:p>
            <a:pPr algn="just">
              <a:lnSpc>
                <a:spcPct val="150000"/>
              </a:lnSpc>
              <a:spcBef>
                <a:spcPts val="600"/>
              </a:spcBef>
              <a:spcAft>
                <a:spcPts val="600"/>
              </a:spcAft>
            </a:pPr>
            <a:r>
              <a:rPr lang="vi-VN" sz="4000"/>
              <a:t>b) Sau khi hoàn thiện biểu đồ ở Hình 10, ta nhận được biểu đồ đoạn thẳng ở Hình 11 biểu diễn số thành viên có mặt tại câu lạc bộ trong những ngày đã </a:t>
            </a:r>
            <a:r>
              <a:rPr lang="vi-VN" sz="4000"/>
              <a:t>nêu</a:t>
            </a:r>
            <a:r>
              <a:rPr lang="vi-VN" sz="4000" smtClean="0"/>
              <a:t>.</a:t>
            </a:r>
            <a:endParaRPr lang="vi-VN" sz="4000"/>
          </a:p>
        </p:txBody>
      </p:sp>
      <p:pic>
        <p:nvPicPr>
          <p:cNvPr id="5" name="Picture 4"/>
          <p:cNvPicPr>
            <a:picLocks noChangeAspect="1"/>
          </p:cNvPicPr>
          <p:nvPr/>
        </p:nvPicPr>
        <p:blipFill>
          <a:blip r:embed="rId22">
            <a:extLst>
              <a:ext uri="{BEBA8EAE-BF5A-486C-A8C5-ECC9F3942E4B}">
                <a14:imgProps xmlns:a14="http://schemas.microsoft.com/office/drawing/2010/main">
                  <a14:imgLayer r:embed="rId23">
                    <a14:imgEffect>
                      <a14:sharpenSoften amount="50000"/>
                    </a14:imgEffect>
                    <a14:imgEffect>
                      <a14:brightnessContrast contrast="-40000"/>
                    </a14:imgEffect>
                  </a14:imgLayer>
                </a14:imgProps>
              </a:ext>
            </a:extLst>
          </a:blip>
          <a:stretch>
            <a:fillRect/>
          </a:stretch>
        </p:blipFill>
        <p:spPr>
          <a:xfrm>
            <a:off x="10035657" y="2324100"/>
            <a:ext cx="7474740" cy="5257800"/>
          </a:xfrm>
          <a:prstGeom prst="rect">
            <a:avLst/>
          </a:prstGeom>
        </p:spPr>
      </p:pic>
    </p:spTree>
    <p:extLst>
      <p:ext uri="{BB962C8B-B14F-4D97-AF65-F5344CB8AC3E}">
        <p14:creationId xmlns:p14="http://schemas.microsoft.com/office/powerpoint/2010/main" val="7703799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7" dur="500"/>
                                        <p:tgtEl>
                                          <p:spTgt spid="4">
                                            <p:txEl>
                                              <p:pRg st="1" end="1"/>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4" name="Picture 13"/>
          <p:cNvPicPr>
            <a:picLocks noChangeAspect="1"/>
          </p:cNvPicPr>
          <p:nvPr/>
        </p:nvPicPr>
        <p:blipFill>
          <a:blip r:embed="rId2"/>
          <a:stretch>
            <a:fillRect/>
          </a:stretch>
        </p:blipFill>
        <p:spPr>
          <a:xfrm rot="20903899">
            <a:off x="16259493" y="-243897"/>
            <a:ext cx="1970786" cy="1970786"/>
          </a:xfrm>
          <a:prstGeom prst="rect">
            <a:avLst/>
          </a:prstGeom>
        </p:spPr>
      </p:pic>
      <p:sp>
        <p:nvSpPr>
          <p:cNvPr id="10" name="Rounded Rectangle 9"/>
          <p:cNvSpPr/>
          <p:nvPr/>
        </p:nvSpPr>
        <p:spPr>
          <a:xfrm>
            <a:off x="838200" y="741496"/>
            <a:ext cx="2273414" cy="1009290"/>
          </a:xfrm>
          <a:prstGeom prst="round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a:latin typeface="Arial" panose="020B0604020202020204" pitchFamily="34" charset="0"/>
                <a:cs typeface="Arial" panose="020B0604020202020204" pitchFamily="34" charset="0"/>
              </a:rPr>
              <a:t>Ví dụ </a:t>
            </a:r>
            <a:r>
              <a:rPr lang="en-US" sz="3800" b="1" smtClean="0">
                <a:latin typeface="Arial" panose="020B0604020202020204" pitchFamily="34" charset="0"/>
                <a:cs typeface="Arial" panose="020B0604020202020204" pitchFamily="34" charset="0"/>
              </a:rPr>
              <a:t>7</a:t>
            </a:r>
            <a:endParaRPr lang="en-US" sz="3800" b="1">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13293894" y="2001725"/>
            <a:ext cx="4267200" cy="4654216"/>
          </a:xfrm>
          <a:prstGeom prst="rect">
            <a:avLst/>
          </a:prstGeom>
        </p:spPr>
      </p:pic>
      <p:sp>
        <p:nvSpPr>
          <p:cNvPr id="16" name="Rectangle 15"/>
          <p:cNvSpPr/>
          <p:nvPr/>
        </p:nvSpPr>
        <p:spPr>
          <a:xfrm>
            <a:off x="772027" y="5665341"/>
            <a:ext cx="16830173" cy="3821559"/>
          </a:xfrm>
          <a:prstGeom prst="rect">
            <a:avLst/>
          </a:prstGeom>
        </p:spPr>
        <p:txBody>
          <a:bodyPr wrap="square">
            <a:spAutoFit/>
          </a:bodyPr>
          <a:lstStyle/>
          <a:p>
            <a:pPr lvl="0" algn="just">
              <a:lnSpc>
                <a:spcPct val="165000"/>
              </a:lnSpc>
            </a:pPr>
            <a:r>
              <a:rPr lang="vi-VN" sz="3800" smtClean="0">
                <a:solidFill>
                  <a:prstClr val="black"/>
                </a:solidFill>
                <a:cs typeface="Arial" panose="020B0604020202020204" pitchFamily="34" charset="0"/>
              </a:rPr>
              <a:t>a) Hãy </a:t>
            </a:r>
            <a:r>
              <a:rPr lang="vi-VN" sz="3800">
                <a:solidFill>
                  <a:prstClr val="black"/>
                </a:solidFill>
                <a:cs typeface="Arial" panose="020B0604020202020204" pitchFamily="34" charset="0"/>
              </a:rPr>
              <a:t>lựa chọn biểu đồ thích hợp để biểu diễn dữ liệu trên</a:t>
            </a:r>
            <a:r>
              <a:rPr lang="vi-VN" sz="3800">
                <a:solidFill>
                  <a:prstClr val="black"/>
                </a:solidFill>
                <a:cs typeface="Arial" panose="020B0604020202020204" pitchFamily="34" charset="0"/>
              </a:rPr>
              <a:t>. </a:t>
            </a:r>
            <a:endParaRPr lang="en-US" sz="3800" smtClean="0">
              <a:solidFill>
                <a:prstClr val="black"/>
              </a:solidFill>
              <a:cs typeface="Arial" panose="020B0604020202020204" pitchFamily="34" charset="0"/>
            </a:endParaRPr>
          </a:p>
          <a:p>
            <a:pPr lvl="0" algn="just">
              <a:lnSpc>
                <a:spcPct val="165000"/>
              </a:lnSpc>
            </a:pPr>
            <a:r>
              <a:rPr lang="vi-VN" sz="3800" smtClean="0">
                <a:solidFill>
                  <a:prstClr val="black"/>
                </a:solidFill>
                <a:cs typeface="Arial" panose="020B0604020202020204" pitchFamily="34" charset="0"/>
              </a:rPr>
              <a:t>b</a:t>
            </a:r>
            <a:r>
              <a:rPr lang="vi-VN" sz="3800">
                <a:solidFill>
                  <a:prstClr val="black"/>
                </a:solidFill>
                <a:cs typeface="Arial" panose="020B0604020202020204" pitchFamily="34" charset="0"/>
              </a:rPr>
              <a:t>) Hãy hoàn thiện biểu đồ ở Hình 12 để nhận được biểu đồ hình quạt tròn biểu diễn các dữ liệu thống kê trên. Biết rằng hình tròn biểu diễn dữ liệu ở Hình 12 đã được chia sẵn thành các hình quạt, mỗi hình quạt ứng với 10%.</a:t>
            </a:r>
          </a:p>
        </p:txBody>
      </p:sp>
      <p:sp>
        <p:nvSpPr>
          <p:cNvPr id="17" name="Rectangle 16"/>
          <p:cNvSpPr/>
          <p:nvPr/>
        </p:nvSpPr>
        <p:spPr>
          <a:xfrm>
            <a:off x="762000" y="1866900"/>
            <a:ext cx="12095747" cy="3821559"/>
          </a:xfrm>
          <a:prstGeom prst="rect">
            <a:avLst/>
          </a:prstGeom>
        </p:spPr>
        <p:txBody>
          <a:bodyPr wrap="square">
            <a:spAutoFit/>
          </a:bodyPr>
          <a:lstStyle/>
          <a:p>
            <a:pPr lvl="0" algn="just">
              <a:lnSpc>
                <a:spcPct val="165000"/>
              </a:lnSpc>
            </a:pPr>
            <a:r>
              <a:rPr lang="vi-VN" sz="3800">
                <a:solidFill>
                  <a:prstClr val="black"/>
                </a:solidFill>
                <a:cs typeface="Arial" panose="020B0604020202020204" pitchFamily="34" charset="0"/>
              </a:rPr>
              <a:t>Một đội sản xuất bình xét thi đua cho mỗi thành viên theo bốn mức: Tốt, Khá, Trung bình, Chưa đạt. Sau khi bình xét, tỉ lệ xếp loại thi đua theo bốn mức: Tốt</a:t>
            </a:r>
            <a:r>
              <a:rPr lang="vi-VN" sz="3800">
                <a:solidFill>
                  <a:prstClr val="black"/>
                </a:solidFill>
                <a:cs typeface="Arial" panose="020B0604020202020204" pitchFamily="34" charset="0"/>
              </a:rPr>
              <a:t>, </a:t>
            </a:r>
            <a:r>
              <a:rPr lang="vi-VN" sz="3800" smtClean="0">
                <a:solidFill>
                  <a:prstClr val="black"/>
                </a:solidFill>
                <a:cs typeface="Arial" panose="020B0604020202020204" pitchFamily="34" charset="0"/>
              </a:rPr>
              <a:t>Khá, Trung </a:t>
            </a:r>
            <a:r>
              <a:rPr lang="vi-VN" sz="3800">
                <a:solidFill>
                  <a:prstClr val="black"/>
                </a:solidFill>
                <a:cs typeface="Arial" panose="020B0604020202020204" pitchFamily="34" charset="0"/>
              </a:rPr>
              <a:t>bình, Chưa đạt lần lượt là 30%; 40%; 20%; 10%</a:t>
            </a:r>
            <a:endParaRPr lang="vi-VN" sz="3800">
              <a:solidFill>
                <a:prstClr val="black"/>
              </a:solidFill>
              <a:cs typeface="Arial" panose="020B0604020202020204" pitchFamily="34" charset="0"/>
            </a:endParaRPr>
          </a:p>
        </p:txBody>
      </p:sp>
    </p:spTree>
    <p:extLst>
      <p:ext uri="{BB962C8B-B14F-4D97-AF65-F5344CB8AC3E}">
        <p14:creationId xmlns:p14="http://schemas.microsoft.com/office/powerpoint/2010/main" val="2927080856"/>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ppt_x</p:attrName>
                                        </p:attrNameLst>
                                      </p:cBhvr>
                                      <p:tavLst>
                                        <p:tav tm="0">
                                          <p:val>
                                            <p:strVal val="#ppt_x"/>
                                          </p:val>
                                        </p:tav>
                                        <p:tav tm="100000">
                                          <p:val>
                                            <p:strVal val="#ppt_x"/>
                                          </p:val>
                                        </p:tav>
                                      </p:tavLst>
                                    </p:anim>
                                    <p:anim calcmode="lin" valueType="num">
                                      <p:cBhvr>
                                        <p:cTn id="14" dur="5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anim calcmode="lin" valueType="num">
                                      <p:cBhvr>
                                        <p:cTn id="23" dur="500" fill="hold"/>
                                        <p:tgtEl>
                                          <p:spTgt spid="16"/>
                                        </p:tgtEl>
                                        <p:attrNameLst>
                                          <p:attrName>ppt_x</p:attrName>
                                        </p:attrNameLst>
                                      </p:cBhvr>
                                      <p:tavLst>
                                        <p:tav tm="0">
                                          <p:val>
                                            <p:strVal val="#ppt_x"/>
                                          </p:val>
                                        </p:tav>
                                        <p:tav tm="100000">
                                          <p:val>
                                            <p:strVal val="#ppt_x"/>
                                          </p:val>
                                        </p:tav>
                                      </p:tavLst>
                                    </p:anim>
                                    <p:anim calcmode="lin" valueType="num">
                                      <p:cBhvr>
                                        <p:cTn id="24"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4" name="Picture 13"/>
          <p:cNvPicPr>
            <a:picLocks noChangeAspect="1"/>
          </p:cNvPicPr>
          <p:nvPr/>
        </p:nvPicPr>
        <p:blipFill>
          <a:blip r:embed="rId2"/>
          <a:stretch>
            <a:fillRect/>
          </a:stretch>
        </p:blipFill>
        <p:spPr>
          <a:xfrm rot="20903899">
            <a:off x="16259493" y="-243897"/>
            <a:ext cx="1970786" cy="1970786"/>
          </a:xfrm>
          <a:prstGeom prst="rect">
            <a:avLst/>
          </a:prstGeom>
        </p:spPr>
      </p:pic>
      <p:sp>
        <p:nvSpPr>
          <p:cNvPr id="8" name="TextBox 7"/>
          <p:cNvSpPr txBox="1"/>
          <p:nvPr/>
        </p:nvSpPr>
        <p:spPr>
          <a:xfrm>
            <a:off x="870285" y="675057"/>
            <a:ext cx="1397000" cy="715581"/>
          </a:xfrm>
          <a:prstGeom prst="rect">
            <a:avLst/>
          </a:prstGeom>
          <a:noFill/>
        </p:spPr>
        <p:txBody>
          <a:bodyPr wrap="square" rtlCol="0">
            <a:spAutoFit/>
          </a:bodyPr>
          <a:lstStyle/>
          <a:p>
            <a:pPr algn="ctr"/>
            <a:r>
              <a:rPr lang="vi-VN" sz="4050" b="1" u="sng" smtClean="0">
                <a:solidFill>
                  <a:srgbClr val="C00000"/>
                </a:solidFill>
                <a:latin typeface="Arial" panose="020B0604020202020204" pitchFamily="34" charset="0"/>
                <a:cs typeface="Arial" panose="020B0604020202020204" pitchFamily="34" charset="0"/>
              </a:rPr>
              <a:t>Giải</a:t>
            </a:r>
            <a:r>
              <a:rPr lang="vi-VN" sz="4050" b="1" smtClean="0">
                <a:solidFill>
                  <a:srgbClr val="C00000"/>
                </a:solidFill>
                <a:latin typeface="Arial" panose="020B0604020202020204" pitchFamily="34" charset="0"/>
                <a:cs typeface="Arial" panose="020B0604020202020204" pitchFamily="34" charset="0"/>
              </a:rPr>
              <a:t>:</a:t>
            </a:r>
            <a:endParaRPr lang="en-US" sz="4050" b="1">
              <a:solidFill>
                <a:srgbClr val="C00000"/>
              </a:solidFill>
              <a:latin typeface="Arial" panose="020B0604020202020204" pitchFamily="34" charset="0"/>
              <a:cs typeface="Arial" panose="020B0604020202020204" pitchFamily="34" charset="0"/>
            </a:endParaRPr>
          </a:p>
        </p:txBody>
      </p:sp>
      <p:sp>
        <p:nvSpPr>
          <p:cNvPr id="2" name="Rectangle 1"/>
          <p:cNvSpPr/>
          <p:nvPr/>
        </p:nvSpPr>
        <p:spPr>
          <a:xfrm>
            <a:off x="854243" y="1485900"/>
            <a:ext cx="9906000" cy="8288231"/>
          </a:xfrm>
          <a:prstGeom prst="rect">
            <a:avLst/>
          </a:prstGeom>
        </p:spPr>
        <p:txBody>
          <a:bodyPr wrap="square">
            <a:spAutoFit/>
          </a:bodyPr>
          <a:lstStyle/>
          <a:p>
            <a:pPr algn="just">
              <a:lnSpc>
                <a:spcPct val="150000"/>
              </a:lnSpc>
            </a:pPr>
            <a:r>
              <a:rPr lang="vi-VN" sz="4000" smtClean="0">
                <a:solidFill>
                  <a:srgbClr val="000000"/>
                </a:solidFill>
              </a:rPr>
              <a:t>a) Ta </a:t>
            </a:r>
            <a:r>
              <a:rPr lang="vi-VN" sz="4000">
                <a:solidFill>
                  <a:srgbClr val="000000"/>
                </a:solidFill>
              </a:rPr>
              <a:t>lựa chọn biểu đồ hình quạt tròn để biểu diễn dữ liệu trên</a:t>
            </a:r>
            <a:r>
              <a:rPr lang="vi-VN" sz="4000">
                <a:solidFill>
                  <a:srgbClr val="000000"/>
                </a:solidFill>
              </a:rPr>
              <a:t>. </a:t>
            </a:r>
            <a:endParaRPr lang="en-US" sz="4000" smtClean="0">
              <a:solidFill>
                <a:srgbClr val="000000"/>
              </a:solidFill>
            </a:endParaRPr>
          </a:p>
          <a:p>
            <a:pPr algn="just">
              <a:lnSpc>
                <a:spcPct val="150000"/>
              </a:lnSpc>
            </a:pPr>
            <a:r>
              <a:rPr lang="vi-VN" sz="4000" smtClean="0">
                <a:solidFill>
                  <a:srgbClr val="000000"/>
                </a:solidFill>
              </a:rPr>
              <a:t>b</a:t>
            </a:r>
            <a:r>
              <a:rPr lang="vi-VN" sz="4000">
                <a:solidFill>
                  <a:srgbClr val="000000"/>
                </a:solidFill>
              </a:rPr>
              <a:t>) Do tỉ lệ xếp loại Tốt là 30% nên ta tô cùng màu cho ba hình quạt chia sẵn liền nhau để biểu diễn tỉ lệ xếp loại Tốt</a:t>
            </a:r>
            <a:r>
              <a:rPr lang="vi-VN" sz="4000">
                <a:solidFill>
                  <a:srgbClr val="000000"/>
                </a:solidFill>
              </a:rPr>
              <a:t>. </a:t>
            </a:r>
            <a:r>
              <a:rPr lang="vi-VN" sz="4000" smtClean="0">
                <a:solidFill>
                  <a:srgbClr val="000000"/>
                </a:solidFill>
              </a:rPr>
              <a:t>Ta </a:t>
            </a:r>
            <a:r>
              <a:rPr lang="vi-VN" sz="4000">
                <a:solidFill>
                  <a:srgbClr val="000000"/>
                </a:solidFill>
              </a:rPr>
              <a:t>cũng làm tương tự đối với các tỉ lệ xếp loại còn lại</a:t>
            </a:r>
            <a:r>
              <a:rPr lang="vi-VN" sz="4000">
                <a:solidFill>
                  <a:srgbClr val="000000"/>
                </a:solidFill>
              </a:rPr>
              <a:t>. </a:t>
            </a:r>
            <a:endParaRPr lang="en-US" sz="4000" smtClean="0">
              <a:solidFill>
                <a:srgbClr val="000000"/>
              </a:solidFill>
            </a:endParaRPr>
          </a:p>
          <a:p>
            <a:pPr algn="just">
              <a:lnSpc>
                <a:spcPct val="150000"/>
              </a:lnSpc>
            </a:pPr>
            <a:r>
              <a:rPr lang="vi-VN" sz="4000" smtClean="0">
                <a:solidFill>
                  <a:srgbClr val="000000"/>
                </a:solidFill>
              </a:rPr>
              <a:t>Biểu </a:t>
            </a:r>
            <a:r>
              <a:rPr lang="vi-VN" sz="4000">
                <a:solidFill>
                  <a:srgbClr val="000000"/>
                </a:solidFill>
              </a:rPr>
              <a:t>đồ hình quạt tròn ở Hình 13 biểu diễn các dữ liệu thống kê đã </a:t>
            </a:r>
            <a:r>
              <a:rPr lang="vi-VN" sz="4000">
                <a:solidFill>
                  <a:srgbClr val="000000"/>
                </a:solidFill>
              </a:rPr>
              <a:t>cho</a:t>
            </a:r>
            <a:r>
              <a:rPr lang="vi-VN" sz="4000" smtClean="0">
                <a:solidFill>
                  <a:srgbClr val="000000"/>
                </a:solidFill>
              </a:rPr>
              <a:t>.</a:t>
            </a:r>
            <a:endParaRPr lang="vi-VN" sz="4000">
              <a:solidFill>
                <a:srgbClr val="000000"/>
              </a:solidFill>
            </a:endParaRP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1582400" y="2412638"/>
            <a:ext cx="5842081" cy="7361493"/>
          </a:xfrm>
          <a:prstGeom prst="rect">
            <a:avLst/>
          </a:prstGeom>
        </p:spPr>
      </p:pic>
    </p:spTree>
    <p:extLst>
      <p:ext uri="{BB962C8B-B14F-4D97-AF65-F5344CB8AC3E}">
        <p14:creationId xmlns:p14="http://schemas.microsoft.com/office/powerpoint/2010/main" val="21739532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up)">
                                      <p:cBhvr>
                                        <p:cTn id="22" dur="500"/>
                                        <p:tgtEl>
                                          <p:spTgt spid="2">
                                            <p:txEl>
                                              <p:pRg st="2" end="2"/>
                                            </p:txEl>
                                          </p:spTgt>
                                        </p:tgtEl>
                                      </p:cBhvr>
                                    </p:animEffect>
                                  </p:childTnLst>
                                </p:cTn>
                              </p:par>
                              <p:par>
                                <p:cTn id="23" presetID="22" presetClass="entr" presetSubtype="1"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7" name="Group 27"/>
          <p:cNvGrpSpPr/>
          <p:nvPr/>
        </p:nvGrpSpPr>
        <p:grpSpPr>
          <a:xfrm>
            <a:off x="14460300" y="709904"/>
            <a:ext cx="3666838" cy="947966"/>
            <a:chOff x="0" y="0"/>
            <a:chExt cx="3623462" cy="936752"/>
          </a:xfrm>
        </p:grpSpPr>
        <p:sp>
          <p:nvSpPr>
            <p:cNvPr id="28" name="Freeform 2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29" name="Freeform 2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30" name="Freeform 3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sp>
        <p:sp>
          <p:nvSpPr>
            <p:cNvPr id="31" name="Freeform 3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2" name="Group 2"/>
          <p:cNvGrpSpPr/>
          <p:nvPr/>
        </p:nvGrpSpPr>
        <p:grpSpPr>
          <a:xfrm>
            <a:off x="14450775" y="2108145"/>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7" name="Group 7"/>
          <p:cNvGrpSpPr/>
          <p:nvPr/>
        </p:nvGrpSpPr>
        <p:grpSpPr>
          <a:xfrm>
            <a:off x="14450775" y="3573532"/>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2" name="Group 12"/>
          <p:cNvGrpSpPr/>
          <p:nvPr/>
        </p:nvGrpSpPr>
        <p:grpSpPr>
          <a:xfrm>
            <a:off x="14450775" y="7787674"/>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19" name="TextBox 19"/>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0" name="Group 20"/>
          <p:cNvGrpSpPr/>
          <p:nvPr/>
        </p:nvGrpSpPr>
        <p:grpSpPr>
          <a:xfrm>
            <a:off x="-489425" y="527652"/>
            <a:ext cx="17703235" cy="11802155"/>
            <a:chOff x="0" y="0"/>
            <a:chExt cx="23604313" cy="15736208"/>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grpSp>
      <p:sp>
        <p:nvSpPr>
          <p:cNvPr id="33" name="TextBox 33"/>
          <p:cNvSpPr txBox="1"/>
          <p:nvPr/>
        </p:nvSpPr>
        <p:spPr>
          <a:xfrm>
            <a:off x="1309681" y="1485900"/>
            <a:ext cx="14608097" cy="6232475"/>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9000" b="1" i="0" u="none" strike="noStrike" kern="1200" cap="none" spc="12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II. BIỂU DIỄN MỘT</a:t>
            </a:r>
            <a:r>
              <a:rPr kumimoji="0" lang="en-US" sz="9000" b="1" i="0" u="none" strike="noStrike" kern="1200" cap="none" spc="120" normalizeH="0" noProof="0" smtClean="0">
                <a:ln>
                  <a:noFill/>
                </a:ln>
                <a:solidFill>
                  <a:srgbClr val="1F497D"/>
                </a:solidFill>
                <a:effectLst/>
                <a:uLnTx/>
                <a:uFillTx/>
                <a:latin typeface="Arial" panose="020B0604020202020204" pitchFamily="34" charset="0"/>
                <a:ea typeface="+mn-ea"/>
                <a:cs typeface="Arial" panose="020B0604020202020204" pitchFamily="34" charset="0"/>
              </a:rPr>
              <a:t> TẬP </a:t>
            </a:r>
            <a:r>
              <a:rPr kumimoji="0" lang="en-US" sz="9000" b="1" i="0" u="none" strike="noStrike" kern="1200" cap="none" spc="12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DỮ LIỆU THEO NHỮNG CÁCH KHÁC</a:t>
            </a:r>
            <a:r>
              <a:rPr kumimoji="0" lang="en-US" sz="9000" b="1" i="0" u="none" strike="noStrike" kern="1200" cap="none" spc="120" normalizeH="0" noProof="0" smtClean="0">
                <a:ln>
                  <a:noFill/>
                </a:ln>
                <a:solidFill>
                  <a:srgbClr val="1F497D"/>
                </a:solidFill>
                <a:effectLst/>
                <a:uLnTx/>
                <a:uFillTx/>
                <a:latin typeface="Arial" panose="020B0604020202020204" pitchFamily="34" charset="0"/>
                <a:ea typeface="+mn-ea"/>
                <a:cs typeface="Arial" panose="020B0604020202020204" pitchFamily="34" charset="0"/>
              </a:rPr>
              <a:t> NHAU</a:t>
            </a:r>
            <a:endParaRPr kumimoji="0" lang="en-US" sz="9000" b="1" i="0" u="none" strike="noStrike" kern="1200" cap="none" spc="120" normalizeH="0" baseline="0" noProof="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37" name="Freeform 37"/>
          <p:cNvSpPr/>
          <p:nvPr/>
        </p:nvSpPr>
        <p:spPr>
          <a:xfrm rot="782942">
            <a:off x="565173" y="8054225"/>
            <a:ext cx="2375706" cy="1895559"/>
          </a:xfrm>
          <a:custGeom>
            <a:avLst/>
            <a:gdLst/>
            <a:ahLst/>
            <a:cxnLst/>
            <a:rect l="l" t="t" r="r" b="b"/>
            <a:pathLst>
              <a:path w="2492796" h="1957978">
                <a:moveTo>
                  <a:pt x="0" y="0"/>
                </a:moveTo>
                <a:lnTo>
                  <a:pt x="2492796" y="0"/>
                </a:lnTo>
                <a:lnTo>
                  <a:pt x="2492796" y="1957978"/>
                </a:lnTo>
                <a:lnTo>
                  <a:pt x="0" y="1957978"/>
                </a:lnTo>
                <a:lnTo>
                  <a:pt x="0" y="0"/>
                </a:lnTo>
                <a:close/>
              </a:path>
            </a:pathLst>
          </a:custGeom>
          <a:blipFill>
            <a:blip r:embed="rId4">
              <a:extLst>
                <a:ext uri="{96DAC541-7B7A-43D3-8B79-37D633B846F1}">
                  <asvg:svgBlip xmlns:asvg="http://schemas.microsoft.com/office/drawing/2016/SVG/main" xmlns="" r:embed="rId9"/>
                </a:ext>
              </a:extLst>
            </a:blip>
            <a:stretch>
              <a:fillRect/>
            </a:stretch>
          </a:blipFill>
        </p:spPr>
      </p:sp>
    </p:spTree>
    <p:extLst>
      <p:ext uri="{BB962C8B-B14F-4D97-AF65-F5344CB8AC3E}">
        <p14:creationId xmlns:p14="http://schemas.microsoft.com/office/powerpoint/2010/main" val="3396830714"/>
      </p:ext>
    </p:extLst>
  </p:cSld>
  <p:clrMapOvr>
    <a:masterClrMapping/>
  </p:clrMapOvr>
  <p:transition spd="med">
    <p:comb/>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200526" y="178468"/>
            <a:ext cx="17907000" cy="9950116"/>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19" name="TextBox 19"/>
          <p:cNvSpPr txBox="1"/>
          <p:nvPr/>
        </p:nvSpPr>
        <p:spPr>
          <a:xfrm>
            <a:off x="0" y="113689"/>
            <a:ext cx="3246680" cy="3255592"/>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Rectangle 11"/>
          <p:cNvSpPr/>
          <p:nvPr/>
        </p:nvSpPr>
        <p:spPr>
          <a:xfrm>
            <a:off x="413084" y="342900"/>
            <a:ext cx="17417716" cy="3647152"/>
          </a:xfrm>
          <a:prstGeom prst="rect">
            <a:avLst/>
          </a:prstGeom>
        </p:spPr>
        <p:txBody>
          <a:bodyPr wrap="square">
            <a:spAutoFit/>
          </a:bodyPr>
          <a:lstStyle/>
          <a:p>
            <a:pPr lvl="0" algn="just">
              <a:lnSpc>
                <a:spcPct val="150000"/>
              </a:lnSpc>
              <a:defRPr/>
            </a:pPr>
            <a:r>
              <a:rPr lang="vi-VN" sz="4000" b="1" smtClean="0">
                <a:solidFill>
                  <a:srgbClr val="C00000"/>
                </a:solidFill>
                <a:cs typeface="Arial" panose="020B0604020202020204" pitchFamily="34" charset="0"/>
              </a:rPr>
              <a:t>HĐ</a:t>
            </a:r>
            <a:r>
              <a:rPr lang="en-US" sz="4000" b="1" smtClean="0">
                <a:solidFill>
                  <a:srgbClr val="C00000"/>
                </a:solidFill>
                <a:latin typeface="Arial" panose="020B0604020202020204" pitchFamily="34" charset="0"/>
                <a:cs typeface="Arial" panose="020B0604020202020204" pitchFamily="34" charset="0"/>
              </a:rPr>
              <a:t>3.</a:t>
            </a:r>
            <a:r>
              <a:rPr lang="en-US" sz="4000" b="1" smtClean="0">
                <a:cs typeface="Arial" panose="020B0604020202020204" pitchFamily="34" charset="0"/>
              </a:rPr>
              <a:t> </a:t>
            </a:r>
            <a:r>
              <a:rPr lang="vi-VN" sz="3800">
                <a:cs typeface="Arial" panose="020B0604020202020204" pitchFamily="34" charset="0"/>
              </a:rPr>
              <a:t>Số xi măng bán được của một cửa hàng kinh doanh vật liệu xây dựng trong các tháng 1, 2, 3, 4 lần lượt là: 200,5; 183,6; 215,5; 221,9 (đơn vị: tấn).</a:t>
            </a:r>
          </a:p>
          <a:p>
            <a:pPr lvl="0" algn="just">
              <a:lnSpc>
                <a:spcPct val="150000"/>
              </a:lnSpc>
              <a:defRPr/>
            </a:pPr>
            <a:r>
              <a:rPr lang="vi-VN" sz="3800" smtClean="0">
                <a:cs typeface="Arial" panose="020B0604020202020204" pitchFamily="34" charset="0"/>
              </a:rPr>
              <a:t>a</a:t>
            </a:r>
            <a:r>
              <a:rPr lang="vi-VN" sz="3800">
                <a:cs typeface="Arial" panose="020B0604020202020204" pitchFamily="34" charset="0"/>
              </a:rPr>
              <a:t>) Lập bảng số liệu thống </a:t>
            </a:r>
            <a:r>
              <a:rPr lang="vi-VN" sz="3800">
                <a:cs typeface="Arial" panose="020B0604020202020204" pitchFamily="34" charset="0"/>
              </a:rPr>
              <a:t>kê </a:t>
            </a:r>
            <a:r>
              <a:rPr lang="vi-VN" sz="3800" smtClean="0">
                <a:cs typeface="Arial" panose="020B0604020202020204" pitchFamily="34" charset="0"/>
              </a:rPr>
              <a:t>số</a:t>
            </a:r>
            <a:r>
              <a:rPr lang="en-US" sz="3800" smtClean="0">
                <a:cs typeface="Arial" panose="020B0604020202020204" pitchFamily="34" charset="0"/>
              </a:rPr>
              <a:t> </a:t>
            </a:r>
            <a:r>
              <a:rPr lang="en-US" sz="3800" smtClean="0">
                <a:latin typeface="Arial" panose="020B0604020202020204" pitchFamily="34" charset="0"/>
                <a:cs typeface="Arial" panose="020B0604020202020204" pitchFamily="34" charset="0"/>
              </a:rPr>
              <a:t>tấn</a:t>
            </a:r>
            <a:r>
              <a:rPr lang="vi-VN" sz="3800" smtClean="0">
                <a:cs typeface="Arial" panose="020B0604020202020204" pitchFamily="34" charset="0"/>
              </a:rPr>
              <a:t> </a:t>
            </a:r>
            <a:r>
              <a:rPr lang="vi-VN" sz="3800">
                <a:cs typeface="Arial" panose="020B0604020202020204" pitchFamily="34" charset="0"/>
              </a:rPr>
              <a:t>xi măng bán được của cửa hàng đó trong các tháng 1,2,3,4 theo mẫu sau: </a:t>
            </a:r>
            <a:endParaRPr lang="vi-VN" sz="380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188581850"/>
              </p:ext>
            </p:extLst>
          </p:nvPr>
        </p:nvGraphicFramePr>
        <p:xfrm>
          <a:off x="564154" y="4309538"/>
          <a:ext cx="10568208" cy="2610378"/>
        </p:xfrm>
        <a:graphic>
          <a:graphicData uri="http://schemas.openxmlformats.org/drawingml/2006/table">
            <a:tbl>
              <a:tblPr firstRow="1" firstCol="1" bandRow="1"/>
              <a:tblGrid>
                <a:gridCol w="2008222">
                  <a:extLst>
                    <a:ext uri="{9D8B030D-6E8A-4147-A177-3AD203B41FA5}">
                      <a16:colId xmlns:a16="http://schemas.microsoft.com/office/drawing/2014/main" val="3568718771"/>
                    </a:ext>
                  </a:extLst>
                </a:gridCol>
                <a:gridCol w="2138898">
                  <a:extLst>
                    <a:ext uri="{9D8B030D-6E8A-4147-A177-3AD203B41FA5}">
                      <a16:colId xmlns:a16="http://schemas.microsoft.com/office/drawing/2014/main" val="1564737516"/>
                    </a:ext>
                  </a:extLst>
                </a:gridCol>
                <a:gridCol w="2138898">
                  <a:extLst>
                    <a:ext uri="{9D8B030D-6E8A-4147-A177-3AD203B41FA5}">
                      <a16:colId xmlns:a16="http://schemas.microsoft.com/office/drawing/2014/main" val="1624278338"/>
                    </a:ext>
                  </a:extLst>
                </a:gridCol>
                <a:gridCol w="2141095">
                  <a:extLst>
                    <a:ext uri="{9D8B030D-6E8A-4147-A177-3AD203B41FA5}">
                      <a16:colId xmlns:a16="http://schemas.microsoft.com/office/drawing/2014/main" val="3461853151"/>
                    </a:ext>
                  </a:extLst>
                </a:gridCol>
                <a:gridCol w="2141095">
                  <a:extLst>
                    <a:ext uri="{9D8B030D-6E8A-4147-A177-3AD203B41FA5}">
                      <a16:colId xmlns:a16="http://schemas.microsoft.com/office/drawing/2014/main" val="1085229733"/>
                    </a:ext>
                  </a:extLst>
                </a:gridCol>
              </a:tblGrid>
              <a:tr h="918738">
                <a:tc>
                  <a:txBody>
                    <a:bodyPr/>
                    <a:lstStyle/>
                    <a:p>
                      <a:pPr algn="ctr">
                        <a:lnSpc>
                          <a:spcPct val="150000"/>
                        </a:lnSpc>
                        <a:spcBef>
                          <a:spcPts val="600"/>
                        </a:spcBef>
                        <a:spcAft>
                          <a:spcPts val="600"/>
                        </a:spcAft>
                      </a:pPr>
                      <a:r>
                        <a:rPr lang="en-US" sz="3700">
                          <a:effectLst/>
                          <a:latin typeface="Arial" panose="020B0604020202020204" pitchFamily="34" charset="0"/>
                          <a:ea typeface="Arial" panose="020B0604020202020204" pitchFamily="34" charset="0"/>
                          <a:cs typeface="Arial" panose="020B0604020202020204" pitchFamily="34" charset="0"/>
                        </a:rPr>
                        <a:t>Tháng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1"/>
                    </a:solidFill>
                  </a:tcPr>
                </a:tc>
                <a:tc>
                  <a:txBody>
                    <a:bodyPr/>
                    <a:lstStyle/>
                    <a:p>
                      <a:pPr algn="ctr">
                        <a:lnSpc>
                          <a:spcPct val="150000"/>
                        </a:lnSpc>
                        <a:spcBef>
                          <a:spcPts val="600"/>
                        </a:spcBef>
                        <a:spcAft>
                          <a:spcPts val="600"/>
                        </a:spcAft>
                      </a:pPr>
                      <a:r>
                        <a:rPr lang="en-US" sz="3700">
                          <a:effectLst/>
                          <a:latin typeface="Arial" panose="020B0604020202020204" pitchFamily="34" charset="0"/>
                          <a:ea typeface="Arial" panose="020B0604020202020204" pitchFamily="34" charset="0"/>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1"/>
                    </a:solidFill>
                  </a:tcPr>
                </a:tc>
                <a:tc>
                  <a:txBody>
                    <a:bodyPr/>
                    <a:lstStyle/>
                    <a:p>
                      <a:pPr algn="ctr">
                        <a:lnSpc>
                          <a:spcPct val="150000"/>
                        </a:lnSpc>
                        <a:spcBef>
                          <a:spcPts val="600"/>
                        </a:spcBef>
                        <a:spcAft>
                          <a:spcPts val="600"/>
                        </a:spcAft>
                      </a:pPr>
                      <a:r>
                        <a:rPr lang="en-US" sz="3700">
                          <a:effectLst/>
                          <a:latin typeface="Arial" panose="020B0604020202020204" pitchFamily="34" charset="0"/>
                          <a:ea typeface="Arial" panose="020B0604020202020204" pitchFamily="34" charset="0"/>
                          <a:cs typeface="Arial" panose="020B0604020202020204" pitchFamily="34"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1"/>
                    </a:solidFill>
                  </a:tcPr>
                </a:tc>
                <a:tc>
                  <a:txBody>
                    <a:bodyPr/>
                    <a:lstStyle/>
                    <a:p>
                      <a:pPr algn="ctr">
                        <a:lnSpc>
                          <a:spcPct val="150000"/>
                        </a:lnSpc>
                        <a:spcBef>
                          <a:spcPts val="600"/>
                        </a:spcBef>
                        <a:spcAft>
                          <a:spcPts val="600"/>
                        </a:spcAft>
                      </a:pPr>
                      <a:r>
                        <a:rPr lang="en-US" sz="3700">
                          <a:effectLst/>
                          <a:latin typeface="Arial" panose="020B0604020202020204" pitchFamily="34" charset="0"/>
                          <a:ea typeface="Arial" panose="020B0604020202020204" pitchFamily="34" charset="0"/>
                          <a:cs typeface="Arial" panose="020B0604020202020204" pitchFamily="34"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1"/>
                    </a:solidFill>
                  </a:tcPr>
                </a:tc>
                <a:tc>
                  <a:txBody>
                    <a:bodyPr/>
                    <a:lstStyle/>
                    <a:p>
                      <a:pPr algn="ctr">
                        <a:lnSpc>
                          <a:spcPct val="150000"/>
                        </a:lnSpc>
                        <a:spcBef>
                          <a:spcPts val="600"/>
                        </a:spcBef>
                        <a:spcAft>
                          <a:spcPts val="600"/>
                        </a:spcAft>
                      </a:pPr>
                      <a:r>
                        <a:rPr lang="en-US" sz="3700">
                          <a:effectLst/>
                          <a:latin typeface="Arial" panose="020B0604020202020204" pitchFamily="34" charset="0"/>
                          <a:ea typeface="Arial" panose="020B0604020202020204" pitchFamily="34" charset="0"/>
                          <a:cs typeface="Arial" panose="020B0604020202020204" pitchFamily="34"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1"/>
                    </a:solidFill>
                  </a:tcPr>
                </a:tc>
                <a:extLst>
                  <a:ext uri="{0D108BD9-81ED-4DB2-BD59-A6C34878D82A}">
                    <a16:rowId xmlns:a16="http://schemas.microsoft.com/office/drawing/2014/main" val="445517904"/>
                  </a:ext>
                </a:extLst>
              </a:tr>
              <a:tr h="918738">
                <a:tc>
                  <a:txBody>
                    <a:bodyPr/>
                    <a:lstStyle/>
                    <a:p>
                      <a:pPr algn="ctr">
                        <a:lnSpc>
                          <a:spcPct val="150000"/>
                        </a:lnSpc>
                        <a:spcBef>
                          <a:spcPts val="600"/>
                        </a:spcBef>
                        <a:spcAft>
                          <a:spcPts val="600"/>
                        </a:spcAft>
                      </a:pPr>
                      <a:r>
                        <a:rPr lang="en-US" sz="3700">
                          <a:effectLst/>
                          <a:latin typeface="Arial" panose="020B0604020202020204" pitchFamily="34" charset="0"/>
                          <a:ea typeface="Arial" panose="020B0604020202020204" pitchFamily="34" charset="0"/>
                          <a:cs typeface="Arial" panose="020B0604020202020204" pitchFamily="34" charset="0"/>
                        </a:rPr>
                        <a:t>Số tấn đã bán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3700" smtClean="0">
                          <a:effectLst/>
                          <a:latin typeface="Arial" panose="020B0604020202020204" pitchFamily="34" charset="0"/>
                          <a:ea typeface="Arial" panose="020B0604020202020204" pitchFamily="34" charset="0"/>
                          <a:cs typeface="Arial" panose="020B0604020202020204" pitchFamily="34" charset="0"/>
                        </a:rPr>
                        <a:t>?</a:t>
                      </a:r>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3700" smtClean="0">
                          <a:effectLst/>
                          <a:latin typeface="Arial" panose="020B0604020202020204" pitchFamily="34" charset="0"/>
                          <a:ea typeface="Arial" panose="020B0604020202020204" pitchFamily="34" charset="0"/>
                          <a:cs typeface="Arial" panose="020B0604020202020204" pitchFamily="34" charset="0"/>
                        </a:rPr>
                        <a:t>?</a:t>
                      </a:r>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3700" smtClean="0">
                          <a:effectLst/>
                          <a:latin typeface="Arial" panose="020B0604020202020204" pitchFamily="34" charset="0"/>
                          <a:ea typeface="Arial" panose="020B0604020202020204" pitchFamily="34" charset="0"/>
                          <a:cs typeface="Arial" panose="020B0604020202020204" pitchFamily="34" charset="0"/>
                        </a:rPr>
                        <a:t>?</a:t>
                      </a:r>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3700" smtClean="0">
                          <a:effectLst/>
                          <a:latin typeface="Arial" panose="020B0604020202020204" pitchFamily="34" charset="0"/>
                          <a:ea typeface="Arial" panose="020B0604020202020204" pitchFamily="34" charset="0"/>
                          <a:cs typeface="Arial" panose="020B0604020202020204" pitchFamily="34" charset="0"/>
                        </a:rPr>
                        <a:t>?</a:t>
                      </a:r>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5400138"/>
                  </a:ext>
                </a:extLst>
              </a:tr>
            </a:tbl>
          </a:graphicData>
        </a:graphic>
      </p:graphicFrame>
      <p:sp>
        <p:nvSpPr>
          <p:cNvPr id="6" name="Rectangle 5"/>
          <p:cNvSpPr/>
          <p:nvPr/>
        </p:nvSpPr>
        <p:spPr>
          <a:xfrm>
            <a:off x="2993071" y="5746324"/>
            <a:ext cx="1374094" cy="661720"/>
          </a:xfrm>
          <a:prstGeom prst="rect">
            <a:avLst/>
          </a:prstGeom>
          <a:solidFill>
            <a:schemeClr val="bg1"/>
          </a:solidFill>
          <a:ln>
            <a:solidFill>
              <a:schemeClr val="bg1"/>
            </a:solidFill>
          </a:ln>
        </p:spPr>
        <p:txBody>
          <a:bodyPr wrap="none">
            <a:spAutoFit/>
          </a:bodyPr>
          <a:lstStyle/>
          <a:p>
            <a:pPr lvl="0" algn="ctr">
              <a:spcBef>
                <a:spcPts val="600"/>
              </a:spcBef>
              <a:spcAft>
                <a:spcPts val="600"/>
              </a:spcAft>
            </a:pPr>
            <a:r>
              <a:rPr lang="en-US" sz="3700">
                <a:solidFill>
                  <a:srgbClr val="C00000"/>
                </a:solidFill>
                <a:latin typeface="Arial" panose="020B0604020202020204" pitchFamily="34" charset="0"/>
                <a:ea typeface="Arial" panose="020B0604020202020204" pitchFamily="34" charset="0"/>
                <a:cs typeface="Arial" panose="020B0604020202020204" pitchFamily="34" charset="0"/>
              </a:rPr>
              <a:t>200,5</a:t>
            </a:r>
            <a:endParaRPr lang="en-US" sz="3700">
              <a:solidFill>
                <a:srgbClr val="C00000"/>
              </a:solidFill>
              <a:latin typeface="Arial" panose="020B0604020202020204" pitchFamily="34" charset="0"/>
              <a:ea typeface="Arial" panose="020B0604020202020204" pitchFamily="34" charset="0"/>
              <a:cs typeface="Arial" panose="020B0604020202020204" pitchFamily="34" charset="0"/>
            </a:endParaRPr>
          </a:p>
        </p:txBody>
      </p:sp>
      <p:sp>
        <p:nvSpPr>
          <p:cNvPr id="16" name="Rectangle 15"/>
          <p:cNvSpPr/>
          <p:nvPr/>
        </p:nvSpPr>
        <p:spPr>
          <a:xfrm>
            <a:off x="5069634" y="5750643"/>
            <a:ext cx="1374094" cy="661720"/>
          </a:xfrm>
          <a:prstGeom prst="rect">
            <a:avLst/>
          </a:prstGeom>
          <a:solidFill>
            <a:schemeClr val="bg1"/>
          </a:solidFill>
          <a:ln>
            <a:solidFill>
              <a:schemeClr val="bg1"/>
            </a:solidFill>
          </a:ln>
        </p:spPr>
        <p:txBody>
          <a:bodyPr wrap="none">
            <a:spAutoFit/>
          </a:bodyPr>
          <a:lstStyle/>
          <a:p>
            <a:pPr lvl="0" algn="ctr">
              <a:spcBef>
                <a:spcPts val="600"/>
              </a:spcBef>
              <a:spcAft>
                <a:spcPts val="600"/>
              </a:spcAft>
            </a:pPr>
            <a:r>
              <a:rPr lang="en-US" sz="3700">
                <a:solidFill>
                  <a:srgbClr val="C00000"/>
                </a:solidFill>
                <a:latin typeface="Arial" panose="020B0604020202020204" pitchFamily="34" charset="0"/>
                <a:ea typeface="Arial" panose="020B0604020202020204" pitchFamily="34" charset="0"/>
                <a:cs typeface="Arial" panose="020B0604020202020204" pitchFamily="34" charset="0"/>
              </a:rPr>
              <a:t>183,6</a:t>
            </a:r>
          </a:p>
        </p:txBody>
      </p:sp>
      <p:sp>
        <p:nvSpPr>
          <p:cNvPr id="17" name="Rectangle 16"/>
          <p:cNvSpPr/>
          <p:nvPr/>
        </p:nvSpPr>
        <p:spPr>
          <a:xfrm>
            <a:off x="7236506" y="5746324"/>
            <a:ext cx="1374094" cy="661720"/>
          </a:xfrm>
          <a:prstGeom prst="rect">
            <a:avLst/>
          </a:prstGeom>
          <a:solidFill>
            <a:schemeClr val="bg1"/>
          </a:solidFill>
          <a:ln>
            <a:solidFill>
              <a:schemeClr val="bg1"/>
            </a:solidFill>
          </a:ln>
        </p:spPr>
        <p:txBody>
          <a:bodyPr wrap="none">
            <a:spAutoFit/>
          </a:bodyPr>
          <a:lstStyle/>
          <a:p>
            <a:pPr lvl="0" algn="ctr">
              <a:spcBef>
                <a:spcPts val="600"/>
              </a:spcBef>
              <a:spcAft>
                <a:spcPts val="600"/>
              </a:spcAft>
            </a:pPr>
            <a:r>
              <a:rPr lang="en-US" sz="3700">
                <a:solidFill>
                  <a:srgbClr val="C00000"/>
                </a:solidFill>
                <a:latin typeface="Arial" panose="020B0604020202020204" pitchFamily="34" charset="0"/>
                <a:ea typeface="Arial" panose="020B0604020202020204" pitchFamily="34" charset="0"/>
                <a:cs typeface="Arial" panose="020B0604020202020204" pitchFamily="34" charset="0"/>
              </a:rPr>
              <a:t>215,5</a:t>
            </a:r>
          </a:p>
        </p:txBody>
      </p:sp>
      <p:sp>
        <p:nvSpPr>
          <p:cNvPr id="20" name="Rectangle 19"/>
          <p:cNvSpPr/>
          <p:nvPr/>
        </p:nvSpPr>
        <p:spPr>
          <a:xfrm>
            <a:off x="9370106" y="5749574"/>
            <a:ext cx="1374094" cy="661720"/>
          </a:xfrm>
          <a:prstGeom prst="rect">
            <a:avLst/>
          </a:prstGeom>
          <a:solidFill>
            <a:schemeClr val="bg1"/>
          </a:solidFill>
          <a:ln>
            <a:solidFill>
              <a:schemeClr val="bg1"/>
            </a:solidFill>
          </a:ln>
        </p:spPr>
        <p:txBody>
          <a:bodyPr wrap="none">
            <a:spAutoFit/>
          </a:bodyPr>
          <a:lstStyle/>
          <a:p>
            <a:pPr lvl="0" algn="ctr">
              <a:spcBef>
                <a:spcPts val="600"/>
              </a:spcBef>
              <a:spcAft>
                <a:spcPts val="600"/>
              </a:spcAft>
            </a:pPr>
            <a:r>
              <a:rPr lang="en-US" sz="3700">
                <a:solidFill>
                  <a:srgbClr val="C00000"/>
                </a:solidFill>
                <a:latin typeface="Arial" panose="020B0604020202020204" pitchFamily="34" charset="0"/>
                <a:ea typeface="Arial" panose="020B0604020202020204" pitchFamily="34" charset="0"/>
                <a:cs typeface="Arial" panose="020B0604020202020204" pitchFamily="34" charset="0"/>
              </a:rPr>
              <a:t>221,9</a:t>
            </a:r>
          </a:p>
        </p:txBody>
      </p:sp>
      <p:sp>
        <p:nvSpPr>
          <p:cNvPr id="7" name="Rectangle 6"/>
          <p:cNvSpPr/>
          <p:nvPr/>
        </p:nvSpPr>
        <p:spPr>
          <a:xfrm>
            <a:off x="381000" y="7127729"/>
            <a:ext cx="10751363" cy="2723823"/>
          </a:xfrm>
          <a:prstGeom prst="rect">
            <a:avLst/>
          </a:prstGeom>
        </p:spPr>
        <p:txBody>
          <a:bodyPr wrap="square">
            <a:spAutoFit/>
          </a:bodyPr>
          <a:lstStyle/>
          <a:p>
            <a:pPr algn="just">
              <a:lnSpc>
                <a:spcPct val="150000"/>
              </a:lnSpc>
            </a:pPr>
            <a:r>
              <a:rPr lang="vi-VN" sz="3800">
                <a:solidFill>
                  <a:srgbClr val="000000"/>
                </a:solidFill>
              </a:rPr>
              <a:t>b) Hãy hoàn thiện biểu đồ ở </a:t>
            </a:r>
            <a:r>
              <a:rPr lang="vi-VN" sz="3800" i="1">
                <a:solidFill>
                  <a:srgbClr val="000000"/>
                </a:solidFill>
              </a:rPr>
              <a:t>Hình 14</a:t>
            </a:r>
            <a:r>
              <a:rPr lang="vi-VN" sz="3800">
                <a:solidFill>
                  <a:srgbClr val="000000"/>
                </a:solidFill>
              </a:rPr>
              <a:t> để nhận được biểu đồ cột biểu diễn số tấn xi măng bán được của cửa hàng đó trong các tháng trên. </a:t>
            </a:r>
            <a:endParaRPr lang="en-US" sz="3800"/>
          </a:p>
        </p:txBody>
      </p:sp>
      <p:pic>
        <p:nvPicPr>
          <p:cNvPr id="10" name="Picture 9"/>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200000"/>
                    </a14:imgEffect>
                    <a14:imgEffect>
                      <a14:brightnessContrast contrast="-40000"/>
                    </a14:imgEffect>
                  </a14:imgLayer>
                </a14:imgProps>
              </a:ext>
            </a:extLst>
          </a:blip>
          <a:stretch>
            <a:fillRect/>
          </a:stretch>
        </p:blipFill>
        <p:spPr>
          <a:xfrm>
            <a:off x="11658600" y="3713560"/>
            <a:ext cx="6280542" cy="6220650"/>
          </a:xfrm>
          <a:prstGeom prst="rect">
            <a:avLst/>
          </a:prstGeom>
        </p:spPr>
      </p:pic>
      <p:pic>
        <p:nvPicPr>
          <p:cNvPr id="21" name="Picture 20"/>
          <p:cNvPicPr>
            <a:picLocks noChangeAspect="1"/>
          </p:cNvPicPr>
          <p:nvPr/>
        </p:nvPicPr>
        <p:blipFill>
          <a:blip r:embed="rId4"/>
          <a:stretch>
            <a:fillRect/>
          </a:stretch>
        </p:blipFill>
        <p:spPr>
          <a:xfrm rot="361336">
            <a:off x="17129242" y="3460633"/>
            <a:ext cx="1403117" cy="1403117"/>
          </a:xfrm>
          <a:prstGeom prst="rect">
            <a:avLst/>
          </a:prstGeom>
        </p:spPr>
      </p:pic>
      <p:sp>
        <p:nvSpPr>
          <p:cNvPr id="22" name="Rectangle 21"/>
          <p:cNvSpPr/>
          <p:nvPr/>
        </p:nvSpPr>
        <p:spPr>
          <a:xfrm>
            <a:off x="12725400" y="5229880"/>
            <a:ext cx="1085554" cy="523220"/>
          </a:xfrm>
          <a:prstGeom prst="rect">
            <a:avLst/>
          </a:prstGeom>
          <a:solidFill>
            <a:schemeClr val="bg1"/>
          </a:solidFill>
          <a:ln>
            <a:solidFill>
              <a:schemeClr val="bg1"/>
            </a:solidFill>
          </a:ln>
        </p:spPr>
        <p:txBody>
          <a:bodyPr wrap="none">
            <a:spAutoFit/>
          </a:bodyPr>
          <a:lstStyle/>
          <a:p>
            <a:pPr lvl="0" algn="ctr">
              <a:spcBef>
                <a:spcPts val="600"/>
              </a:spcBef>
              <a:spcAft>
                <a:spcPts val="600"/>
              </a:spcAft>
            </a:pPr>
            <a:r>
              <a:rPr lang="en-US" sz="2800" b="1">
                <a:solidFill>
                  <a:srgbClr val="C00000"/>
                </a:solidFill>
                <a:latin typeface="Arial" panose="020B0604020202020204" pitchFamily="34" charset="0"/>
                <a:ea typeface="Arial" panose="020B0604020202020204" pitchFamily="34" charset="0"/>
                <a:cs typeface="Arial" panose="020B0604020202020204" pitchFamily="34" charset="0"/>
              </a:rPr>
              <a:t>200,5</a:t>
            </a:r>
            <a:endParaRPr lang="en-US" sz="2800" b="1">
              <a:solidFill>
                <a:srgbClr val="C00000"/>
              </a:solidFill>
              <a:latin typeface="Arial" panose="020B0604020202020204" pitchFamily="34" charset="0"/>
              <a:ea typeface="Arial" panose="020B0604020202020204" pitchFamily="34" charset="0"/>
              <a:cs typeface="Arial" panose="020B0604020202020204" pitchFamily="34" charset="0"/>
            </a:endParaRPr>
          </a:p>
        </p:txBody>
      </p:sp>
      <p:sp>
        <p:nvSpPr>
          <p:cNvPr id="23" name="Rectangle 22"/>
          <p:cNvSpPr/>
          <p:nvPr/>
        </p:nvSpPr>
        <p:spPr>
          <a:xfrm>
            <a:off x="13760145" y="5448300"/>
            <a:ext cx="1085554" cy="523220"/>
          </a:xfrm>
          <a:prstGeom prst="rect">
            <a:avLst/>
          </a:prstGeom>
          <a:solidFill>
            <a:schemeClr val="bg1"/>
          </a:solidFill>
          <a:ln>
            <a:solidFill>
              <a:schemeClr val="bg1"/>
            </a:solidFill>
          </a:ln>
        </p:spPr>
        <p:txBody>
          <a:bodyPr wrap="none">
            <a:spAutoFit/>
          </a:bodyPr>
          <a:lstStyle/>
          <a:p>
            <a:pPr lvl="0" algn="ctr">
              <a:spcBef>
                <a:spcPts val="600"/>
              </a:spcBef>
              <a:spcAft>
                <a:spcPts val="600"/>
              </a:spcAft>
            </a:pPr>
            <a:r>
              <a:rPr lang="en-US" sz="2800" b="1">
                <a:solidFill>
                  <a:srgbClr val="C00000"/>
                </a:solidFill>
                <a:latin typeface="Arial" panose="020B0604020202020204" pitchFamily="34" charset="0"/>
                <a:ea typeface="Arial" panose="020B0604020202020204" pitchFamily="34" charset="0"/>
                <a:cs typeface="Arial" panose="020B0604020202020204" pitchFamily="34" charset="0"/>
              </a:rPr>
              <a:t>183,6</a:t>
            </a:r>
          </a:p>
        </p:txBody>
      </p:sp>
      <p:sp>
        <p:nvSpPr>
          <p:cNvPr id="24" name="Rectangle 23"/>
          <p:cNvSpPr/>
          <p:nvPr/>
        </p:nvSpPr>
        <p:spPr>
          <a:xfrm>
            <a:off x="14663826" y="5024400"/>
            <a:ext cx="1085554" cy="523220"/>
          </a:xfrm>
          <a:prstGeom prst="rect">
            <a:avLst/>
          </a:prstGeom>
          <a:solidFill>
            <a:schemeClr val="bg1"/>
          </a:solidFill>
          <a:ln>
            <a:solidFill>
              <a:schemeClr val="bg1"/>
            </a:solidFill>
          </a:ln>
        </p:spPr>
        <p:txBody>
          <a:bodyPr wrap="none">
            <a:spAutoFit/>
          </a:bodyPr>
          <a:lstStyle/>
          <a:p>
            <a:pPr lvl="0" algn="ctr">
              <a:spcBef>
                <a:spcPts val="600"/>
              </a:spcBef>
              <a:spcAft>
                <a:spcPts val="600"/>
              </a:spcAft>
            </a:pPr>
            <a:r>
              <a:rPr lang="en-US" sz="2800" b="1">
                <a:solidFill>
                  <a:srgbClr val="C00000"/>
                </a:solidFill>
                <a:latin typeface="Arial" panose="020B0604020202020204" pitchFamily="34" charset="0"/>
                <a:ea typeface="Arial" panose="020B0604020202020204" pitchFamily="34" charset="0"/>
                <a:cs typeface="Arial" panose="020B0604020202020204" pitchFamily="34" charset="0"/>
              </a:rPr>
              <a:t>215,5</a:t>
            </a:r>
          </a:p>
        </p:txBody>
      </p:sp>
      <p:sp>
        <p:nvSpPr>
          <p:cNvPr id="25" name="Rectangle 24"/>
          <p:cNvSpPr/>
          <p:nvPr/>
        </p:nvSpPr>
        <p:spPr>
          <a:xfrm>
            <a:off x="15788144" y="4891916"/>
            <a:ext cx="1085554" cy="523220"/>
          </a:xfrm>
          <a:prstGeom prst="rect">
            <a:avLst/>
          </a:prstGeom>
          <a:solidFill>
            <a:schemeClr val="bg1"/>
          </a:solidFill>
          <a:ln>
            <a:solidFill>
              <a:schemeClr val="bg1"/>
            </a:solidFill>
          </a:ln>
        </p:spPr>
        <p:txBody>
          <a:bodyPr wrap="none">
            <a:spAutoFit/>
          </a:bodyPr>
          <a:lstStyle/>
          <a:p>
            <a:pPr lvl="0" algn="ctr">
              <a:spcBef>
                <a:spcPts val="600"/>
              </a:spcBef>
              <a:spcAft>
                <a:spcPts val="600"/>
              </a:spcAft>
            </a:pPr>
            <a:r>
              <a:rPr lang="en-US" sz="2800" b="1">
                <a:solidFill>
                  <a:srgbClr val="C00000"/>
                </a:solidFill>
                <a:latin typeface="Arial" panose="020B0604020202020204" pitchFamily="34" charset="0"/>
                <a:ea typeface="Arial" panose="020B0604020202020204" pitchFamily="34" charset="0"/>
                <a:cs typeface="Arial" panose="020B0604020202020204" pitchFamily="34" charset="0"/>
              </a:rPr>
              <a:t>221,9</a:t>
            </a:r>
          </a:p>
        </p:txBody>
      </p:sp>
    </p:spTree>
    <p:extLst>
      <p:ext uri="{BB962C8B-B14F-4D97-AF65-F5344CB8AC3E}">
        <p14:creationId xmlns:p14="http://schemas.microsoft.com/office/powerpoint/2010/main" val="46967952"/>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strVal val="#ppt_x"/>
                                          </p:val>
                                        </p:tav>
                                        <p:tav tm="100000">
                                          <p:val>
                                            <p:strVal val="#ppt_x"/>
                                          </p:val>
                                        </p:tav>
                                      </p:tavLst>
                                    </p:anim>
                                    <p:anim calcmode="lin" valueType="num">
                                      <p:cBhvr>
                                        <p:cTn id="2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500"/>
                            </p:stCondLst>
                            <p:childTnLst>
                              <p:par>
                                <p:cTn id="33" presetID="53" presetClass="entr" presetSubtype="16"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childTnLst>
                          </p:cTn>
                        </p:par>
                        <p:par>
                          <p:cTn id="38" fill="hold">
                            <p:stCondLst>
                              <p:cond delay="1000"/>
                            </p:stCondLst>
                            <p:childTnLst>
                              <p:par>
                                <p:cTn id="39" presetID="53" presetClass="entr" presetSubtype="16"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1500"/>
                            </p:stCondLst>
                            <p:childTnLst>
                              <p:par>
                                <p:cTn id="45" presetID="53" presetClass="entr" presetSubtype="16"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animEffect transition="in" filter="fade">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barn(inVertical)">
                                      <p:cBhvr>
                                        <p:cTn id="54" dur="500"/>
                                        <p:tgtEl>
                                          <p:spTgt spid="22"/>
                                        </p:tgtEl>
                                      </p:cBhvr>
                                    </p:animEffect>
                                  </p:childTnLst>
                                </p:cTn>
                              </p:par>
                            </p:childTnLst>
                          </p:cTn>
                        </p:par>
                        <p:par>
                          <p:cTn id="55" fill="hold">
                            <p:stCondLst>
                              <p:cond delay="500"/>
                            </p:stCondLst>
                            <p:childTnLst>
                              <p:par>
                                <p:cTn id="56" presetID="16" presetClass="entr" presetSubtype="21"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barn(inVertical)">
                                      <p:cBhvr>
                                        <p:cTn id="58" dur="500"/>
                                        <p:tgtEl>
                                          <p:spTgt spid="23"/>
                                        </p:tgtEl>
                                      </p:cBhvr>
                                    </p:animEffect>
                                  </p:childTnLst>
                                </p:cTn>
                              </p:par>
                            </p:childTnLst>
                          </p:cTn>
                        </p:par>
                        <p:par>
                          <p:cTn id="59" fill="hold">
                            <p:stCondLst>
                              <p:cond delay="1000"/>
                            </p:stCondLst>
                            <p:childTnLst>
                              <p:par>
                                <p:cTn id="60" presetID="16" presetClass="entr" presetSubtype="21"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barn(inVertical)">
                                      <p:cBhvr>
                                        <p:cTn id="62" dur="500"/>
                                        <p:tgtEl>
                                          <p:spTgt spid="24"/>
                                        </p:tgtEl>
                                      </p:cBhvr>
                                    </p:animEffect>
                                  </p:childTnLst>
                                </p:cTn>
                              </p:par>
                            </p:childTnLst>
                          </p:cTn>
                        </p:par>
                        <p:par>
                          <p:cTn id="63" fill="hold">
                            <p:stCondLst>
                              <p:cond delay="1500"/>
                            </p:stCondLst>
                            <p:childTnLst>
                              <p:par>
                                <p:cTn id="64" presetID="16" presetClass="entr" presetSubtype="21"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barn(inVertical)">
                                      <p:cBhvr>
                                        <p:cTn id="6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animBg="1"/>
      <p:bldP spid="16" grpId="0" animBg="1"/>
      <p:bldP spid="17" grpId="0" animBg="1"/>
      <p:bldP spid="20" grpId="0" animBg="1"/>
      <p:bldP spid="7" grpId="0"/>
      <p:bldP spid="22" grpId="0" animBg="1"/>
      <p:bldP spid="23" grpId="0" animBg="1"/>
      <p:bldP spid="24"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7" name="Group 27"/>
          <p:cNvGrpSpPr/>
          <p:nvPr/>
        </p:nvGrpSpPr>
        <p:grpSpPr>
          <a:xfrm>
            <a:off x="14450775" y="3573532"/>
            <a:ext cx="3666838" cy="947966"/>
            <a:chOff x="0" y="0"/>
            <a:chExt cx="3623462" cy="936752"/>
          </a:xfrm>
        </p:grpSpPr>
        <p:sp>
          <p:nvSpPr>
            <p:cNvPr id="28" name="Freeform 2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29" name="Freeform 2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30" name="Freeform 3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sp>
        <p:sp>
          <p:nvSpPr>
            <p:cNvPr id="31" name="Freeform 3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2" name="Group 2"/>
          <p:cNvGrpSpPr/>
          <p:nvPr/>
        </p:nvGrpSpPr>
        <p:grpSpPr>
          <a:xfrm>
            <a:off x="14450775" y="7787674"/>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7" name="Group 7"/>
          <p:cNvGrpSpPr/>
          <p:nvPr/>
        </p:nvGrpSpPr>
        <p:grpSpPr>
          <a:xfrm>
            <a:off x="14460300" y="709904"/>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2" name="Group 12"/>
          <p:cNvGrpSpPr/>
          <p:nvPr/>
        </p:nvGrpSpPr>
        <p:grpSpPr>
          <a:xfrm>
            <a:off x="14450775" y="2108145"/>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19" name="TextBox 19"/>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grpSp>
      <p:grpSp>
        <p:nvGrpSpPr>
          <p:cNvPr id="44" name="Group 43">
            <a:extLst>
              <a:ext uri="{FF2B5EF4-FFF2-40B4-BE49-F238E27FC236}">
                <a16:creationId xmlns:a16="http://schemas.microsoft.com/office/drawing/2014/main" id="{D82410D0-2397-BB4E-BAEE-4E01DC4D9AD1}"/>
              </a:ext>
            </a:extLst>
          </p:cNvPr>
          <p:cNvGrpSpPr/>
          <p:nvPr/>
        </p:nvGrpSpPr>
        <p:grpSpPr>
          <a:xfrm>
            <a:off x="838200" y="2921627"/>
            <a:ext cx="15450060" cy="6095999"/>
            <a:chOff x="3974488" y="1939734"/>
            <a:chExt cx="20773203" cy="4772039"/>
          </a:xfrm>
          <a:solidFill>
            <a:schemeClr val="accent1">
              <a:lumMod val="20000"/>
              <a:lumOff val="80000"/>
            </a:schemeClr>
          </a:solidFill>
        </p:grpSpPr>
        <p:grpSp>
          <p:nvGrpSpPr>
            <p:cNvPr id="45" name="Group 6">
              <a:extLst>
                <a:ext uri="{FF2B5EF4-FFF2-40B4-BE49-F238E27FC236}">
                  <a16:creationId xmlns:a16="http://schemas.microsoft.com/office/drawing/2014/main" id="{5406D125-318E-95D8-B608-E7E528643FAB}"/>
                </a:ext>
              </a:extLst>
            </p:cNvPr>
            <p:cNvGrpSpPr/>
            <p:nvPr/>
          </p:nvGrpSpPr>
          <p:grpSpPr>
            <a:xfrm rot="16200000">
              <a:off x="12045075" y="-6130853"/>
              <a:ext cx="4632030" cy="20773203"/>
              <a:chOff x="-2243418" y="-2817301"/>
              <a:chExt cx="5480735" cy="20847124"/>
            </a:xfrm>
            <a:grpFill/>
          </p:grpSpPr>
          <p:sp>
            <p:nvSpPr>
              <p:cNvPr id="47" name="Freeform 7">
                <a:extLst>
                  <a:ext uri="{FF2B5EF4-FFF2-40B4-BE49-F238E27FC236}">
                    <a16:creationId xmlns:a16="http://schemas.microsoft.com/office/drawing/2014/main" id="{13675BDA-D8FE-0288-59EF-9A3C11ADD552}"/>
                  </a:ext>
                </a:extLst>
              </p:cNvPr>
              <p:cNvSpPr/>
              <p:nvPr/>
            </p:nvSpPr>
            <p:spPr>
              <a:xfrm>
                <a:off x="-2243418" y="-2817301"/>
                <a:ext cx="5480735" cy="20847124"/>
              </a:xfrm>
              <a:custGeom>
                <a:avLst/>
                <a:gdLst/>
                <a:ahLst/>
                <a:cxnLst/>
                <a:rect l="l" t="t" r="r" b="b"/>
                <a:pathLst>
                  <a:path w="2524536" h="11417072">
                    <a:moveTo>
                      <a:pt x="0" y="0"/>
                    </a:moveTo>
                    <a:lnTo>
                      <a:pt x="0" y="11417072"/>
                    </a:lnTo>
                    <a:lnTo>
                      <a:pt x="2524536" y="11417072"/>
                    </a:lnTo>
                    <a:lnTo>
                      <a:pt x="2524536" y="0"/>
                    </a:lnTo>
                    <a:lnTo>
                      <a:pt x="0" y="0"/>
                    </a:lnTo>
                    <a:close/>
                    <a:moveTo>
                      <a:pt x="2463576" y="11356112"/>
                    </a:moveTo>
                    <a:lnTo>
                      <a:pt x="59690" y="11356112"/>
                    </a:lnTo>
                    <a:lnTo>
                      <a:pt x="59690" y="59690"/>
                    </a:lnTo>
                    <a:lnTo>
                      <a:pt x="2463576" y="59690"/>
                    </a:lnTo>
                    <a:lnTo>
                      <a:pt x="2463576" y="11356112"/>
                    </a:lnTo>
                    <a:close/>
                  </a:path>
                </a:pathLst>
              </a:custGeom>
              <a:grpFill/>
            </p:spPr>
            <p:style>
              <a:lnRef idx="2">
                <a:schemeClr val="accent1"/>
              </a:lnRef>
              <a:fillRef idx="1">
                <a:schemeClr val="lt1"/>
              </a:fillRef>
              <a:effectRef idx="0">
                <a:schemeClr val="accent1"/>
              </a:effectRef>
              <a:fontRef idx="minor">
                <a:schemeClr val="dk1"/>
              </a:fontRef>
            </p:style>
          </p:sp>
        </p:grpSp>
        <p:sp>
          <p:nvSpPr>
            <p:cNvPr id="46" name="TextBox 45">
              <a:extLst>
                <a:ext uri="{FF2B5EF4-FFF2-40B4-BE49-F238E27FC236}">
                  <a16:creationId xmlns:a16="http://schemas.microsoft.com/office/drawing/2014/main" id="{F67F2D29-5CAE-058F-BC6E-2225BC63A789}"/>
                </a:ext>
              </a:extLst>
            </p:cNvPr>
            <p:cNvSpPr txBox="1"/>
            <p:nvPr/>
          </p:nvSpPr>
          <p:spPr>
            <a:xfrm>
              <a:off x="4481050" y="2186424"/>
              <a:ext cx="19676845" cy="452534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65000"/>
                </a:lnSpc>
                <a:buClr>
                  <a:srgbClr val="080808"/>
                </a:buClr>
                <a:tabLst>
                  <a:tab pos="200025" algn="l"/>
                </a:tabLst>
              </a:pPr>
              <a:r>
                <a:rPr lang="vi-VN" sz="4200">
                  <a:solidFill>
                    <a:srgbClr val="080808"/>
                  </a:solidFill>
                  <a:ea typeface="Calibri" panose="020F0502020204030204" pitchFamily="34" charset="0"/>
                  <a:cs typeface="Arial" panose="020B0604020202020204" pitchFamily="34" charset="0"/>
                </a:rPr>
                <a:t>Đối với một tập dữ liệu, ta có thể:</a:t>
              </a:r>
            </a:p>
            <a:p>
              <a:pPr marL="571500" indent="-571500" algn="just">
                <a:lnSpc>
                  <a:spcPct val="165000"/>
                </a:lnSpc>
                <a:buClr>
                  <a:srgbClr val="080808"/>
                </a:buClr>
                <a:buFontTx/>
                <a:buChar char="-"/>
                <a:tabLst>
                  <a:tab pos="200025" algn="l"/>
                </a:tabLst>
              </a:pPr>
              <a:r>
                <a:rPr lang="vi-VN" sz="4200" smtClean="0">
                  <a:solidFill>
                    <a:srgbClr val="080808"/>
                  </a:solidFill>
                  <a:ea typeface="Calibri" panose="020F0502020204030204" pitchFamily="34" charset="0"/>
                  <a:cs typeface="Arial" panose="020B0604020202020204" pitchFamily="34" charset="0"/>
                </a:rPr>
                <a:t>Biểu </a:t>
              </a:r>
              <a:r>
                <a:rPr lang="vi-VN" sz="4200">
                  <a:solidFill>
                    <a:srgbClr val="080808"/>
                  </a:solidFill>
                  <a:ea typeface="Calibri" panose="020F0502020204030204" pitchFamily="34" charset="0"/>
                  <a:cs typeface="Arial" panose="020B0604020202020204" pitchFamily="34" charset="0"/>
                </a:rPr>
                <a:t>diễn tập dữ liệu đó theo những cách khác nhau vào bảng, biểu đồ </a:t>
              </a:r>
              <a:r>
                <a:rPr lang="vi-VN" sz="4200">
                  <a:solidFill>
                    <a:srgbClr val="080808"/>
                  </a:solidFill>
                  <a:ea typeface="Calibri" panose="020F0502020204030204" pitchFamily="34" charset="0"/>
                  <a:cs typeface="Arial" panose="020B0604020202020204" pitchFamily="34" charset="0"/>
                </a:rPr>
                <a:t>thích </a:t>
              </a:r>
              <a:r>
                <a:rPr lang="vi-VN" sz="4200" smtClean="0">
                  <a:solidFill>
                    <a:srgbClr val="080808"/>
                  </a:solidFill>
                  <a:ea typeface="Calibri" panose="020F0502020204030204" pitchFamily="34" charset="0"/>
                  <a:cs typeface="Arial" panose="020B0604020202020204" pitchFamily="34" charset="0"/>
                </a:rPr>
                <a:t>hợp;</a:t>
              </a:r>
              <a:endParaRPr lang="en-US" sz="4200">
                <a:solidFill>
                  <a:srgbClr val="080808"/>
                </a:solidFill>
                <a:ea typeface="Calibri" panose="020F0502020204030204" pitchFamily="34" charset="0"/>
                <a:cs typeface="Arial" panose="020B0604020202020204" pitchFamily="34" charset="0"/>
              </a:endParaRPr>
            </a:p>
            <a:p>
              <a:pPr marL="571500" indent="-571500" algn="just">
                <a:lnSpc>
                  <a:spcPct val="165000"/>
                </a:lnSpc>
                <a:buClr>
                  <a:srgbClr val="080808"/>
                </a:buClr>
                <a:buFontTx/>
                <a:buChar char="-"/>
                <a:tabLst>
                  <a:tab pos="200025" algn="l"/>
                </a:tabLst>
              </a:pPr>
              <a:r>
                <a:rPr lang="vi-VN" sz="4200" smtClean="0">
                  <a:solidFill>
                    <a:srgbClr val="080808"/>
                  </a:solidFill>
                  <a:ea typeface="Calibri" panose="020F0502020204030204" pitchFamily="34" charset="0"/>
                  <a:cs typeface="Arial" panose="020B0604020202020204" pitchFamily="34" charset="0"/>
                </a:rPr>
                <a:t>Chuyển </a:t>
              </a:r>
              <a:r>
                <a:rPr lang="vi-VN" sz="4200">
                  <a:solidFill>
                    <a:srgbClr val="080808"/>
                  </a:solidFill>
                  <a:ea typeface="Calibri" panose="020F0502020204030204" pitchFamily="34" charset="0"/>
                  <a:cs typeface="Arial" panose="020B0604020202020204" pitchFamily="34" charset="0"/>
                </a:rPr>
                <a:t>tập dữ liệu đó từ dạng biểu diễn này sang dạng biểu diễn khác.</a:t>
              </a:r>
            </a:p>
          </p:txBody>
        </p:sp>
      </p:grpSp>
      <p:pic>
        <p:nvPicPr>
          <p:cNvPr id="55" name="Picture 54"/>
          <p:cNvPicPr>
            <a:picLocks noChangeAspect="1"/>
          </p:cNvPicPr>
          <p:nvPr/>
        </p:nvPicPr>
        <p:blipFill>
          <a:blip r:embed="rId4"/>
          <a:stretch>
            <a:fillRect/>
          </a:stretch>
        </p:blipFill>
        <p:spPr>
          <a:xfrm flipH="1">
            <a:off x="14492521" y="7668041"/>
            <a:ext cx="2221450" cy="2580859"/>
          </a:xfrm>
          <a:prstGeom prst="rect">
            <a:avLst/>
          </a:prstGeom>
        </p:spPr>
      </p:pic>
      <p:sp>
        <p:nvSpPr>
          <p:cNvPr id="56" name="Freeform 32"/>
          <p:cNvSpPr/>
          <p:nvPr/>
        </p:nvSpPr>
        <p:spPr>
          <a:xfrm rot="829932">
            <a:off x="679665" y="2680185"/>
            <a:ext cx="336643" cy="2275868"/>
          </a:xfrm>
          <a:custGeom>
            <a:avLst/>
            <a:gdLst/>
            <a:ahLst/>
            <a:cxnLst/>
            <a:rect l="l" t="t" r="r" b="b"/>
            <a:pathLst>
              <a:path w="398505" h="3714879">
                <a:moveTo>
                  <a:pt x="0" y="0"/>
                </a:moveTo>
                <a:lnTo>
                  <a:pt x="398505" y="0"/>
                </a:lnTo>
                <a:lnTo>
                  <a:pt x="398505" y="3714878"/>
                </a:lnTo>
                <a:lnTo>
                  <a:pt x="0" y="371487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nvGrpSpPr>
          <p:cNvPr id="57" name="Group 56"/>
          <p:cNvGrpSpPr/>
          <p:nvPr/>
        </p:nvGrpSpPr>
        <p:grpSpPr>
          <a:xfrm>
            <a:off x="6539921" y="1086817"/>
            <a:ext cx="4038600" cy="1237283"/>
            <a:chOff x="2057400" y="1572126"/>
            <a:chExt cx="4038600" cy="1666374"/>
          </a:xfrm>
        </p:grpSpPr>
        <p:sp>
          <p:nvSpPr>
            <p:cNvPr id="58" name="Folded Corner 57"/>
            <p:cNvSpPr/>
            <p:nvPr/>
          </p:nvSpPr>
          <p:spPr>
            <a:xfrm>
              <a:off x="2057400" y="1615112"/>
              <a:ext cx="4038600" cy="1623388"/>
            </a:xfrm>
            <a:prstGeom prst="foldedCorner">
              <a:avLst/>
            </a:prstGeom>
            <a:solidFill>
              <a:srgbClr val="FFFFCC"/>
            </a:solidFill>
            <a:ln w="38100">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59" name="Rectangle 58"/>
            <p:cNvSpPr/>
            <p:nvPr/>
          </p:nvSpPr>
          <p:spPr>
            <a:xfrm>
              <a:off x="2632233" y="1572126"/>
              <a:ext cx="2888932" cy="1486723"/>
            </a:xfrm>
            <a:prstGeom prst="rect">
              <a:avLst/>
            </a:prstGeom>
          </p:spPr>
          <p:txBody>
            <a:bodyPr wrap="non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5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Nhận</a:t>
              </a:r>
              <a:r>
                <a:rPr kumimoji="0" lang="en-US" sz="5000" b="1" i="0" u="none" strike="noStrike" kern="1200" cap="none" spc="0" normalizeH="0" noProof="0" smtClean="0">
                  <a:ln>
                    <a:noFill/>
                  </a:ln>
                  <a:solidFill>
                    <a:prstClr val="black"/>
                  </a:solidFill>
                  <a:effectLst/>
                  <a:uLnTx/>
                  <a:uFillTx/>
                  <a:latin typeface="Arial" panose="020B0604020202020204" pitchFamily="34" charset="0"/>
                  <a:ea typeface="+mn-ea"/>
                  <a:cs typeface="Arial" panose="020B0604020202020204" pitchFamily="34" charset="0"/>
                </a:rPr>
                <a:t> xét</a:t>
              </a:r>
              <a:endParaRPr kumimoji="0" lang="en-US" sz="5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3822279685"/>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up)">
                                      <p:cBhvr>
                                        <p:cTn id="7" dur="500"/>
                                        <p:tgtEl>
                                          <p:spTgt spid="57"/>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circle(in)">
                                      <p:cBhvr>
                                        <p:cTn id="11" dur="500"/>
                                        <p:tgtEl>
                                          <p:spTgt spid="44"/>
                                        </p:tgtEl>
                                      </p:cBhvr>
                                    </p:animEffect>
                                  </p:childTnLst>
                                </p:cTn>
                              </p:par>
                              <p:par>
                                <p:cTn id="12" presetID="6" presetClass="entr" presetSubtype="16" fill="hold" nodeType="with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circle(in)">
                                      <p:cBhvr>
                                        <p:cTn id="1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200526" y="178468"/>
            <a:ext cx="17907000" cy="9950116"/>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19" name="TextBox 19"/>
          <p:cNvSpPr txBox="1"/>
          <p:nvPr/>
        </p:nvSpPr>
        <p:spPr>
          <a:xfrm>
            <a:off x="0" y="113689"/>
            <a:ext cx="3246680" cy="3255592"/>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3" name="Picture 12"/>
          <p:cNvPicPr>
            <a:picLocks noChangeAspect="1"/>
          </p:cNvPicPr>
          <p:nvPr/>
        </p:nvPicPr>
        <p:blipFill>
          <a:blip r:embed="rId2"/>
          <a:stretch>
            <a:fillRect/>
          </a:stretch>
        </p:blipFill>
        <p:spPr>
          <a:xfrm rot="20404355">
            <a:off x="17221058" y="237588"/>
            <a:ext cx="822536" cy="1233806"/>
          </a:xfrm>
          <a:prstGeom prst="rect">
            <a:avLst/>
          </a:prstGeom>
        </p:spPr>
      </p:pic>
      <p:grpSp>
        <p:nvGrpSpPr>
          <p:cNvPr id="14" name="Group 13"/>
          <p:cNvGrpSpPr/>
          <p:nvPr/>
        </p:nvGrpSpPr>
        <p:grpSpPr>
          <a:xfrm>
            <a:off x="924426" y="634162"/>
            <a:ext cx="16459200" cy="7012096"/>
            <a:chOff x="619626" y="706489"/>
            <a:chExt cx="16459200" cy="7012096"/>
          </a:xfrm>
        </p:grpSpPr>
        <p:sp>
          <p:nvSpPr>
            <p:cNvPr id="15" name="Rounded Rectangle 14"/>
            <p:cNvSpPr/>
            <p:nvPr/>
          </p:nvSpPr>
          <p:spPr>
            <a:xfrm>
              <a:off x="679942" y="706489"/>
              <a:ext cx="2241885" cy="990600"/>
            </a:xfrm>
            <a:prstGeom prst="round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Ví dụ </a:t>
              </a:r>
              <a:r>
                <a:rPr kumimoji="0" lang="en-US" sz="3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8</a:t>
              </a:r>
              <a:endParaRPr kumimoji="0" lang="en-US" sz="3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 name="Rectangle 15"/>
            <p:cNvSpPr/>
            <p:nvPr/>
          </p:nvSpPr>
          <p:spPr>
            <a:xfrm>
              <a:off x="619626" y="1818508"/>
              <a:ext cx="16459200" cy="5900077"/>
            </a:xfrm>
            <a:prstGeom prst="rect">
              <a:avLst/>
            </a:prstGeom>
          </p:spPr>
          <p:txBody>
            <a:bodyPr wrap="square">
              <a:spAutoFit/>
            </a:bodyPr>
            <a:lstStyle/>
            <a:p>
              <a:pPr lvl="0" algn="just">
                <a:lnSpc>
                  <a:spcPct val="170000"/>
                </a:lnSpc>
              </a:pPr>
              <a:r>
                <a:rPr lang="vi-VN" sz="3800" smtClean="0">
                  <a:solidFill>
                    <a:prstClr val="black"/>
                  </a:solidFill>
                  <a:cs typeface="Arial" panose="020B0604020202020204" pitchFamily="34" charset="0"/>
                </a:rPr>
                <a:t>Thống </a:t>
              </a:r>
              <a:r>
                <a:rPr lang="vi-VN" sz="3800">
                  <a:solidFill>
                    <a:prstClr val="black"/>
                  </a:solidFill>
                  <a:cs typeface="Arial" panose="020B0604020202020204" pitchFamily="34" charset="0"/>
                </a:rPr>
                <a:t>kê số lượt khách du lịch quốc tế đến Việt Nam trong các năm 1990, 1995, 2000, 2005, 2010, 2015, 2019 khoảng là</a:t>
              </a:r>
              <a:r>
                <a:rPr lang="vi-VN" sz="3800">
                  <a:solidFill>
                    <a:prstClr val="black"/>
                  </a:solidFill>
                  <a:cs typeface="Arial" panose="020B0604020202020204" pitchFamily="34" charset="0"/>
                </a:rPr>
                <a:t>: </a:t>
              </a:r>
              <a:endParaRPr lang="en-US" sz="3800" smtClean="0">
                <a:solidFill>
                  <a:prstClr val="black"/>
                </a:solidFill>
                <a:cs typeface="Arial" panose="020B0604020202020204" pitchFamily="34" charset="0"/>
              </a:endParaRPr>
            </a:p>
            <a:p>
              <a:pPr lvl="0" algn="ctr">
                <a:lnSpc>
                  <a:spcPct val="170000"/>
                </a:lnSpc>
              </a:pPr>
              <a:r>
                <a:rPr lang="vi-VN" sz="3800" smtClean="0">
                  <a:solidFill>
                    <a:prstClr val="black"/>
                  </a:solidFill>
                  <a:cs typeface="Arial" panose="020B0604020202020204" pitchFamily="34" charset="0"/>
                </a:rPr>
                <a:t>250</a:t>
              </a:r>
              <a:r>
                <a:rPr lang="vi-VN" sz="3800">
                  <a:solidFill>
                    <a:prstClr val="black"/>
                  </a:solidFill>
                  <a:cs typeface="Arial" panose="020B0604020202020204" pitchFamily="34" charset="0"/>
                </a:rPr>
                <a:t>; 1 351; 2 140; 3 478; 5 050; 7 944; 18 009 (đơn vị: nghìn lượt </a:t>
              </a:r>
              <a:r>
                <a:rPr lang="vi-VN" sz="3800">
                  <a:solidFill>
                    <a:prstClr val="black"/>
                  </a:solidFill>
                  <a:cs typeface="Arial" panose="020B0604020202020204" pitchFamily="34" charset="0"/>
                </a:rPr>
                <a:t>khách</a:t>
              </a:r>
              <a:r>
                <a:rPr lang="vi-VN" sz="3800" smtClean="0">
                  <a:solidFill>
                    <a:prstClr val="black"/>
                  </a:solidFill>
                  <a:cs typeface="Arial" panose="020B0604020202020204" pitchFamily="34" charset="0"/>
                </a:rPr>
                <a:t>)</a:t>
              </a:r>
              <a:endParaRPr lang="en-US" sz="3800" smtClean="0">
                <a:solidFill>
                  <a:prstClr val="black"/>
                </a:solidFill>
                <a:cs typeface="Arial" panose="020B0604020202020204" pitchFamily="34" charset="0"/>
              </a:endParaRPr>
            </a:p>
            <a:p>
              <a:pPr lvl="0" algn="r">
                <a:lnSpc>
                  <a:spcPct val="170000"/>
                </a:lnSpc>
              </a:pPr>
              <a:r>
                <a:rPr lang="vi-VN" sz="3800" smtClean="0">
                  <a:solidFill>
                    <a:prstClr val="black"/>
                  </a:solidFill>
                  <a:cs typeface="Arial" panose="020B0604020202020204" pitchFamily="34" charset="0"/>
                </a:rPr>
                <a:t> </a:t>
              </a:r>
              <a:r>
                <a:rPr lang="vi-VN" sz="3800">
                  <a:solidFill>
                    <a:prstClr val="black"/>
                  </a:solidFill>
                  <a:cs typeface="Arial" panose="020B0604020202020204" pitchFamily="34" charset="0"/>
                </a:rPr>
                <a:t>(Nguồn:https://vietnamtourism.gov.vn).</a:t>
              </a:r>
            </a:p>
            <a:p>
              <a:pPr lvl="0" algn="just">
                <a:lnSpc>
                  <a:spcPct val="170000"/>
                </a:lnSpc>
              </a:pPr>
              <a:r>
                <a:rPr lang="vi-VN" sz="3800">
                  <a:solidFill>
                    <a:prstClr val="black"/>
                  </a:solidFill>
                  <a:cs typeface="Arial" panose="020B0604020202020204" pitchFamily="34" charset="0"/>
                </a:rPr>
                <a:t>a) Lập bảng thống kê số lượt khách du lịch quốc tế đến Việt Nam trong các năm trên theo mẫu sau:</a:t>
              </a:r>
            </a:p>
          </p:txBody>
        </p:sp>
      </p:gr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Effect>
                      <a14:brightnessContrast contrast="-20000"/>
                    </a14:imgEffect>
                  </a14:imgLayer>
                </a14:imgProps>
              </a:ext>
            </a:extLst>
          </a:blip>
          <a:stretch>
            <a:fillRect/>
          </a:stretch>
        </p:blipFill>
        <p:spPr>
          <a:xfrm>
            <a:off x="1686794" y="7810500"/>
            <a:ext cx="14934464" cy="1955830"/>
          </a:xfrm>
          <a:prstGeom prst="rect">
            <a:avLst/>
          </a:prstGeom>
        </p:spPr>
      </p:pic>
    </p:spTree>
    <p:extLst>
      <p:ext uri="{BB962C8B-B14F-4D97-AF65-F5344CB8AC3E}">
        <p14:creationId xmlns:p14="http://schemas.microsoft.com/office/powerpoint/2010/main" val="3248484537"/>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200526" y="178468"/>
            <a:ext cx="17907000" cy="9950116"/>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19" name="TextBox 19"/>
          <p:cNvSpPr txBox="1"/>
          <p:nvPr/>
        </p:nvSpPr>
        <p:spPr>
          <a:xfrm>
            <a:off x="0" y="113689"/>
            <a:ext cx="3246680" cy="3255592"/>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3" name="Picture 12"/>
          <p:cNvPicPr>
            <a:picLocks noChangeAspect="1"/>
          </p:cNvPicPr>
          <p:nvPr/>
        </p:nvPicPr>
        <p:blipFill>
          <a:blip r:embed="rId2"/>
          <a:stretch>
            <a:fillRect/>
          </a:stretch>
        </p:blipFill>
        <p:spPr>
          <a:xfrm rot="20404355">
            <a:off x="3805756" y="7890394"/>
            <a:ext cx="994116" cy="1491176"/>
          </a:xfrm>
          <a:prstGeom prst="rect">
            <a:avLst/>
          </a:prstGeom>
        </p:spPr>
      </p:pic>
      <p:grpSp>
        <p:nvGrpSpPr>
          <p:cNvPr id="14" name="Group 13"/>
          <p:cNvGrpSpPr/>
          <p:nvPr/>
        </p:nvGrpSpPr>
        <p:grpSpPr>
          <a:xfrm>
            <a:off x="984742" y="634162"/>
            <a:ext cx="7382536" cy="6509218"/>
            <a:chOff x="679942" y="706489"/>
            <a:chExt cx="7382536" cy="6509218"/>
          </a:xfrm>
        </p:grpSpPr>
        <p:sp>
          <p:nvSpPr>
            <p:cNvPr id="15" name="Rounded Rectangle 14"/>
            <p:cNvSpPr/>
            <p:nvPr/>
          </p:nvSpPr>
          <p:spPr>
            <a:xfrm>
              <a:off x="679942" y="706489"/>
              <a:ext cx="2241885" cy="990600"/>
            </a:xfrm>
            <a:prstGeom prst="round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Ví dụ </a:t>
              </a:r>
              <a:r>
                <a:rPr kumimoji="0" lang="en-US" sz="3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8</a:t>
              </a:r>
              <a:endParaRPr kumimoji="0" lang="en-US" sz="3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 name="Rectangle 15"/>
            <p:cNvSpPr/>
            <p:nvPr/>
          </p:nvSpPr>
          <p:spPr>
            <a:xfrm>
              <a:off x="679942" y="2152783"/>
              <a:ext cx="7382536" cy="5062924"/>
            </a:xfrm>
            <a:prstGeom prst="rect">
              <a:avLst/>
            </a:prstGeom>
          </p:spPr>
          <p:txBody>
            <a:bodyPr wrap="square">
              <a:spAutoFit/>
            </a:bodyPr>
            <a:lstStyle/>
            <a:p>
              <a:pPr lvl="0" algn="just">
                <a:lnSpc>
                  <a:spcPct val="170000"/>
                </a:lnSpc>
              </a:pPr>
              <a:r>
                <a:rPr lang="en-US" sz="3800" smtClean="0">
                  <a:solidFill>
                    <a:prstClr val="black"/>
                  </a:solidFill>
                  <a:latin typeface="Arial" panose="020B0604020202020204" pitchFamily="34" charset="0"/>
                  <a:cs typeface="Arial" panose="020B0604020202020204" pitchFamily="34" charset="0"/>
                </a:rPr>
                <a:t>b) </a:t>
              </a:r>
              <a:r>
                <a:rPr lang="vi-VN" sz="3800" smtClean="0">
                  <a:solidFill>
                    <a:prstClr val="black"/>
                  </a:solidFill>
                  <a:cs typeface="Arial" panose="020B0604020202020204" pitchFamily="34" charset="0"/>
                </a:rPr>
                <a:t>Hãy </a:t>
              </a:r>
              <a:r>
                <a:rPr lang="vi-VN" sz="3800">
                  <a:solidFill>
                    <a:prstClr val="black"/>
                  </a:solidFill>
                  <a:cs typeface="Arial" panose="020B0604020202020204" pitchFamily="34" charset="0"/>
                </a:rPr>
                <a:t>hoàn thiện biểu đồ ở Hình 15 để nhận được biểu đồ cột biểu diễn các dữ liệu thống kê số lượt khách du lịch quốc tế đến Việt </a:t>
              </a:r>
              <a:r>
                <a:rPr lang="vi-VN" sz="3800">
                  <a:solidFill>
                    <a:prstClr val="black"/>
                  </a:solidFill>
                  <a:cs typeface="Arial" panose="020B0604020202020204" pitchFamily="34" charset="0"/>
                </a:rPr>
                <a:t>Nam </a:t>
              </a:r>
              <a:r>
                <a:rPr lang="vi-VN" sz="3800" smtClean="0">
                  <a:solidFill>
                    <a:prstClr val="black"/>
                  </a:solidFill>
                  <a:cs typeface="Arial" panose="020B0604020202020204" pitchFamily="34" charset="0"/>
                </a:rPr>
                <a:t>trong</a:t>
              </a:r>
              <a:r>
                <a:rPr lang="en-US" sz="3800" smtClean="0">
                  <a:solidFill>
                    <a:prstClr val="black"/>
                  </a:solidFill>
                  <a:cs typeface="Arial" panose="020B0604020202020204" pitchFamily="34" charset="0"/>
                </a:rPr>
                <a:t> </a:t>
              </a:r>
              <a:r>
                <a:rPr lang="vi-VN" sz="3800" smtClean="0">
                  <a:solidFill>
                    <a:prstClr val="black"/>
                  </a:solidFill>
                  <a:cs typeface="Arial" panose="020B0604020202020204" pitchFamily="34" charset="0"/>
                </a:rPr>
                <a:t>các </a:t>
              </a:r>
              <a:r>
                <a:rPr lang="vi-VN" sz="3800">
                  <a:solidFill>
                    <a:prstClr val="black"/>
                  </a:solidFill>
                  <a:cs typeface="Arial" panose="020B0604020202020204" pitchFamily="34" charset="0"/>
                </a:rPr>
                <a:t>năm trên.</a:t>
              </a:r>
            </a:p>
          </p:txBody>
        </p:sp>
      </p:gr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300000"/>
                    </a14:imgEffect>
                    <a14:imgEffect>
                      <a14:brightnessContrast contrast="-40000"/>
                    </a14:imgEffect>
                  </a14:imgLayer>
                </a14:imgProps>
              </a:ext>
            </a:extLst>
          </a:blip>
          <a:stretch>
            <a:fillRect/>
          </a:stretch>
        </p:blipFill>
        <p:spPr>
          <a:xfrm>
            <a:off x="9151494" y="2284869"/>
            <a:ext cx="8278888" cy="5737313"/>
          </a:xfrm>
          <a:prstGeom prst="rect">
            <a:avLst/>
          </a:prstGeom>
        </p:spPr>
      </p:pic>
    </p:spTree>
    <p:extLst>
      <p:ext uri="{BB962C8B-B14F-4D97-AF65-F5344CB8AC3E}">
        <p14:creationId xmlns:p14="http://schemas.microsoft.com/office/powerpoint/2010/main" val="14166029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anim calcmode="lin" valueType="num">
                                      <p:cBhvr>
                                        <p:cTn id="18" dur="500" fill="hold"/>
                                        <p:tgtEl>
                                          <p:spTgt spid="13"/>
                                        </p:tgtEl>
                                        <p:attrNameLst>
                                          <p:attrName>ppt_x</p:attrName>
                                        </p:attrNameLst>
                                      </p:cBhvr>
                                      <p:tavLst>
                                        <p:tav tm="0">
                                          <p:val>
                                            <p:strVal val="#ppt_x"/>
                                          </p:val>
                                        </p:tav>
                                        <p:tav tm="100000">
                                          <p:val>
                                            <p:strVal val="#ppt_x"/>
                                          </p:val>
                                        </p:tav>
                                      </p:tavLst>
                                    </p:anim>
                                    <p:anim calcmode="lin" valueType="num">
                                      <p:cBhvr>
                                        <p:cTn id="1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200526" y="178468"/>
            <a:ext cx="17907000" cy="9950116"/>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19" name="TextBox 19"/>
          <p:cNvSpPr txBox="1"/>
          <p:nvPr/>
        </p:nvSpPr>
        <p:spPr>
          <a:xfrm>
            <a:off x="0" y="113689"/>
            <a:ext cx="3246680" cy="3255592"/>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9" name="Picture 8"/>
          <p:cNvPicPr>
            <a:picLocks noChangeAspect="1"/>
          </p:cNvPicPr>
          <p:nvPr/>
        </p:nvPicPr>
        <p:blipFill>
          <a:blip r:embed="rId2"/>
          <a:stretch>
            <a:fillRect/>
          </a:stretch>
        </p:blipFill>
        <p:spPr>
          <a:xfrm>
            <a:off x="719693" y="8883792"/>
            <a:ext cx="1682141" cy="1206353"/>
          </a:xfrm>
          <a:prstGeom prst="rect">
            <a:avLst/>
          </a:prstGeom>
        </p:spPr>
      </p:pic>
      <p:sp>
        <p:nvSpPr>
          <p:cNvPr id="10" name="TextBox 9"/>
          <p:cNvSpPr txBox="1"/>
          <p:nvPr/>
        </p:nvSpPr>
        <p:spPr>
          <a:xfrm>
            <a:off x="8455162" y="540413"/>
            <a:ext cx="1397000" cy="684803"/>
          </a:xfrm>
          <a:prstGeom prst="rect">
            <a:avLst/>
          </a:prstGeom>
          <a:noFill/>
        </p:spPr>
        <p:txBody>
          <a:bodyPr wrap="square" rtlCol="0">
            <a:spAutoFit/>
          </a:bodyPr>
          <a:lstStyle/>
          <a:p>
            <a:pPr algn="ctr"/>
            <a:r>
              <a:rPr lang="vi-VN" sz="3750" b="1" u="sng" smtClean="0">
                <a:solidFill>
                  <a:srgbClr val="C00000"/>
                </a:solidFill>
                <a:latin typeface="Arial" panose="020B0604020202020204" pitchFamily="34" charset="0"/>
                <a:cs typeface="Arial" panose="020B0604020202020204" pitchFamily="34" charset="0"/>
              </a:rPr>
              <a:t>Giải</a:t>
            </a:r>
            <a:r>
              <a:rPr lang="vi-VN" sz="3750" b="1" smtClean="0">
                <a:solidFill>
                  <a:srgbClr val="C00000"/>
                </a:solidFill>
                <a:latin typeface="Arial" panose="020B0604020202020204" pitchFamily="34" charset="0"/>
                <a:cs typeface="Arial" panose="020B0604020202020204" pitchFamily="34" charset="0"/>
              </a:rPr>
              <a:t>:</a:t>
            </a:r>
            <a:endParaRPr lang="en-US" sz="3750" b="1">
              <a:solidFill>
                <a:srgbClr val="C0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Effect>
                      <a14:brightnessContrast contrast="-20000"/>
                    </a14:imgEffect>
                  </a14:imgLayer>
                </a14:imgProps>
              </a:ext>
            </a:extLst>
          </a:blip>
          <a:stretch>
            <a:fillRect/>
          </a:stretch>
        </p:blipFill>
        <p:spPr>
          <a:xfrm>
            <a:off x="1560764" y="2324100"/>
            <a:ext cx="15185796" cy="1974881"/>
          </a:xfrm>
          <a:prstGeom prst="rect">
            <a:avLst/>
          </a:prstGeom>
        </p:spPr>
      </p:pic>
      <p:sp>
        <p:nvSpPr>
          <p:cNvPr id="4" name="Rectangle 3"/>
          <p:cNvSpPr/>
          <p:nvPr/>
        </p:nvSpPr>
        <p:spPr>
          <a:xfrm>
            <a:off x="451459" y="1225287"/>
            <a:ext cx="17607941" cy="946413"/>
          </a:xfrm>
          <a:prstGeom prst="rect">
            <a:avLst/>
          </a:prstGeom>
        </p:spPr>
        <p:txBody>
          <a:bodyPr wrap="square">
            <a:spAutoFit/>
          </a:bodyPr>
          <a:lstStyle/>
          <a:p>
            <a:pPr algn="just">
              <a:lnSpc>
                <a:spcPct val="150000"/>
              </a:lnSpc>
              <a:spcAft>
                <a:spcPts val="500"/>
              </a:spcAft>
            </a:pPr>
            <a:r>
              <a:rPr lang="vi-VN" sz="3700">
                <a:solidFill>
                  <a:srgbClr val="000000"/>
                </a:solidFill>
              </a:rPr>
              <a:t>a) Bảng 7 thống kê số lượt khách du lịch quốc tế đến Việt </a:t>
            </a:r>
            <a:r>
              <a:rPr lang="vi-VN" sz="3700">
                <a:solidFill>
                  <a:srgbClr val="000000"/>
                </a:solidFill>
              </a:rPr>
              <a:t>Nam </a:t>
            </a:r>
            <a:r>
              <a:rPr lang="vi-VN" sz="3700" smtClean="0">
                <a:solidFill>
                  <a:srgbClr val="000000"/>
                </a:solidFill>
              </a:rPr>
              <a:t>trong</a:t>
            </a:r>
            <a:r>
              <a:rPr lang="en-US" sz="3700" smtClean="0">
                <a:solidFill>
                  <a:srgbClr val="000000"/>
                </a:solidFill>
              </a:rPr>
              <a:t> </a:t>
            </a:r>
            <a:r>
              <a:rPr lang="vi-VN" sz="3700" smtClean="0">
                <a:solidFill>
                  <a:srgbClr val="000000"/>
                </a:solidFill>
              </a:rPr>
              <a:t>các </a:t>
            </a:r>
            <a:r>
              <a:rPr lang="vi-VN" sz="3700">
                <a:solidFill>
                  <a:srgbClr val="000000"/>
                </a:solidFill>
              </a:rPr>
              <a:t>năm </a:t>
            </a:r>
            <a:r>
              <a:rPr lang="vi-VN" sz="3700">
                <a:solidFill>
                  <a:srgbClr val="000000"/>
                </a:solidFill>
              </a:rPr>
              <a:t>trên</a:t>
            </a:r>
            <a:r>
              <a:rPr lang="vi-VN" sz="3700" smtClean="0">
                <a:solidFill>
                  <a:srgbClr val="000000"/>
                </a:solidFill>
              </a:rPr>
              <a:t>:</a:t>
            </a:r>
            <a:endParaRPr lang="vi-VN" sz="3700">
              <a:solidFill>
                <a:srgbClr val="000000"/>
              </a:solidFill>
            </a:endParaRPr>
          </a:p>
        </p:txBody>
      </p:sp>
      <p:sp>
        <p:nvSpPr>
          <p:cNvPr id="17" name="Rectangle 16"/>
          <p:cNvSpPr/>
          <p:nvPr/>
        </p:nvSpPr>
        <p:spPr>
          <a:xfrm>
            <a:off x="451459" y="4622527"/>
            <a:ext cx="7625741" cy="2654573"/>
          </a:xfrm>
          <a:prstGeom prst="rect">
            <a:avLst/>
          </a:prstGeom>
        </p:spPr>
        <p:txBody>
          <a:bodyPr wrap="square">
            <a:spAutoFit/>
          </a:bodyPr>
          <a:lstStyle/>
          <a:p>
            <a:pPr algn="just">
              <a:lnSpc>
                <a:spcPct val="150000"/>
              </a:lnSpc>
              <a:spcAft>
                <a:spcPts val="500"/>
              </a:spcAft>
            </a:pPr>
            <a:r>
              <a:rPr lang="en-US" sz="3700" smtClean="0">
                <a:solidFill>
                  <a:srgbClr val="000000"/>
                </a:solidFill>
                <a:latin typeface="Arial" panose="020B0604020202020204" pitchFamily="34" charset="0"/>
                <a:cs typeface="Arial" panose="020B0604020202020204" pitchFamily="34" charset="0"/>
              </a:rPr>
              <a:t>b</a:t>
            </a:r>
            <a:r>
              <a:rPr lang="vi-VN" sz="3700" smtClean="0">
                <a:solidFill>
                  <a:srgbClr val="000000"/>
                </a:solidFill>
                <a:latin typeface="Arial" panose="020B0604020202020204" pitchFamily="34" charset="0"/>
                <a:cs typeface="Arial" panose="020B0604020202020204" pitchFamily="34" charset="0"/>
              </a:rPr>
              <a:t>) </a:t>
            </a:r>
            <a:r>
              <a:rPr lang="en-US" sz="3700" smtClean="0">
                <a:solidFill>
                  <a:srgbClr val="000000"/>
                </a:solidFill>
                <a:latin typeface="Arial" panose="020B0604020202020204" pitchFamily="34" charset="0"/>
                <a:cs typeface="Arial" panose="020B0604020202020204" pitchFamily="34" charset="0"/>
              </a:rPr>
              <a:t>Biểu đồ cột ở Hình 16 biểu diễn số lượt khách du lịch quốc tế đến Việt Nam trong các năm trên:</a:t>
            </a:r>
            <a:endParaRPr lang="vi-VN" sz="3700">
              <a:solidFill>
                <a:srgbClr val="00000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Effect>
                      <a14:brightnessContrast contrast="-20000"/>
                    </a14:imgEffect>
                  </a14:imgLayer>
                </a14:imgProps>
              </a:ext>
            </a:extLst>
          </a:blip>
          <a:stretch>
            <a:fillRect/>
          </a:stretch>
        </p:blipFill>
        <p:spPr>
          <a:xfrm>
            <a:off x="9829800" y="4686300"/>
            <a:ext cx="7880368" cy="5277351"/>
          </a:xfrm>
          <a:prstGeom prst="rect">
            <a:avLst/>
          </a:prstGeom>
        </p:spPr>
      </p:pic>
    </p:spTree>
    <p:extLst>
      <p:ext uri="{BB962C8B-B14F-4D97-AF65-F5344CB8AC3E}">
        <p14:creationId xmlns:p14="http://schemas.microsoft.com/office/powerpoint/2010/main" val="32969971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par>
                                <p:cTn id="22" presetID="16" presetClass="entr" presetSubtype="21"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pic>
        <p:nvPicPr>
          <p:cNvPr id="15" name="Picture 14"/>
          <p:cNvPicPr>
            <a:picLocks noChangeAspect="1"/>
          </p:cNvPicPr>
          <p:nvPr/>
        </p:nvPicPr>
        <p:blipFill>
          <a:blip r:embed="rId2"/>
          <a:stretch>
            <a:fillRect/>
          </a:stretch>
        </p:blipFill>
        <p:spPr>
          <a:xfrm rot="4334763" flipH="1">
            <a:off x="16617514" y="8475294"/>
            <a:ext cx="1668951" cy="1550509"/>
          </a:xfrm>
          <a:prstGeom prst="rect">
            <a:avLst/>
          </a:prstGeom>
        </p:spPr>
      </p:pic>
      <p:grpSp>
        <p:nvGrpSpPr>
          <p:cNvPr id="9" name="Group 8"/>
          <p:cNvGrpSpPr/>
          <p:nvPr/>
        </p:nvGrpSpPr>
        <p:grpSpPr>
          <a:xfrm>
            <a:off x="898358" y="723900"/>
            <a:ext cx="16459200" cy="5977324"/>
            <a:chOff x="619626" y="707338"/>
            <a:chExt cx="16459200" cy="5977324"/>
          </a:xfrm>
        </p:grpSpPr>
        <p:sp>
          <p:nvSpPr>
            <p:cNvPr id="10" name="Rounded Rectangle 9"/>
            <p:cNvSpPr/>
            <p:nvPr/>
          </p:nvSpPr>
          <p:spPr>
            <a:xfrm>
              <a:off x="679942" y="707338"/>
              <a:ext cx="2241885" cy="990600"/>
            </a:xfrm>
            <a:prstGeom prst="round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Ví dụ </a:t>
              </a:r>
              <a:r>
                <a:rPr kumimoji="0" lang="en-US" sz="3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9</a:t>
              </a:r>
              <a:endParaRPr kumimoji="0" lang="en-US" sz="3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Rectangle 10"/>
            <p:cNvSpPr/>
            <p:nvPr/>
          </p:nvSpPr>
          <p:spPr>
            <a:xfrm>
              <a:off x="619626" y="1621738"/>
              <a:ext cx="16459200" cy="5062924"/>
            </a:xfrm>
            <a:prstGeom prst="rect">
              <a:avLst/>
            </a:prstGeom>
          </p:spPr>
          <p:txBody>
            <a:bodyPr wrap="square">
              <a:spAutoFit/>
            </a:bodyPr>
            <a:lstStyle/>
            <a:p>
              <a:pPr lvl="0" algn="just">
                <a:lnSpc>
                  <a:spcPct val="170000"/>
                </a:lnSpc>
              </a:pPr>
              <a:r>
                <a:rPr lang="vi-VN" sz="3800">
                  <a:solidFill>
                    <a:prstClr val="black"/>
                  </a:solidFill>
                  <a:cs typeface="Arial" panose="020B0604020202020204" pitchFamily="34" charset="0"/>
                </a:rPr>
                <a:t>Như đã nêu </a:t>
              </a:r>
              <a:r>
                <a:rPr lang="vi-VN" sz="3800">
                  <a:solidFill>
                    <a:prstClr val="black"/>
                  </a:solidFill>
                  <a:cs typeface="Arial" panose="020B0604020202020204" pitchFamily="34" charset="0"/>
                </a:rPr>
                <a:t>trong </a:t>
              </a:r>
              <a:r>
                <a:rPr lang="vi-VN" sz="3800" smtClean="0">
                  <a:solidFill>
                    <a:prstClr val="black"/>
                  </a:solidFill>
                  <a:cs typeface="Arial" panose="020B0604020202020204" pitchFamily="34" charset="0"/>
                </a:rPr>
                <a:t>V</a:t>
              </a:r>
              <a:r>
                <a:rPr lang="en-US" sz="3800">
                  <a:solidFill>
                    <a:prstClr val="black"/>
                  </a:solidFill>
                  <a:latin typeface="Arial" panose="020B0604020202020204" pitchFamily="34" charset="0"/>
                  <a:cs typeface="Arial" panose="020B0604020202020204" pitchFamily="34" charset="0"/>
                </a:rPr>
                <a:t>í</a:t>
              </a:r>
              <a:r>
                <a:rPr lang="vi-VN" sz="3800" smtClean="0">
                  <a:solidFill>
                    <a:prstClr val="black"/>
                  </a:solidFill>
                  <a:cs typeface="Arial" panose="020B0604020202020204" pitchFamily="34" charset="0"/>
                </a:rPr>
                <a:t> </a:t>
              </a:r>
              <a:r>
                <a:rPr lang="vi-VN" sz="3800">
                  <a:solidFill>
                    <a:prstClr val="black"/>
                  </a:solidFill>
                  <a:cs typeface="Arial" panose="020B0604020202020204" pitchFamily="34" charset="0"/>
                </a:rPr>
                <a:t>dụ 2, tổng sản phẩm trong nước (GDP) theo giá hiện hành của Việt Nam trong các năm 2016, 2017, 2018, 2019 lần lượt là</a:t>
              </a:r>
              <a:r>
                <a:rPr lang="vi-VN" sz="3800">
                  <a:solidFill>
                    <a:prstClr val="black"/>
                  </a:solidFill>
                  <a:cs typeface="Arial" panose="020B0604020202020204" pitchFamily="34" charset="0"/>
                </a:rPr>
                <a:t>: </a:t>
              </a:r>
              <a:endParaRPr lang="en-US" sz="3800" smtClean="0">
                <a:solidFill>
                  <a:prstClr val="black"/>
                </a:solidFill>
                <a:cs typeface="Arial" panose="020B0604020202020204" pitchFamily="34" charset="0"/>
              </a:endParaRPr>
            </a:p>
            <a:p>
              <a:pPr lvl="0" algn="ctr">
                <a:lnSpc>
                  <a:spcPct val="170000"/>
                </a:lnSpc>
              </a:pPr>
              <a:r>
                <a:rPr lang="vi-VN" sz="3800" smtClean="0">
                  <a:solidFill>
                    <a:prstClr val="black"/>
                  </a:solidFill>
                  <a:cs typeface="Arial" panose="020B0604020202020204" pitchFamily="34" charset="0"/>
                </a:rPr>
                <a:t>205,3</a:t>
              </a:r>
              <a:r>
                <a:rPr lang="vi-VN" sz="3800">
                  <a:solidFill>
                    <a:prstClr val="black"/>
                  </a:solidFill>
                  <a:cs typeface="Arial" panose="020B0604020202020204" pitchFamily="34" charset="0"/>
                </a:rPr>
                <a:t>; 223,7; 245,2; 261,9 (đơn vị: tỉ đô la </a:t>
              </a:r>
              <a:r>
                <a:rPr lang="vi-VN" sz="3800">
                  <a:solidFill>
                    <a:prstClr val="black"/>
                  </a:solidFill>
                  <a:cs typeface="Arial" panose="020B0604020202020204" pitchFamily="34" charset="0"/>
                </a:rPr>
                <a:t>Mỹ</a:t>
              </a:r>
              <a:r>
                <a:rPr lang="vi-VN" sz="3800" smtClean="0">
                  <a:solidFill>
                    <a:prstClr val="black"/>
                  </a:solidFill>
                  <a:cs typeface="Arial" panose="020B0604020202020204" pitchFamily="34" charset="0"/>
                </a:rPr>
                <a:t>).</a:t>
              </a:r>
              <a:endParaRPr lang="en-US" sz="3800" smtClean="0">
                <a:solidFill>
                  <a:prstClr val="black"/>
                </a:solidFill>
                <a:cs typeface="Arial" panose="020B0604020202020204" pitchFamily="34" charset="0"/>
              </a:endParaRPr>
            </a:p>
            <a:p>
              <a:pPr lvl="0" algn="just">
                <a:lnSpc>
                  <a:spcPct val="170000"/>
                </a:lnSpc>
              </a:pPr>
              <a:r>
                <a:rPr lang="vi-VN" sz="3800">
                  <a:solidFill>
                    <a:prstClr val="black"/>
                  </a:solidFill>
                  <a:cs typeface="Arial" panose="020B0604020202020204" pitchFamily="34" charset="0"/>
                </a:rPr>
                <a:t>a) Lập bảng số liệu thống kê GDP của Việt Nam trong các năm trên theo mẫu </a:t>
              </a:r>
              <a:r>
                <a:rPr lang="vi-VN" sz="3800">
                  <a:solidFill>
                    <a:prstClr val="black"/>
                  </a:solidFill>
                  <a:cs typeface="Arial" panose="020B0604020202020204" pitchFamily="34" charset="0"/>
                </a:rPr>
                <a:t>sau</a:t>
              </a:r>
              <a:r>
                <a:rPr lang="vi-VN" sz="3800" smtClean="0">
                  <a:solidFill>
                    <a:prstClr val="black"/>
                  </a:solidFill>
                  <a:cs typeface="Arial" panose="020B0604020202020204" pitchFamily="34" charset="0"/>
                </a:rPr>
                <a:t>:</a:t>
              </a:r>
            </a:p>
          </p:txBody>
        </p:sp>
      </p:gr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Effect>
                      <a14:brightnessContrast contrast="-20000"/>
                    </a14:imgEffect>
                  </a14:imgLayer>
                </a14:imgProps>
              </a:ext>
            </a:extLst>
          </a:blip>
          <a:stretch>
            <a:fillRect/>
          </a:stretch>
        </p:blipFill>
        <p:spPr>
          <a:xfrm>
            <a:off x="4515383" y="7124118"/>
            <a:ext cx="9225150" cy="2397087"/>
          </a:xfrm>
          <a:prstGeom prst="rect">
            <a:avLst/>
          </a:prstGeom>
        </p:spPr>
      </p:pic>
    </p:spTree>
    <p:extLst>
      <p:ext uri="{BB962C8B-B14F-4D97-AF65-F5344CB8AC3E}">
        <p14:creationId xmlns:p14="http://schemas.microsoft.com/office/powerpoint/2010/main" val="330815100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9DCFF">
            <a:alpha val="66000"/>
          </a:srgbClr>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chemeClr val="bg1"/>
            </a:solidFill>
            <a:ln w="209550">
              <a:solidFill>
                <a:srgbClr val="FFCB7C"/>
              </a:solidFill>
            </a:ln>
          </p:spPr>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659"/>
                </a:lnSpc>
                <a:spcBef>
                  <a:spcPct val="0"/>
                </a:spcBef>
              </a:pPr>
              <a:endParaRPr/>
            </a:p>
          </p:txBody>
        </p:sp>
      </p:grpSp>
      <p:sp>
        <p:nvSpPr>
          <p:cNvPr id="10" name="Rectangle 9"/>
          <p:cNvSpPr/>
          <p:nvPr/>
        </p:nvSpPr>
        <p:spPr>
          <a:xfrm>
            <a:off x="1912819" y="1132793"/>
            <a:ext cx="14462356" cy="3124381"/>
          </a:xfrm>
          <a:prstGeom prst="rect">
            <a:avLst/>
          </a:prstGeom>
        </p:spPr>
        <p:txBody>
          <a:bodyPr wrap="square">
            <a:spAutoFit/>
          </a:bodyPr>
          <a:lstStyle/>
          <a:p>
            <a:pPr algn="ctr">
              <a:lnSpc>
                <a:spcPct val="150000"/>
              </a:lnSpc>
              <a:spcBef>
                <a:spcPts val="1200"/>
              </a:spcBef>
              <a:spcAft>
                <a:spcPts val="0"/>
              </a:spcAft>
            </a:pPr>
            <a:r>
              <a:rPr lang="vi-VN" sz="7000" b="1" kern="0">
                <a:solidFill>
                  <a:schemeClr val="tx2"/>
                </a:solidFill>
                <a:ea typeface="Times New Roman" panose="02020603050405020304" pitchFamily="18" charset="0"/>
                <a:cs typeface="Arial" panose="020B0604020202020204" pitchFamily="34" charset="0"/>
              </a:rPr>
              <a:t>CHƯƠNG VI. MỘT SỐ YẾU TỐ THỐNG KÊ VÀ XÁC SUẤT</a:t>
            </a:r>
            <a:endParaRPr lang="en-US" sz="7000" b="1" kern="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2" name="Rectangle 11"/>
          <p:cNvSpPr/>
          <p:nvPr/>
        </p:nvSpPr>
        <p:spPr>
          <a:xfrm>
            <a:off x="2402678" y="4305300"/>
            <a:ext cx="13482639" cy="4939814"/>
          </a:xfrm>
          <a:prstGeom prst="rect">
            <a:avLst/>
          </a:prstGeom>
        </p:spPr>
        <p:txBody>
          <a:bodyPr wrap="square">
            <a:spAutoFit/>
          </a:bodyPr>
          <a:lstStyle/>
          <a:p>
            <a:pPr algn="ctr">
              <a:lnSpc>
                <a:spcPct val="150000"/>
              </a:lnSpc>
            </a:pPr>
            <a:r>
              <a:rPr lang="vi-VN" sz="7000" b="1">
                <a:solidFill>
                  <a:srgbClr val="C00000"/>
                </a:solidFill>
                <a:cs typeface="Arial" panose="020B0604020202020204" pitchFamily="34" charset="0"/>
              </a:rPr>
              <a:t>BÀI 2. MÔ TẢ VÀ BIỂU DIỄN DỮ LIỆU TRÊN CÁC BẢNG, BIỂU ĐỒ </a:t>
            </a:r>
            <a:endParaRPr lang="en-US" sz="7000" b="1">
              <a:solidFill>
                <a:srgbClr val="C00000"/>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2"/>
          <a:stretch>
            <a:fillRect/>
          </a:stretch>
        </p:blipFill>
        <p:spPr>
          <a:xfrm>
            <a:off x="205642" y="226413"/>
            <a:ext cx="2255716" cy="2261812"/>
          </a:xfrm>
          <a:prstGeom prst="rect">
            <a:avLst/>
          </a:prstGeom>
        </p:spPr>
      </p:pic>
      <p:pic>
        <p:nvPicPr>
          <p:cNvPr id="16" name="Picture 15"/>
          <p:cNvPicPr>
            <a:picLocks noChangeAspect="1"/>
          </p:cNvPicPr>
          <p:nvPr/>
        </p:nvPicPr>
        <p:blipFill>
          <a:blip r:embed="rId3"/>
          <a:stretch>
            <a:fillRect/>
          </a:stretch>
        </p:blipFill>
        <p:spPr>
          <a:xfrm>
            <a:off x="14554200" y="8449964"/>
            <a:ext cx="2943028" cy="1235673"/>
          </a:xfrm>
          <a:prstGeom prst="rect">
            <a:avLst/>
          </a:prstGeom>
        </p:spPr>
      </p:pic>
    </p:spTree>
  </p:cSld>
  <p:clrMapOvr>
    <a:masterClrMapping/>
  </p:clrMapOvr>
  <p:transition spd="med">
    <p:plus/>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pic>
        <p:nvPicPr>
          <p:cNvPr id="15" name="Picture 14"/>
          <p:cNvPicPr>
            <a:picLocks noChangeAspect="1"/>
          </p:cNvPicPr>
          <p:nvPr/>
        </p:nvPicPr>
        <p:blipFill>
          <a:blip r:embed="rId2"/>
          <a:stretch>
            <a:fillRect/>
          </a:stretch>
        </p:blipFill>
        <p:spPr>
          <a:xfrm rot="2661487" flipH="1">
            <a:off x="304174" y="8031135"/>
            <a:ext cx="1668951" cy="1550509"/>
          </a:xfrm>
          <a:prstGeom prst="rect">
            <a:avLst/>
          </a:prstGeom>
        </p:spPr>
      </p:pic>
      <p:grpSp>
        <p:nvGrpSpPr>
          <p:cNvPr id="9" name="Group 8"/>
          <p:cNvGrpSpPr/>
          <p:nvPr/>
        </p:nvGrpSpPr>
        <p:grpSpPr>
          <a:xfrm>
            <a:off x="958673" y="723900"/>
            <a:ext cx="8261527" cy="5505433"/>
            <a:chOff x="679941" y="707338"/>
            <a:chExt cx="8261527" cy="5505433"/>
          </a:xfrm>
        </p:grpSpPr>
        <p:sp>
          <p:nvSpPr>
            <p:cNvPr id="10" name="Rounded Rectangle 9"/>
            <p:cNvSpPr/>
            <p:nvPr/>
          </p:nvSpPr>
          <p:spPr>
            <a:xfrm>
              <a:off x="679942" y="707338"/>
              <a:ext cx="2241885" cy="990600"/>
            </a:xfrm>
            <a:prstGeom prst="round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Ví dụ </a:t>
              </a:r>
              <a:r>
                <a:rPr kumimoji="0" lang="en-US" sz="3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9</a:t>
              </a:r>
              <a:endParaRPr kumimoji="0" lang="en-US" sz="3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Rectangle 10"/>
            <p:cNvSpPr/>
            <p:nvPr/>
          </p:nvSpPr>
          <p:spPr>
            <a:xfrm>
              <a:off x="679941" y="2143965"/>
              <a:ext cx="8261527" cy="4068806"/>
            </a:xfrm>
            <a:prstGeom prst="rect">
              <a:avLst/>
            </a:prstGeom>
          </p:spPr>
          <p:txBody>
            <a:bodyPr wrap="square">
              <a:spAutoFit/>
            </a:bodyPr>
            <a:lstStyle/>
            <a:p>
              <a:pPr lvl="0" algn="just">
                <a:lnSpc>
                  <a:spcPct val="170000"/>
                </a:lnSpc>
              </a:pPr>
              <a:r>
                <a:rPr lang="vi-VN" sz="3800">
                  <a:solidFill>
                    <a:prstClr val="black"/>
                  </a:solidFill>
                  <a:cs typeface="Arial" panose="020B0604020202020204" pitchFamily="34" charset="0"/>
                </a:rPr>
                <a:t>b) Hãy hoàn thiện biểu đồ ở Hình 17 để nhận được biểu đồ đoạn thẳng biểu diễn GDP của Việt Nam trong các năm trên.</a:t>
              </a:r>
            </a:p>
          </p:txBody>
        </p:sp>
      </p:gr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Lst>
          </a:blip>
          <a:stretch>
            <a:fillRect/>
          </a:stretch>
        </p:blipFill>
        <p:spPr>
          <a:xfrm>
            <a:off x="10134600" y="2160527"/>
            <a:ext cx="7225787" cy="6552851"/>
          </a:xfrm>
          <a:prstGeom prst="rect">
            <a:avLst/>
          </a:prstGeom>
        </p:spPr>
      </p:pic>
    </p:spTree>
    <p:extLst>
      <p:ext uri="{BB962C8B-B14F-4D97-AF65-F5344CB8AC3E}">
        <p14:creationId xmlns:p14="http://schemas.microsoft.com/office/powerpoint/2010/main" val="29845882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8" name="TextBox 7"/>
          <p:cNvSpPr txBox="1"/>
          <p:nvPr/>
        </p:nvSpPr>
        <p:spPr>
          <a:xfrm>
            <a:off x="8455162" y="723900"/>
            <a:ext cx="1397000" cy="684803"/>
          </a:xfrm>
          <a:prstGeom prst="rect">
            <a:avLst/>
          </a:prstGeom>
          <a:noFill/>
        </p:spPr>
        <p:txBody>
          <a:bodyPr wrap="square" rtlCol="0">
            <a:spAutoFit/>
          </a:bodyPr>
          <a:lstStyle/>
          <a:p>
            <a:pPr algn="ctr"/>
            <a:r>
              <a:rPr lang="vi-VN" sz="3750" b="1" u="sng" smtClean="0">
                <a:solidFill>
                  <a:srgbClr val="C00000"/>
                </a:solidFill>
                <a:latin typeface="Arial" panose="020B0604020202020204" pitchFamily="34" charset="0"/>
                <a:cs typeface="Arial" panose="020B0604020202020204" pitchFamily="34" charset="0"/>
              </a:rPr>
              <a:t>Giải</a:t>
            </a:r>
            <a:r>
              <a:rPr lang="vi-VN" sz="3750" b="1" smtClean="0">
                <a:solidFill>
                  <a:srgbClr val="C00000"/>
                </a:solidFill>
                <a:latin typeface="Arial" panose="020B0604020202020204" pitchFamily="34" charset="0"/>
                <a:cs typeface="Arial" panose="020B0604020202020204" pitchFamily="34" charset="0"/>
              </a:rPr>
              <a:t>:</a:t>
            </a:r>
            <a:endParaRPr lang="en-US" sz="3750" b="1">
              <a:solidFill>
                <a:srgbClr val="C00000"/>
              </a:solidFill>
              <a:latin typeface="Arial" panose="020B0604020202020204" pitchFamily="34" charset="0"/>
              <a:cs typeface="Arial" panose="020B0604020202020204" pitchFamily="34" charset="0"/>
            </a:endParaRPr>
          </a:p>
        </p:txBody>
      </p:sp>
      <p:sp>
        <p:nvSpPr>
          <p:cNvPr id="2" name="Rectangle 1"/>
          <p:cNvSpPr/>
          <p:nvPr/>
        </p:nvSpPr>
        <p:spPr>
          <a:xfrm>
            <a:off x="782843" y="1798395"/>
            <a:ext cx="16741638" cy="677108"/>
          </a:xfrm>
          <a:prstGeom prst="rect">
            <a:avLst/>
          </a:prstGeom>
        </p:spPr>
        <p:txBody>
          <a:bodyPr wrap="square">
            <a:spAutoFit/>
          </a:bodyPr>
          <a:lstStyle/>
          <a:p>
            <a:pPr algn="ctr">
              <a:spcAft>
                <a:spcPts val="500"/>
              </a:spcAft>
            </a:pPr>
            <a:r>
              <a:rPr lang="en-US" sz="3800">
                <a:solidFill>
                  <a:srgbClr val="000000"/>
                </a:solidFill>
                <a:latin typeface="Arial" panose="020B0604020202020204" pitchFamily="34" charset="0"/>
                <a:cs typeface="Arial" panose="020B0604020202020204" pitchFamily="34" charset="0"/>
              </a:rPr>
              <a:t>a) Ta có bảng số liệu thống kê GDP của Việt Nam trong các năm đã nêu </a:t>
            </a:r>
            <a:r>
              <a:rPr lang="en-US" sz="3800">
                <a:solidFill>
                  <a:srgbClr val="000000"/>
                </a:solidFill>
                <a:latin typeface="Arial" panose="020B0604020202020204" pitchFamily="34" charset="0"/>
                <a:cs typeface="Arial" panose="020B0604020202020204" pitchFamily="34" charset="0"/>
              </a:rPr>
              <a:t>là</a:t>
            </a:r>
            <a:r>
              <a:rPr lang="en-US" sz="3800" smtClean="0">
                <a:solidFill>
                  <a:srgbClr val="000000"/>
                </a:solidFill>
                <a:latin typeface="Arial" panose="020B0604020202020204" pitchFamily="34" charset="0"/>
                <a:cs typeface="Arial" panose="020B0604020202020204" pitchFamily="34" charset="0"/>
              </a:rPr>
              <a:t>:</a:t>
            </a:r>
            <a:endParaRPr lang="en-US" sz="3800">
              <a:solidFill>
                <a:srgbClr val="00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Effect>
                      <a14:brightnessContrast contrast="-20000"/>
                    </a14:imgEffect>
                  </a14:imgLayer>
                </a14:imgProps>
              </a:ext>
            </a:extLst>
          </a:blip>
          <a:stretch>
            <a:fillRect/>
          </a:stretch>
        </p:blipFill>
        <p:spPr>
          <a:xfrm>
            <a:off x="625684" y="3008903"/>
            <a:ext cx="8437975" cy="2194796"/>
          </a:xfrm>
          <a:prstGeom prst="rect">
            <a:avLst/>
          </a:prstGeom>
        </p:spPr>
      </p:pic>
      <p:sp>
        <p:nvSpPr>
          <p:cNvPr id="5" name="Rectangle 4"/>
          <p:cNvSpPr/>
          <p:nvPr/>
        </p:nvSpPr>
        <p:spPr>
          <a:xfrm>
            <a:off x="914400" y="5732517"/>
            <a:ext cx="7973013" cy="3600986"/>
          </a:xfrm>
          <a:prstGeom prst="rect">
            <a:avLst/>
          </a:prstGeom>
        </p:spPr>
        <p:txBody>
          <a:bodyPr wrap="square">
            <a:spAutoFit/>
          </a:bodyPr>
          <a:lstStyle/>
          <a:p>
            <a:pPr algn="just">
              <a:lnSpc>
                <a:spcPct val="150000"/>
              </a:lnSpc>
              <a:spcAft>
                <a:spcPts val="500"/>
              </a:spcAft>
            </a:pPr>
            <a:r>
              <a:rPr lang="vi-VN" sz="3800">
                <a:solidFill>
                  <a:srgbClr val="000000"/>
                </a:solidFill>
              </a:rPr>
              <a:t>b) Sau khi hoàn thiện biểu đồ ở Hình 17, ta nhận được biểu đồ đoạn thẳng ở Hình 18 biểu diễn GDP của Việt Nam trong các năm </a:t>
            </a:r>
            <a:r>
              <a:rPr lang="vi-VN" sz="3800">
                <a:solidFill>
                  <a:srgbClr val="000000"/>
                </a:solidFill>
              </a:rPr>
              <a:t>trên</a:t>
            </a:r>
            <a:r>
              <a:rPr lang="vi-VN" sz="3800" smtClean="0">
                <a:solidFill>
                  <a:srgbClr val="000000"/>
                </a:solidFill>
              </a:rPr>
              <a:t>.</a:t>
            </a:r>
            <a:endParaRPr lang="vi-VN" sz="3800">
              <a:solidFill>
                <a:srgbClr val="000000"/>
              </a:solidFill>
            </a:endParaRPr>
          </a:p>
        </p:txBody>
      </p:sp>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20000"/>
                    </a14:imgEffect>
                  </a14:imgLayer>
                </a14:imgProps>
              </a:ext>
            </a:extLst>
          </a:blip>
          <a:stretch>
            <a:fillRect/>
          </a:stretch>
        </p:blipFill>
        <p:spPr>
          <a:xfrm>
            <a:off x="9396319" y="3023907"/>
            <a:ext cx="8510681" cy="6690596"/>
          </a:xfrm>
          <a:prstGeom prst="rect">
            <a:avLst/>
          </a:prstGeom>
        </p:spPr>
      </p:pic>
      <p:pic>
        <p:nvPicPr>
          <p:cNvPr id="13" name="Picture 12"/>
          <p:cNvPicPr>
            <a:picLocks noChangeAspect="1"/>
          </p:cNvPicPr>
          <p:nvPr/>
        </p:nvPicPr>
        <p:blipFill>
          <a:blip r:embed="rId6"/>
          <a:stretch>
            <a:fillRect/>
          </a:stretch>
        </p:blipFill>
        <p:spPr>
          <a:xfrm rot="4334763" flipH="1">
            <a:off x="-202206" y="399533"/>
            <a:ext cx="1668951" cy="1550509"/>
          </a:xfrm>
          <a:prstGeom prst="rect">
            <a:avLst/>
          </a:prstGeom>
        </p:spPr>
      </p:pic>
    </p:spTree>
    <p:extLst>
      <p:ext uri="{BB962C8B-B14F-4D97-AF65-F5344CB8AC3E}">
        <p14:creationId xmlns:p14="http://schemas.microsoft.com/office/powerpoint/2010/main" val="11264942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500"/>
                                        <p:tgtEl>
                                          <p:spTgt spid="5"/>
                                        </p:tgtEl>
                                      </p:cBhvr>
                                    </p:animEffect>
                                  </p:childTnLst>
                                </p:cTn>
                              </p:par>
                              <p:par>
                                <p:cTn id="21" presetID="22" presetClass="entr" presetSubtype="1"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46" name="Group 2"/>
          <p:cNvGrpSpPr/>
          <p:nvPr/>
        </p:nvGrpSpPr>
        <p:grpSpPr>
          <a:xfrm>
            <a:off x="14483325" y="1958748"/>
            <a:ext cx="3666838" cy="947966"/>
            <a:chOff x="0" y="0"/>
            <a:chExt cx="3623462" cy="936752"/>
          </a:xfrm>
        </p:grpSpPr>
        <p:sp>
          <p:nvSpPr>
            <p:cNvPr id="47"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48"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49"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sp>
        <p:sp>
          <p:nvSpPr>
            <p:cNvPr id="50"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51" name="Group 7"/>
          <p:cNvGrpSpPr/>
          <p:nvPr/>
        </p:nvGrpSpPr>
        <p:grpSpPr>
          <a:xfrm>
            <a:off x="14450775" y="3332287"/>
            <a:ext cx="3666838" cy="947966"/>
            <a:chOff x="0" y="0"/>
            <a:chExt cx="3623462" cy="936752"/>
          </a:xfrm>
        </p:grpSpPr>
        <p:sp>
          <p:nvSpPr>
            <p:cNvPr id="52"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53"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54"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sp>
        <p:sp>
          <p:nvSpPr>
            <p:cNvPr id="55"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56" name="Group 12"/>
          <p:cNvGrpSpPr/>
          <p:nvPr/>
        </p:nvGrpSpPr>
        <p:grpSpPr>
          <a:xfrm>
            <a:off x="14425072" y="509134"/>
            <a:ext cx="3666838" cy="947966"/>
            <a:chOff x="0" y="0"/>
            <a:chExt cx="3623462" cy="936752"/>
          </a:xfrm>
        </p:grpSpPr>
        <p:sp>
          <p:nvSpPr>
            <p:cNvPr id="57"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58"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59"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sp>
        <p:sp>
          <p:nvSpPr>
            <p:cNvPr id="60"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7" name="Group 17"/>
          <p:cNvGrpSpPr/>
          <p:nvPr/>
        </p:nvGrpSpPr>
        <p:grpSpPr>
          <a:xfrm>
            <a:off x="0" y="209708"/>
            <a:ext cx="17754600" cy="9886792"/>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19" name="TextBox 19"/>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5" name="Group 24"/>
          <p:cNvGrpSpPr/>
          <p:nvPr/>
        </p:nvGrpSpPr>
        <p:grpSpPr>
          <a:xfrm>
            <a:off x="381000" y="419100"/>
            <a:ext cx="10863009" cy="5813857"/>
            <a:chOff x="467226" y="796227"/>
            <a:chExt cx="10863009" cy="5813857"/>
          </a:xfrm>
        </p:grpSpPr>
        <p:sp>
          <p:nvSpPr>
            <p:cNvPr id="26" name="Rounded Rectangle 25"/>
            <p:cNvSpPr/>
            <p:nvPr/>
          </p:nvSpPr>
          <p:spPr>
            <a:xfrm>
              <a:off x="467227" y="796227"/>
              <a:ext cx="2133600" cy="838200"/>
            </a:xfrm>
            <a:prstGeom prst="round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Ví dụ </a:t>
              </a:r>
              <a:r>
                <a:rPr kumimoji="0" lang="en-US" sz="36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10</a:t>
              </a:r>
              <a:endParaRPr kumimoji="0" lang="en-US" sz="3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 name="Rectangle 26"/>
            <p:cNvSpPr/>
            <p:nvPr/>
          </p:nvSpPr>
          <p:spPr>
            <a:xfrm>
              <a:off x="467226" y="1634427"/>
              <a:ext cx="10863009" cy="4975657"/>
            </a:xfrm>
            <a:prstGeom prst="rect">
              <a:avLst/>
            </a:prstGeom>
          </p:spPr>
          <p:txBody>
            <a:bodyPr wrap="square">
              <a:spAutoFit/>
            </a:bodyPr>
            <a:lstStyle/>
            <a:p>
              <a:pPr lvl="0" algn="just">
                <a:lnSpc>
                  <a:spcPct val="150000"/>
                </a:lnSpc>
              </a:pPr>
              <a:r>
                <a:rPr lang="vi-VN" sz="3600" smtClean="0">
                  <a:solidFill>
                    <a:prstClr val="black"/>
                  </a:solidFill>
                  <a:cs typeface="Arial" panose="020B0604020202020204" pitchFamily="34" charset="0"/>
                </a:rPr>
                <a:t>Biểu </a:t>
              </a:r>
              <a:r>
                <a:rPr lang="vi-VN" sz="3600">
                  <a:solidFill>
                    <a:prstClr val="black"/>
                  </a:solidFill>
                  <a:cs typeface="Arial" panose="020B0604020202020204" pitchFamily="34" charset="0"/>
                </a:rPr>
                <a:t>đồ cột kép ở Hình 19 biểu diễn tổng sản phẩm trong nước của lĩnh vực Nông, lâm nghiệp và thuỷ sản; Công nghiệp và xây dựng, trong các năm 2017, 2018, 2019. Lập bảng số liệu tổng sản phẩm trong nước của hai lĩnh vực trên trong các năm 2017, 2018, 2019 theo mẫu sau (đơn vị: nghìn tỉ đồng):</a:t>
              </a:r>
            </a:p>
          </p:txBody>
        </p:sp>
      </p:gr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Lst>
          </a:blip>
          <a:stretch>
            <a:fillRect/>
          </a:stretch>
        </p:blipFill>
        <p:spPr>
          <a:xfrm>
            <a:off x="11391444" y="1376864"/>
            <a:ext cx="6284730" cy="6858000"/>
          </a:xfrm>
          <a:prstGeom prst="rect">
            <a:avLst/>
          </a:prstGeom>
        </p:spPr>
      </p:pic>
      <p:sp>
        <p:nvSpPr>
          <p:cNvPr id="29" name="Freeform 32"/>
          <p:cNvSpPr/>
          <p:nvPr/>
        </p:nvSpPr>
        <p:spPr>
          <a:xfrm rot="5175410">
            <a:off x="16439875" y="8836985"/>
            <a:ext cx="320094" cy="1635636"/>
          </a:xfrm>
          <a:custGeom>
            <a:avLst/>
            <a:gdLst/>
            <a:ahLst/>
            <a:cxnLst/>
            <a:rect l="l" t="t" r="r" b="b"/>
            <a:pathLst>
              <a:path w="398505" h="3714879">
                <a:moveTo>
                  <a:pt x="0" y="0"/>
                </a:moveTo>
                <a:lnTo>
                  <a:pt x="398505" y="0"/>
                </a:lnTo>
                <a:lnTo>
                  <a:pt x="398505" y="3714878"/>
                </a:lnTo>
                <a:lnTo>
                  <a:pt x="0" y="3714878"/>
                </a:lnTo>
                <a:lnTo>
                  <a:pt x="0" y="0"/>
                </a:lnTo>
                <a:close/>
              </a:path>
            </a:pathLst>
          </a:custGeom>
          <a:blipFill>
            <a:blip r:embed="rId4">
              <a:extLst>
                <a:ext uri="{96DAC541-7B7A-43D3-8B79-37D633B846F1}">
                  <asvg:svgBlip xmlns:asvg="http://schemas.microsoft.com/office/drawing/2016/SVG/main" xmlns="" r:embed="rId8"/>
                </a:ext>
              </a:extLst>
            </a:blip>
            <a:stretch>
              <a:fillRect/>
            </a:stretch>
          </a:blipFill>
        </p:spPr>
      </p:sp>
      <p:pic>
        <p:nvPicPr>
          <p:cNvPr id="4" name="Picture 3"/>
          <p:cNvPicPr>
            <a:picLocks noChangeAspect="1"/>
          </p:cNvPicPr>
          <p:nvPr/>
        </p:nvPicPr>
        <p:blipFill>
          <a:blip r:embed="rId9">
            <a:extLst>
              <a:ext uri="{BEBA8EAE-BF5A-486C-A8C5-ECC9F3942E4B}">
                <a14:imgProps xmlns:a14="http://schemas.microsoft.com/office/drawing/2010/main">
                  <a14:imgLayer r:embed="rId10">
                    <a14:imgEffect>
                      <a14:sharpenSoften amount="25000"/>
                    </a14:imgEffect>
                    <a14:imgEffect>
                      <a14:saturation sat="200000"/>
                    </a14:imgEffect>
                    <a14:imgEffect>
                      <a14:brightnessContrast contrast="-20000"/>
                    </a14:imgEffect>
                  </a14:imgLayer>
                </a14:imgProps>
              </a:ext>
            </a:extLst>
          </a:blip>
          <a:stretch>
            <a:fillRect/>
          </a:stretch>
        </p:blipFill>
        <p:spPr>
          <a:xfrm>
            <a:off x="1458504" y="6383089"/>
            <a:ext cx="8218896" cy="3484811"/>
          </a:xfrm>
          <a:prstGeom prst="rect">
            <a:avLst/>
          </a:prstGeom>
        </p:spPr>
      </p:pic>
    </p:spTree>
    <p:extLst>
      <p:ext uri="{BB962C8B-B14F-4D97-AF65-F5344CB8AC3E}">
        <p14:creationId xmlns:p14="http://schemas.microsoft.com/office/powerpoint/2010/main" val="2117987720"/>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anim calcmode="lin" valueType="num">
                                      <p:cBhvr>
                                        <p:cTn id="8" dur="500" fill="hold"/>
                                        <p:tgtEl>
                                          <p:spTgt spid="25"/>
                                        </p:tgtEl>
                                        <p:attrNameLst>
                                          <p:attrName>ppt_x</p:attrName>
                                        </p:attrNameLst>
                                      </p:cBhvr>
                                      <p:tavLst>
                                        <p:tav tm="0">
                                          <p:val>
                                            <p:strVal val="#ppt_x"/>
                                          </p:val>
                                        </p:tav>
                                        <p:tav tm="100000">
                                          <p:val>
                                            <p:strVal val="#ppt_x"/>
                                          </p:val>
                                        </p:tav>
                                      </p:tavLst>
                                    </p:anim>
                                    <p:anim calcmode="lin" valueType="num">
                                      <p:cBhvr>
                                        <p:cTn id="9" dur="5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46" name="Group 2"/>
          <p:cNvGrpSpPr/>
          <p:nvPr/>
        </p:nvGrpSpPr>
        <p:grpSpPr>
          <a:xfrm>
            <a:off x="14483325" y="1958748"/>
            <a:ext cx="3666838" cy="947966"/>
            <a:chOff x="0" y="0"/>
            <a:chExt cx="3623462" cy="936752"/>
          </a:xfrm>
        </p:grpSpPr>
        <p:sp>
          <p:nvSpPr>
            <p:cNvPr id="47"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48"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49"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sp>
        <p:sp>
          <p:nvSpPr>
            <p:cNvPr id="50"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51" name="Group 7"/>
          <p:cNvGrpSpPr/>
          <p:nvPr/>
        </p:nvGrpSpPr>
        <p:grpSpPr>
          <a:xfrm>
            <a:off x="14450775" y="3332287"/>
            <a:ext cx="3666838" cy="947966"/>
            <a:chOff x="0" y="0"/>
            <a:chExt cx="3623462" cy="936752"/>
          </a:xfrm>
        </p:grpSpPr>
        <p:sp>
          <p:nvSpPr>
            <p:cNvPr id="52"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53"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54"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sp>
        <p:sp>
          <p:nvSpPr>
            <p:cNvPr id="55"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56" name="Group 12"/>
          <p:cNvGrpSpPr/>
          <p:nvPr/>
        </p:nvGrpSpPr>
        <p:grpSpPr>
          <a:xfrm>
            <a:off x="14425072" y="509134"/>
            <a:ext cx="3666838" cy="947966"/>
            <a:chOff x="0" y="0"/>
            <a:chExt cx="3623462" cy="936752"/>
          </a:xfrm>
        </p:grpSpPr>
        <p:sp>
          <p:nvSpPr>
            <p:cNvPr id="57"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58"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59"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sp>
        <p:sp>
          <p:nvSpPr>
            <p:cNvPr id="60"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7" name="Group 17"/>
          <p:cNvGrpSpPr/>
          <p:nvPr/>
        </p:nvGrpSpPr>
        <p:grpSpPr>
          <a:xfrm>
            <a:off x="0" y="209708"/>
            <a:ext cx="17754600" cy="9886792"/>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19" name="TextBox 19"/>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9" name="Freeform 32"/>
          <p:cNvSpPr/>
          <p:nvPr/>
        </p:nvSpPr>
        <p:spPr>
          <a:xfrm rot="5175410">
            <a:off x="16439875" y="8836985"/>
            <a:ext cx="320094" cy="1635636"/>
          </a:xfrm>
          <a:custGeom>
            <a:avLst/>
            <a:gdLst/>
            <a:ahLst/>
            <a:cxnLst/>
            <a:rect l="l" t="t" r="r" b="b"/>
            <a:pathLst>
              <a:path w="398505" h="3714879">
                <a:moveTo>
                  <a:pt x="0" y="0"/>
                </a:moveTo>
                <a:lnTo>
                  <a:pt x="398505" y="0"/>
                </a:lnTo>
                <a:lnTo>
                  <a:pt x="398505" y="3714878"/>
                </a:lnTo>
                <a:lnTo>
                  <a:pt x="0" y="3714878"/>
                </a:lnTo>
                <a:lnTo>
                  <a:pt x="0" y="0"/>
                </a:lnTo>
                <a:close/>
              </a:path>
            </a:pathLst>
          </a:custGeom>
          <a:blipFill>
            <a:blip r:embed="rId2">
              <a:extLst>
                <a:ext uri="{96DAC541-7B7A-43D3-8B79-37D633B846F1}">
                  <asvg:svgBlip xmlns:asvg="http://schemas.microsoft.com/office/drawing/2016/SVG/main" xmlns="" r:embed="rId8"/>
                </a:ext>
              </a:extLst>
            </a:blip>
            <a:stretch>
              <a:fillRect/>
            </a:stretch>
          </a:blipFill>
        </p:spPr>
      </p:sp>
      <p:sp>
        <p:nvSpPr>
          <p:cNvPr id="5" name="Rectangle 4"/>
          <p:cNvSpPr/>
          <p:nvPr/>
        </p:nvSpPr>
        <p:spPr>
          <a:xfrm>
            <a:off x="946320" y="2552700"/>
            <a:ext cx="15816612" cy="1938992"/>
          </a:xfrm>
          <a:prstGeom prst="rect">
            <a:avLst/>
          </a:prstGeom>
        </p:spPr>
        <p:txBody>
          <a:bodyPr wrap="square">
            <a:spAutoFit/>
          </a:bodyPr>
          <a:lstStyle/>
          <a:p>
            <a:pPr lvl="0" algn="just">
              <a:lnSpc>
                <a:spcPct val="150000"/>
              </a:lnSpc>
              <a:defRPr/>
            </a:pPr>
            <a:r>
              <a:rPr lang="en-US" sz="4000">
                <a:solidFill>
                  <a:prstClr val="black"/>
                </a:solidFill>
                <a:latin typeface="Arial" panose="020B0604020202020204" pitchFamily="34" charset="0"/>
                <a:cs typeface="Arial" panose="020B0604020202020204" pitchFamily="34" charset="0"/>
              </a:rPr>
              <a:t>B</a:t>
            </a:r>
            <a:r>
              <a:rPr lang="vi-VN" sz="4000">
                <a:solidFill>
                  <a:prstClr val="black"/>
                </a:solidFill>
                <a:latin typeface="Arial" panose="020B0604020202020204" pitchFamily="34" charset="0"/>
                <a:cs typeface="Arial" panose="020B0604020202020204" pitchFamily="34" charset="0"/>
              </a:rPr>
              <a:t>ảng số liệu</a:t>
            </a:r>
            <a:r>
              <a:rPr lang="en-US" sz="4000">
                <a:solidFill>
                  <a:prstClr val="black"/>
                </a:solidFill>
                <a:latin typeface="Arial" panose="020B0604020202020204" pitchFamily="34" charset="0"/>
                <a:cs typeface="Arial" panose="020B0604020202020204" pitchFamily="34" charset="0"/>
              </a:rPr>
              <a:t> thống kê</a:t>
            </a:r>
            <a:r>
              <a:rPr lang="vi-VN" sz="4000">
                <a:solidFill>
                  <a:prstClr val="black"/>
                </a:solidFill>
                <a:latin typeface="Arial" panose="020B0604020202020204" pitchFamily="34" charset="0"/>
                <a:cs typeface="Arial" panose="020B0604020202020204" pitchFamily="34" charset="0"/>
              </a:rPr>
              <a:t> tổng sản phẩm trong nước </a:t>
            </a:r>
            <a:r>
              <a:rPr lang="vi-VN" sz="4000">
                <a:solidFill>
                  <a:prstClr val="black"/>
                </a:solidFill>
                <a:latin typeface="Arial" panose="020B0604020202020204" pitchFamily="34" charset="0"/>
                <a:cs typeface="Arial" panose="020B0604020202020204" pitchFamily="34" charset="0"/>
              </a:rPr>
              <a:t>của </a:t>
            </a:r>
            <a:r>
              <a:rPr lang="vi-VN" sz="4000" smtClean="0">
                <a:solidFill>
                  <a:prstClr val="black"/>
                </a:solidFill>
                <a:latin typeface="Arial" panose="020B0604020202020204" pitchFamily="34" charset="0"/>
                <a:cs typeface="Arial" panose="020B0604020202020204" pitchFamily="34" charset="0"/>
              </a:rPr>
              <a:t>hai</a:t>
            </a:r>
            <a:r>
              <a:rPr lang="en-US" sz="4000" smtClean="0">
                <a:solidFill>
                  <a:prstClr val="black"/>
                </a:solidFill>
                <a:latin typeface="Arial" panose="020B0604020202020204" pitchFamily="34" charset="0"/>
                <a:cs typeface="Arial" panose="020B0604020202020204" pitchFamily="34" charset="0"/>
              </a:rPr>
              <a:t> </a:t>
            </a:r>
            <a:r>
              <a:rPr lang="vi-VN" sz="4000" smtClean="0">
                <a:solidFill>
                  <a:prstClr val="black"/>
                </a:solidFill>
                <a:latin typeface="Arial" panose="020B0604020202020204" pitchFamily="34" charset="0"/>
                <a:cs typeface="Arial" panose="020B0604020202020204" pitchFamily="34" charset="0"/>
              </a:rPr>
              <a:t>lĩnh </a:t>
            </a:r>
            <a:r>
              <a:rPr lang="vi-VN" sz="4000">
                <a:solidFill>
                  <a:prstClr val="black"/>
                </a:solidFill>
                <a:latin typeface="Arial" panose="020B0604020202020204" pitchFamily="34" charset="0"/>
                <a:cs typeface="Arial" panose="020B0604020202020204" pitchFamily="34" charset="0"/>
              </a:rPr>
              <a:t>vực trên trong các năm 2017, 2018, 2019 </a:t>
            </a:r>
            <a:r>
              <a:rPr lang="en-US" sz="4000">
                <a:solidFill>
                  <a:prstClr val="black"/>
                </a:solidFill>
                <a:latin typeface="Arial" panose="020B0604020202020204" pitchFamily="34" charset="0"/>
                <a:cs typeface="Arial" panose="020B0604020202020204" pitchFamily="34" charset="0"/>
              </a:rPr>
              <a:t>như </a:t>
            </a:r>
            <a:r>
              <a:rPr lang="vi-VN" sz="4000">
                <a:solidFill>
                  <a:prstClr val="black"/>
                </a:solidFill>
                <a:latin typeface="Arial" panose="020B0604020202020204" pitchFamily="34" charset="0"/>
                <a:cs typeface="Arial" panose="020B0604020202020204" pitchFamily="34" charset="0"/>
              </a:rPr>
              <a:t>sau (đơn vị: nghìn tỉ đồng):</a:t>
            </a:r>
            <a:endParaRPr lang="vi-VN" sz="4000">
              <a:solidFill>
                <a:prstClr val="black"/>
              </a:solidFill>
              <a:latin typeface="Arial" panose="020B0604020202020204" pitchFamily="34" charset="0"/>
              <a:cs typeface="Arial" panose="020B0604020202020204" pitchFamily="34" charset="0"/>
            </a:endParaRPr>
          </a:p>
        </p:txBody>
      </p:sp>
      <p:grpSp>
        <p:nvGrpSpPr>
          <p:cNvPr id="28" name="Group 27"/>
          <p:cNvGrpSpPr/>
          <p:nvPr/>
        </p:nvGrpSpPr>
        <p:grpSpPr>
          <a:xfrm>
            <a:off x="7840801" y="723900"/>
            <a:ext cx="2027650" cy="1371600"/>
            <a:chOff x="1048490" y="798947"/>
            <a:chExt cx="2027650" cy="1371600"/>
          </a:xfrm>
        </p:grpSpPr>
        <p:pic>
          <p:nvPicPr>
            <p:cNvPr id="30" name="Picture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8490" y="798947"/>
              <a:ext cx="1997899" cy="1371600"/>
            </a:xfrm>
            <a:prstGeom prst="rect">
              <a:avLst/>
            </a:prstGeom>
          </p:spPr>
        </p:pic>
        <p:sp>
          <p:nvSpPr>
            <p:cNvPr id="31" name="TextBox 30"/>
            <p:cNvSpPr txBox="1"/>
            <p:nvPr/>
          </p:nvSpPr>
          <p:spPr>
            <a:xfrm>
              <a:off x="1110325" y="1059631"/>
              <a:ext cx="196581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endParaRPr>
            </a:p>
          </p:txBody>
        </p:sp>
      </p:grpSp>
      <p:pic>
        <p:nvPicPr>
          <p:cNvPr id="6" name="Picture 5"/>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Effect>
                      <a14:saturation sat="200000"/>
                    </a14:imgEffect>
                    <a14:imgEffect>
                      <a14:brightnessContrast contrast="-20000"/>
                    </a14:imgEffect>
                  </a14:imgLayer>
                </a14:imgProps>
              </a:ext>
            </a:extLst>
          </a:blip>
          <a:stretch>
            <a:fillRect/>
          </a:stretch>
        </p:blipFill>
        <p:spPr>
          <a:xfrm>
            <a:off x="609600" y="4991100"/>
            <a:ext cx="16519358" cy="3437257"/>
          </a:xfrm>
          <a:prstGeom prst="rect">
            <a:avLst/>
          </a:prstGeom>
        </p:spPr>
      </p:pic>
    </p:spTree>
    <p:extLst>
      <p:ext uri="{BB962C8B-B14F-4D97-AF65-F5344CB8AC3E}">
        <p14:creationId xmlns:p14="http://schemas.microsoft.com/office/powerpoint/2010/main" val="15992991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310815"/>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767211">
            <a:off x="15924957" y="8733683"/>
            <a:ext cx="1922712" cy="1493750"/>
          </a:xfrm>
          <a:prstGeom prst="rect">
            <a:avLst/>
          </a:prstGeom>
        </p:spPr>
      </p:pic>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Effect>
                      <a14:brightnessContrast contrast="-20000"/>
                    </a14:imgEffect>
                  </a14:imgLayer>
                </a14:imgProps>
              </a:ext>
            </a:extLst>
          </a:blip>
          <a:stretch>
            <a:fillRect/>
          </a:stretch>
        </p:blipFill>
        <p:spPr>
          <a:xfrm>
            <a:off x="3224091" y="5073731"/>
            <a:ext cx="11839817" cy="4831854"/>
          </a:xfrm>
          <a:prstGeom prst="rect">
            <a:avLst/>
          </a:prstGeom>
        </p:spPr>
      </p:pic>
      <p:grpSp>
        <p:nvGrpSpPr>
          <p:cNvPr id="11" name="Group 10"/>
          <p:cNvGrpSpPr/>
          <p:nvPr/>
        </p:nvGrpSpPr>
        <p:grpSpPr>
          <a:xfrm>
            <a:off x="669758" y="647700"/>
            <a:ext cx="16916400" cy="4343400"/>
            <a:chOff x="296780" y="988381"/>
            <a:chExt cx="16916400" cy="4343400"/>
          </a:xfrm>
        </p:grpSpPr>
        <p:sp>
          <p:nvSpPr>
            <p:cNvPr id="12" name="Rounded Rectangle 11"/>
            <p:cNvSpPr/>
            <p:nvPr/>
          </p:nvSpPr>
          <p:spPr>
            <a:xfrm>
              <a:off x="7551822" y="988381"/>
              <a:ext cx="2057400" cy="990600"/>
            </a:xfrm>
            <a:prstGeom prst="round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Arial" panose="020B0604020202020204" pitchFamily="34" charset="0"/>
                  <a:cs typeface="Arial" panose="020B0604020202020204" pitchFamily="34" charset="0"/>
                </a:rPr>
                <a:t>Ví </a:t>
              </a:r>
              <a:r>
                <a:rPr lang="en-US" sz="3600" b="1" smtClean="0">
                  <a:latin typeface="Arial" panose="020B0604020202020204" pitchFamily="34" charset="0"/>
                  <a:cs typeface="Arial" panose="020B0604020202020204" pitchFamily="34" charset="0"/>
                </a:rPr>
                <a:t>dụ </a:t>
              </a:r>
              <a:r>
                <a:rPr lang="en-US" sz="3600" b="1" smtClean="0">
                  <a:latin typeface="Arial" panose="020B0604020202020204" pitchFamily="34" charset="0"/>
                  <a:cs typeface="Arial" panose="020B0604020202020204" pitchFamily="34" charset="0"/>
                </a:rPr>
                <a:t>11</a:t>
              </a:r>
              <a:endParaRPr lang="en-US" sz="3600" b="1">
                <a:latin typeface="Arial" panose="020B0604020202020204" pitchFamily="34" charset="0"/>
                <a:cs typeface="Arial" panose="020B0604020202020204" pitchFamily="34" charset="0"/>
              </a:endParaRPr>
            </a:p>
          </p:txBody>
        </p:sp>
        <p:sp>
          <p:nvSpPr>
            <p:cNvPr id="13" name="Rectangle 12"/>
            <p:cNvSpPr/>
            <p:nvPr/>
          </p:nvSpPr>
          <p:spPr>
            <a:xfrm>
              <a:off x="296780" y="2100127"/>
              <a:ext cx="16916400" cy="3231654"/>
            </a:xfrm>
            <a:prstGeom prst="rect">
              <a:avLst/>
            </a:prstGeom>
          </p:spPr>
          <p:txBody>
            <a:bodyPr wrap="square">
              <a:spAutoFit/>
            </a:bodyPr>
            <a:lstStyle/>
            <a:p>
              <a:pPr algn="just">
                <a:lnSpc>
                  <a:spcPct val="150000"/>
                </a:lnSpc>
                <a:spcAft>
                  <a:spcPts val="500"/>
                </a:spcAft>
              </a:pPr>
              <a:r>
                <a:rPr lang="vi-VN" sz="3400" smtClean="0">
                  <a:cs typeface="Arial" panose="020B0604020202020204" pitchFamily="34" charset="0"/>
                </a:rPr>
                <a:t>Biểu đồ cột ở Hình 20 biểu diễn tỉ lệ phần trăm sản phẩm bán được của một doanh nghiệp trong bốn quý của năm 2021. Hãy hoàn thiện biểu đồ ở Hình 21 để nhận được biểu đồ hình quạt tròn biểu diễn các dữ liệu thống kê trên. Biết rằng hình tròn biểu diễn dữ liệu ở Hình 21 đã được chia sẵn thành các hình quạt, mỗi hình quạt ứng với 10%.</a:t>
              </a:r>
              <a:endParaRPr lang="vi-VN" sz="3400">
                <a:cs typeface="Arial" panose="020B0604020202020204" pitchFamily="34" charset="0"/>
              </a:endParaRPr>
            </a:p>
          </p:txBody>
        </p:sp>
      </p:grpSp>
    </p:spTree>
    <p:extLst>
      <p:ext uri="{BB962C8B-B14F-4D97-AF65-F5344CB8AC3E}">
        <p14:creationId xmlns:p14="http://schemas.microsoft.com/office/powerpoint/2010/main" val="648462292"/>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310815"/>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544" y="8494466"/>
            <a:ext cx="1922712" cy="1493750"/>
          </a:xfrm>
          <a:prstGeom prst="rect">
            <a:avLst/>
          </a:prstGeom>
        </p:spPr>
      </p:pic>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Effect>
                      <a14:brightnessContrast contrast="-20000"/>
                    </a14:imgEffect>
                  </a14:imgLayer>
                </a14:imgProps>
              </a:ext>
            </a:extLst>
          </a:blip>
          <a:stretch>
            <a:fillRect/>
          </a:stretch>
        </p:blipFill>
        <p:spPr>
          <a:xfrm>
            <a:off x="10439400" y="3356810"/>
            <a:ext cx="7147231" cy="6511089"/>
          </a:xfrm>
          <a:prstGeom prst="rect">
            <a:avLst/>
          </a:prstGeom>
        </p:spPr>
      </p:pic>
      <p:grpSp>
        <p:nvGrpSpPr>
          <p:cNvPr id="8" name="Group 7"/>
          <p:cNvGrpSpPr/>
          <p:nvPr/>
        </p:nvGrpSpPr>
        <p:grpSpPr>
          <a:xfrm>
            <a:off x="8130175" y="571500"/>
            <a:ext cx="2027650" cy="1371600"/>
            <a:chOff x="1048490" y="798947"/>
            <a:chExt cx="2027650" cy="1371600"/>
          </a:xfrm>
        </p:grpSpPr>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8490" y="798947"/>
              <a:ext cx="1997899" cy="1371600"/>
            </a:xfrm>
            <a:prstGeom prst="rect">
              <a:avLst/>
            </a:prstGeom>
          </p:spPr>
        </p:pic>
        <p:sp>
          <p:nvSpPr>
            <p:cNvPr id="11" name="TextBox 10"/>
            <p:cNvSpPr txBox="1"/>
            <p:nvPr/>
          </p:nvSpPr>
          <p:spPr>
            <a:xfrm>
              <a:off x="1110325" y="1059631"/>
              <a:ext cx="196581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endParaRPr>
            </a:p>
          </p:txBody>
        </p:sp>
      </p:grpSp>
      <p:sp>
        <p:nvSpPr>
          <p:cNvPr id="12" name="Rectangle 11"/>
          <p:cNvSpPr/>
          <p:nvPr/>
        </p:nvSpPr>
        <p:spPr>
          <a:xfrm>
            <a:off x="1047750" y="2019300"/>
            <a:ext cx="16192500" cy="1738296"/>
          </a:xfrm>
          <a:prstGeom prst="rect">
            <a:avLst/>
          </a:prstGeom>
        </p:spPr>
        <p:txBody>
          <a:bodyPr wrap="square">
            <a:spAutoFit/>
          </a:bodyPr>
          <a:lstStyle/>
          <a:p>
            <a:pPr lvl="0" algn="just">
              <a:lnSpc>
                <a:spcPct val="150000"/>
              </a:lnSpc>
              <a:defRPr/>
            </a:pPr>
            <a:r>
              <a:rPr lang="vi-VN" sz="3800">
                <a:solidFill>
                  <a:prstClr val="black"/>
                </a:solidFill>
                <a:cs typeface="Arial" panose="020B0604020202020204" pitchFamily="34" charset="0"/>
              </a:rPr>
              <a:t>Do tỉ lệ phần trăm sản phẩm bán được trong Quý I là 30% nên ta tô cùng màu cho ba hình quạt chia sẵn liền nhau để biểu diễn tỉ lệ đó</a:t>
            </a:r>
            <a:r>
              <a:rPr lang="vi-VN" sz="3800">
                <a:solidFill>
                  <a:prstClr val="black"/>
                </a:solidFill>
                <a:cs typeface="Arial" panose="020B0604020202020204" pitchFamily="34" charset="0"/>
              </a:rPr>
              <a:t>. </a:t>
            </a:r>
            <a:endParaRPr lang="vi-VN" sz="3800">
              <a:solidFill>
                <a:prstClr val="black"/>
              </a:solidFill>
              <a:cs typeface="Arial" panose="020B0604020202020204" pitchFamily="34" charset="0"/>
            </a:endParaRPr>
          </a:p>
        </p:txBody>
      </p:sp>
      <p:sp>
        <p:nvSpPr>
          <p:cNvPr id="13" name="Rectangle 12"/>
          <p:cNvSpPr/>
          <p:nvPr/>
        </p:nvSpPr>
        <p:spPr>
          <a:xfrm>
            <a:off x="1019676" y="3833796"/>
            <a:ext cx="8968874" cy="4478149"/>
          </a:xfrm>
          <a:prstGeom prst="rect">
            <a:avLst/>
          </a:prstGeom>
        </p:spPr>
        <p:txBody>
          <a:bodyPr wrap="square">
            <a:spAutoFit/>
          </a:bodyPr>
          <a:lstStyle/>
          <a:p>
            <a:pPr lvl="0" algn="just">
              <a:lnSpc>
                <a:spcPct val="150000"/>
              </a:lnSpc>
              <a:defRPr/>
            </a:pPr>
            <a:r>
              <a:rPr lang="vi-VN" sz="3800">
                <a:solidFill>
                  <a:prstClr val="black"/>
                </a:solidFill>
                <a:cs typeface="Arial" panose="020B0604020202020204" pitchFamily="34" charset="0"/>
              </a:rPr>
              <a:t>Ta cũng làm tương tự đối với các tỉ lệ phần trăm sản phẩm bán được trong các quý còn lại. Biểu đồ hình quạt tròn ở Hình 22 biểu diễn các dữ liệu thống kê đã cho.</a:t>
            </a:r>
            <a:endParaRPr lang="vi-VN" sz="3800">
              <a:solidFill>
                <a:prstClr val="black"/>
              </a:solidFill>
              <a:cs typeface="Arial" panose="020B0604020202020204" pitchFamily="34" charset="0"/>
            </a:endParaRPr>
          </a:p>
        </p:txBody>
      </p:sp>
    </p:spTree>
    <p:extLst>
      <p:ext uri="{BB962C8B-B14F-4D97-AF65-F5344CB8AC3E}">
        <p14:creationId xmlns:p14="http://schemas.microsoft.com/office/powerpoint/2010/main" val="100425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par>
                                <p:cTn id="18" presetID="22" presetClass="entr" presetSubtype="1"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2108145"/>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7" name="Group 7"/>
          <p:cNvGrpSpPr/>
          <p:nvPr/>
        </p:nvGrpSpPr>
        <p:grpSpPr>
          <a:xfrm>
            <a:off x="14450775" y="3573532"/>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2" name="Group 12"/>
          <p:cNvGrpSpPr/>
          <p:nvPr/>
        </p:nvGrpSpPr>
        <p:grpSpPr>
          <a:xfrm>
            <a:off x="14450775" y="7787674"/>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19" name="TextBox 19"/>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grpSp>
      <p:grpSp>
        <p:nvGrpSpPr>
          <p:cNvPr id="27" name="Group 27"/>
          <p:cNvGrpSpPr/>
          <p:nvPr/>
        </p:nvGrpSpPr>
        <p:grpSpPr>
          <a:xfrm>
            <a:off x="14460300" y="709904"/>
            <a:ext cx="3666838" cy="947966"/>
            <a:chOff x="0" y="0"/>
            <a:chExt cx="3623462" cy="936752"/>
          </a:xfrm>
        </p:grpSpPr>
        <p:sp>
          <p:nvSpPr>
            <p:cNvPr id="28" name="Freeform 2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29" name="Freeform 2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30" name="Freeform 3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sp>
        <p:sp>
          <p:nvSpPr>
            <p:cNvPr id="31" name="Freeform 3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sp>
        <p:nvSpPr>
          <p:cNvPr id="32" name="TextBox 32"/>
          <p:cNvSpPr txBox="1"/>
          <p:nvPr/>
        </p:nvSpPr>
        <p:spPr>
          <a:xfrm>
            <a:off x="1101546" y="3555143"/>
            <a:ext cx="14896300" cy="1283557"/>
          </a:xfrm>
          <a:prstGeom prst="rect">
            <a:avLst/>
          </a:prstGeom>
        </p:spPr>
        <p:txBody>
          <a:bodyPr wrap="square" lIns="0" tIns="0" rIns="0" bIns="0" rtlCol="0" anchor="t">
            <a:spAutoFit/>
          </a:bodyPr>
          <a:lstStyle/>
          <a:p>
            <a:pPr marL="0" marR="0" lvl="0" indent="0" algn="ctr" defTabSz="914400" rtl="0" eaLnBrk="1" fontAlgn="auto" latinLnBrk="0" hangingPunct="1">
              <a:lnSpc>
                <a:spcPts val="9426"/>
              </a:lnSpc>
              <a:spcBef>
                <a:spcPts val="0"/>
              </a:spcBef>
              <a:spcAft>
                <a:spcPts val="0"/>
              </a:spcAft>
              <a:buClrTx/>
              <a:buSzTx/>
              <a:buFontTx/>
              <a:buNone/>
              <a:tabLst/>
              <a:defRPr/>
            </a:pPr>
            <a:r>
              <a:rPr lang="en-US" sz="13000" b="1" spc="182" smtClean="0">
                <a:solidFill>
                  <a:srgbClr val="1F497D"/>
                </a:solidFill>
                <a:latin typeface="Arial" panose="020B0604020202020204" pitchFamily="34" charset="0"/>
                <a:cs typeface="Arial" panose="020B0604020202020204" pitchFamily="34" charset="0"/>
              </a:rPr>
              <a:t>LUYỆN TẬP</a:t>
            </a:r>
            <a:endParaRPr kumimoji="0" lang="en-US" sz="13000" b="1" i="0" u="none" strike="noStrike" kern="1200" cap="none" spc="182" normalizeH="0" baseline="0" noProof="0">
              <a:ln>
                <a:noFill/>
              </a:ln>
              <a:solidFill>
                <a:srgbClr val="1F497D"/>
              </a:solidFill>
              <a:effectLst/>
              <a:uLnTx/>
              <a:uFillTx/>
              <a:latin typeface="Arial" panose="020B0604020202020204" pitchFamily="34" charset="0"/>
              <a:cs typeface="Arial" panose="020B0604020202020204" pitchFamily="34" charset="0"/>
            </a:endParaRPr>
          </a:p>
        </p:txBody>
      </p:sp>
      <p:pic>
        <p:nvPicPr>
          <p:cNvPr id="35" name="Picture 34"/>
          <p:cNvPicPr>
            <a:picLocks noChangeAspect="1"/>
          </p:cNvPicPr>
          <p:nvPr/>
        </p:nvPicPr>
        <p:blipFill rotWithShape="1">
          <a:blip r:embed="rId4"/>
          <a:srcRect b="51852"/>
          <a:stretch/>
        </p:blipFill>
        <p:spPr>
          <a:xfrm>
            <a:off x="6225596" y="7082986"/>
            <a:ext cx="4648200" cy="2386526"/>
          </a:xfrm>
          <a:prstGeom prst="rect">
            <a:avLst/>
          </a:prstGeom>
        </p:spPr>
      </p:pic>
    </p:spTree>
    <p:extLst>
      <p:ext uri="{BB962C8B-B14F-4D97-AF65-F5344CB8AC3E}">
        <p14:creationId xmlns:p14="http://schemas.microsoft.com/office/powerpoint/2010/main" val="3706959705"/>
      </p:ext>
    </p:extLst>
  </p:cSld>
  <p:clrMapOvr>
    <a:masterClrMapping/>
  </p:clrMapOvr>
  <mc:AlternateContent xmlns:mc="http://schemas.openxmlformats.org/markup-compatibility/2006">
    <mc:Choice xmlns:p14="http://schemas.microsoft.com/office/powerpoint/2010/main" Requires="p14">
      <p:transition spd="med" p14:dur="700">
        <p:comb/>
      </p:transition>
    </mc:Choice>
    <mc:Fallback>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35" name="Rectangle 34"/>
          <p:cNvSpPr/>
          <p:nvPr/>
        </p:nvSpPr>
        <p:spPr>
          <a:xfrm>
            <a:off x="0" y="-38100"/>
            <a:ext cx="18288000" cy="1028700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8">
            <a:extLst>
              <a:ext uri="{FF2B5EF4-FFF2-40B4-BE49-F238E27FC236}">
                <a16:creationId xmlns:a16="http://schemas.microsoft.com/office/drawing/2014/main" id="{A19ECB77-B032-4E88-B15F-FDAE0101D1A8}"/>
              </a:ext>
            </a:extLst>
          </p:cNvPr>
          <p:cNvSpPr txBox="1"/>
          <p:nvPr/>
        </p:nvSpPr>
        <p:spPr>
          <a:xfrm>
            <a:off x="4558221" y="342900"/>
            <a:ext cx="9315375" cy="679673"/>
          </a:xfrm>
          <a:prstGeom prst="rect">
            <a:avLst/>
          </a:prstGeom>
        </p:spPr>
        <p:txBody>
          <a:bodyPr wrap="square" lIns="0" tIns="0" rIns="0" bIns="0" rtlCol="0" anchor="t">
            <a:spAutoFit/>
          </a:bodyPr>
          <a:lstStyle/>
          <a:p>
            <a:pPr algn="ctr" defTabSz="609630">
              <a:lnSpc>
                <a:spcPts val="5334"/>
              </a:lnSpc>
              <a:spcBef>
                <a:spcPct val="0"/>
              </a:spcBef>
            </a:pPr>
            <a:r>
              <a:rPr lang="en-US" sz="5400" b="1" spc="-53">
                <a:solidFill>
                  <a:srgbClr val="000000"/>
                </a:solidFill>
                <a:latin typeface="Arial" panose="020B0604020202020204" pitchFamily="34" charset="0"/>
                <a:cs typeface="Arial" panose="020B0604020202020204" pitchFamily="34" charset="0"/>
              </a:rPr>
              <a:t>CÂU HỎI TRẮC NGHIỆM</a:t>
            </a:r>
            <a:endParaRPr lang="en-US" sz="5400" b="1" spc="-53" dirty="0">
              <a:solidFill>
                <a:srgbClr val="000000"/>
              </a:solidFill>
              <a:latin typeface="Arial" panose="020B0604020202020204" pitchFamily="34" charset="0"/>
              <a:cs typeface="Arial" panose="020B0604020202020204" pitchFamily="34" charset="0"/>
            </a:endParaRPr>
          </a:p>
        </p:txBody>
      </p:sp>
      <p:sp>
        <p:nvSpPr>
          <p:cNvPr id="22" name="Câu hỏi">
            <a:extLst>
              <a:ext uri="{FF2B5EF4-FFF2-40B4-BE49-F238E27FC236}">
                <a16:creationId xmlns:a16="http://schemas.microsoft.com/office/drawing/2014/main" id="{4ADFFF1A-F500-CC57-185E-00F4826D0836}"/>
              </a:ext>
            </a:extLst>
          </p:cNvPr>
          <p:cNvSpPr/>
          <p:nvPr/>
        </p:nvSpPr>
        <p:spPr>
          <a:xfrm>
            <a:off x="757708" y="1257300"/>
            <a:ext cx="16916400" cy="593019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sz="3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3" name="Đáp án đúng">
            <a:extLst>
              <a:ext uri="{FF2B5EF4-FFF2-40B4-BE49-F238E27FC236}">
                <a16:creationId xmlns:a16="http://schemas.microsoft.com/office/drawing/2014/main" id="{8B66CBE4-2DB9-BCF7-D1C4-281B894BFE17}"/>
              </a:ext>
            </a:extLst>
          </p:cNvPr>
          <p:cNvSpPr/>
          <p:nvPr/>
        </p:nvSpPr>
        <p:spPr>
          <a:xfrm>
            <a:off x="1363013" y="7507154"/>
            <a:ext cx="7311382" cy="11637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noProof="1">
                <a:solidFill>
                  <a:schemeClr val="tx1"/>
                </a:solidFill>
                <a:latin typeface="Arial" panose="020B0604020202020204" pitchFamily="34" charset="0"/>
                <a:cs typeface="Arial" panose="020B0604020202020204" pitchFamily="34" charset="0"/>
              </a:rPr>
              <a:t>A. Chưa chính xác, cần đổi chỗ “Cây táo” và “Cây mận” ở phần </a:t>
            </a:r>
            <a:r>
              <a:rPr lang="vi-VN" sz="3200" noProof="1">
                <a:solidFill>
                  <a:schemeClr val="tx1"/>
                </a:solidFill>
                <a:latin typeface="Arial" panose="020B0604020202020204" pitchFamily="34" charset="0"/>
                <a:cs typeface="Arial" panose="020B0604020202020204" pitchFamily="34" charset="0"/>
              </a:rPr>
              <a:t>chú </a:t>
            </a:r>
            <a:r>
              <a:rPr lang="vi-VN" sz="3200" noProof="1" smtClean="0">
                <a:solidFill>
                  <a:schemeClr val="tx1"/>
                </a:solidFill>
                <a:latin typeface="Arial" panose="020B0604020202020204" pitchFamily="34" charset="0"/>
                <a:cs typeface="Arial" panose="020B0604020202020204" pitchFamily="34" charset="0"/>
              </a:rPr>
              <a:t>thích</a:t>
            </a:r>
            <a:endParaRPr lang="vi-VN" sz="3200" noProof="1">
              <a:solidFill>
                <a:schemeClr val="tx1"/>
              </a:solidFill>
              <a:latin typeface="Arial" panose="020B0604020202020204" pitchFamily="34" charset="0"/>
              <a:cs typeface="Arial" panose="020B0604020202020204" pitchFamily="34" charset="0"/>
            </a:endParaRPr>
          </a:p>
        </p:txBody>
      </p:sp>
      <p:sp>
        <p:nvSpPr>
          <p:cNvPr id="24" name="Đáp án sai 1">
            <a:extLst>
              <a:ext uri="{FF2B5EF4-FFF2-40B4-BE49-F238E27FC236}">
                <a16:creationId xmlns:a16="http://schemas.microsoft.com/office/drawing/2014/main" id="{3FCD9830-5FD1-BD44-878B-228BD96CE996}"/>
              </a:ext>
            </a:extLst>
          </p:cNvPr>
          <p:cNvSpPr/>
          <p:nvPr/>
        </p:nvSpPr>
        <p:spPr>
          <a:xfrm>
            <a:off x="1375418" y="8954954"/>
            <a:ext cx="7311382" cy="11637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noProof="1">
                <a:solidFill>
                  <a:schemeClr val="tx1"/>
                </a:solidFill>
                <a:latin typeface="Arial" panose="020B0604020202020204" pitchFamily="34" charset="0"/>
                <a:cs typeface="Arial" panose="020B0604020202020204" pitchFamily="34" charset="0"/>
              </a:rPr>
              <a:t>B. Chưa chính xác, cần đổi chỗ “Cây xoài” và “Cây táo” ở phần </a:t>
            </a:r>
            <a:r>
              <a:rPr lang="vi-VN" sz="3200" noProof="1">
                <a:solidFill>
                  <a:schemeClr val="tx1"/>
                </a:solidFill>
                <a:latin typeface="Arial" panose="020B0604020202020204" pitchFamily="34" charset="0"/>
                <a:cs typeface="Arial" panose="020B0604020202020204" pitchFamily="34" charset="0"/>
              </a:rPr>
              <a:t>chú </a:t>
            </a:r>
            <a:r>
              <a:rPr lang="vi-VN" sz="3200" noProof="1" smtClean="0">
                <a:solidFill>
                  <a:schemeClr val="tx1"/>
                </a:solidFill>
                <a:latin typeface="Arial" panose="020B0604020202020204" pitchFamily="34" charset="0"/>
                <a:cs typeface="Arial" panose="020B0604020202020204" pitchFamily="34" charset="0"/>
              </a:rPr>
              <a:t>thích</a:t>
            </a:r>
            <a:endParaRPr lang="vi-VN" sz="3200" noProof="1">
              <a:solidFill>
                <a:schemeClr val="tx1"/>
              </a:solidFill>
              <a:latin typeface="Arial" panose="020B0604020202020204" pitchFamily="34" charset="0"/>
              <a:cs typeface="Arial" panose="020B0604020202020204" pitchFamily="34" charset="0"/>
            </a:endParaRPr>
          </a:p>
        </p:txBody>
      </p:sp>
      <p:sp>
        <p:nvSpPr>
          <p:cNvPr id="26" name="Đáp án sai 2">
            <a:extLst>
              <a:ext uri="{FF2B5EF4-FFF2-40B4-BE49-F238E27FC236}">
                <a16:creationId xmlns:a16="http://schemas.microsoft.com/office/drawing/2014/main" id="{6A919885-0285-0403-1E09-FA94D8BC080B}"/>
              </a:ext>
            </a:extLst>
          </p:cNvPr>
          <p:cNvSpPr/>
          <p:nvPr/>
        </p:nvSpPr>
        <p:spPr>
          <a:xfrm>
            <a:off x="9753600" y="7505700"/>
            <a:ext cx="7311382" cy="11637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noProof="1">
                <a:solidFill>
                  <a:schemeClr val="tx1"/>
                </a:solidFill>
                <a:latin typeface="Arial" panose="020B0604020202020204" pitchFamily="34" charset="0"/>
                <a:cs typeface="Arial" panose="020B0604020202020204" pitchFamily="34" charset="0"/>
              </a:rPr>
              <a:t>C. Chưa chính xác, cần đổi chỗ “Cây chanh” và “Cây mận” ở phần </a:t>
            </a:r>
            <a:r>
              <a:rPr lang="vi-VN" sz="3200" noProof="1">
                <a:solidFill>
                  <a:schemeClr val="tx1"/>
                </a:solidFill>
                <a:latin typeface="Arial" panose="020B0604020202020204" pitchFamily="34" charset="0"/>
                <a:cs typeface="Arial" panose="020B0604020202020204" pitchFamily="34" charset="0"/>
              </a:rPr>
              <a:t>chú </a:t>
            </a:r>
            <a:r>
              <a:rPr lang="vi-VN" sz="3200" noProof="1" smtClean="0">
                <a:solidFill>
                  <a:schemeClr val="tx1"/>
                </a:solidFill>
                <a:latin typeface="Arial" panose="020B0604020202020204" pitchFamily="34" charset="0"/>
                <a:cs typeface="Arial" panose="020B0604020202020204" pitchFamily="34" charset="0"/>
              </a:rPr>
              <a:t>thích</a:t>
            </a:r>
            <a:endParaRPr lang="vi-VN" sz="3200" noProof="1">
              <a:solidFill>
                <a:schemeClr val="tx1"/>
              </a:solidFill>
              <a:latin typeface="Arial" panose="020B0604020202020204" pitchFamily="34" charset="0"/>
              <a:cs typeface="Arial" panose="020B0604020202020204" pitchFamily="34" charset="0"/>
            </a:endParaRPr>
          </a:p>
        </p:txBody>
      </p:sp>
      <p:sp>
        <p:nvSpPr>
          <p:cNvPr id="27" name="Đáp án sai 3">
            <a:extLst>
              <a:ext uri="{FF2B5EF4-FFF2-40B4-BE49-F238E27FC236}">
                <a16:creationId xmlns:a16="http://schemas.microsoft.com/office/drawing/2014/main" id="{2E7D83A4-3758-8699-4DD0-010A80780539}"/>
              </a:ext>
            </a:extLst>
          </p:cNvPr>
          <p:cNvSpPr/>
          <p:nvPr/>
        </p:nvSpPr>
        <p:spPr>
          <a:xfrm>
            <a:off x="9753600" y="8954954"/>
            <a:ext cx="7311382" cy="11637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noProof="1">
                <a:solidFill>
                  <a:schemeClr val="tx1"/>
                </a:solidFill>
                <a:latin typeface="Arial" panose="020B0604020202020204" pitchFamily="34" charset="0"/>
                <a:cs typeface="Arial" panose="020B0604020202020204" pitchFamily="34" charset="0"/>
              </a:rPr>
              <a:t>D. Biểu đồ An vẽ đã chính xác.</a:t>
            </a:r>
            <a:endParaRPr lang="vi-VN" sz="3200" noProof="1">
              <a:solidFill>
                <a:schemeClr val="tx1"/>
              </a:solidFill>
              <a:latin typeface="Arial" panose="020B0604020202020204" pitchFamily="34" charset="0"/>
              <a:cs typeface="Arial" panose="020B0604020202020204" pitchFamily="34" charset="0"/>
            </a:endParaRPr>
          </a:p>
        </p:txBody>
      </p:sp>
      <p:pic>
        <p:nvPicPr>
          <p:cNvPr id="28"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42362" y="-637266"/>
            <a:ext cx="487363" cy="487363"/>
          </a:xfrm>
          <a:prstGeom prst="rect">
            <a:avLst/>
          </a:prstGeom>
        </p:spPr>
      </p:pic>
      <p:pic>
        <p:nvPicPr>
          <p:cNvPr id="3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7596066" y="7604408"/>
            <a:ext cx="1036950" cy="902565"/>
          </a:xfrm>
          <a:prstGeom prst="rect">
            <a:avLst/>
          </a:prstGeom>
        </p:spPr>
      </p:pic>
      <p:pic>
        <p:nvPicPr>
          <p:cNvPr id="31" name="Picture 30">
            <a:extLst>
              <a:ext uri="{FF2B5EF4-FFF2-40B4-BE49-F238E27FC236}">
                <a16:creationId xmlns:a16="http://schemas.microsoft.com/office/drawing/2014/main" id="{4B31FD67-694B-8D1E-89C7-5C3C61578F6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5997916" y="7721016"/>
            <a:ext cx="1033396" cy="920662"/>
          </a:xfrm>
          <a:prstGeom prst="rect">
            <a:avLst/>
          </a:prstGeom>
        </p:spPr>
      </p:pic>
      <p:pic>
        <p:nvPicPr>
          <p:cNvPr id="32" name="Picture 10">
            <a:extLst>
              <a:ext uri="{FF2B5EF4-FFF2-40B4-BE49-F238E27FC236}">
                <a16:creationId xmlns:a16="http://schemas.microsoft.com/office/drawing/2014/main" id="{A47525BE-8DC6-1E4E-AED4-3C6DAB364AF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6006776" y="9045647"/>
            <a:ext cx="1058205" cy="920662"/>
          </a:xfrm>
          <a:prstGeom prst="rect">
            <a:avLst/>
          </a:prstGeom>
        </p:spPr>
      </p:pic>
      <p:pic>
        <p:nvPicPr>
          <p:cNvPr id="33" name="Picture 10">
            <a:extLst>
              <a:ext uri="{FF2B5EF4-FFF2-40B4-BE49-F238E27FC236}">
                <a16:creationId xmlns:a16="http://schemas.microsoft.com/office/drawing/2014/main" id="{65C423E0-743C-7316-FEF3-4CE8613F3E0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7571511" y="9107354"/>
            <a:ext cx="1033396" cy="920662"/>
          </a:xfrm>
          <a:prstGeom prst="rect">
            <a:avLst/>
          </a:prstGeom>
        </p:spPr>
      </p:pic>
      <p:pic>
        <p:nvPicPr>
          <p:cNvPr id="3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769225" y="-637266"/>
            <a:ext cx="487363" cy="487363"/>
          </a:xfrm>
          <a:prstGeom prst="rect">
            <a:avLst/>
          </a:prstGeom>
        </p:spPr>
      </p:pic>
      <p:sp>
        <p:nvSpPr>
          <p:cNvPr id="3" name="Rectangle 2"/>
          <p:cNvSpPr/>
          <p:nvPr/>
        </p:nvSpPr>
        <p:spPr>
          <a:xfrm>
            <a:off x="1143000" y="1384828"/>
            <a:ext cx="16078200" cy="1569660"/>
          </a:xfrm>
          <a:prstGeom prst="rect">
            <a:avLst/>
          </a:prstGeom>
        </p:spPr>
        <p:txBody>
          <a:bodyPr wrap="square">
            <a:spAutoFit/>
          </a:bodyPr>
          <a:lstStyle/>
          <a:p>
            <a:pPr marR="30480" algn="just">
              <a:lnSpc>
                <a:spcPct val="150000"/>
              </a:lnSpc>
              <a:spcBef>
                <a:spcPts val="600"/>
              </a:spcBef>
              <a:spcAft>
                <a:spcPts val="600"/>
              </a:spcAft>
            </a:pPr>
            <a:r>
              <a:rPr lang="fr-FR" sz="3200" b="1">
                <a:latin typeface="Arial" panose="020B0604020202020204" pitchFamily="34" charset="0"/>
                <a:ea typeface="Times New Roman" panose="02020603050405020304" pitchFamily="18" charset="0"/>
                <a:cs typeface="Arial" panose="020B0604020202020204" pitchFamily="34" charset="0"/>
              </a:rPr>
              <a:t>Câu 1.</a:t>
            </a:r>
            <a:r>
              <a:rPr lang="fr-FR" sz="3200">
                <a:latin typeface="Arial" panose="020B0604020202020204" pitchFamily="34" charset="0"/>
                <a:ea typeface="Times New Roman" panose="02020603050405020304" pitchFamily="18" charset="0"/>
                <a:cs typeface="Arial" panose="020B0604020202020204" pitchFamily="34" charset="0"/>
              </a:rPr>
              <a:t> An vẽ biểu đồ thể hiện tỉ lệ số lượng mỗi loại cây ăn quả trong một nông trại theo bảng thống kê dưới đây:</a:t>
            </a:r>
            <a:endParaRPr lang="en-US" sz="320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3"/>
          <p:cNvSpPr/>
          <p:nvPr/>
        </p:nvSpPr>
        <p:spPr>
          <a:xfrm>
            <a:off x="1109396" y="4816376"/>
            <a:ext cx="9711004" cy="2308324"/>
          </a:xfrm>
          <a:prstGeom prst="rect">
            <a:avLst/>
          </a:prstGeom>
        </p:spPr>
        <p:txBody>
          <a:bodyPr wrap="square">
            <a:spAutoFit/>
          </a:bodyPr>
          <a:lstStyle/>
          <a:p>
            <a:pPr marR="30480" algn="just">
              <a:lnSpc>
                <a:spcPct val="150000"/>
              </a:lnSpc>
            </a:pPr>
            <a:r>
              <a:rPr lang="vi-VN" sz="3200">
                <a:latin typeface="Arial" panose="020B0604020202020204" pitchFamily="34" charset="0"/>
                <a:ea typeface="Times New Roman" panose="02020603050405020304" pitchFamily="18" charset="0"/>
                <a:cs typeface="Arial" panose="020B0604020202020204" pitchFamily="34" charset="0"/>
              </a:rPr>
              <a:t>Biểu đồ An vẽ </a:t>
            </a:r>
            <a:r>
              <a:rPr lang="vi-VN" sz="3200">
                <a:latin typeface="Arial" panose="020B0604020202020204" pitchFamily="34" charset="0"/>
                <a:ea typeface="Times New Roman" panose="02020603050405020304" pitchFamily="18" charset="0"/>
                <a:cs typeface="Arial" panose="020B0604020202020204" pitchFamily="34" charset="0"/>
              </a:rPr>
              <a:t>như </a:t>
            </a:r>
            <a:r>
              <a:rPr lang="vi-VN" sz="3200" smtClean="0">
                <a:latin typeface="Arial" panose="020B0604020202020204" pitchFamily="34" charset="0"/>
                <a:ea typeface="Times New Roman" panose="02020603050405020304" pitchFamily="18" charset="0"/>
                <a:cs typeface="Arial" panose="020B0604020202020204" pitchFamily="34" charset="0"/>
              </a:rPr>
              <a:t>sau</a:t>
            </a:r>
            <a:r>
              <a:rPr lang="en-US" sz="3200" smtClean="0">
                <a:latin typeface="Arial" panose="020B0604020202020204" pitchFamily="34" charset="0"/>
                <a:ea typeface="Times New Roman" panose="02020603050405020304" pitchFamily="18" charset="0"/>
                <a:cs typeface="Arial" panose="020B0604020202020204" pitchFamily="34" charset="0"/>
              </a:rPr>
              <a:t>. </a:t>
            </a:r>
            <a:r>
              <a:rPr lang="vi-VN" sz="3200" smtClean="0">
                <a:latin typeface="Arial" panose="020B0604020202020204" pitchFamily="34" charset="0"/>
                <a:ea typeface="Times New Roman" panose="02020603050405020304" pitchFamily="18" charset="0"/>
                <a:cs typeface="Arial" panose="020B0604020202020204" pitchFamily="34" charset="0"/>
              </a:rPr>
              <a:t>Hãy </a:t>
            </a:r>
            <a:r>
              <a:rPr lang="vi-VN" sz="3200">
                <a:latin typeface="Arial" panose="020B0604020202020204" pitchFamily="34" charset="0"/>
                <a:ea typeface="Times New Roman" panose="02020603050405020304" pitchFamily="18" charset="0"/>
                <a:cs typeface="Arial" panose="020B0604020202020204" pitchFamily="34" charset="0"/>
              </a:rPr>
              <a:t>cho biết biểu đồ An vẽ chính xác chưa? Nếu chưa thì cần điều chỉnh như thế nào cho đúng?</a:t>
            </a:r>
            <a:endParaRPr lang="en-US" sz="320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978210590"/>
              </p:ext>
            </p:extLst>
          </p:nvPr>
        </p:nvGraphicFramePr>
        <p:xfrm>
          <a:off x="1471444" y="3051702"/>
          <a:ext cx="8986908" cy="1762126"/>
        </p:xfrm>
        <a:graphic>
          <a:graphicData uri="http://schemas.openxmlformats.org/drawingml/2006/table">
            <a:tbl>
              <a:tblPr firstRow="1" firstCol="1" bandRow="1"/>
              <a:tblGrid>
                <a:gridCol w="1497818">
                  <a:extLst>
                    <a:ext uri="{9D8B030D-6E8A-4147-A177-3AD203B41FA5}">
                      <a16:colId xmlns:a16="http://schemas.microsoft.com/office/drawing/2014/main" val="1947700941"/>
                    </a:ext>
                  </a:extLst>
                </a:gridCol>
                <a:gridCol w="1497818">
                  <a:extLst>
                    <a:ext uri="{9D8B030D-6E8A-4147-A177-3AD203B41FA5}">
                      <a16:colId xmlns:a16="http://schemas.microsoft.com/office/drawing/2014/main" val="3726637529"/>
                    </a:ext>
                  </a:extLst>
                </a:gridCol>
                <a:gridCol w="1497818">
                  <a:extLst>
                    <a:ext uri="{9D8B030D-6E8A-4147-A177-3AD203B41FA5}">
                      <a16:colId xmlns:a16="http://schemas.microsoft.com/office/drawing/2014/main" val="2151510116"/>
                    </a:ext>
                  </a:extLst>
                </a:gridCol>
                <a:gridCol w="1497818">
                  <a:extLst>
                    <a:ext uri="{9D8B030D-6E8A-4147-A177-3AD203B41FA5}">
                      <a16:colId xmlns:a16="http://schemas.microsoft.com/office/drawing/2014/main" val="3825533784"/>
                    </a:ext>
                  </a:extLst>
                </a:gridCol>
                <a:gridCol w="1497818">
                  <a:extLst>
                    <a:ext uri="{9D8B030D-6E8A-4147-A177-3AD203B41FA5}">
                      <a16:colId xmlns:a16="http://schemas.microsoft.com/office/drawing/2014/main" val="1361600752"/>
                    </a:ext>
                  </a:extLst>
                </a:gridCol>
                <a:gridCol w="1497818">
                  <a:extLst>
                    <a:ext uri="{9D8B030D-6E8A-4147-A177-3AD203B41FA5}">
                      <a16:colId xmlns:a16="http://schemas.microsoft.com/office/drawing/2014/main" val="3715560569"/>
                    </a:ext>
                  </a:extLst>
                </a:gridCol>
              </a:tblGrid>
              <a:tr h="0">
                <a:tc>
                  <a:txBody>
                    <a:bodyPr/>
                    <a:lstStyle/>
                    <a:p>
                      <a:pPr algn="ctr">
                        <a:lnSpc>
                          <a:spcPct val="150000"/>
                        </a:lnSpc>
                        <a:spcBef>
                          <a:spcPts val="600"/>
                        </a:spcBef>
                        <a:spcAft>
                          <a:spcPts val="600"/>
                        </a:spcAft>
                      </a:pPr>
                      <a:r>
                        <a:rPr lang="en-US" sz="2800" b="1">
                          <a:effectLst/>
                          <a:latin typeface="Arial" panose="020B0604020202020204" pitchFamily="34" charset="0"/>
                          <a:ea typeface="Times New Roman" panose="02020603050405020304" pitchFamily="18" charset="0"/>
                          <a:cs typeface="Arial" panose="020B0604020202020204" pitchFamily="34" charset="0"/>
                        </a:rPr>
                        <a:t>Loại cây ăn quả</a:t>
                      </a: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2800">
                          <a:effectLst/>
                          <a:latin typeface="Arial" panose="020B0604020202020204" pitchFamily="34" charset="0"/>
                          <a:ea typeface="Times New Roman" panose="02020603050405020304" pitchFamily="18" charset="0"/>
                          <a:cs typeface="Arial" panose="020B0604020202020204" pitchFamily="34" charset="0"/>
                        </a:rPr>
                        <a:t>Cây cam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2800">
                          <a:effectLst/>
                          <a:latin typeface="Arial" panose="020B0604020202020204" pitchFamily="34" charset="0"/>
                          <a:ea typeface="Times New Roman" panose="02020603050405020304" pitchFamily="18" charset="0"/>
                          <a:cs typeface="Arial" panose="020B0604020202020204" pitchFamily="34" charset="0"/>
                        </a:rPr>
                        <a:t>Cây xoài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2800">
                          <a:effectLst/>
                          <a:latin typeface="Arial" panose="020B0604020202020204" pitchFamily="34" charset="0"/>
                          <a:ea typeface="Times New Roman" panose="02020603050405020304" pitchFamily="18" charset="0"/>
                          <a:cs typeface="Arial" panose="020B0604020202020204" pitchFamily="34" charset="0"/>
                        </a:rPr>
                        <a:t>Cây mận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2800">
                          <a:effectLst/>
                          <a:latin typeface="Arial" panose="020B0604020202020204" pitchFamily="34" charset="0"/>
                          <a:ea typeface="Times New Roman" panose="02020603050405020304" pitchFamily="18" charset="0"/>
                          <a:cs typeface="Arial" panose="020B0604020202020204" pitchFamily="34" charset="0"/>
                        </a:rPr>
                        <a:t>Cây táo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2800">
                          <a:effectLst/>
                          <a:latin typeface="Arial" panose="020B0604020202020204" pitchFamily="34" charset="0"/>
                          <a:ea typeface="Times New Roman" panose="02020603050405020304" pitchFamily="18" charset="0"/>
                          <a:cs typeface="Arial" panose="020B0604020202020204" pitchFamily="34" charset="0"/>
                        </a:rPr>
                        <a:t>Cây chanh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025354"/>
                  </a:ext>
                </a:extLst>
              </a:tr>
              <a:tr h="0">
                <a:tc>
                  <a:txBody>
                    <a:bodyPr/>
                    <a:lstStyle/>
                    <a:p>
                      <a:pPr algn="ctr">
                        <a:lnSpc>
                          <a:spcPct val="150000"/>
                        </a:lnSpc>
                        <a:spcBef>
                          <a:spcPts val="600"/>
                        </a:spcBef>
                        <a:spcAft>
                          <a:spcPts val="600"/>
                        </a:spcAft>
                      </a:pPr>
                      <a:r>
                        <a:rPr lang="en-US" sz="2800" b="1">
                          <a:effectLst/>
                          <a:latin typeface="Arial" panose="020B0604020202020204" pitchFamily="34" charset="0"/>
                          <a:ea typeface="Times New Roman" panose="02020603050405020304" pitchFamily="18" charset="0"/>
                          <a:cs typeface="Arial" panose="020B0604020202020204" pitchFamily="34" charset="0"/>
                        </a:rPr>
                        <a:t>Số cây</a:t>
                      </a: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2800">
                          <a:effectLst/>
                          <a:latin typeface="Arial" panose="020B0604020202020204" pitchFamily="34" charset="0"/>
                          <a:ea typeface="Times New Roman" panose="02020603050405020304" pitchFamily="18" charset="0"/>
                          <a:cs typeface="Arial" panose="020B0604020202020204" pitchFamily="34" charset="0"/>
                        </a:rPr>
                        <a:t>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2800">
                          <a:effectLst/>
                          <a:latin typeface="Arial" panose="020B0604020202020204" pitchFamily="34" charset="0"/>
                          <a:ea typeface="Times New Roman" panose="02020603050405020304" pitchFamily="18" charset="0"/>
                          <a:cs typeface="Arial" panose="020B0604020202020204" pitchFamily="34" charset="0"/>
                        </a:rPr>
                        <a:t>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2800">
                          <a:effectLst/>
                          <a:latin typeface="Arial" panose="020B0604020202020204" pitchFamily="34" charset="0"/>
                          <a:ea typeface="Times New Roman" panose="02020603050405020304" pitchFamily="18" charset="0"/>
                          <a:cs typeface="Arial" panose="020B0604020202020204" pitchFamily="34" charset="0"/>
                        </a:rPr>
                        <a:t>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2800">
                          <a:effectLst/>
                          <a:latin typeface="Arial" panose="020B0604020202020204" pitchFamily="34" charset="0"/>
                          <a:ea typeface="Times New Roman" panose="02020603050405020304" pitchFamily="18" charset="0"/>
                          <a:cs typeface="Arial" panose="020B0604020202020204" pitchFamily="34" charset="0"/>
                        </a:rPr>
                        <a:t>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2800">
                          <a:effectLst/>
                          <a:latin typeface="Arial" panose="020B0604020202020204" pitchFamily="34" charset="0"/>
                          <a:ea typeface="Times New Roman" panose="02020603050405020304" pitchFamily="18" charset="0"/>
                          <a:cs typeface="Arial" panose="020B0604020202020204" pitchFamily="34" charset="0"/>
                        </a:rPr>
                        <a:t>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7644636"/>
                  </a:ext>
                </a:extLst>
              </a:tr>
            </a:tbl>
          </a:graphicData>
        </a:graphic>
      </p:graphicFrame>
      <p:pic>
        <p:nvPicPr>
          <p:cNvPr id="6" name="Picture 5"/>
          <p:cNvPicPr>
            <a:picLocks noChangeAspect="1"/>
          </p:cNvPicPr>
          <p:nvPr/>
        </p:nvPicPr>
        <p:blipFill>
          <a:blip r:embed="rId15">
            <a:extLst>
              <a:ext uri="{BEBA8EAE-BF5A-486C-A8C5-ECC9F3942E4B}">
                <a14:imgProps xmlns:a14="http://schemas.microsoft.com/office/drawing/2010/main">
                  <a14:imgLayer r:embed="rId16">
                    <a14:imgEffect>
                      <a14:sharpenSoften amount="25000"/>
                    </a14:imgEffect>
                    <a14:imgEffect>
                      <a14:brightnessContrast contrast="-20000"/>
                    </a14:imgEffect>
                  </a14:imgLayer>
                </a14:imgProps>
              </a:ext>
            </a:extLst>
          </a:blip>
          <a:stretch>
            <a:fillRect/>
          </a:stretch>
        </p:blipFill>
        <p:spPr>
          <a:xfrm>
            <a:off x="10901290" y="3086100"/>
            <a:ext cx="6546364" cy="3507818"/>
          </a:xfrm>
          <a:prstGeom prst="rect">
            <a:avLst/>
          </a:prstGeom>
        </p:spPr>
      </p:pic>
    </p:spTree>
    <p:extLst>
      <p:ext uri="{BB962C8B-B14F-4D97-AF65-F5344CB8AC3E}">
        <p14:creationId xmlns:p14="http://schemas.microsoft.com/office/powerpoint/2010/main" val="138129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anim calcmode="lin" valueType="num">
                                      <p:cBhvr>
                                        <p:cTn id="13" dur="500" fill="hold"/>
                                        <p:tgtEl>
                                          <p:spTgt spid="22"/>
                                        </p:tgtEl>
                                        <p:attrNameLst>
                                          <p:attrName>ppt_x</p:attrName>
                                        </p:attrNameLst>
                                      </p:cBhvr>
                                      <p:tavLst>
                                        <p:tav tm="0">
                                          <p:val>
                                            <p:strVal val="#ppt_x"/>
                                          </p:val>
                                        </p:tav>
                                        <p:tav tm="100000">
                                          <p:val>
                                            <p:strVal val="#ppt_x"/>
                                          </p:val>
                                        </p:tav>
                                      </p:tavLst>
                                    </p:anim>
                                    <p:anim calcmode="lin" valueType="num">
                                      <p:cBhvr>
                                        <p:cTn id="14" dur="5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anim calcmode="lin" valueType="num">
                                      <p:cBhvr>
                                        <p:cTn id="33" dur="500" fill="hold"/>
                                        <p:tgtEl>
                                          <p:spTgt spid="5"/>
                                        </p:tgtEl>
                                        <p:attrNameLst>
                                          <p:attrName>ppt_x</p:attrName>
                                        </p:attrNameLst>
                                      </p:cBhvr>
                                      <p:tavLst>
                                        <p:tav tm="0">
                                          <p:val>
                                            <p:strVal val="#ppt_x"/>
                                          </p:val>
                                        </p:tav>
                                        <p:tav tm="100000">
                                          <p:val>
                                            <p:strVal val="#ppt_x"/>
                                          </p:val>
                                        </p:tav>
                                      </p:tavLst>
                                    </p:anim>
                                    <p:anim calcmode="lin" valueType="num">
                                      <p:cBhvr>
                                        <p:cTn id="34" dur="500" fill="hold"/>
                                        <p:tgtEl>
                                          <p:spTgt spid="5"/>
                                        </p:tgtEl>
                                        <p:attrNameLst>
                                          <p:attrName>ppt_y</p:attrName>
                                        </p:attrNameLst>
                                      </p:cBhvr>
                                      <p:tavLst>
                                        <p:tav tm="0">
                                          <p:val>
                                            <p:strVal val="#ppt_y+.1"/>
                                          </p:val>
                                        </p:tav>
                                        <p:tav tm="100000">
                                          <p:val>
                                            <p:strVal val="#ppt_y"/>
                                          </p:val>
                                        </p:tav>
                                      </p:tavLst>
                                    </p:anim>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23"/>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500" fill="hold"/>
                                        <p:tgtEl>
                                          <p:spTgt spid="23"/>
                                        </p:tgtEl>
                                        <p:attrNameLst>
                                          <p:attrName>fillcolor</p:attrName>
                                        </p:attrNameLst>
                                      </p:cBhvr>
                                      <p:to>
                                        <a:srgbClr val="92D050"/>
                                      </p:to>
                                    </p:animClr>
                                    <p:set>
                                      <p:cBhvr>
                                        <p:cTn id="56" dur="500" fill="hold"/>
                                        <p:tgtEl>
                                          <p:spTgt spid="23"/>
                                        </p:tgtEl>
                                        <p:attrNameLst>
                                          <p:attrName>fill.type</p:attrName>
                                        </p:attrNameLst>
                                      </p:cBhvr>
                                      <p:to>
                                        <p:strVal val="solid"/>
                                      </p:to>
                                    </p:set>
                                    <p:set>
                                      <p:cBhvr>
                                        <p:cTn id="57" dur="500" fill="hold"/>
                                        <p:tgtEl>
                                          <p:spTgt spid="23"/>
                                        </p:tgtEl>
                                        <p:attrNameLst>
                                          <p:attrName>fill.on</p:attrName>
                                        </p:attrNameLst>
                                      </p:cBhvr>
                                      <p:to>
                                        <p:strVal val="true"/>
                                      </p:to>
                                    </p:set>
                                  </p:childTnLst>
                                </p:cTn>
                              </p:par>
                              <p:par>
                                <p:cTn id="58" presetID="1" presetClass="mediacall" presetSubtype="0" fill="hold" nodeType="withEffect">
                                  <p:stCondLst>
                                    <p:cond delay="0"/>
                                  </p:stCondLst>
                                  <p:childTnLst>
                                    <p:cmd type="call" cmd="playFrom(0.0)">
                                      <p:cBhvr>
                                        <p:cTn id="59" dur="835" fill="hold"/>
                                        <p:tgtEl>
                                          <p:spTgt spid="28"/>
                                        </p:tgtEl>
                                      </p:cBhvr>
                                    </p:cmd>
                                  </p:childTnLst>
                                </p:cTn>
                              </p:par>
                              <p:par>
                                <p:cTn id="60" presetID="1" presetClass="entr" presetSubtype="0" fill="hold" nodeType="withEffect">
                                  <p:stCondLst>
                                    <p:cond delay="0"/>
                                  </p:stCondLst>
                                  <p:childTnLst>
                                    <p:set>
                                      <p:cBhvr>
                                        <p:cTn id="61" dur="1" fill="hold">
                                          <p:stCondLst>
                                            <p:cond delay="9"/>
                                          </p:stCondLst>
                                        </p:cTn>
                                        <p:tgtEl>
                                          <p:spTgt spid="30"/>
                                        </p:tgtEl>
                                        <p:attrNameLst>
                                          <p:attrName>style.visibility</p:attrName>
                                        </p:attrNameLst>
                                      </p:cBhvr>
                                      <p:to>
                                        <p:strVal val="visible"/>
                                      </p:to>
                                    </p:set>
                                  </p:childTnLst>
                                </p:cTn>
                              </p:par>
                              <p:par>
                                <p:cTn id="62" presetID="26" presetClass="emph" presetSubtype="0" repeatCount="4000" fill="hold" grpId="1" nodeType="withEffect">
                                  <p:stCondLst>
                                    <p:cond delay="0"/>
                                  </p:stCondLst>
                                  <p:childTnLst>
                                    <p:animEffect transition="out" filter="fade">
                                      <p:cBhvr>
                                        <p:cTn id="63" dur="500" tmFilter="0, 0; .2, .5; .8, .5; 1, 0"/>
                                        <p:tgtEl>
                                          <p:spTgt spid="23"/>
                                        </p:tgtEl>
                                      </p:cBhvr>
                                    </p:animEffect>
                                    <p:animScale>
                                      <p:cBhvr>
                                        <p:cTn id="64"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65" restart="whenNotActive" fill="hold" evtFilter="cancelBubble" nodeType="interactiveSeq">
                <p:stCondLst>
                  <p:cond evt="onClick" delay="0">
                    <p:tgtEl>
                      <p:spTgt spid="24"/>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500" fill="hold"/>
                                        <p:tgtEl>
                                          <p:spTgt spid="24"/>
                                        </p:tgtEl>
                                        <p:attrNameLst>
                                          <p:attrName>fillcolor</p:attrName>
                                        </p:attrNameLst>
                                      </p:cBhvr>
                                      <p:to>
                                        <a:srgbClr val="D99694"/>
                                      </p:to>
                                    </p:animClr>
                                    <p:set>
                                      <p:cBhvr>
                                        <p:cTn id="70" dur="500" fill="hold"/>
                                        <p:tgtEl>
                                          <p:spTgt spid="24"/>
                                        </p:tgtEl>
                                        <p:attrNameLst>
                                          <p:attrName>fill.type</p:attrName>
                                        </p:attrNameLst>
                                      </p:cBhvr>
                                      <p:to>
                                        <p:strVal val="solid"/>
                                      </p:to>
                                    </p:set>
                                    <p:set>
                                      <p:cBhvr>
                                        <p:cTn id="71" dur="500" fill="hold"/>
                                        <p:tgtEl>
                                          <p:spTgt spid="24"/>
                                        </p:tgtEl>
                                        <p:attrNameLst>
                                          <p:attrName>fill.on</p:attrName>
                                        </p:attrNameLst>
                                      </p:cBhvr>
                                      <p:to>
                                        <p:strVal val="true"/>
                                      </p:to>
                                    </p:set>
                                  </p:childTnLst>
                                </p:cTn>
                              </p:par>
                              <p:par>
                                <p:cTn id="72" presetID="1" presetClass="mediacall" presetSubtype="0" fill="hold" nodeType="withEffect">
                                  <p:stCondLst>
                                    <p:cond delay="0"/>
                                  </p:stCondLst>
                                  <p:childTnLst>
                                    <p:cmd type="call" cmd="playFrom(0.0)">
                                      <p:cBhvr>
                                        <p:cTn id="73" dur="862" fill="hold"/>
                                        <p:tgtEl>
                                          <p:spTgt spid="34"/>
                                        </p:tgtEl>
                                      </p:cBhvr>
                                    </p:cmd>
                                  </p:childTnLst>
                                </p:cTn>
                              </p:par>
                              <p:par>
                                <p:cTn id="74" presetID="1" presetClass="entr" presetSubtype="0" fill="hold" nodeType="withEffect">
                                  <p:stCondLst>
                                    <p:cond delay="0"/>
                                  </p:stCondLst>
                                  <p:childTnLst>
                                    <p:set>
                                      <p:cBhvr>
                                        <p:cTn id="75" dur="1" fill="hold">
                                          <p:stCondLst>
                                            <p:cond delay="0"/>
                                          </p:stCondLst>
                                        </p:cTn>
                                        <p:tgtEl>
                                          <p:spTgt spid="33"/>
                                        </p:tgtEl>
                                        <p:attrNameLst>
                                          <p:attrName>style.visibility</p:attrName>
                                        </p:attrNameLst>
                                      </p:cBhvr>
                                      <p:to>
                                        <p:strVal val="visible"/>
                                      </p:to>
                                    </p:set>
                                  </p:childTnLst>
                                </p:cTn>
                              </p:par>
                              <p:par>
                                <p:cTn id="76" presetID="26" presetClass="emph" presetSubtype="0" repeatCount="4000" fill="hold" grpId="1" nodeType="withEffect">
                                  <p:stCondLst>
                                    <p:cond delay="0"/>
                                  </p:stCondLst>
                                  <p:childTnLst>
                                    <p:animEffect transition="out" filter="fade">
                                      <p:cBhvr>
                                        <p:cTn id="77" dur="500" tmFilter="0, 0; .2, .5; .8, .5; 1, 0"/>
                                        <p:tgtEl>
                                          <p:spTgt spid="24"/>
                                        </p:tgtEl>
                                      </p:cBhvr>
                                    </p:animEffect>
                                    <p:animScale>
                                      <p:cBhvr>
                                        <p:cTn id="78"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79" restart="whenNotActive" fill="hold" evtFilter="cancelBubble" nodeType="interactiveSeq">
                <p:stCondLst>
                  <p:cond evt="onClick" delay="0">
                    <p:tgtEl>
                      <p:spTgt spid="26"/>
                    </p:tgtEl>
                  </p:cond>
                </p:stCondLst>
                <p:endSync evt="end" delay="0">
                  <p:rtn val="all"/>
                </p:endSync>
                <p:childTnLst>
                  <p:par>
                    <p:cTn id="80" fill="hold">
                      <p:stCondLst>
                        <p:cond delay="0"/>
                      </p:stCondLst>
                      <p:childTnLst>
                        <p:par>
                          <p:cTn id="81" fill="hold">
                            <p:stCondLst>
                              <p:cond delay="0"/>
                            </p:stCondLst>
                            <p:childTnLst>
                              <p:par>
                                <p:cTn id="82" presetID="1" presetClass="emph" presetSubtype="2" fill="hold" nodeType="clickEffect">
                                  <p:stCondLst>
                                    <p:cond delay="0"/>
                                  </p:stCondLst>
                                  <p:childTnLst>
                                    <p:animClr clrSpc="rgb" dir="cw">
                                      <p:cBhvr>
                                        <p:cTn id="83" dur="500" fill="hold"/>
                                        <p:tgtEl>
                                          <p:spTgt spid="26"/>
                                        </p:tgtEl>
                                        <p:attrNameLst>
                                          <p:attrName>fillcolor</p:attrName>
                                        </p:attrNameLst>
                                      </p:cBhvr>
                                      <p:to>
                                        <a:srgbClr val="D99694"/>
                                      </p:to>
                                    </p:animClr>
                                    <p:set>
                                      <p:cBhvr>
                                        <p:cTn id="84" dur="500" fill="hold"/>
                                        <p:tgtEl>
                                          <p:spTgt spid="26"/>
                                        </p:tgtEl>
                                        <p:attrNameLst>
                                          <p:attrName>fill.type</p:attrName>
                                        </p:attrNameLst>
                                      </p:cBhvr>
                                      <p:to>
                                        <p:strVal val="solid"/>
                                      </p:to>
                                    </p:set>
                                    <p:set>
                                      <p:cBhvr>
                                        <p:cTn id="85" dur="500" fill="hold"/>
                                        <p:tgtEl>
                                          <p:spTgt spid="26"/>
                                        </p:tgtEl>
                                        <p:attrNameLst>
                                          <p:attrName>fill.on</p:attrName>
                                        </p:attrNameLst>
                                      </p:cBhvr>
                                      <p:to>
                                        <p:strVal val="true"/>
                                      </p:to>
                                    </p:set>
                                  </p:childTnLst>
                                </p:cTn>
                              </p:par>
                              <p:par>
                                <p:cTn id="86" presetID="1" presetClass="mediacall" presetSubtype="0" fill="hold" nodeType="withEffect">
                                  <p:stCondLst>
                                    <p:cond delay="0"/>
                                  </p:stCondLst>
                                  <p:childTnLst>
                                    <p:cmd type="call" cmd="playFrom(0.0)">
                                      <p:cBhvr>
                                        <p:cTn id="87" dur="862" fill="hold"/>
                                        <p:tgtEl>
                                          <p:spTgt spid="34"/>
                                        </p:tgtEl>
                                      </p:cBhvr>
                                    </p:cmd>
                                  </p:childTnLst>
                                </p:cTn>
                              </p:par>
                              <p:par>
                                <p:cTn id="88" presetID="1" presetClass="entr" presetSubtype="0" fill="hold" nodeType="withEffect">
                                  <p:stCondLst>
                                    <p:cond delay="0"/>
                                  </p:stCondLst>
                                  <p:childTnLst>
                                    <p:set>
                                      <p:cBhvr>
                                        <p:cTn id="89" dur="1" fill="hold">
                                          <p:stCondLst>
                                            <p:cond delay="9"/>
                                          </p:stCondLst>
                                        </p:cTn>
                                        <p:tgtEl>
                                          <p:spTgt spid="31"/>
                                        </p:tgtEl>
                                        <p:attrNameLst>
                                          <p:attrName>style.visibility</p:attrName>
                                        </p:attrNameLst>
                                      </p:cBhvr>
                                      <p:to>
                                        <p:strVal val="visible"/>
                                      </p:to>
                                    </p:set>
                                  </p:childTnLst>
                                </p:cTn>
                              </p:par>
                              <p:par>
                                <p:cTn id="90" presetID="26" presetClass="emph" presetSubtype="0" repeatCount="4000" fill="hold" grpId="1" nodeType="withEffect">
                                  <p:stCondLst>
                                    <p:cond delay="0"/>
                                  </p:stCondLst>
                                  <p:childTnLst>
                                    <p:animEffect transition="out" filter="fade">
                                      <p:cBhvr>
                                        <p:cTn id="91" dur="500" tmFilter="0, 0; .2, .5; .8, .5; 1, 0"/>
                                        <p:tgtEl>
                                          <p:spTgt spid="26"/>
                                        </p:tgtEl>
                                      </p:cBhvr>
                                    </p:animEffect>
                                    <p:animScale>
                                      <p:cBhvr>
                                        <p:cTn id="92" dur="250" autoRev="1" fill="hold"/>
                                        <p:tgtEl>
                                          <p:spTgt spid="26"/>
                                        </p:tgtEl>
                                      </p:cBhvr>
                                      <p:by x="105000" y="105000"/>
                                    </p:animScale>
                                  </p:childTnLst>
                                </p:cTn>
                              </p:par>
                            </p:childTnLst>
                          </p:cTn>
                        </p:par>
                      </p:childTnLst>
                    </p:cTn>
                  </p:par>
                </p:childTnLst>
              </p:cTn>
              <p:nextCondLst>
                <p:cond evt="onClick" delay="0">
                  <p:tgtEl>
                    <p:spTgt spid="26"/>
                  </p:tgtEl>
                </p:cond>
              </p:nextCondLst>
            </p:seq>
            <p:seq concurrent="1" nextAc="seek">
              <p:cTn id="93" restart="whenNotActive" fill="hold" evtFilter="cancelBubble" nodeType="interactiveSeq">
                <p:stCondLst>
                  <p:cond evt="onClick" delay="0">
                    <p:tgtEl>
                      <p:spTgt spid="27"/>
                    </p:tgtEl>
                  </p:cond>
                </p:stCondLst>
                <p:endSync evt="end" delay="0">
                  <p:rtn val="all"/>
                </p:endSync>
                <p:childTnLst>
                  <p:par>
                    <p:cTn id="94" fill="hold">
                      <p:stCondLst>
                        <p:cond delay="0"/>
                      </p:stCondLst>
                      <p:childTnLst>
                        <p:par>
                          <p:cTn id="95" fill="hold">
                            <p:stCondLst>
                              <p:cond delay="0"/>
                            </p:stCondLst>
                            <p:childTnLst>
                              <p:par>
                                <p:cTn id="96" presetID="1" presetClass="emph" presetSubtype="2" fill="hold" nodeType="clickEffect">
                                  <p:stCondLst>
                                    <p:cond delay="0"/>
                                  </p:stCondLst>
                                  <p:childTnLst>
                                    <p:animClr clrSpc="rgb" dir="cw">
                                      <p:cBhvr>
                                        <p:cTn id="97" dur="500" fill="hold"/>
                                        <p:tgtEl>
                                          <p:spTgt spid="27"/>
                                        </p:tgtEl>
                                        <p:attrNameLst>
                                          <p:attrName>fillcolor</p:attrName>
                                        </p:attrNameLst>
                                      </p:cBhvr>
                                      <p:to>
                                        <a:srgbClr val="D99694"/>
                                      </p:to>
                                    </p:animClr>
                                    <p:set>
                                      <p:cBhvr>
                                        <p:cTn id="98" dur="500" fill="hold"/>
                                        <p:tgtEl>
                                          <p:spTgt spid="27"/>
                                        </p:tgtEl>
                                        <p:attrNameLst>
                                          <p:attrName>fill.type</p:attrName>
                                        </p:attrNameLst>
                                      </p:cBhvr>
                                      <p:to>
                                        <p:strVal val="solid"/>
                                      </p:to>
                                    </p:set>
                                    <p:set>
                                      <p:cBhvr>
                                        <p:cTn id="99" dur="500" fill="hold"/>
                                        <p:tgtEl>
                                          <p:spTgt spid="27"/>
                                        </p:tgtEl>
                                        <p:attrNameLst>
                                          <p:attrName>fill.on</p:attrName>
                                        </p:attrNameLst>
                                      </p:cBhvr>
                                      <p:to>
                                        <p:strVal val="true"/>
                                      </p:to>
                                    </p:set>
                                  </p:childTnLst>
                                </p:cTn>
                              </p:par>
                              <p:par>
                                <p:cTn id="100" presetID="1" presetClass="mediacall" presetSubtype="0" fill="hold" nodeType="withEffect">
                                  <p:stCondLst>
                                    <p:cond delay="0"/>
                                  </p:stCondLst>
                                  <p:childTnLst>
                                    <p:cmd type="call" cmd="playFrom(0.0)">
                                      <p:cBhvr>
                                        <p:cTn id="101" dur="862" fill="hold"/>
                                        <p:tgtEl>
                                          <p:spTgt spid="34"/>
                                        </p:tgtEl>
                                      </p:cBhvr>
                                    </p:cmd>
                                  </p:childTnLst>
                                </p:cTn>
                              </p:par>
                              <p:par>
                                <p:cTn id="102" presetID="1" presetClass="entr" presetSubtype="0" fill="hold" nodeType="withEffect">
                                  <p:stCondLst>
                                    <p:cond delay="0"/>
                                  </p:stCondLst>
                                  <p:childTnLst>
                                    <p:set>
                                      <p:cBhvr>
                                        <p:cTn id="103" dur="1" fill="hold">
                                          <p:stCondLst>
                                            <p:cond delay="9"/>
                                          </p:stCondLst>
                                        </p:cTn>
                                        <p:tgtEl>
                                          <p:spTgt spid="32"/>
                                        </p:tgtEl>
                                        <p:attrNameLst>
                                          <p:attrName>style.visibility</p:attrName>
                                        </p:attrNameLst>
                                      </p:cBhvr>
                                      <p:to>
                                        <p:strVal val="visible"/>
                                      </p:to>
                                    </p:set>
                                  </p:childTnLst>
                                </p:cTn>
                              </p:par>
                              <p:par>
                                <p:cTn id="104" presetID="26" presetClass="emph" presetSubtype="0" repeatCount="4000" fill="hold" grpId="1" nodeType="withEffect">
                                  <p:stCondLst>
                                    <p:cond delay="0"/>
                                  </p:stCondLst>
                                  <p:childTnLst>
                                    <p:animEffect transition="out" filter="fade">
                                      <p:cBhvr>
                                        <p:cTn id="105" dur="500" tmFilter="0, 0; .2, .5; .8, .5; 1, 0"/>
                                        <p:tgtEl>
                                          <p:spTgt spid="27"/>
                                        </p:tgtEl>
                                      </p:cBhvr>
                                    </p:animEffect>
                                    <p:animScale>
                                      <p:cBhvr>
                                        <p:cTn id="106" dur="250" autoRev="1" fill="hold"/>
                                        <p:tgtEl>
                                          <p:spTgt spid="27"/>
                                        </p:tgtEl>
                                      </p:cBhvr>
                                      <p:by x="105000" y="105000"/>
                                    </p:animScale>
                                  </p:childTnLst>
                                </p:cTn>
                              </p:par>
                            </p:childTnLst>
                          </p:cTn>
                        </p:par>
                      </p:childTnLst>
                    </p:cTn>
                  </p:par>
                </p:childTnLst>
              </p:cTn>
              <p:nextCondLst>
                <p:cond evt="onClick" delay="0">
                  <p:tgtEl>
                    <p:spTgt spid="27"/>
                  </p:tgtEl>
                </p:cond>
              </p:nextCondLst>
            </p:seq>
            <p:audio>
              <p:cMediaNode vol="80000">
                <p:cTn id="107" fill="hold" display="0">
                  <p:stCondLst>
                    <p:cond delay="indefinite"/>
                  </p:stCondLst>
                  <p:endCondLst>
                    <p:cond evt="onStopAudio" delay="0">
                      <p:tgtEl>
                        <p:sldTgt/>
                      </p:tgtEl>
                    </p:cond>
                  </p:endCondLst>
                </p:cTn>
                <p:tgtEl>
                  <p:spTgt spid="28"/>
                </p:tgtEl>
              </p:cMediaNode>
            </p:audio>
            <p:audio>
              <p:cMediaNode vol="80000">
                <p:cTn id="108" fill="hold" display="0">
                  <p:stCondLst>
                    <p:cond delay="indefinite"/>
                  </p:stCondLst>
                  <p:endCondLst>
                    <p:cond evt="onStopAudio" delay="0">
                      <p:tgtEl>
                        <p:sldTgt/>
                      </p:tgtEl>
                    </p:cond>
                  </p:endCondLst>
                </p:cTn>
                <p:tgtEl>
                  <p:spTgt spid="34"/>
                </p:tgtEl>
              </p:cMediaNode>
            </p:audio>
          </p:childTnLst>
        </p:cTn>
      </p:par>
    </p:tnLst>
    <p:bldLst>
      <p:bldP spid="15" grpId="0"/>
      <p:bldP spid="22" grpId="0" animBg="1"/>
      <p:bldP spid="23" grpId="0" animBg="1"/>
      <p:bldP spid="23" grpId="1" animBg="1"/>
      <p:bldP spid="24" grpId="0" animBg="1"/>
      <p:bldP spid="24" grpId="1" animBg="1"/>
      <p:bldP spid="26" grpId="0" animBg="1"/>
      <p:bldP spid="26" grpId="1" animBg="1"/>
      <p:bldP spid="27" grpId="0" animBg="1"/>
      <p:bldP spid="27" grpId="1" animBg="1"/>
      <p:bldP spid="3" grpId="0"/>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35" name="Rectangle 34"/>
          <p:cNvSpPr/>
          <p:nvPr/>
        </p:nvSpPr>
        <p:spPr>
          <a:xfrm>
            <a:off x="0" y="-38100"/>
            <a:ext cx="18288000" cy="1028700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Câu hỏi">
            <a:extLst>
              <a:ext uri="{FF2B5EF4-FFF2-40B4-BE49-F238E27FC236}">
                <a16:creationId xmlns:a16="http://schemas.microsoft.com/office/drawing/2014/main" id="{4ADFFF1A-F500-CC57-185E-00F4826D0836}"/>
              </a:ext>
            </a:extLst>
          </p:cNvPr>
          <p:cNvSpPr/>
          <p:nvPr/>
        </p:nvSpPr>
        <p:spPr>
          <a:xfrm>
            <a:off x="685800" y="713466"/>
            <a:ext cx="16916400" cy="593019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23" name="Đáp án đúng">
            <a:extLst>
              <a:ext uri="{FF2B5EF4-FFF2-40B4-BE49-F238E27FC236}">
                <a16:creationId xmlns:a16="http://schemas.microsoft.com/office/drawing/2014/main" id="{8B66CBE4-2DB9-BCF7-D1C4-281B894BFE17}"/>
              </a:ext>
            </a:extLst>
          </p:cNvPr>
          <p:cNvSpPr/>
          <p:nvPr/>
        </p:nvSpPr>
        <p:spPr>
          <a:xfrm>
            <a:off x="1873720" y="8627944"/>
            <a:ext cx="6508280" cy="13161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400" noProof="1">
                <a:solidFill>
                  <a:prstClr val="black"/>
                </a:solidFill>
                <a:cs typeface="Arial" panose="020B0604020202020204" pitchFamily="34" charset="0"/>
              </a:rPr>
              <a:t>B. Lượng mưa tháng 5 tăng gấp khoảng 4 lần so với </a:t>
            </a:r>
            <a:r>
              <a:rPr lang="vi-VN" sz="3400" noProof="1">
                <a:solidFill>
                  <a:prstClr val="black"/>
                </a:solidFill>
                <a:cs typeface="Arial" panose="020B0604020202020204" pitchFamily="34" charset="0"/>
              </a:rPr>
              <a:t>tháng </a:t>
            </a:r>
            <a:r>
              <a:rPr lang="vi-VN" sz="3400" noProof="1" smtClean="0">
                <a:solidFill>
                  <a:prstClr val="black"/>
                </a:solidFill>
                <a:cs typeface="Arial" panose="020B0604020202020204" pitchFamily="34" charset="0"/>
              </a:rPr>
              <a:t>4</a:t>
            </a:r>
            <a:endParaRPr kumimoji="0" lang="vi-VN" sz="34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24" name="Đáp án sai 1">
            <a:extLst>
              <a:ext uri="{FF2B5EF4-FFF2-40B4-BE49-F238E27FC236}">
                <a16:creationId xmlns:a16="http://schemas.microsoft.com/office/drawing/2014/main" id="{3FCD9830-5FD1-BD44-878B-228BD96CE996}"/>
              </a:ext>
            </a:extLst>
          </p:cNvPr>
          <p:cNvSpPr/>
          <p:nvPr/>
        </p:nvSpPr>
        <p:spPr>
          <a:xfrm>
            <a:off x="1846731" y="7051601"/>
            <a:ext cx="6508280" cy="13161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400" noProof="1">
                <a:solidFill>
                  <a:prstClr val="black"/>
                </a:solidFill>
                <a:cs typeface="Arial" panose="020B0604020202020204" pitchFamily="34" charset="0"/>
              </a:rPr>
              <a:t>A. Lượng mưa mỗi tháng đều trên </a:t>
            </a:r>
            <a:r>
              <a:rPr lang="vi-VN" sz="3400" noProof="1">
                <a:solidFill>
                  <a:prstClr val="black"/>
                </a:solidFill>
                <a:cs typeface="Arial" panose="020B0604020202020204" pitchFamily="34" charset="0"/>
              </a:rPr>
              <a:t>250 </a:t>
            </a:r>
            <a:r>
              <a:rPr lang="vi-VN" sz="3400" noProof="1" smtClean="0">
                <a:solidFill>
                  <a:prstClr val="black"/>
                </a:solidFill>
                <a:cs typeface="Arial" panose="020B0604020202020204" pitchFamily="34" charset="0"/>
              </a:rPr>
              <a:t>mm</a:t>
            </a:r>
            <a:endParaRPr kumimoji="0" lang="vi-VN" sz="34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26" name="Đáp án sai 2">
            <a:extLst>
              <a:ext uri="{FF2B5EF4-FFF2-40B4-BE49-F238E27FC236}">
                <a16:creationId xmlns:a16="http://schemas.microsoft.com/office/drawing/2014/main" id="{6A919885-0285-0403-1E09-FA94D8BC080B}"/>
              </a:ext>
            </a:extLst>
          </p:cNvPr>
          <p:cNvSpPr/>
          <p:nvPr/>
        </p:nvSpPr>
        <p:spPr>
          <a:xfrm>
            <a:off x="9753600" y="7051601"/>
            <a:ext cx="6508280" cy="13161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400" noProof="1">
                <a:solidFill>
                  <a:prstClr val="black"/>
                </a:solidFill>
                <a:cs typeface="Arial" panose="020B0604020202020204" pitchFamily="34" charset="0"/>
              </a:rPr>
              <a:t>C. Tháng 9 có lượng </a:t>
            </a:r>
            <a:r>
              <a:rPr lang="vi-VN" sz="3400" noProof="1">
                <a:solidFill>
                  <a:prstClr val="black"/>
                </a:solidFill>
                <a:cs typeface="Arial" panose="020B0604020202020204" pitchFamily="34" charset="0"/>
              </a:rPr>
              <a:t>mưa </a:t>
            </a:r>
            <a:endParaRPr lang="en-US" sz="3400" noProof="1" smtClean="0">
              <a:solidFill>
                <a:prstClr val="black"/>
              </a:solidFill>
              <a:cs typeface="Arial" panose="020B0604020202020204" pitchFamily="34" charset="0"/>
            </a:endParaRPr>
          </a:p>
          <a:p>
            <a:pPr lvl="0" algn="just"/>
            <a:r>
              <a:rPr lang="vi-VN" sz="3400" noProof="1" smtClean="0">
                <a:solidFill>
                  <a:prstClr val="black"/>
                </a:solidFill>
                <a:cs typeface="Arial" panose="020B0604020202020204" pitchFamily="34" charset="0"/>
              </a:rPr>
              <a:t>cao </a:t>
            </a:r>
            <a:r>
              <a:rPr lang="vi-VN" sz="3400" noProof="1">
                <a:solidFill>
                  <a:prstClr val="black"/>
                </a:solidFill>
                <a:cs typeface="Arial" panose="020B0604020202020204" pitchFamily="34" charset="0"/>
              </a:rPr>
              <a:t>nhất</a:t>
            </a:r>
            <a:endParaRPr kumimoji="0" lang="vi-VN" sz="34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27" name="Đáp án sai 3">
            <a:extLst>
              <a:ext uri="{FF2B5EF4-FFF2-40B4-BE49-F238E27FC236}">
                <a16:creationId xmlns:a16="http://schemas.microsoft.com/office/drawing/2014/main" id="{2E7D83A4-3758-8699-4DD0-010A80780539}"/>
              </a:ext>
            </a:extLst>
          </p:cNvPr>
          <p:cNvSpPr/>
          <p:nvPr/>
        </p:nvSpPr>
        <p:spPr>
          <a:xfrm>
            <a:off x="9753600" y="8627944"/>
            <a:ext cx="6508280" cy="13161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400" noProof="1">
                <a:solidFill>
                  <a:prstClr val="black"/>
                </a:solidFill>
                <a:cs typeface="Arial" panose="020B0604020202020204" pitchFamily="34" charset="0"/>
              </a:rPr>
              <a:t>D. Không có tháng nào có lượng mưa cao hơn 325 mm</a:t>
            </a:r>
            <a:endParaRPr kumimoji="0" lang="vi-VN" sz="34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pic>
        <p:nvPicPr>
          <p:cNvPr id="28"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370454" y="-1181100"/>
            <a:ext cx="487363" cy="487363"/>
          </a:xfrm>
          <a:prstGeom prst="rect">
            <a:avLst/>
          </a:prstGeom>
        </p:spPr>
      </p:pic>
      <p:pic>
        <p:nvPicPr>
          <p:cNvPr id="3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7303671" y="8725198"/>
            <a:ext cx="1036950" cy="902565"/>
          </a:xfrm>
          <a:prstGeom prst="rect">
            <a:avLst/>
          </a:prstGeom>
        </p:spPr>
      </p:pic>
      <p:pic>
        <p:nvPicPr>
          <p:cNvPr id="31" name="Picture 30">
            <a:extLst>
              <a:ext uri="{FF2B5EF4-FFF2-40B4-BE49-F238E27FC236}">
                <a16:creationId xmlns:a16="http://schemas.microsoft.com/office/drawing/2014/main" id="{4B31FD67-694B-8D1E-89C7-5C3C61578F6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5203674" y="7249348"/>
            <a:ext cx="1033396" cy="920662"/>
          </a:xfrm>
          <a:prstGeom prst="rect">
            <a:avLst/>
          </a:prstGeom>
        </p:spPr>
      </p:pic>
      <p:pic>
        <p:nvPicPr>
          <p:cNvPr id="32" name="Picture 10">
            <a:extLst>
              <a:ext uri="{FF2B5EF4-FFF2-40B4-BE49-F238E27FC236}">
                <a16:creationId xmlns:a16="http://schemas.microsoft.com/office/drawing/2014/main" id="{A47525BE-8DC6-1E4E-AED4-3C6DAB364AF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5203674" y="8718637"/>
            <a:ext cx="1058205" cy="920662"/>
          </a:xfrm>
          <a:prstGeom prst="rect">
            <a:avLst/>
          </a:prstGeom>
        </p:spPr>
      </p:pic>
      <p:pic>
        <p:nvPicPr>
          <p:cNvPr id="33" name="Picture 10">
            <a:extLst>
              <a:ext uri="{FF2B5EF4-FFF2-40B4-BE49-F238E27FC236}">
                <a16:creationId xmlns:a16="http://schemas.microsoft.com/office/drawing/2014/main" id="{65C423E0-743C-7316-FEF3-4CE8613F3E0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7239722" y="7204001"/>
            <a:ext cx="1033396" cy="920662"/>
          </a:xfrm>
          <a:prstGeom prst="rect">
            <a:avLst/>
          </a:prstGeom>
        </p:spPr>
      </p:pic>
      <p:pic>
        <p:nvPicPr>
          <p:cNvPr id="3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697317" y="-1181100"/>
            <a:ext cx="487363" cy="487363"/>
          </a:xfrm>
          <a:prstGeom prst="rect">
            <a:avLst/>
          </a:prstGeom>
        </p:spPr>
      </p:pic>
      <p:sp>
        <p:nvSpPr>
          <p:cNvPr id="3" name="Rectangle 2"/>
          <p:cNvSpPr/>
          <p:nvPr/>
        </p:nvSpPr>
        <p:spPr>
          <a:xfrm>
            <a:off x="1295400" y="1104900"/>
            <a:ext cx="6824919" cy="5078313"/>
          </a:xfrm>
          <a:prstGeom prst="rect">
            <a:avLst/>
          </a:prstGeom>
        </p:spPr>
        <p:txBody>
          <a:bodyPr wrap="square">
            <a:spAutoFit/>
          </a:bodyPr>
          <a:lstStyle/>
          <a:p>
            <a:pPr marR="30480" algn="just">
              <a:lnSpc>
                <a:spcPct val="150000"/>
              </a:lnSpc>
              <a:spcBef>
                <a:spcPts val="600"/>
              </a:spcBef>
              <a:spcAft>
                <a:spcPts val="600"/>
              </a:spcAft>
            </a:pPr>
            <a:r>
              <a:rPr lang="fr-FR" sz="3600" b="1" smtClean="0">
                <a:latin typeface="Arial" panose="020B0604020202020204" pitchFamily="34" charset="0"/>
                <a:ea typeface="Times New Roman" panose="02020603050405020304" pitchFamily="18" charset="0"/>
                <a:cs typeface="Arial" panose="020B0604020202020204" pitchFamily="34" charset="0"/>
              </a:rPr>
              <a:t>Câu </a:t>
            </a:r>
            <a:r>
              <a:rPr lang="fr-FR" sz="3600" b="1">
                <a:latin typeface="Arial" panose="020B0604020202020204" pitchFamily="34" charset="0"/>
                <a:ea typeface="Times New Roman" panose="02020603050405020304" pitchFamily="18" charset="0"/>
                <a:cs typeface="Arial" panose="020B0604020202020204" pitchFamily="34" charset="0"/>
              </a:rPr>
              <a:t>2</a:t>
            </a:r>
            <a:r>
              <a:rPr lang="fr-FR" sz="3600">
                <a:latin typeface="Arial" panose="020B0604020202020204" pitchFamily="34" charset="0"/>
                <a:ea typeface="Times New Roman" panose="02020603050405020304" pitchFamily="18" charset="0"/>
                <a:cs typeface="Arial" panose="020B0604020202020204" pitchFamily="34" charset="0"/>
              </a:rPr>
              <a:t>. </a:t>
            </a:r>
            <a:r>
              <a:rPr lang="en-US" sz="3600">
                <a:latin typeface="Arial" panose="020B0604020202020204" pitchFamily="34" charset="0"/>
                <a:ea typeface="Times New Roman" panose="02020603050405020304" pitchFamily="18" charset="0"/>
                <a:cs typeface="Arial" panose="020B0604020202020204" pitchFamily="34" charset="0"/>
              </a:rPr>
              <a:t>Cho biểu đồ lượng mưa (đơn vị: mm) ở Thành phố Hồ Chí Minh từ tháng 4 đến tháng 10 trong một năm như hình bên. Trong các phát biểu sau, chọn phát biểu </a:t>
            </a:r>
            <a:r>
              <a:rPr lang="en-US" sz="3600" b="1">
                <a:latin typeface="Arial" panose="020B0604020202020204" pitchFamily="34" charset="0"/>
                <a:ea typeface="Times New Roman" panose="02020603050405020304" pitchFamily="18" charset="0"/>
                <a:cs typeface="Arial" panose="020B0604020202020204" pitchFamily="34" charset="0"/>
              </a:rPr>
              <a:t>đúng</a:t>
            </a:r>
            <a:r>
              <a:rPr lang="en-US" sz="3600">
                <a:latin typeface="Arial" panose="020B0604020202020204" pitchFamily="34" charset="0"/>
                <a:ea typeface="Times New Roman" panose="02020603050405020304" pitchFamily="18" charset="0"/>
                <a:cs typeface="Arial" panose="020B0604020202020204" pitchFamily="34" charset="0"/>
              </a:rPr>
              <a:t>.</a:t>
            </a:r>
            <a:endParaRPr lang="en-US" sz="36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5" name="Picture 4"/>
          <p:cNvPicPr>
            <a:picLocks noChangeAspect="1"/>
          </p:cNvPicPr>
          <p:nvPr/>
        </p:nvPicPr>
        <p:blipFill>
          <a:blip r:embed="rId15"/>
          <a:stretch>
            <a:fillRect/>
          </a:stretch>
        </p:blipFill>
        <p:spPr>
          <a:xfrm>
            <a:off x="8577519" y="1362352"/>
            <a:ext cx="8392269" cy="4727782"/>
          </a:xfrm>
          <a:prstGeom prst="rect">
            <a:avLst/>
          </a:prstGeom>
        </p:spPr>
      </p:pic>
    </p:spTree>
    <p:extLst>
      <p:ext uri="{BB962C8B-B14F-4D97-AF65-F5344CB8AC3E}">
        <p14:creationId xmlns:p14="http://schemas.microsoft.com/office/powerpoint/2010/main" val="126085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23"/>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23"/>
                                        </p:tgtEl>
                                        <p:attrNameLst>
                                          <p:attrName>fillcolor</p:attrName>
                                        </p:attrNameLst>
                                      </p:cBhvr>
                                      <p:to>
                                        <a:srgbClr val="92D050"/>
                                      </p:to>
                                    </p:animClr>
                                    <p:set>
                                      <p:cBhvr>
                                        <p:cTn id="41" dur="500" fill="hold"/>
                                        <p:tgtEl>
                                          <p:spTgt spid="23"/>
                                        </p:tgtEl>
                                        <p:attrNameLst>
                                          <p:attrName>fill.type</p:attrName>
                                        </p:attrNameLst>
                                      </p:cBhvr>
                                      <p:to>
                                        <p:strVal val="solid"/>
                                      </p:to>
                                    </p:set>
                                    <p:set>
                                      <p:cBhvr>
                                        <p:cTn id="42" dur="500" fill="hold"/>
                                        <p:tgtEl>
                                          <p:spTgt spid="23"/>
                                        </p:tgtEl>
                                        <p:attrNameLst>
                                          <p:attrName>fill.on</p:attrName>
                                        </p:attrNameLst>
                                      </p:cBhvr>
                                      <p:to>
                                        <p:strVal val="true"/>
                                      </p:to>
                                    </p:set>
                                  </p:childTnLst>
                                </p:cTn>
                              </p:par>
                              <p:par>
                                <p:cTn id="43" presetID="1" presetClass="mediacall" presetSubtype="0" fill="hold" nodeType="withEffect">
                                  <p:stCondLst>
                                    <p:cond delay="0"/>
                                  </p:stCondLst>
                                  <p:childTnLst>
                                    <p:cmd type="call" cmd="playFrom(0.0)">
                                      <p:cBhvr>
                                        <p:cTn id="44" dur="835" fill="hold"/>
                                        <p:tgtEl>
                                          <p:spTgt spid="28"/>
                                        </p:tgtEl>
                                      </p:cBhvr>
                                    </p:cmd>
                                  </p:childTnLst>
                                </p:cTn>
                              </p:par>
                              <p:par>
                                <p:cTn id="45" presetID="1" presetClass="entr" presetSubtype="0" fill="hold" nodeType="withEffect">
                                  <p:stCondLst>
                                    <p:cond delay="0"/>
                                  </p:stCondLst>
                                  <p:childTnLst>
                                    <p:set>
                                      <p:cBhvr>
                                        <p:cTn id="46" dur="1" fill="hold">
                                          <p:stCondLst>
                                            <p:cond delay="9"/>
                                          </p:stCondLst>
                                        </p:cTn>
                                        <p:tgtEl>
                                          <p:spTgt spid="30"/>
                                        </p:tgtEl>
                                        <p:attrNameLst>
                                          <p:attrName>style.visibility</p:attrName>
                                        </p:attrNameLst>
                                      </p:cBhvr>
                                      <p:to>
                                        <p:strVal val="visible"/>
                                      </p:to>
                                    </p:set>
                                  </p:childTnLst>
                                </p:cTn>
                              </p:par>
                              <p:par>
                                <p:cTn id="47" presetID="26" presetClass="emph" presetSubtype="0" repeatCount="4000" fill="hold" grpId="1" nodeType="withEffect">
                                  <p:stCondLst>
                                    <p:cond delay="0"/>
                                  </p:stCondLst>
                                  <p:childTnLst>
                                    <p:animEffect transition="out" filter="fade">
                                      <p:cBhvr>
                                        <p:cTn id="48" dur="500" tmFilter="0, 0; .2, .5; .8, .5; 1, 0"/>
                                        <p:tgtEl>
                                          <p:spTgt spid="23"/>
                                        </p:tgtEl>
                                      </p:cBhvr>
                                    </p:animEffect>
                                    <p:animScale>
                                      <p:cBhvr>
                                        <p:cTn id="49"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50" restart="whenNotActive" fill="hold" evtFilter="cancelBubble" nodeType="interactiveSeq">
                <p:stCondLst>
                  <p:cond evt="onClick" delay="0">
                    <p:tgtEl>
                      <p:spTgt spid="24"/>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24"/>
                                        </p:tgtEl>
                                        <p:attrNameLst>
                                          <p:attrName>fillcolor</p:attrName>
                                        </p:attrNameLst>
                                      </p:cBhvr>
                                      <p:to>
                                        <a:srgbClr val="D99694"/>
                                      </p:to>
                                    </p:animClr>
                                    <p:set>
                                      <p:cBhvr>
                                        <p:cTn id="55" dur="500" fill="hold"/>
                                        <p:tgtEl>
                                          <p:spTgt spid="24"/>
                                        </p:tgtEl>
                                        <p:attrNameLst>
                                          <p:attrName>fill.type</p:attrName>
                                        </p:attrNameLst>
                                      </p:cBhvr>
                                      <p:to>
                                        <p:strVal val="solid"/>
                                      </p:to>
                                    </p:set>
                                    <p:set>
                                      <p:cBhvr>
                                        <p:cTn id="56" dur="500" fill="hold"/>
                                        <p:tgtEl>
                                          <p:spTgt spid="24"/>
                                        </p:tgtEl>
                                        <p:attrNameLst>
                                          <p:attrName>fill.on</p:attrName>
                                        </p:attrNameLst>
                                      </p:cBhvr>
                                      <p:to>
                                        <p:strVal val="true"/>
                                      </p:to>
                                    </p:set>
                                  </p:childTnLst>
                                </p:cTn>
                              </p:par>
                              <p:par>
                                <p:cTn id="57" presetID="1" presetClass="mediacall" presetSubtype="0" fill="hold" nodeType="withEffect">
                                  <p:stCondLst>
                                    <p:cond delay="0"/>
                                  </p:stCondLst>
                                  <p:childTnLst>
                                    <p:cmd type="call" cmd="playFrom(0.0)">
                                      <p:cBhvr>
                                        <p:cTn id="58" dur="862" fill="hold"/>
                                        <p:tgtEl>
                                          <p:spTgt spid="34"/>
                                        </p:tgtEl>
                                      </p:cBhvr>
                                    </p:cmd>
                                  </p:childTnLst>
                                </p:cTn>
                              </p:par>
                              <p:par>
                                <p:cTn id="59" presetID="1" presetClass="entr" presetSubtype="0" fill="hold"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par>
                                <p:cTn id="61" presetID="26" presetClass="emph" presetSubtype="0" repeatCount="4000" fill="hold" grpId="1" nodeType="withEffect">
                                  <p:stCondLst>
                                    <p:cond delay="0"/>
                                  </p:stCondLst>
                                  <p:childTnLst>
                                    <p:animEffect transition="out" filter="fade">
                                      <p:cBhvr>
                                        <p:cTn id="62" dur="500" tmFilter="0, 0; .2, .5; .8, .5; 1, 0"/>
                                        <p:tgtEl>
                                          <p:spTgt spid="24"/>
                                        </p:tgtEl>
                                      </p:cBhvr>
                                    </p:animEffect>
                                    <p:animScale>
                                      <p:cBhvr>
                                        <p:cTn id="63"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64" restart="whenNotActive" fill="hold" evtFilter="cancelBubble" nodeType="interactiveSeq">
                <p:stCondLst>
                  <p:cond evt="onClick" delay="0">
                    <p:tgtEl>
                      <p:spTgt spid="26"/>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500" fill="hold"/>
                                        <p:tgtEl>
                                          <p:spTgt spid="26"/>
                                        </p:tgtEl>
                                        <p:attrNameLst>
                                          <p:attrName>fillcolor</p:attrName>
                                        </p:attrNameLst>
                                      </p:cBhvr>
                                      <p:to>
                                        <a:srgbClr val="D99694"/>
                                      </p:to>
                                    </p:animClr>
                                    <p:set>
                                      <p:cBhvr>
                                        <p:cTn id="69" dur="500" fill="hold"/>
                                        <p:tgtEl>
                                          <p:spTgt spid="26"/>
                                        </p:tgtEl>
                                        <p:attrNameLst>
                                          <p:attrName>fill.type</p:attrName>
                                        </p:attrNameLst>
                                      </p:cBhvr>
                                      <p:to>
                                        <p:strVal val="solid"/>
                                      </p:to>
                                    </p:set>
                                    <p:set>
                                      <p:cBhvr>
                                        <p:cTn id="70" dur="500" fill="hold"/>
                                        <p:tgtEl>
                                          <p:spTgt spid="26"/>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862" fill="hold"/>
                                        <p:tgtEl>
                                          <p:spTgt spid="34"/>
                                        </p:tgtEl>
                                      </p:cBhvr>
                                    </p:cmd>
                                  </p:childTnLst>
                                </p:cTn>
                              </p:par>
                              <p:par>
                                <p:cTn id="73" presetID="1" presetClass="entr" presetSubtype="0" fill="hold" nodeType="withEffect">
                                  <p:stCondLst>
                                    <p:cond delay="0"/>
                                  </p:stCondLst>
                                  <p:childTnLst>
                                    <p:set>
                                      <p:cBhvr>
                                        <p:cTn id="74" dur="1" fill="hold">
                                          <p:stCondLst>
                                            <p:cond delay="9"/>
                                          </p:stCondLst>
                                        </p:cTn>
                                        <p:tgtEl>
                                          <p:spTgt spid="31"/>
                                        </p:tgtEl>
                                        <p:attrNameLst>
                                          <p:attrName>style.visibility</p:attrName>
                                        </p:attrNameLst>
                                      </p:cBhvr>
                                      <p:to>
                                        <p:strVal val="visible"/>
                                      </p:to>
                                    </p:set>
                                  </p:childTnLst>
                                </p:cTn>
                              </p:par>
                              <p:par>
                                <p:cTn id="75" presetID="26" presetClass="emph" presetSubtype="0" repeatCount="4000" fill="hold" grpId="1" nodeType="withEffect">
                                  <p:stCondLst>
                                    <p:cond delay="0"/>
                                  </p:stCondLst>
                                  <p:childTnLst>
                                    <p:animEffect transition="out" filter="fade">
                                      <p:cBhvr>
                                        <p:cTn id="76" dur="500" tmFilter="0, 0; .2, .5; .8, .5; 1, 0"/>
                                        <p:tgtEl>
                                          <p:spTgt spid="26"/>
                                        </p:tgtEl>
                                      </p:cBhvr>
                                    </p:animEffect>
                                    <p:animScale>
                                      <p:cBhvr>
                                        <p:cTn id="77" dur="250" autoRev="1" fill="hold"/>
                                        <p:tgtEl>
                                          <p:spTgt spid="26"/>
                                        </p:tgtEl>
                                      </p:cBhvr>
                                      <p:by x="105000" y="105000"/>
                                    </p:animScale>
                                  </p:childTnLst>
                                </p:cTn>
                              </p:par>
                            </p:childTnLst>
                          </p:cTn>
                        </p:par>
                      </p:childTnLst>
                    </p:cTn>
                  </p:par>
                </p:childTnLst>
              </p:cTn>
              <p:nextCondLst>
                <p:cond evt="onClick" delay="0">
                  <p:tgtEl>
                    <p:spTgt spid="26"/>
                  </p:tgtEl>
                </p:cond>
              </p:nextCondLst>
            </p:seq>
            <p:seq concurrent="1" nextAc="seek">
              <p:cTn id="78" restart="whenNotActive" fill="hold" evtFilter="cancelBubble" nodeType="interactiveSeq">
                <p:stCondLst>
                  <p:cond evt="onClick" delay="0">
                    <p:tgtEl>
                      <p:spTgt spid="27"/>
                    </p:tgtEl>
                  </p:cond>
                </p:stCondLst>
                <p:endSync evt="end" delay="0">
                  <p:rtn val="all"/>
                </p:endSync>
                <p:childTnLst>
                  <p:par>
                    <p:cTn id="79" fill="hold">
                      <p:stCondLst>
                        <p:cond delay="0"/>
                      </p:stCondLst>
                      <p:childTnLst>
                        <p:par>
                          <p:cTn id="80" fill="hold">
                            <p:stCondLst>
                              <p:cond delay="0"/>
                            </p:stCondLst>
                            <p:childTnLst>
                              <p:par>
                                <p:cTn id="81" presetID="1" presetClass="emph" presetSubtype="2" fill="hold" nodeType="clickEffect">
                                  <p:stCondLst>
                                    <p:cond delay="0"/>
                                  </p:stCondLst>
                                  <p:childTnLst>
                                    <p:animClr clrSpc="rgb" dir="cw">
                                      <p:cBhvr>
                                        <p:cTn id="82" dur="500" fill="hold"/>
                                        <p:tgtEl>
                                          <p:spTgt spid="27"/>
                                        </p:tgtEl>
                                        <p:attrNameLst>
                                          <p:attrName>fillcolor</p:attrName>
                                        </p:attrNameLst>
                                      </p:cBhvr>
                                      <p:to>
                                        <a:srgbClr val="D99694"/>
                                      </p:to>
                                    </p:animClr>
                                    <p:set>
                                      <p:cBhvr>
                                        <p:cTn id="83" dur="500" fill="hold"/>
                                        <p:tgtEl>
                                          <p:spTgt spid="27"/>
                                        </p:tgtEl>
                                        <p:attrNameLst>
                                          <p:attrName>fill.type</p:attrName>
                                        </p:attrNameLst>
                                      </p:cBhvr>
                                      <p:to>
                                        <p:strVal val="solid"/>
                                      </p:to>
                                    </p:set>
                                    <p:set>
                                      <p:cBhvr>
                                        <p:cTn id="84" dur="500" fill="hold"/>
                                        <p:tgtEl>
                                          <p:spTgt spid="27"/>
                                        </p:tgtEl>
                                        <p:attrNameLst>
                                          <p:attrName>fill.on</p:attrName>
                                        </p:attrNameLst>
                                      </p:cBhvr>
                                      <p:to>
                                        <p:strVal val="true"/>
                                      </p:to>
                                    </p:set>
                                  </p:childTnLst>
                                </p:cTn>
                              </p:par>
                              <p:par>
                                <p:cTn id="85" presetID="1" presetClass="mediacall" presetSubtype="0" fill="hold" nodeType="withEffect">
                                  <p:stCondLst>
                                    <p:cond delay="0"/>
                                  </p:stCondLst>
                                  <p:childTnLst>
                                    <p:cmd type="call" cmd="playFrom(0.0)">
                                      <p:cBhvr>
                                        <p:cTn id="86" dur="862" fill="hold"/>
                                        <p:tgtEl>
                                          <p:spTgt spid="34"/>
                                        </p:tgtEl>
                                      </p:cBhvr>
                                    </p:cmd>
                                  </p:childTnLst>
                                </p:cTn>
                              </p:par>
                              <p:par>
                                <p:cTn id="87" presetID="1" presetClass="entr" presetSubtype="0" fill="hold" nodeType="withEffect">
                                  <p:stCondLst>
                                    <p:cond delay="0"/>
                                  </p:stCondLst>
                                  <p:childTnLst>
                                    <p:set>
                                      <p:cBhvr>
                                        <p:cTn id="88" dur="1" fill="hold">
                                          <p:stCondLst>
                                            <p:cond delay="9"/>
                                          </p:stCondLst>
                                        </p:cTn>
                                        <p:tgtEl>
                                          <p:spTgt spid="32"/>
                                        </p:tgtEl>
                                        <p:attrNameLst>
                                          <p:attrName>style.visibility</p:attrName>
                                        </p:attrNameLst>
                                      </p:cBhvr>
                                      <p:to>
                                        <p:strVal val="visible"/>
                                      </p:to>
                                    </p:set>
                                  </p:childTnLst>
                                </p:cTn>
                              </p:par>
                              <p:par>
                                <p:cTn id="89" presetID="26" presetClass="emph" presetSubtype="0" repeatCount="4000" fill="hold" grpId="1" nodeType="withEffect">
                                  <p:stCondLst>
                                    <p:cond delay="0"/>
                                  </p:stCondLst>
                                  <p:childTnLst>
                                    <p:animEffect transition="out" filter="fade">
                                      <p:cBhvr>
                                        <p:cTn id="90" dur="500" tmFilter="0, 0; .2, .5; .8, .5; 1, 0"/>
                                        <p:tgtEl>
                                          <p:spTgt spid="27"/>
                                        </p:tgtEl>
                                      </p:cBhvr>
                                    </p:animEffect>
                                    <p:animScale>
                                      <p:cBhvr>
                                        <p:cTn id="91" dur="250" autoRev="1" fill="hold"/>
                                        <p:tgtEl>
                                          <p:spTgt spid="27"/>
                                        </p:tgtEl>
                                      </p:cBhvr>
                                      <p:by x="105000" y="105000"/>
                                    </p:animScale>
                                  </p:childTnLst>
                                </p:cTn>
                              </p:par>
                            </p:childTnLst>
                          </p:cTn>
                        </p:par>
                      </p:childTnLst>
                    </p:cTn>
                  </p:par>
                </p:childTnLst>
              </p:cTn>
              <p:nextCondLst>
                <p:cond evt="onClick" delay="0">
                  <p:tgtEl>
                    <p:spTgt spid="27"/>
                  </p:tgtEl>
                </p:cond>
              </p:nextCondLst>
            </p:seq>
            <p:audio>
              <p:cMediaNode vol="80000">
                <p:cTn id="92" fill="hold" display="0">
                  <p:stCondLst>
                    <p:cond delay="indefinite"/>
                  </p:stCondLst>
                  <p:endCondLst>
                    <p:cond evt="onStopAudio" delay="0">
                      <p:tgtEl>
                        <p:sldTgt/>
                      </p:tgtEl>
                    </p:cond>
                  </p:endCondLst>
                </p:cTn>
                <p:tgtEl>
                  <p:spTgt spid="28"/>
                </p:tgtEl>
              </p:cMediaNode>
            </p:audio>
            <p:audio>
              <p:cMediaNode vol="80000">
                <p:cTn id="93" fill="hold" display="0">
                  <p:stCondLst>
                    <p:cond delay="indefinite"/>
                  </p:stCondLst>
                  <p:endCondLst>
                    <p:cond evt="onStopAudio" delay="0">
                      <p:tgtEl>
                        <p:sldTgt/>
                      </p:tgtEl>
                    </p:cond>
                  </p:endCondLst>
                </p:cTn>
                <p:tgtEl>
                  <p:spTgt spid="34"/>
                </p:tgtEl>
              </p:cMediaNode>
            </p:audio>
          </p:childTnLst>
        </p:cTn>
      </p:par>
    </p:tnLst>
    <p:bldLst>
      <p:bldP spid="22" grpId="0" animBg="1"/>
      <p:bldP spid="23" grpId="0" animBg="1"/>
      <p:bldP spid="23" grpId="1" animBg="1"/>
      <p:bldP spid="24" grpId="0" animBg="1"/>
      <p:bldP spid="24" grpId="1" animBg="1"/>
      <p:bldP spid="26" grpId="0" animBg="1"/>
      <p:bldP spid="26" grpId="1" animBg="1"/>
      <p:bldP spid="27" grpId="0" animBg="1"/>
      <p:bldP spid="27" grpId="1" animBg="1"/>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35" name="Rectangle 34"/>
          <p:cNvSpPr/>
          <p:nvPr/>
        </p:nvSpPr>
        <p:spPr>
          <a:xfrm>
            <a:off x="0" y="-38100"/>
            <a:ext cx="18288000" cy="1028700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Câu hỏi">
            <a:extLst>
              <a:ext uri="{FF2B5EF4-FFF2-40B4-BE49-F238E27FC236}">
                <a16:creationId xmlns:a16="http://schemas.microsoft.com/office/drawing/2014/main" id="{4ADFFF1A-F500-CC57-185E-00F4826D0836}"/>
              </a:ext>
            </a:extLst>
          </p:cNvPr>
          <p:cNvSpPr/>
          <p:nvPr/>
        </p:nvSpPr>
        <p:spPr>
          <a:xfrm>
            <a:off x="685800" y="657193"/>
            <a:ext cx="16916400" cy="593019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23" name="Đáp án đúng">
            <a:extLst>
              <a:ext uri="{FF2B5EF4-FFF2-40B4-BE49-F238E27FC236}">
                <a16:creationId xmlns:a16="http://schemas.microsoft.com/office/drawing/2014/main" id="{8B66CBE4-2DB9-BCF7-D1C4-281B894BFE17}"/>
              </a:ext>
            </a:extLst>
          </p:cNvPr>
          <p:cNvSpPr/>
          <p:nvPr/>
        </p:nvSpPr>
        <p:spPr>
          <a:xfrm>
            <a:off x="2913536" y="7039196"/>
            <a:ext cx="5239060" cy="11637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noProof="1">
                <a:solidFill>
                  <a:prstClr val="black"/>
                </a:solidFill>
                <a:cs typeface="Arial" panose="020B0604020202020204" pitchFamily="34" charset="0"/>
              </a:rPr>
              <a:t>A. Biểu đồ cột đơn</a:t>
            </a:r>
            <a:endParaRPr kumimoji="0" lang="vi-VN" sz="36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Đáp án sai 1">
            <a:extLst>
              <a:ext uri="{FF2B5EF4-FFF2-40B4-BE49-F238E27FC236}">
                <a16:creationId xmlns:a16="http://schemas.microsoft.com/office/drawing/2014/main" id="{3FCD9830-5FD1-BD44-878B-228BD96CE996}"/>
              </a:ext>
            </a:extLst>
          </p:cNvPr>
          <p:cNvSpPr/>
          <p:nvPr/>
        </p:nvSpPr>
        <p:spPr>
          <a:xfrm>
            <a:off x="10291292" y="8620445"/>
            <a:ext cx="5239060" cy="11637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noProof="1">
                <a:solidFill>
                  <a:prstClr val="black"/>
                </a:solidFill>
                <a:latin typeface="Arial" panose="020B0604020202020204" pitchFamily="34" charset="0"/>
                <a:cs typeface="Arial" panose="020B0604020202020204" pitchFamily="34" charset="0"/>
              </a:rPr>
              <a:t>D. Không biểu đồ nào</a:t>
            </a:r>
            <a:endParaRPr kumimoji="0" lang="vi-VN" sz="36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Đáp án sai 2">
            <a:extLst>
              <a:ext uri="{FF2B5EF4-FFF2-40B4-BE49-F238E27FC236}">
                <a16:creationId xmlns:a16="http://schemas.microsoft.com/office/drawing/2014/main" id="{6A919885-0285-0403-1E09-FA94D8BC080B}"/>
              </a:ext>
            </a:extLst>
          </p:cNvPr>
          <p:cNvSpPr/>
          <p:nvPr/>
        </p:nvSpPr>
        <p:spPr>
          <a:xfrm>
            <a:off x="10291292" y="7039196"/>
            <a:ext cx="5239060" cy="11637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noProof="1">
                <a:solidFill>
                  <a:prstClr val="black"/>
                </a:solidFill>
                <a:latin typeface="Arial" panose="020B0604020202020204" pitchFamily="34" charset="0"/>
                <a:cs typeface="Arial" panose="020B0604020202020204" pitchFamily="34" charset="0"/>
              </a:rPr>
              <a:t>C. Biểu đồ hình quạt</a:t>
            </a:r>
            <a:endParaRPr kumimoji="0" lang="vi-VN" sz="36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 name="Đáp án sai 3">
            <a:extLst>
              <a:ext uri="{FF2B5EF4-FFF2-40B4-BE49-F238E27FC236}">
                <a16:creationId xmlns:a16="http://schemas.microsoft.com/office/drawing/2014/main" id="{2E7D83A4-3758-8699-4DD0-010A80780539}"/>
              </a:ext>
            </a:extLst>
          </p:cNvPr>
          <p:cNvSpPr/>
          <p:nvPr/>
        </p:nvSpPr>
        <p:spPr>
          <a:xfrm>
            <a:off x="2918631" y="8627944"/>
            <a:ext cx="5239060" cy="11637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noProof="1">
                <a:solidFill>
                  <a:prstClr val="black"/>
                </a:solidFill>
                <a:latin typeface="Arial" panose="020B0604020202020204" pitchFamily="34" charset="0"/>
                <a:cs typeface="Arial" panose="020B0604020202020204" pitchFamily="34" charset="0"/>
              </a:rPr>
              <a:t>B. Biểu đồ cột kép</a:t>
            </a:r>
            <a:endParaRPr kumimoji="0" lang="vi-VN" sz="36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8"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370454" y="-1237373"/>
            <a:ext cx="487363" cy="487363"/>
          </a:xfrm>
          <a:prstGeom prst="rect">
            <a:avLst/>
          </a:prstGeom>
        </p:spPr>
      </p:pic>
      <p:pic>
        <p:nvPicPr>
          <p:cNvPr id="3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7040597" y="7144424"/>
            <a:ext cx="1036950" cy="902565"/>
          </a:xfrm>
          <a:prstGeom prst="rect">
            <a:avLst/>
          </a:prstGeom>
        </p:spPr>
      </p:pic>
      <p:pic>
        <p:nvPicPr>
          <p:cNvPr id="31" name="Picture 30">
            <a:extLst>
              <a:ext uri="{FF2B5EF4-FFF2-40B4-BE49-F238E27FC236}">
                <a16:creationId xmlns:a16="http://schemas.microsoft.com/office/drawing/2014/main" id="{4B31FD67-694B-8D1E-89C7-5C3C61578F6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4421907" y="7206659"/>
            <a:ext cx="1033396" cy="920662"/>
          </a:xfrm>
          <a:prstGeom prst="rect">
            <a:avLst/>
          </a:prstGeom>
        </p:spPr>
      </p:pic>
      <p:pic>
        <p:nvPicPr>
          <p:cNvPr id="32" name="Picture 10">
            <a:extLst>
              <a:ext uri="{FF2B5EF4-FFF2-40B4-BE49-F238E27FC236}">
                <a16:creationId xmlns:a16="http://schemas.microsoft.com/office/drawing/2014/main" id="{A47525BE-8DC6-1E4E-AED4-3C6DAB364AF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7099485" y="8718637"/>
            <a:ext cx="1058205" cy="920662"/>
          </a:xfrm>
          <a:prstGeom prst="rect">
            <a:avLst/>
          </a:prstGeom>
        </p:spPr>
      </p:pic>
      <p:pic>
        <p:nvPicPr>
          <p:cNvPr id="33" name="Picture 10">
            <a:extLst>
              <a:ext uri="{FF2B5EF4-FFF2-40B4-BE49-F238E27FC236}">
                <a16:creationId xmlns:a16="http://schemas.microsoft.com/office/drawing/2014/main" id="{65C423E0-743C-7316-FEF3-4CE8613F3E0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4415063" y="8772845"/>
            <a:ext cx="1033396" cy="920662"/>
          </a:xfrm>
          <a:prstGeom prst="rect">
            <a:avLst/>
          </a:prstGeom>
        </p:spPr>
      </p:pic>
      <p:pic>
        <p:nvPicPr>
          <p:cNvPr id="3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697317" y="-1237373"/>
            <a:ext cx="487363" cy="487363"/>
          </a:xfrm>
          <a:prstGeom prst="rect">
            <a:avLst/>
          </a:prstGeom>
        </p:spPr>
      </p:pic>
      <p:sp>
        <p:nvSpPr>
          <p:cNvPr id="3" name="Rectangle 2"/>
          <p:cNvSpPr/>
          <p:nvPr/>
        </p:nvSpPr>
        <p:spPr>
          <a:xfrm>
            <a:off x="1557081" y="800100"/>
            <a:ext cx="15206919" cy="1651671"/>
          </a:xfrm>
          <a:prstGeom prst="rect">
            <a:avLst/>
          </a:prstGeom>
        </p:spPr>
        <p:txBody>
          <a:bodyPr wrap="square">
            <a:spAutoFit/>
          </a:bodyPr>
          <a:lstStyle/>
          <a:p>
            <a:pPr marR="30480" algn="just">
              <a:lnSpc>
                <a:spcPct val="150000"/>
              </a:lnSpc>
              <a:spcBef>
                <a:spcPts val="600"/>
              </a:spcBef>
              <a:spcAft>
                <a:spcPts val="600"/>
              </a:spcAft>
            </a:pPr>
            <a:r>
              <a:rPr lang="fr-FR" sz="3600" b="1">
                <a:latin typeface="Arial" panose="020B0604020202020204" pitchFamily="34" charset="0"/>
                <a:ea typeface="Times New Roman" panose="02020603050405020304" pitchFamily="18" charset="0"/>
                <a:cs typeface="Arial" panose="020B0604020202020204" pitchFamily="34" charset="0"/>
              </a:rPr>
              <a:t>Câu 3.</a:t>
            </a:r>
            <a:r>
              <a:rPr lang="fr-FR" sz="3600">
                <a:latin typeface="Arial" panose="020B0604020202020204" pitchFamily="34" charset="0"/>
                <a:ea typeface="Times New Roman" panose="02020603050405020304" pitchFamily="18" charset="0"/>
                <a:cs typeface="Arial" panose="020B0604020202020204" pitchFamily="34" charset="0"/>
              </a:rPr>
              <a:t> </a:t>
            </a:r>
            <a:r>
              <a:rPr lang="en-US" sz="3600">
                <a:latin typeface="Arial" panose="020B0604020202020204" pitchFamily="34" charset="0"/>
                <a:ea typeface="Times New Roman" panose="02020603050405020304" pitchFamily="18" charset="0"/>
                <a:cs typeface="Arial" panose="020B0604020202020204" pitchFamily="34" charset="0"/>
              </a:rPr>
              <a:t>Bảng số liệu sau đây thống kê sản lượng lương thực của thế giới giai đoạn 1950 – 2014 (đơn vị: triệu tấn).</a:t>
            </a:r>
            <a:endParaRPr lang="en-US" sz="320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3"/>
          <p:cNvSpPr/>
          <p:nvPr/>
        </p:nvSpPr>
        <p:spPr>
          <a:xfrm>
            <a:off x="1557081" y="4558629"/>
            <a:ext cx="15206919" cy="1651671"/>
          </a:xfrm>
          <a:prstGeom prst="rect">
            <a:avLst/>
          </a:prstGeom>
        </p:spPr>
        <p:txBody>
          <a:bodyPr wrap="square">
            <a:spAutoFit/>
          </a:bodyPr>
          <a:lstStyle/>
          <a:p>
            <a:pPr marR="30480" algn="just">
              <a:lnSpc>
                <a:spcPct val="150000"/>
              </a:lnSpc>
              <a:spcBef>
                <a:spcPts val="600"/>
              </a:spcBef>
              <a:spcAft>
                <a:spcPts val="600"/>
              </a:spcAft>
            </a:pPr>
            <a:r>
              <a:rPr lang="vi-VN" sz="3600">
                <a:ea typeface="Times New Roman" panose="02020603050405020304" pitchFamily="18" charset="0"/>
                <a:cs typeface="Arial" panose="020B0604020202020204" pitchFamily="34" charset="0"/>
              </a:rPr>
              <a:t>Để biểu diễn số lượng đàn bò và đàn lợn trên thế giới qua các năm, biểu đồ nào thích hợp nhất?</a:t>
            </a:r>
            <a:endParaRPr lang="en-US" sz="320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840185794"/>
              </p:ext>
            </p:extLst>
          </p:nvPr>
        </p:nvGraphicFramePr>
        <p:xfrm>
          <a:off x="1790698" y="2781300"/>
          <a:ext cx="14706603" cy="1508760"/>
        </p:xfrm>
        <a:graphic>
          <a:graphicData uri="http://schemas.openxmlformats.org/drawingml/2006/table">
            <a:tbl>
              <a:tblPr firstRow="1" firstCol="1" bandRow="1"/>
              <a:tblGrid>
                <a:gridCol w="2229789">
                  <a:extLst>
                    <a:ext uri="{9D8B030D-6E8A-4147-A177-3AD203B41FA5}">
                      <a16:colId xmlns:a16="http://schemas.microsoft.com/office/drawing/2014/main" val="852683128"/>
                    </a:ext>
                  </a:extLst>
                </a:gridCol>
                <a:gridCol w="1782402">
                  <a:extLst>
                    <a:ext uri="{9D8B030D-6E8A-4147-A177-3AD203B41FA5}">
                      <a16:colId xmlns:a16="http://schemas.microsoft.com/office/drawing/2014/main" val="486761185"/>
                    </a:ext>
                  </a:extLst>
                </a:gridCol>
                <a:gridCol w="1782402">
                  <a:extLst>
                    <a:ext uri="{9D8B030D-6E8A-4147-A177-3AD203B41FA5}">
                      <a16:colId xmlns:a16="http://schemas.microsoft.com/office/drawing/2014/main" val="1984541043"/>
                    </a:ext>
                  </a:extLst>
                </a:gridCol>
                <a:gridCol w="1782402">
                  <a:extLst>
                    <a:ext uri="{9D8B030D-6E8A-4147-A177-3AD203B41FA5}">
                      <a16:colId xmlns:a16="http://schemas.microsoft.com/office/drawing/2014/main" val="2804270756"/>
                    </a:ext>
                  </a:extLst>
                </a:gridCol>
                <a:gridCol w="1782402">
                  <a:extLst>
                    <a:ext uri="{9D8B030D-6E8A-4147-A177-3AD203B41FA5}">
                      <a16:colId xmlns:a16="http://schemas.microsoft.com/office/drawing/2014/main" val="2283269283"/>
                    </a:ext>
                  </a:extLst>
                </a:gridCol>
                <a:gridCol w="1782402">
                  <a:extLst>
                    <a:ext uri="{9D8B030D-6E8A-4147-A177-3AD203B41FA5}">
                      <a16:colId xmlns:a16="http://schemas.microsoft.com/office/drawing/2014/main" val="3941398769"/>
                    </a:ext>
                  </a:extLst>
                </a:gridCol>
                <a:gridCol w="1782402">
                  <a:extLst>
                    <a:ext uri="{9D8B030D-6E8A-4147-A177-3AD203B41FA5}">
                      <a16:colId xmlns:a16="http://schemas.microsoft.com/office/drawing/2014/main" val="4289612222"/>
                    </a:ext>
                  </a:extLst>
                </a:gridCol>
                <a:gridCol w="1782402">
                  <a:extLst>
                    <a:ext uri="{9D8B030D-6E8A-4147-A177-3AD203B41FA5}">
                      <a16:colId xmlns:a16="http://schemas.microsoft.com/office/drawing/2014/main" val="3203790618"/>
                    </a:ext>
                  </a:extLst>
                </a:gridCol>
              </a:tblGrid>
              <a:tr h="0">
                <a:tc>
                  <a:txBody>
                    <a:bodyPr/>
                    <a:lstStyle/>
                    <a:p>
                      <a:pPr algn="ctr">
                        <a:lnSpc>
                          <a:spcPct val="150000"/>
                        </a:lnSpc>
                        <a:spcBef>
                          <a:spcPts val="600"/>
                        </a:spcBef>
                        <a:spcAft>
                          <a:spcPts val="600"/>
                        </a:spcAft>
                      </a:pPr>
                      <a:r>
                        <a:rPr lang="en-US" sz="3300" b="1">
                          <a:effectLst/>
                          <a:latin typeface="Arial" panose="020B0604020202020204" pitchFamily="34" charset="0"/>
                          <a:ea typeface="Times New Roman" panose="02020603050405020304" pitchFamily="18" charset="0"/>
                          <a:cs typeface="Arial" panose="020B0604020202020204" pitchFamily="34" charset="0"/>
                        </a:rPr>
                        <a:t>Năm</a:t>
                      </a:r>
                      <a:endParaRPr lang="en-US" sz="33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1"/>
                    </a:solidFill>
                  </a:tcPr>
                </a:tc>
                <a:tc>
                  <a:txBody>
                    <a:bodyPr/>
                    <a:lstStyle/>
                    <a:p>
                      <a:pPr algn="ctr">
                        <a:lnSpc>
                          <a:spcPct val="150000"/>
                        </a:lnSpc>
                        <a:spcBef>
                          <a:spcPts val="600"/>
                        </a:spcBef>
                        <a:spcAft>
                          <a:spcPts val="600"/>
                        </a:spcAft>
                      </a:pPr>
                      <a:r>
                        <a:rPr lang="en-US" sz="3300">
                          <a:effectLst/>
                          <a:latin typeface="Arial" panose="020B0604020202020204" pitchFamily="34" charset="0"/>
                          <a:ea typeface="Times New Roman" panose="02020603050405020304" pitchFamily="18" charset="0"/>
                          <a:cs typeface="Arial" panose="020B0604020202020204" pitchFamily="34" charset="0"/>
                        </a:rPr>
                        <a:t>1950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3300">
                          <a:effectLst/>
                          <a:latin typeface="Arial" panose="020B0604020202020204" pitchFamily="34" charset="0"/>
                          <a:ea typeface="Times New Roman" panose="02020603050405020304" pitchFamily="18" charset="0"/>
                          <a:cs typeface="Arial" panose="020B0604020202020204" pitchFamily="34" charset="0"/>
                        </a:rPr>
                        <a:t>1970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3300">
                          <a:effectLst/>
                          <a:latin typeface="Arial" panose="020B0604020202020204" pitchFamily="34" charset="0"/>
                          <a:ea typeface="Times New Roman" panose="02020603050405020304" pitchFamily="18" charset="0"/>
                          <a:cs typeface="Arial" panose="020B0604020202020204" pitchFamily="34" charset="0"/>
                        </a:rPr>
                        <a:t>1980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3300">
                          <a:effectLst/>
                          <a:latin typeface="Arial" panose="020B0604020202020204" pitchFamily="34" charset="0"/>
                          <a:ea typeface="Times New Roman" panose="02020603050405020304" pitchFamily="18" charset="0"/>
                          <a:cs typeface="Arial" panose="020B0604020202020204" pitchFamily="34" charset="0"/>
                        </a:rPr>
                        <a:t>1990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3300">
                          <a:effectLst/>
                          <a:latin typeface="Arial" panose="020B0604020202020204" pitchFamily="34" charset="0"/>
                          <a:ea typeface="Times New Roman" panose="02020603050405020304" pitchFamily="18" charset="0"/>
                          <a:cs typeface="Arial" panose="020B0604020202020204" pitchFamily="34" charset="0"/>
                        </a:rPr>
                        <a:t>2000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3300">
                          <a:effectLst/>
                          <a:latin typeface="Arial" panose="020B0604020202020204" pitchFamily="34" charset="0"/>
                          <a:ea typeface="Times New Roman" panose="02020603050405020304" pitchFamily="18" charset="0"/>
                          <a:cs typeface="Arial" panose="020B0604020202020204" pitchFamily="34" charset="0"/>
                        </a:rPr>
                        <a:t>2010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3300">
                          <a:effectLst/>
                          <a:latin typeface="Arial" panose="020B0604020202020204" pitchFamily="34" charset="0"/>
                          <a:ea typeface="Times New Roman" panose="02020603050405020304" pitchFamily="18" charset="0"/>
                          <a:cs typeface="Arial" panose="020B0604020202020204" pitchFamily="34" charset="0"/>
                        </a:rPr>
                        <a:t>2014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1406307"/>
                  </a:ext>
                </a:extLst>
              </a:tr>
              <a:tr h="0">
                <a:tc>
                  <a:txBody>
                    <a:bodyPr/>
                    <a:lstStyle/>
                    <a:p>
                      <a:pPr algn="ctr">
                        <a:lnSpc>
                          <a:spcPct val="150000"/>
                        </a:lnSpc>
                        <a:spcBef>
                          <a:spcPts val="600"/>
                        </a:spcBef>
                        <a:spcAft>
                          <a:spcPts val="600"/>
                        </a:spcAft>
                      </a:pPr>
                      <a:r>
                        <a:rPr lang="en-US" sz="3300" b="1">
                          <a:effectLst/>
                          <a:latin typeface="Arial" panose="020B0604020202020204" pitchFamily="34" charset="0"/>
                          <a:ea typeface="Times New Roman" panose="02020603050405020304" pitchFamily="18" charset="0"/>
                          <a:cs typeface="Arial" panose="020B0604020202020204" pitchFamily="34" charset="0"/>
                        </a:rPr>
                        <a:t>Sản lượng</a:t>
                      </a:r>
                      <a:endParaRPr lang="en-US" sz="33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1"/>
                    </a:solidFill>
                  </a:tcPr>
                </a:tc>
                <a:tc>
                  <a:txBody>
                    <a:bodyPr/>
                    <a:lstStyle/>
                    <a:p>
                      <a:pPr algn="ctr">
                        <a:lnSpc>
                          <a:spcPct val="150000"/>
                        </a:lnSpc>
                        <a:spcBef>
                          <a:spcPts val="600"/>
                        </a:spcBef>
                        <a:spcAft>
                          <a:spcPts val="600"/>
                        </a:spcAft>
                      </a:pPr>
                      <a:r>
                        <a:rPr lang="en-US" sz="3300">
                          <a:effectLst/>
                          <a:latin typeface="Arial" panose="020B0604020202020204" pitchFamily="34" charset="0"/>
                          <a:ea typeface="Times New Roman" panose="02020603050405020304" pitchFamily="18" charset="0"/>
                          <a:cs typeface="Arial" panose="020B0604020202020204" pitchFamily="34" charset="0"/>
                        </a:rPr>
                        <a:t>676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3300">
                          <a:effectLst/>
                          <a:latin typeface="Arial" panose="020B0604020202020204" pitchFamily="34" charset="0"/>
                          <a:ea typeface="Times New Roman" panose="02020603050405020304" pitchFamily="18" charset="0"/>
                          <a:cs typeface="Arial" panose="020B0604020202020204" pitchFamily="34" charset="0"/>
                        </a:rPr>
                        <a:t>1213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3300">
                          <a:effectLst/>
                          <a:latin typeface="Arial" panose="020B0604020202020204" pitchFamily="34" charset="0"/>
                          <a:ea typeface="Times New Roman" panose="02020603050405020304" pitchFamily="18" charset="0"/>
                          <a:cs typeface="Arial" panose="020B0604020202020204" pitchFamily="34" charset="0"/>
                        </a:rPr>
                        <a:t>1561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3300">
                          <a:effectLst/>
                          <a:latin typeface="Arial" panose="020B0604020202020204" pitchFamily="34" charset="0"/>
                          <a:ea typeface="Times New Roman" panose="02020603050405020304" pitchFamily="18" charset="0"/>
                          <a:cs typeface="Arial" panose="020B0604020202020204" pitchFamily="34" charset="0"/>
                        </a:rPr>
                        <a:t>1950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3300">
                          <a:effectLst/>
                          <a:latin typeface="Arial" panose="020B0604020202020204" pitchFamily="34" charset="0"/>
                          <a:ea typeface="Times New Roman" panose="02020603050405020304" pitchFamily="18" charset="0"/>
                          <a:cs typeface="Arial" panose="020B0604020202020204" pitchFamily="34" charset="0"/>
                        </a:rPr>
                        <a:t>2060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3300">
                          <a:effectLst/>
                          <a:latin typeface="Arial" panose="020B0604020202020204" pitchFamily="34" charset="0"/>
                          <a:ea typeface="Times New Roman" panose="02020603050405020304" pitchFamily="18" charset="0"/>
                          <a:cs typeface="Arial" panose="020B0604020202020204" pitchFamily="34" charset="0"/>
                        </a:rPr>
                        <a:t>2475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3300">
                          <a:effectLst/>
                          <a:latin typeface="Arial" panose="020B0604020202020204" pitchFamily="34" charset="0"/>
                          <a:ea typeface="Times New Roman" panose="02020603050405020304" pitchFamily="18" charset="0"/>
                          <a:cs typeface="Arial" panose="020B0604020202020204" pitchFamily="34" charset="0"/>
                        </a:rPr>
                        <a:t>2817,3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7923043"/>
                  </a:ext>
                </a:extLst>
              </a:tr>
            </a:tbl>
          </a:graphicData>
        </a:graphic>
      </p:graphicFrame>
    </p:spTree>
    <p:extLst>
      <p:ext uri="{BB962C8B-B14F-4D97-AF65-F5344CB8AC3E}">
        <p14:creationId xmlns:p14="http://schemas.microsoft.com/office/powerpoint/2010/main" val="53805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anim calcmode="lin" valueType="num">
                                      <p:cBhvr>
                                        <p:cTn id="23" dur="500" fill="hold"/>
                                        <p:tgtEl>
                                          <p:spTgt spid="22"/>
                                        </p:tgtEl>
                                        <p:attrNameLst>
                                          <p:attrName>ppt_x</p:attrName>
                                        </p:attrNameLst>
                                      </p:cBhvr>
                                      <p:tavLst>
                                        <p:tav tm="0">
                                          <p:val>
                                            <p:strVal val="#ppt_x"/>
                                          </p:val>
                                        </p:tav>
                                        <p:tav tm="100000">
                                          <p:val>
                                            <p:strVal val="#ppt_x"/>
                                          </p:val>
                                        </p:tav>
                                      </p:tavLst>
                                    </p:anim>
                                    <p:anim calcmode="lin" valueType="num">
                                      <p:cBhvr>
                                        <p:cTn id="24" dur="500" fill="hold"/>
                                        <p:tgtEl>
                                          <p:spTgt spid="22"/>
                                        </p:tgtEl>
                                        <p:attrNameLst>
                                          <p:attrName>ppt_y</p:attrName>
                                        </p:attrNameLst>
                                      </p:cBhvr>
                                      <p:tavLst>
                                        <p:tav tm="0">
                                          <p:val>
                                            <p:strVal val="#ppt_y+.1"/>
                                          </p:val>
                                        </p:tav>
                                        <p:tav tm="100000">
                                          <p:val>
                                            <p:strVal val="#ppt_y"/>
                                          </p:val>
                                        </p:tav>
                                      </p:tavLst>
                                    </p:anim>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23"/>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23"/>
                                        </p:tgtEl>
                                        <p:attrNameLst>
                                          <p:attrName>fillcolor</p:attrName>
                                        </p:attrNameLst>
                                      </p:cBhvr>
                                      <p:to>
                                        <a:srgbClr val="92D050"/>
                                      </p:to>
                                    </p:animClr>
                                    <p:set>
                                      <p:cBhvr>
                                        <p:cTn id="46" dur="500" fill="hold"/>
                                        <p:tgtEl>
                                          <p:spTgt spid="23"/>
                                        </p:tgtEl>
                                        <p:attrNameLst>
                                          <p:attrName>fill.type</p:attrName>
                                        </p:attrNameLst>
                                      </p:cBhvr>
                                      <p:to>
                                        <p:strVal val="solid"/>
                                      </p:to>
                                    </p:set>
                                    <p:set>
                                      <p:cBhvr>
                                        <p:cTn id="47" dur="500" fill="hold"/>
                                        <p:tgtEl>
                                          <p:spTgt spid="23"/>
                                        </p:tgtEl>
                                        <p:attrNameLst>
                                          <p:attrName>fill.on</p:attrName>
                                        </p:attrNameLst>
                                      </p:cBhvr>
                                      <p:to>
                                        <p:strVal val="true"/>
                                      </p:to>
                                    </p:set>
                                  </p:childTnLst>
                                </p:cTn>
                              </p:par>
                              <p:par>
                                <p:cTn id="48" presetID="1" presetClass="mediacall" presetSubtype="0" fill="hold" nodeType="withEffect">
                                  <p:stCondLst>
                                    <p:cond delay="0"/>
                                  </p:stCondLst>
                                  <p:childTnLst>
                                    <p:cmd type="call" cmd="playFrom(0.0)">
                                      <p:cBhvr>
                                        <p:cTn id="49" dur="835" fill="hold"/>
                                        <p:tgtEl>
                                          <p:spTgt spid="28"/>
                                        </p:tgtEl>
                                      </p:cBhvr>
                                    </p:cmd>
                                  </p:childTnLst>
                                </p:cTn>
                              </p:par>
                              <p:par>
                                <p:cTn id="50" presetID="1" presetClass="entr" presetSubtype="0" fill="hold" nodeType="withEffect">
                                  <p:stCondLst>
                                    <p:cond delay="0"/>
                                  </p:stCondLst>
                                  <p:childTnLst>
                                    <p:set>
                                      <p:cBhvr>
                                        <p:cTn id="51" dur="1" fill="hold">
                                          <p:stCondLst>
                                            <p:cond delay="9"/>
                                          </p:stCondLst>
                                        </p:cTn>
                                        <p:tgtEl>
                                          <p:spTgt spid="30"/>
                                        </p:tgtEl>
                                        <p:attrNameLst>
                                          <p:attrName>style.visibility</p:attrName>
                                        </p:attrNameLst>
                                      </p:cBhvr>
                                      <p:to>
                                        <p:strVal val="visible"/>
                                      </p:to>
                                    </p:set>
                                  </p:childTnLst>
                                </p:cTn>
                              </p:par>
                              <p:par>
                                <p:cTn id="52" presetID="26" presetClass="emph" presetSubtype="0" repeatCount="4000" fill="hold" grpId="1" nodeType="withEffect">
                                  <p:stCondLst>
                                    <p:cond delay="0"/>
                                  </p:stCondLst>
                                  <p:childTnLst>
                                    <p:animEffect transition="out" filter="fade">
                                      <p:cBhvr>
                                        <p:cTn id="53" dur="500" tmFilter="0, 0; .2, .5; .8, .5; 1, 0"/>
                                        <p:tgtEl>
                                          <p:spTgt spid="23"/>
                                        </p:tgtEl>
                                      </p:cBhvr>
                                    </p:animEffect>
                                    <p:animScale>
                                      <p:cBhvr>
                                        <p:cTn id="54"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55" restart="whenNotActive" fill="hold" evtFilter="cancelBubble" nodeType="interactiveSeq">
                <p:stCondLst>
                  <p:cond evt="onClick" delay="0">
                    <p:tgtEl>
                      <p:spTgt spid="24"/>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500" fill="hold"/>
                                        <p:tgtEl>
                                          <p:spTgt spid="24"/>
                                        </p:tgtEl>
                                        <p:attrNameLst>
                                          <p:attrName>fillcolor</p:attrName>
                                        </p:attrNameLst>
                                      </p:cBhvr>
                                      <p:to>
                                        <a:srgbClr val="D99694"/>
                                      </p:to>
                                    </p:animClr>
                                    <p:set>
                                      <p:cBhvr>
                                        <p:cTn id="60" dur="500" fill="hold"/>
                                        <p:tgtEl>
                                          <p:spTgt spid="24"/>
                                        </p:tgtEl>
                                        <p:attrNameLst>
                                          <p:attrName>fill.type</p:attrName>
                                        </p:attrNameLst>
                                      </p:cBhvr>
                                      <p:to>
                                        <p:strVal val="solid"/>
                                      </p:to>
                                    </p:set>
                                    <p:set>
                                      <p:cBhvr>
                                        <p:cTn id="61" dur="500" fill="hold"/>
                                        <p:tgtEl>
                                          <p:spTgt spid="24"/>
                                        </p:tgtEl>
                                        <p:attrNameLst>
                                          <p:attrName>fill.on</p:attrName>
                                        </p:attrNameLst>
                                      </p:cBhvr>
                                      <p:to>
                                        <p:strVal val="true"/>
                                      </p:to>
                                    </p:set>
                                  </p:childTnLst>
                                </p:cTn>
                              </p:par>
                              <p:par>
                                <p:cTn id="62" presetID="1" presetClass="mediacall" presetSubtype="0" fill="hold" nodeType="withEffect">
                                  <p:stCondLst>
                                    <p:cond delay="0"/>
                                  </p:stCondLst>
                                  <p:childTnLst>
                                    <p:cmd type="call" cmd="playFrom(0.0)">
                                      <p:cBhvr>
                                        <p:cTn id="63" dur="862" fill="hold"/>
                                        <p:tgtEl>
                                          <p:spTgt spid="34"/>
                                        </p:tgtEl>
                                      </p:cBhvr>
                                    </p:cmd>
                                  </p:childTnLst>
                                </p:cTn>
                              </p:par>
                              <p:par>
                                <p:cTn id="64" presetID="1" presetClass="entr" presetSubtype="0" fill="hold" nodeType="withEffect">
                                  <p:stCondLst>
                                    <p:cond delay="0"/>
                                  </p:stCondLst>
                                  <p:childTnLst>
                                    <p:set>
                                      <p:cBhvr>
                                        <p:cTn id="65" dur="1" fill="hold">
                                          <p:stCondLst>
                                            <p:cond delay="0"/>
                                          </p:stCondLst>
                                        </p:cTn>
                                        <p:tgtEl>
                                          <p:spTgt spid="33"/>
                                        </p:tgtEl>
                                        <p:attrNameLst>
                                          <p:attrName>style.visibility</p:attrName>
                                        </p:attrNameLst>
                                      </p:cBhvr>
                                      <p:to>
                                        <p:strVal val="visible"/>
                                      </p:to>
                                    </p:set>
                                  </p:childTnLst>
                                </p:cTn>
                              </p:par>
                              <p:par>
                                <p:cTn id="66" presetID="26" presetClass="emph" presetSubtype="0" repeatCount="4000" fill="hold" grpId="1" nodeType="withEffect">
                                  <p:stCondLst>
                                    <p:cond delay="0"/>
                                  </p:stCondLst>
                                  <p:childTnLst>
                                    <p:animEffect transition="out" filter="fade">
                                      <p:cBhvr>
                                        <p:cTn id="67" dur="500" tmFilter="0, 0; .2, .5; .8, .5; 1, 0"/>
                                        <p:tgtEl>
                                          <p:spTgt spid="24"/>
                                        </p:tgtEl>
                                      </p:cBhvr>
                                    </p:animEffect>
                                    <p:animScale>
                                      <p:cBhvr>
                                        <p:cTn id="68"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69" restart="whenNotActive" fill="hold" evtFilter="cancelBubble" nodeType="interactiveSeq">
                <p:stCondLst>
                  <p:cond evt="onClick" delay="0">
                    <p:tgtEl>
                      <p:spTgt spid="26"/>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26"/>
                                        </p:tgtEl>
                                        <p:attrNameLst>
                                          <p:attrName>fillcolor</p:attrName>
                                        </p:attrNameLst>
                                      </p:cBhvr>
                                      <p:to>
                                        <a:srgbClr val="D99694"/>
                                      </p:to>
                                    </p:animClr>
                                    <p:set>
                                      <p:cBhvr>
                                        <p:cTn id="74" dur="500" fill="hold"/>
                                        <p:tgtEl>
                                          <p:spTgt spid="26"/>
                                        </p:tgtEl>
                                        <p:attrNameLst>
                                          <p:attrName>fill.type</p:attrName>
                                        </p:attrNameLst>
                                      </p:cBhvr>
                                      <p:to>
                                        <p:strVal val="solid"/>
                                      </p:to>
                                    </p:set>
                                    <p:set>
                                      <p:cBhvr>
                                        <p:cTn id="75" dur="500" fill="hold"/>
                                        <p:tgtEl>
                                          <p:spTgt spid="26"/>
                                        </p:tgtEl>
                                        <p:attrNameLst>
                                          <p:attrName>fill.on</p:attrName>
                                        </p:attrNameLst>
                                      </p:cBhvr>
                                      <p:to>
                                        <p:strVal val="true"/>
                                      </p:to>
                                    </p:set>
                                  </p:childTnLst>
                                </p:cTn>
                              </p:par>
                              <p:par>
                                <p:cTn id="76" presetID="1" presetClass="mediacall" presetSubtype="0" fill="hold" nodeType="withEffect">
                                  <p:stCondLst>
                                    <p:cond delay="0"/>
                                  </p:stCondLst>
                                  <p:childTnLst>
                                    <p:cmd type="call" cmd="playFrom(0.0)">
                                      <p:cBhvr>
                                        <p:cTn id="77" dur="862" fill="hold"/>
                                        <p:tgtEl>
                                          <p:spTgt spid="34"/>
                                        </p:tgtEl>
                                      </p:cBhvr>
                                    </p:cmd>
                                  </p:childTnLst>
                                </p:cTn>
                              </p:par>
                              <p:par>
                                <p:cTn id="78" presetID="1" presetClass="entr" presetSubtype="0" fill="hold" nodeType="withEffect">
                                  <p:stCondLst>
                                    <p:cond delay="0"/>
                                  </p:stCondLst>
                                  <p:childTnLst>
                                    <p:set>
                                      <p:cBhvr>
                                        <p:cTn id="79" dur="1" fill="hold">
                                          <p:stCondLst>
                                            <p:cond delay="9"/>
                                          </p:stCondLst>
                                        </p:cTn>
                                        <p:tgtEl>
                                          <p:spTgt spid="31"/>
                                        </p:tgtEl>
                                        <p:attrNameLst>
                                          <p:attrName>style.visibility</p:attrName>
                                        </p:attrNameLst>
                                      </p:cBhvr>
                                      <p:to>
                                        <p:strVal val="visible"/>
                                      </p:to>
                                    </p:set>
                                  </p:childTnLst>
                                </p:cTn>
                              </p:par>
                              <p:par>
                                <p:cTn id="80" presetID="26" presetClass="emph" presetSubtype="0" repeatCount="4000" fill="hold" grpId="1" nodeType="withEffect">
                                  <p:stCondLst>
                                    <p:cond delay="0"/>
                                  </p:stCondLst>
                                  <p:childTnLst>
                                    <p:animEffect transition="out" filter="fade">
                                      <p:cBhvr>
                                        <p:cTn id="81" dur="500" tmFilter="0, 0; .2, .5; .8, .5; 1, 0"/>
                                        <p:tgtEl>
                                          <p:spTgt spid="26"/>
                                        </p:tgtEl>
                                      </p:cBhvr>
                                    </p:animEffect>
                                    <p:animScale>
                                      <p:cBhvr>
                                        <p:cTn id="82" dur="250" autoRev="1" fill="hold"/>
                                        <p:tgtEl>
                                          <p:spTgt spid="26"/>
                                        </p:tgtEl>
                                      </p:cBhvr>
                                      <p:by x="105000" y="105000"/>
                                    </p:animScale>
                                  </p:childTnLst>
                                </p:cTn>
                              </p:par>
                            </p:childTnLst>
                          </p:cTn>
                        </p:par>
                      </p:childTnLst>
                    </p:cTn>
                  </p:par>
                </p:childTnLst>
              </p:cTn>
              <p:nextCondLst>
                <p:cond evt="onClick" delay="0">
                  <p:tgtEl>
                    <p:spTgt spid="26"/>
                  </p:tgtEl>
                </p:cond>
              </p:nextCondLst>
            </p:seq>
            <p:seq concurrent="1" nextAc="seek">
              <p:cTn id="83" restart="whenNotActive" fill="hold" evtFilter="cancelBubble" nodeType="interactiveSeq">
                <p:stCondLst>
                  <p:cond evt="onClick" delay="0">
                    <p:tgtEl>
                      <p:spTgt spid="27"/>
                    </p:tgtEl>
                  </p:cond>
                </p:stCondLst>
                <p:endSync evt="end" delay="0">
                  <p:rtn val="all"/>
                </p:endSync>
                <p:childTnLst>
                  <p:par>
                    <p:cTn id="84" fill="hold">
                      <p:stCondLst>
                        <p:cond delay="0"/>
                      </p:stCondLst>
                      <p:childTnLst>
                        <p:par>
                          <p:cTn id="85" fill="hold">
                            <p:stCondLst>
                              <p:cond delay="0"/>
                            </p:stCondLst>
                            <p:childTnLst>
                              <p:par>
                                <p:cTn id="86" presetID="1" presetClass="emph" presetSubtype="2" fill="hold" nodeType="clickEffect">
                                  <p:stCondLst>
                                    <p:cond delay="0"/>
                                  </p:stCondLst>
                                  <p:childTnLst>
                                    <p:animClr clrSpc="rgb" dir="cw">
                                      <p:cBhvr>
                                        <p:cTn id="87" dur="500" fill="hold"/>
                                        <p:tgtEl>
                                          <p:spTgt spid="27"/>
                                        </p:tgtEl>
                                        <p:attrNameLst>
                                          <p:attrName>fillcolor</p:attrName>
                                        </p:attrNameLst>
                                      </p:cBhvr>
                                      <p:to>
                                        <a:srgbClr val="D99694"/>
                                      </p:to>
                                    </p:animClr>
                                    <p:set>
                                      <p:cBhvr>
                                        <p:cTn id="88" dur="500" fill="hold"/>
                                        <p:tgtEl>
                                          <p:spTgt spid="27"/>
                                        </p:tgtEl>
                                        <p:attrNameLst>
                                          <p:attrName>fill.type</p:attrName>
                                        </p:attrNameLst>
                                      </p:cBhvr>
                                      <p:to>
                                        <p:strVal val="solid"/>
                                      </p:to>
                                    </p:set>
                                    <p:set>
                                      <p:cBhvr>
                                        <p:cTn id="89" dur="500" fill="hold"/>
                                        <p:tgtEl>
                                          <p:spTgt spid="27"/>
                                        </p:tgtEl>
                                        <p:attrNameLst>
                                          <p:attrName>fill.on</p:attrName>
                                        </p:attrNameLst>
                                      </p:cBhvr>
                                      <p:to>
                                        <p:strVal val="true"/>
                                      </p:to>
                                    </p:set>
                                  </p:childTnLst>
                                </p:cTn>
                              </p:par>
                              <p:par>
                                <p:cTn id="90" presetID="1" presetClass="mediacall" presetSubtype="0" fill="hold" nodeType="withEffect">
                                  <p:stCondLst>
                                    <p:cond delay="0"/>
                                  </p:stCondLst>
                                  <p:childTnLst>
                                    <p:cmd type="call" cmd="playFrom(0.0)">
                                      <p:cBhvr>
                                        <p:cTn id="91" dur="862" fill="hold"/>
                                        <p:tgtEl>
                                          <p:spTgt spid="34"/>
                                        </p:tgtEl>
                                      </p:cBhvr>
                                    </p:cmd>
                                  </p:childTnLst>
                                </p:cTn>
                              </p:par>
                              <p:par>
                                <p:cTn id="92" presetID="1" presetClass="entr" presetSubtype="0" fill="hold" nodeType="withEffect">
                                  <p:stCondLst>
                                    <p:cond delay="0"/>
                                  </p:stCondLst>
                                  <p:childTnLst>
                                    <p:set>
                                      <p:cBhvr>
                                        <p:cTn id="93" dur="1" fill="hold">
                                          <p:stCondLst>
                                            <p:cond delay="9"/>
                                          </p:stCondLst>
                                        </p:cTn>
                                        <p:tgtEl>
                                          <p:spTgt spid="32"/>
                                        </p:tgtEl>
                                        <p:attrNameLst>
                                          <p:attrName>style.visibility</p:attrName>
                                        </p:attrNameLst>
                                      </p:cBhvr>
                                      <p:to>
                                        <p:strVal val="visible"/>
                                      </p:to>
                                    </p:set>
                                  </p:childTnLst>
                                </p:cTn>
                              </p:par>
                              <p:par>
                                <p:cTn id="94" presetID="26" presetClass="emph" presetSubtype="0" repeatCount="4000" fill="hold" grpId="1" nodeType="withEffect">
                                  <p:stCondLst>
                                    <p:cond delay="0"/>
                                  </p:stCondLst>
                                  <p:childTnLst>
                                    <p:animEffect transition="out" filter="fade">
                                      <p:cBhvr>
                                        <p:cTn id="95" dur="500" tmFilter="0, 0; .2, .5; .8, .5; 1, 0"/>
                                        <p:tgtEl>
                                          <p:spTgt spid="27"/>
                                        </p:tgtEl>
                                      </p:cBhvr>
                                    </p:animEffect>
                                    <p:animScale>
                                      <p:cBhvr>
                                        <p:cTn id="96" dur="250" autoRev="1" fill="hold"/>
                                        <p:tgtEl>
                                          <p:spTgt spid="27"/>
                                        </p:tgtEl>
                                      </p:cBhvr>
                                      <p:by x="105000" y="105000"/>
                                    </p:animScale>
                                  </p:childTnLst>
                                </p:cTn>
                              </p:par>
                            </p:childTnLst>
                          </p:cTn>
                        </p:par>
                      </p:childTnLst>
                    </p:cTn>
                  </p:par>
                </p:childTnLst>
              </p:cTn>
              <p:nextCondLst>
                <p:cond evt="onClick" delay="0">
                  <p:tgtEl>
                    <p:spTgt spid="27"/>
                  </p:tgtEl>
                </p:cond>
              </p:nextCondLst>
            </p:seq>
            <p:audio>
              <p:cMediaNode vol="80000">
                <p:cTn id="97" fill="hold" display="0">
                  <p:stCondLst>
                    <p:cond delay="indefinite"/>
                  </p:stCondLst>
                  <p:endCondLst>
                    <p:cond evt="onStopAudio" delay="0">
                      <p:tgtEl>
                        <p:sldTgt/>
                      </p:tgtEl>
                    </p:cond>
                  </p:endCondLst>
                </p:cTn>
                <p:tgtEl>
                  <p:spTgt spid="28"/>
                </p:tgtEl>
              </p:cMediaNode>
            </p:audio>
            <p:audio>
              <p:cMediaNode vol="80000">
                <p:cTn id="98" fill="hold" display="0">
                  <p:stCondLst>
                    <p:cond delay="indefinite"/>
                  </p:stCondLst>
                  <p:endCondLst>
                    <p:cond evt="onStopAudio" delay="0">
                      <p:tgtEl>
                        <p:sldTgt/>
                      </p:tgtEl>
                    </p:cond>
                  </p:endCondLst>
                </p:cTn>
                <p:tgtEl>
                  <p:spTgt spid="34"/>
                </p:tgtEl>
              </p:cMediaNode>
            </p:audio>
          </p:childTnLst>
        </p:cTn>
      </p:par>
    </p:tnLst>
    <p:bldLst>
      <p:bldP spid="22" grpId="0" animBg="1"/>
      <p:bldP spid="23" grpId="0" animBg="1"/>
      <p:bldP spid="23" grpId="1" animBg="1"/>
      <p:bldP spid="24" grpId="0" animBg="1"/>
      <p:bldP spid="24" grpId="1" animBg="1"/>
      <p:bldP spid="26" grpId="0" animBg="1"/>
      <p:bldP spid="26" grpId="1" animBg="1"/>
      <p:bldP spid="27" grpId="0" animBg="1"/>
      <p:bldP spid="27" grpId="1" animBg="1"/>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32" name="TextBox 32"/>
          <p:cNvSpPr txBox="1"/>
          <p:nvPr/>
        </p:nvSpPr>
        <p:spPr>
          <a:xfrm>
            <a:off x="1640951" y="1614817"/>
            <a:ext cx="8399209" cy="769441"/>
          </a:xfrm>
          <a:prstGeom prst="rect">
            <a:avLst/>
          </a:prstGeom>
        </p:spPr>
        <p:txBody>
          <a:bodyPr wrap="square" lIns="0" tIns="0" rIns="0" bIns="0" rtlCol="0" anchor="t">
            <a:spAutoFit/>
          </a:bodyPr>
          <a:lstStyle/>
          <a:p>
            <a:pPr>
              <a:lnSpc>
                <a:spcPts val="5989"/>
              </a:lnSpc>
            </a:pPr>
            <a:r>
              <a:rPr lang="vi-VN" sz="6600" b="1" spc="116" smtClean="0">
                <a:solidFill>
                  <a:srgbClr val="231F20"/>
                </a:solidFill>
                <a:latin typeface="Arial" panose="020B0604020202020204" pitchFamily="34" charset="0"/>
                <a:cs typeface="Arial" panose="020B0604020202020204" pitchFamily="34" charset="0"/>
              </a:rPr>
              <a:t>NỘI DUNG BÀI HỌC</a:t>
            </a:r>
            <a:endParaRPr lang="en-US" sz="6600" b="1" spc="116">
              <a:solidFill>
                <a:srgbClr val="231F20"/>
              </a:solidFill>
              <a:latin typeface="Arial" panose="020B0604020202020204" pitchFamily="34" charset="0"/>
              <a:cs typeface="Arial" panose="020B0604020202020204" pitchFamily="34" charset="0"/>
            </a:endParaRPr>
          </a:p>
        </p:txBody>
      </p:sp>
      <p:sp>
        <p:nvSpPr>
          <p:cNvPr id="36" name="TextBox 36"/>
          <p:cNvSpPr txBox="1"/>
          <p:nvPr/>
        </p:nvSpPr>
        <p:spPr>
          <a:xfrm>
            <a:off x="3411399" y="3524141"/>
            <a:ext cx="11674143" cy="1862498"/>
          </a:xfrm>
          <a:prstGeom prst="rect">
            <a:avLst/>
          </a:prstGeom>
        </p:spPr>
        <p:txBody>
          <a:bodyPr wrap="square" lIns="0" tIns="0" rIns="0" bIns="0" rtlCol="0" anchor="t">
            <a:spAutoFit/>
          </a:bodyPr>
          <a:lstStyle/>
          <a:p>
            <a:pPr algn="just">
              <a:lnSpc>
                <a:spcPct val="150000"/>
              </a:lnSpc>
            </a:pPr>
            <a:r>
              <a:rPr lang="en-US" sz="4300" b="1" spc="80">
                <a:solidFill>
                  <a:schemeClr val="accent1">
                    <a:lumMod val="50000"/>
                  </a:schemeClr>
                </a:solidFill>
                <a:latin typeface="Arial" panose="020B0604020202020204" pitchFamily="34" charset="0"/>
                <a:cs typeface="Arial" panose="020B0604020202020204" pitchFamily="34" charset="0"/>
              </a:rPr>
              <a:t>Biểu diễn dữ liệu trên các bảng và biểu đồ thống kê</a:t>
            </a:r>
            <a:endParaRPr lang="en-US" sz="4300" b="1" spc="80">
              <a:solidFill>
                <a:schemeClr val="accent1">
                  <a:lumMod val="50000"/>
                </a:schemeClr>
              </a:solidFill>
              <a:latin typeface="Arial" panose="020B0604020202020204" pitchFamily="34" charset="0"/>
              <a:cs typeface="Arial" panose="020B0604020202020204" pitchFamily="34" charset="0"/>
            </a:endParaRPr>
          </a:p>
        </p:txBody>
      </p:sp>
      <p:sp>
        <p:nvSpPr>
          <p:cNvPr id="37" name="TextBox 37"/>
          <p:cNvSpPr txBox="1"/>
          <p:nvPr/>
        </p:nvSpPr>
        <p:spPr>
          <a:xfrm>
            <a:off x="3411399" y="6438900"/>
            <a:ext cx="11674143" cy="1862498"/>
          </a:xfrm>
          <a:prstGeom prst="rect">
            <a:avLst/>
          </a:prstGeom>
        </p:spPr>
        <p:txBody>
          <a:bodyPr wrap="square" lIns="0" tIns="0" rIns="0" bIns="0" rtlCol="0" anchor="t">
            <a:spAutoFit/>
          </a:bodyPr>
          <a:lstStyle/>
          <a:p>
            <a:pPr algn="just">
              <a:lnSpc>
                <a:spcPct val="150000"/>
              </a:lnSpc>
            </a:pPr>
            <a:r>
              <a:rPr lang="vi-VN" sz="4300" b="1" spc="80">
                <a:solidFill>
                  <a:srgbClr val="4F81BD">
                    <a:lumMod val="50000"/>
                  </a:srgbClr>
                </a:solidFill>
                <a:cs typeface="Arial" panose="020B0604020202020204" pitchFamily="34" charset="0"/>
              </a:rPr>
              <a:t>Biểu diễn một tập dữ liệu theo những cách khác nhau</a:t>
            </a:r>
            <a:endParaRPr lang="en-US" sz="4300" b="1" spc="80">
              <a:solidFill>
                <a:schemeClr val="accent1">
                  <a:lumMod val="50000"/>
                </a:schemeClr>
              </a:solidFill>
              <a:latin typeface="Arial" panose="020B0604020202020204" pitchFamily="34" charset="0"/>
              <a:cs typeface="Arial" panose="020B0604020202020204" pitchFamily="34" charset="0"/>
            </a:endParaRPr>
          </a:p>
        </p:txBody>
      </p:sp>
      <p:sp>
        <p:nvSpPr>
          <p:cNvPr id="43" name="Freeform 43"/>
          <p:cNvSpPr/>
          <p:nvPr/>
        </p:nvSpPr>
        <p:spPr>
          <a:xfrm rot="1091550">
            <a:off x="15828581" y="455965"/>
            <a:ext cx="804037" cy="2057698"/>
          </a:xfrm>
          <a:custGeom>
            <a:avLst/>
            <a:gdLst/>
            <a:ahLst/>
            <a:cxnLst/>
            <a:rect l="l" t="t" r="r" b="b"/>
            <a:pathLst>
              <a:path w="566223" h="1319587">
                <a:moveTo>
                  <a:pt x="0" y="0"/>
                </a:moveTo>
                <a:lnTo>
                  <a:pt x="566223" y="0"/>
                </a:lnTo>
                <a:lnTo>
                  <a:pt x="566223" y="1319588"/>
                </a:lnTo>
                <a:lnTo>
                  <a:pt x="0" y="1319588"/>
                </a:lnTo>
                <a:lnTo>
                  <a:pt x="0" y="0"/>
                </a:lnTo>
                <a:close/>
              </a:path>
            </a:pathLst>
          </a:custGeom>
          <a:blipFill>
            <a:blip r:embed="rId2">
              <a:extLst>
                <a:ext uri="{96DAC541-7B7A-43D3-8B79-37D633B846F1}">
                  <asvg:svgBlip xmlns:asvg="http://schemas.microsoft.com/office/drawing/2016/SVG/main" xmlns="" r:embed="rId7"/>
                </a:ext>
              </a:extLst>
            </a:blip>
            <a:stretch>
              <a:fillRect/>
            </a:stretch>
          </a:blipFill>
        </p:spPr>
      </p:sp>
      <p:sp>
        <p:nvSpPr>
          <p:cNvPr id="40" name="Folded Corner 39"/>
          <p:cNvSpPr/>
          <p:nvPr/>
        </p:nvSpPr>
        <p:spPr>
          <a:xfrm>
            <a:off x="1669025" y="3965205"/>
            <a:ext cx="1243835" cy="1086626"/>
          </a:xfrm>
          <a:prstGeom prst="foldedCorner">
            <a:avLst/>
          </a:prstGeom>
          <a:solidFill>
            <a:schemeClr val="accent6">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lnSpc>
                <a:spcPct val="150000"/>
              </a:lnSpc>
            </a:pPr>
            <a:r>
              <a:rPr lang="en-US" sz="5500" b="1">
                <a:solidFill>
                  <a:schemeClr val="bg1"/>
                </a:solidFill>
                <a:latin typeface="Arial" panose="020B0604020202020204" pitchFamily="34" charset="0"/>
                <a:cs typeface="Arial" panose="020B0604020202020204" pitchFamily="34" charset="0"/>
              </a:rPr>
              <a:t>I</a:t>
            </a:r>
          </a:p>
        </p:txBody>
      </p:sp>
      <p:sp>
        <p:nvSpPr>
          <p:cNvPr id="42" name="Folded Corner 41"/>
          <p:cNvSpPr/>
          <p:nvPr/>
        </p:nvSpPr>
        <p:spPr>
          <a:xfrm>
            <a:off x="1669025" y="6865083"/>
            <a:ext cx="1243835" cy="1086626"/>
          </a:xfrm>
          <a:prstGeom prst="foldedCorner">
            <a:avLst/>
          </a:prstGeom>
          <a:solidFill>
            <a:schemeClr val="accent3">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lnSpc>
                <a:spcPct val="150000"/>
              </a:lnSpc>
            </a:pPr>
            <a:r>
              <a:rPr lang="en-US" sz="5500" b="1" smtClean="0">
                <a:solidFill>
                  <a:schemeClr val="bg1"/>
                </a:solidFill>
                <a:latin typeface="Arial" panose="020B0604020202020204" pitchFamily="34" charset="0"/>
                <a:cs typeface="Arial" panose="020B0604020202020204" pitchFamily="34" charset="0"/>
              </a:rPr>
              <a:t>II</a:t>
            </a:r>
            <a:endParaRPr lang="en-US" sz="5500" b="1">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anim calcmode="lin" valueType="num">
                                      <p:cBhvr>
                                        <p:cTn id="12" dur="500" fill="hold"/>
                                        <p:tgtEl>
                                          <p:spTgt spid="40"/>
                                        </p:tgtEl>
                                        <p:attrNameLst>
                                          <p:attrName>ppt_x</p:attrName>
                                        </p:attrNameLst>
                                      </p:cBhvr>
                                      <p:tavLst>
                                        <p:tav tm="0">
                                          <p:val>
                                            <p:strVal val="#ppt_x"/>
                                          </p:val>
                                        </p:tav>
                                        <p:tav tm="100000">
                                          <p:val>
                                            <p:strVal val="#ppt_x"/>
                                          </p:val>
                                        </p:tav>
                                      </p:tavLst>
                                    </p:anim>
                                    <p:anim calcmode="lin" valueType="num">
                                      <p:cBhvr>
                                        <p:cTn id="13" dur="500" fill="hold"/>
                                        <p:tgtEl>
                                          <p:spTgt spid="4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anim calcmode="lin" valueType="num">
                                      <p:cBhvr>
                                        <p:cTn id="17" dur="500" fill="hold"/>
                                        <p:tgtEl>
                                          <p:spTgt spid="36"/>
                                        </p:tgtEl>
                                        <p:attrNameLst>
                                          <p:attrName>ppt_x</p:attrName>
                                        </p:attrNameLst>
                                      </p:cBhvr>
                                      <p:tavLst>
                                        <p:tav tm="0">
                                          <p:val>
                                            <p:strVal val="#ppt_x"/>
                                          </p:val>
                                        </p:tav>
                                        <p:tav tm="100000">
                                          <p:val>
                                            <p:strVal val="#ppt_x"/>
                                          </p:val>
                                        </p:tav>
                                      </p:tavLst>
                                    </p:anim>
                                    <p:anim calcmode="lin" valueType="num">
                                      <p:cBhvr>
                                        <p:cTn id="18" dur="500" fill="hold"/>
                                        <p:tgtEl>
                                          <p:spTgt spid="36"/>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anim calcmode="lin" valueType="num">
                                      <p:cBhvr>
                                        <p:cTn id="23" dur="500" fill="hold"/>
                                        <p:tgtEl>
                                          <p:spTgt spid="42"/>
                                        </p:tgtEl>
                                        <p:attrNameLst>
                                          <p:attrName>ppt_x</p:attrName>
                                        </p:attrNameLst>
                                      </p:cBhvr>
                                      <p:tavLst>
                                        <p:tav tm="0">
                                          <p:val>
                                            <p:strVal val="#ppt_x"/>
                                          </p:val>
                                        </p:tav>
                                        <p:tav tm="100000">
                                          <p:val>
                                            <p:strVal val="#ppt_x"/>
                                          </p:val>
                                        </p:tav>
                                      </p:tavLst>
                                    </p:anim>
                                    <p:anim calcmode="lin" valueType="num">
                                      <p:cBhvr>
                                        <p:cTn id="24" dur="500" fill="hold"/>
                                        <p:tgtEl>
                                          <p:spTgt spid="4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anim calcmode="lin" valueType="num">
                                      <p:cBhvr>
                                        <p:cTn id="28" dur="500" fill="hold"/>
                                        <p:tgtEl>
                                          <p:spTgt spid="37"/>
                                        </p:tgtEl>
                                        <p:attrNameLst>
                                          <p:attrName>ppt_x</p:attrName>
                                        </p:attrNameLst>
                                      </p:cBhvr>
                                      <p:tavLst>
                                        <p:tav tm="0">
                                          <p:val>
                                            <p:strVal val="#ppt_x"/>
                                          </p:val>
                                        </p:tav>
                                        <p:tav tm="100000">
                                          <p:val>
                                            <p:strVal val="#ppt_x"/>
                                          </p:val>
                                        </p:tav>
                                      </p:tavLst>
                                    </p:anim>
                                    <p:anim calcmode="lin" valueType="num">
                                      <p:cBhvr>
                                        <p:cTn id="29"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6" grpId="0"/>
      <p:bldP spid="37" grpId="0"/>
      <p:bldP spid="40" grpId="0" animBg="1"/>
      <p:bldP spid="4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35" name="Rectangle 34"/>
          <p:cNvSpPr/>
          <p:nvPr/>
        </p:nvSpPr>
        <p:spPr>
          <a:xfrm>
            <a:off x="0" y="-38100"/>
            <a:ext cx="18288000" cy="1028700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Câu hỏi">
            <a:extLst>
              <a:ext uri="{FF2B5EF4-FFF2-40B4-BE49-F238E27FC236}">
                <a16:creationId xmlns:a16="http://schemas.microsoft.com/office/drawing/2014/main" id="{4ADFFF1A-F500-CC57-185E-00F4826D0836}"/>
              </a:ext>
            </a:extLst>
          </p:cNvPr>
          <p:cNvSpPr/>
          <p:nvPr/>
        </p:nvSpPr>
        <p:spPr>
          <a:xfrm>
            <a:off x="685800" y="413641"/>
            <a:ext cx="16916400" cy="617419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23" name="Đáp án đúng">
            <a:extLst>
              <a:ext uri="{FF2B5EF4-FFF2-40B4-BE49-F238E27FC236}">
                <a16:creationId xmlns:a16="http://schemas.microsoft.com/office/drawing/2014/main" id="{8B66CBE4-2DB9-BCF7-D1C4-281B894BFE17}"/>
              </a:ext>
            </a:extLst>
          </p:cNvPr>
          <p:cNvSpPr/>
          <p:nvPr/>
        </p:nvSpPr>
        <p:spPr>
          <a:xfrm>
            <a:off x="1873720" y="8627944"/>
            <a:ext cx="6508280" cy="13161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400" noProof="1">
                <a:solidFill>
                  <a:prstClr val="black"/>
                </a:solidFill>
                <a:cs typeface="Arial" panose="020B0604020202020204" pitchFamily="34" charset="0"/>
              </a:rPr>
              <a:t>B. Biểu đồ cột kép</a:t>
            </a:r>
            <a:endParaRPr kumimoji="0" lang="vi-VN" sz="34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Đáp án sai 1">
            <a:extLst>
              <a:ext uri="{FF2B5EF4-FFF2-40B4-BE49-F238E27FC236}">
                <a16:creationId xmlns:a16="http://schemas.microsoft.com/office/drawing/2014/main" id="{3FCD9830-5FD1-BD44-878B-228BD96CE996}"/>
              </a:ext>
            </a:extLst>
          </p:cNvPr>
          <p:cNvSpPr/>
          <p:nvPr/>
        </p:nvSpPr>
        <p:spPr>
          <a:xfrm>
            <a:off x="1846731" y="6972300"/>
            <a:ext cx="6508280" cy="13161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400" noProof="1">
                <a:solidFill>
                  <a:prstClr val="black"/>
                </a:solidFill>
                <a:cs typeface="Arial" panose="020B0604020202020204" pitchFamily="34" charset="0"/>
              </a:rPr>
              <a:t>A. Biểu đồ cột đơn</a:t>
            </a:r>
            <a:endParaRPr kumimoji="0" lang="vi-VN" sz="34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Đáp án sai 2">
            <a:extLst>
              <a:ext uri="{FF2B5EF4-FFF2-40B4-BE49-F238E27FC236}">
                <a16:creationId xmlns:a16="http://schemas.microsoft.com/office/drawing/2014/main" id="{6A919885-0285-0403-1E09-FA94D8BC080B}"/>
              </a:ext>
            </a:extLst>
          </p:cNvPr>
          <p:cNvSpPr/>
          <p:nvPr/>
        </p:nvSpPr>
        <p:spPr>
          <a:xfrm>
            <a:off x="9753600" y="6972300"/>
            <a:ext cx="6508280" cy="13161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400" noProof="1">
                <a:solidFill>
                  <a:prstClr val="black"/>
                </a:solidFill>
                <a:cs typeface="Arial" panose="020B0604020202020204" pitchFamily="34" charset="0"/>
              </a:rPr>
              <a:t>C. Biểu đồ hình quạt</a:t>
            </a:r>
            <a:endParaRPr kumimoji="0" lang="vi-VN" sz="34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 name="Đáp án sai 3">
            <a:extLst>
              <a:ext uri="{FF2B5EF4-FFF2-40B4-BE49-F238E27FC236}">
                <a16:creationId xmlns:a16="http://schemas.microsoft.com/office/drawing/2014/main" id="{2E7D83A4-3758-8699-4DD0-010A80780539}"/>
              </a:ext>
            </a:extLst>
          </p:cNvPr>
          <p:cNvSpPr/>
          <p:nvPr/>
        </p:nvSpPr>
        <p:spPr>
          <a:xfrm>
            <a:off x="9753600" y="8627944"/>
            <a:ext cx="6508280" cy="13161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400" noProof="1">
                <a:solidFill>
                  <a:prstClr val="black"/>
                </a:solidFill>
                <a:cs typeface="Arial" panose="020B0604020202020204" pitchFamily="34" charset="0"/>
              </a:rPr>
              <a:t>D. Không có loại biểu đồ nào phù hợp</a:t>
            </a:r>
            <a:endParaRPr kumimoji="0" lang="vi-VN" sz="34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8"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370454" y="-1181100"/>
            <a:ext cx="487363" cy="487363"/>
          </a:xfrm>
          <a:prstGeom prst="rect">
            <a:avLst/>
          </a:prstGeom>
        </p:spPr>
      </p:pic>
      <p:pic>
        <p:nvPicPr>
          <p:cNvPr id="3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7303671" y="8725198"/>
            <a:ext cx="1036950" cy="902565"/>
          </a:xfrm>
          <a:prstGeom prst="rect">
            <a:avLst/>
          </a:prstGeom>
        </p:spPr>
      </p:pic>
      <p:pic>
        <p:nvPicPr>
          <p:cNvPr id="31" name="Picture 30">
            <a:extLst>
              <a:ext uri="{FF2B5EF4-FFF2-40B4-BE49-F238E27FC236}">
                <a16:creationId xmlns:a16="http://schemas.microsoft.com/office/drawing/2014/main" id="{4B31FD67-694B-8D1E-89C7-5C3C61578F6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5203674" y="7170047"/>
            <a:ext cx="1033396" cy="920662"/>
          </a:xfrm>
          <a:prstGeom prst="rect">
            <a:avLst/>
          </a:prstGeom>
        </p:spPr>
      </p:pic>
      <p:pic>
        <p:nvPicPr>
          <p:cNvPr id="32" name="Picture 10">
            <a:extLst>
              <a:ext uri="{FF2B5EF4-FFF2-40B4-BE49-F238E27FC236}">
                <a16:creationId xmlns:a16="http://schemas.microsoft.com/office/drawing/2014/main" id="{A47525BE-8DC6-1E4E-AED4-3C6DAB364AF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5203674" y="8718637"/>
            <a:ext cx="1058205" cy="920662"/>
          </a:xfrm>
          <a:prstGeom prst="rect">
            <a:avLst/>
          </a:prstGeom>
        </p:spPr>
      </p:pic>
      <p:pic>
        <p:nvPicPr>
          <p:cNvPr id="33" name="Picture 10">
            <a:extLst>
              <a:ext uri="{FF2B5EF4-FFF2-40B4-BE49-F238E27FC236}">
                <a16:creationId xmlns:a16="http://schemas.microsoft.com/office/drawing/2014/main" id="{65C423E0-743C-7316-FEF3-4CE8613F3E0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7239722" y="7124700"/>
            <a:ext cx="1033396" cy="920662"/>
          </a:xfrm>
          <a:prstGeom prst="rect">
            <a:avLst/>
          </a:prstGeom>
        </p:spPr>
      </p:pic>
      <p:pic>
        <p:nvPicPr>
          <p:cNvPr id="3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697317" y="-1181100"/>
            <a:ext cx="487363" cy="487363"/>
          </a:xfrm>
          <a:prstGeom prst="rect">
            <a:avLst/>
          </a:prstGeom>
        </p:spPr>
      </p:pic>
      <p:sp>
        <p:nvSpPr>
          <p:cNvPr id="3" name="Rectangle 2"/>
          <p:cNvSpPr/>
          <p:nvPr/>
        </p:nvSpPr>
        <p:spPr>
          <a:xfrm>
            <a:off x="1143000" y="447723"/>
            <a:ext cx="16002000" cy="1608325"/>
          </a:xfrm>
          <a:prstGeom prst="rect">
            <a:avLst/>
          </a:prstGeom>
        </p:spPr>
        <p:txBody>
          <a:bodyPr wrap="square">
            <a:spAutoFit/>
          </a:bodyPr>
          <a:lstStyle/>
          <a:p>
            <a:pPr marR="30480" algn="just">
              <a:lnSpc>
                <a:spcPct val="150000"/>
              </a:lnSpc>
              <a:spcBef>
                <a:spcPts val="600"/>
              </a:spcBef>
              <a:spcAft>
                <a:spcPts val="600"/>
              </a:spcAft>
            </a:pPr>
            <a:r>
              <a:rPr lang="fr-FR" sz="3500" b="1">
                <a:latin typeface="Arial" panose="020B0604020202020204" pitchFamily="34" charset="0"/>
                <a:ea typeface="Times New Roman" panose="02020603050405020304" pitchFamily="18" charset="0"/>
                <a:cs typeface="Arial" panose="020B0604020202020204" pitchFamily="34" charset="0"/>
              </a:rPr>
              <a:t>Câu 4.</a:t>
            </a:r>
            <a:r>
              <a:rPr lang="fr-FR" sz="3500">
                <a:latin typeface="Arial" panose="020B0604020202020204" pitchFamily="34" charset="0"/>
                <a:ea typeface="Times New Roman" panose="02020603050405020304" pitchFamily="18" charset="0"/>
                <a:cs typeface="Arial" panose="020B0604020202020204" pitchFamily="34" charset="0"/>
              </a:rPr>
              <a:t> </a:t>
            </a:r>
            <a:r>
              <a:rPr lang="en-US" sz="3500">
                <a:latin typeface="Arial" panose="020B0604020202020204" pitchFamily="34" charset="0"/>
                <a:ea typeface="Times New Roman" panose="02020603050405020304" pitchFamily="18" charset="0"/>
                <a:cs typeface="Arial" panose="020B0604020202020204" pitchFamily="34" charset="0"/>
              </a:rPr>
              <a:t>Bảng số liệu sau đây biểu thị số lượng đàn bò và đàn lợn trên thế giới giai đoạn 1980 – 2014 (đơn vị: triệu con).</a:t>
            </a:r>
            <a:endParaRPr lang="en-US" sz="350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70610031"/>
              </p:ext>
            </p:extLst>
          </p:nvPr>
        </p:nvGraphicFramePr>
        <p:xfrm>
          <a:off x="1371601" y="2167861"/>
          <a:ext cx="15240000" cy="2699462"/>
        </p:xfrm>
        <a:graphic>
          <a:graphicData uri="http://schemas.openxmlformats.org/drawingml/2006/table">
            <a:tbl>
              <a:tblPr firstRow="1" firstCol="1" bandRow="1"/>
              <a:tblGrid>
                <a:gridCol w="4127500">
                  <a:extLst>
                    <a:ext uri="{9D8B030D-6E8A-4147-A177-3AD203B41FA5}">
                      <a16:colId xmlns:a16="http://schemas.microsoft.com/office/drawing/2014/main" val="418957045"/>
                    </a:ext>
                  </a:extLst>
                </a:gridCol>
                <a:gridCol w="2222500">
                  <a:extLst>
                    <a:ext uri="{9D8B030D-6E8A-4147-A177-3AD203B41FA5}">
                      <a16:colId xmlns:a16="http://schemas.microsoft.com/office/drawing/2014/main" val="3966222919"/>
                    </a:ext>
                  </a:extLst>
                </a:gridCol>
                <a:gridCol w="2222500">
                  <a:extLst>
                    <a:ext uri="{9D8B030D-6E8A-4147-A177-3AD203B41FA5}">
                      <a16:colId xmlns:a16="http://schemas.microsoft.com/office/drawing/2014/main" val="3720635213"/>
                    </a:ext>
                  </a:extLst>
                </a:gridCol>
                <a:gridCol w="2222500">
                  <a:extLst>
                    <a:ext uri="{9D8B030D-6E8A-4147-A177-3AD203B41FA5}">
                      <a16:colId xmlns:a16="http://schemas.microsoft.com/office/drawing/2014/main" val="280829687"/>
                    </a:ext>
                  </a:extLst>
                </a:gridCol>
                <a:gridCol w="2222500">
                  <a:extLst>
                    <a:ext uri="{9D8B030D-6E8A-4147-A177-3AD203B41FA5}">
                      <a16:colId xmlns:a16="http://schemas.microsoft.com/office/drawing/2014/main" val="1327056133"/>
                    </a:ext>
                  </a:extLst>
                </a:gridCol>
                <a:gridCol w="2222500">
                  <a:extLst>
                    <a:ext uri="{9D8B030D-6E8A-4147-A177-3AD203B41FA5}">
                      <a16:colId xmlns:a16="http://schemas.microsoft.com/office/drawing/2014/main" val="1126571489"/>
                    </a:ext>
                  </a:extLst>
                </a:gridCol>
              </a:tblGrid>
              <a:tr h="1305948">
                <a:tc>
                  <a:txBody>
                    <a:bodyPr/>
                    <a:lstStyle/>
                    <a:p>
                      <a:pPr algn="r">
                        <a:lnSpc>
                          <a:spcPct val="150000"/>
                        </a:lnSpc>
                        <a:spcBef>
                          <a:spcPts val="600"/>
                        </a:spcBef>
                        <a:spcAft>
                          <a:spcPts val="600"/>
                        </a:spcAft>
                      </a:pPr>
                      <a:r>
                        <a:rPr lang="en-US" sz="3000" b="1">
                          <a:effectLst/>
                          <a:latin typeface="Arial" panose="020B0604020202020204" pitchFamily="34" charset="0"/>
                          <a:ea typeface="Times New Roman" panose="02020603050405020304" pitchFamily="18" charset="0"/>
                          <a:cs typeface="Arial" panose="020B0604020202020204" pitchFamily="34" charset="0"/>
                        </a:rPr>
                        <a:t>Năm</a:t>
                      </a:r>
                      <a:endParaRPr lang="en-US" sz="3000">
                        <a:effectLst/>
                        <a:latin typeface="Arial" panose="020B0604020202020204" pitchFamily="34" charset="0"/>
                        <a:ea typeface="Times New Roman" panose="02020603050405020304" pitchFamily="18" charset="0"/>
                        <a:cs typeface="Arial" panose="020B0604020202020204" pitchFamily="34" charset="0"/>
                      </a:endParaRPr>
                    </a:p>
                    <a:p>
                      <a:pPr algn="l">
                        <a:lnSpc>
                          <a:spcPct val="150000"/>
                        </a:lnSpc>
                        <a:spcBef>
                          <a:spcPts val="600"/>
                        </a:spcBef>
                        <a:spcAft>
                          <a:spcPts val="600"/>
                        </a:spcAft>
                      </a:pPr>
                      <a:r>
                        <a:rPr lang="en-US" sz="3000" b="1">
                          <a:effectLst/>
                          <a:latin typeface="Arial" panose="020B0604020202020204" pitchFamily="34" charset="0"/>
                          <a:ea typeface="Times New Roman" panose="02020603050405020304" pitchFamily="18" charset="0"/>
                          <a:cs typeface="Arial" panose="020B0604020202020204" pitchFamily="34" charset="0"/>
                        </a:rPr>
                        <a:t>Vật nuôi</a:t>
                      </a:r>
                      <a:endParaRPr lang="en-US" sz="30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3000">
                          <a:effectLst/>
                          <a:latin typeface="Arial" panose="020B0604020202020204" pitchFamily="34" charset="0"/>
                          <a:ea typeface="Times New Roman" panose="02020603050405020304" pitchFamily="18" charset="0"/>
                          <a:cs typeface="Arial" panose="020B0604020202020204" pitchFamily="34" charset="0"/>
                        </a:rPr>
                        <a:t>1980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3000">
                          <a:effectLst/>
                          <a:latin typeface="Arial" panose="020B0604020202020204" pitchFamily="34" charset="0"/>
                          <a:ea typeface="Times New Roman" panose="02020603050405020304" pitchFamily="18" charset="0"/>
                          <a:cs typeface="Arial" panose="020B0604020202020204" pitchFamily="34" charset="0"/>
                        </a:rPr>
                        <a:t>1990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3000">
                          <a:effectLst/>
                          <a:latin typeface="Arial" panose="020B0604020202020204" pitchFamily="34" charset="0"/>
                          <a:ea typeface="Times New Roman" panose="02020603050405020304" pitchFamily="18" charset="0"/>
                          <a:cs typeface="Arial" panose="020B0604020202020204" pitchFamily="34" charset="0"/>
                        </a:rPr>
                        <a:t>2000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3000">
                          <a:effectLst/>
                          <a:latin typeface="Arial" panose="020B0604020202020204" pitchFamily="34" charset="0"/>
                          <a:ea typeface="Times New Roman" panose="02020603050405020304" pitchFamily="18" charset="0"/>
                          <a:cs typeface="Arial" panose="020B0604020202020204" pitchFamily="34" charset="0"/>
                        </a:rPr>
                        <a:t>2010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3000">
                          <a:effectLst/>
                          <a:latin typeface="Arial" panose="020B0604020202020204" pitchFamily="34" charset="0"/>
                          <a:ea typeface="Times New Roman" panose="02020603050405020304" pitchFamily="18" charset="0"/>
                          <a:cs typeface="Arial" panose="020B0604020202020204" pitchFamily="34" charset="0"/>
                        </a:rPr>
                        <a:t>2014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335583"/>
                  </a:ext>
                </a:extLst>
              </a:tr>
              <a:tr h="630117">
                <a:tc>
                  <a:txBody>
                    <a:bodyPr/>
                    <a:lstStyle/>
                    <a:p>
                      <a:pPr algn="ctr">
                        <a:lnSpc>
                          <a:spcPct val="150000"/>
                        </a:lnSpc>
                        <a:spcBef>
                          <a:spcPts val="600"/>
                        </a:spcBef>
                        <a:spcAft>
                          <a:spcPts val="600"/>
                        </a:spcAft>
                      </a:pPr>
                      <a:r>
                        <a:rPr lang="en-US" sz="3000" b="1">
                          <a:effectLst/>
                          <a:latin typeface="Arial" panose="020B0604020202020204" pitchFamily="34" charset="0"/>
                          <a:ea typeface="Times New Roman" panose="02020603050405020304" pitchFamily="18" charset="0"/>
                          <a:cs typeface="Arial" panose="020B0604020202020204" pitchFamily="34" charset="0"/>
                        </a:rPr>
                        <a:t>Bò</a:t>
                      </a:r>
                      <a:endParaRPr lang="en-US" sz="30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3000">
                          <a:effectLst/>
                          <a:latin typeface="Arial" panose="020B0604020202020204" pitchFamily="34" charset="0"/>
                          <a:ea typeface="Times New Roman" panose="02020603050405020304" pitchFamily="18" charset="0"/>
                          <a:cs typeface="Arial" panose="020B0604020202020204" pitchFamily="34" charset="0"/>
                        </a:rPr>
                        <a:t>1218,1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3000">
                          <a:effectLst/>
                          <a:latin typeface="Arial" panose="020B0604020202020204" pitchFamily="34" charset="0"/>
                          <a:ea typeface="Times New Roman" panose="02020603050405020304" pitchFamily="18" charset="0"/>
                          <a:cs typeface="Arial" panose="020B0604020202020204" pitchFamily="34" charset="0"/>
                        </a:rPr>
                        <a:t>1296,8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3000">
                          <a:effectLst/>
                          <a:latin typeface="Arial" panose="020B0604020202020204" pitchFamily="34" charset="0"/>
                          <a:ea typeface="Times New Roman" panose="02020603050405020304" pitchFamily="18" charset="0"/>
                          <a:cs typeface="Arial" panose="020B0604020202020204" pitchFamily="34" charset="0"/>
                        </a:rPr>
                        <a:t>1302,9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3000">
                          <a:effectLst/>
                          <a:latin typeface="Arial" panose="020B0604020202020204" pitchFamily="34" charset="0"/>
                          <a:ea typeface="Times New Roman" panose="02020603050405020304" pitchFamily="18" charset="0"/>
                          <a:cs typeface="Arial" panose="020B0604020202020204" pitchFamily="34" charset="0"/>
                        </a:rPr>
                        <a:t>1453,4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3000">
                          <a:effectLst/>
                          <a:latin typeface="Arial" panose="020B0604020202020204" pitchFamily="34" charset="0"/>
                          <a:ea typeface="Times New Roman" panose="02020603050405020304" pitchFamily="18" charset="0"/>
                          <a:cs typeface="Arial" panose="020B0604020202020204" pitchFamily="34" charset="0"/>
                        </a:rPr>
                        <a:t>1482,1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8829927"/>
                  </a:ext>
                </a:extLst>
              </a:tr>
              <a:tr h="630117">
                <a:tc>
                  <a:txBody>
                    <a:bodyPr/>
                    <a:lstStyle/>
                    <a:p>
                      <a:pPr algn="ctr">
                        <a:lnSpc>
                          <a:spcPct val="150000"/>
                        </a:lnSpc>
                        <a:spcBef>
                          <a:spcPts val="600"/>
                        </a:spcBef>
                        <a:spcAft>
                          <a:spcPts val="600"/>
                        </a:spcAft>
                      </a:pPr>
                      <a:r>
                        <a:rPr lang="en-US" sz="3000" b="1">
                          <a:effectLst/>
                          <a:latin typeface="Arial" panose="020B0604020202020204" pitchFamily="34" charset="0"/>
                          <a:ea typeface="Times New Roman" panose="02020603050405020304" pitchFamily="18" charset="0"/>
                          <a:cs typeface="Arial" panose="020B0604020202020204" pitchFamily="34" charset="0"/>
                        </a:rPr>
                        <a:t>Lợn</a:t>
                      </a:r>
                      <a:endParaRPr lang="en-US" sz="30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3000">
                          <a:effectLst/>
                          <a:latin typeface="Arial" panose="020B0604020202020204" pitchFamily="34" charset="0"/>
                          <a:ea typeface="Times New Roman" panose="02020603050405020304" pitchFamily="18" charset="0"/>
                          <a:cs typeface="Arial" panose="020B0604020202020204" pitchFamily="34" charset="0"/>
                        </a:rPr>
                        <a:t>778,8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3000">
                          <a:effectLst/>
                          <a:latin typeface="Arial" panose="020B0604020202020204" pitchFamily="34" charset="0"/>
                          <a:ea typeface="Times New Roman" panose="02020603050405020304" pitchFamily="18" charset="0"/>
                          <a:cs typeface="Arial" panose="020B0604020202020204" pitchFamily="34" charset="0"/>
                        </a:rPr>
                        <a:t>848,7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3000">
                          <a:effectLst/>
                          <a:latin typeface="Arial" panose="020B0604020202020204" pitchFamily="34" charset="0"/>
                          <a:ea typeface="Times New Roman" panose="02020603050405020304" pitchFamily="18" charset="0"/>
                          <a:cs typeface="Arial" panose="020B0604020202020204" pitchFamily="34" charset="0"/>
                        </a:rPr>
                        <a:t>856,2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3000">
                          <a:effectLst/>
                          <a:latin typeface="Arial" panose="020B0604020202020204" pitchFamily="34" charset="0"/>
                          <a:ea typeface="Times New Roman" panose="02020603050405020304" pitchFamily="18" charset="0"/>
                          <a:cs typeface="Arial" panose="020B0604020202020204" pitchFamily="34" charset="0"/>
                        </a:rPr>
                        <a:t>975,0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3000">
                          <a:effectLst/>
                          <a:latin typeface="Arial" panose="020B0604020202020204" pitchFamily="34" charset="0"/>
                          <a:ea typeface="Times New Roman" panose="02020603050405020304" pitchFamily="18" charset="0"/>
                          <a:cs typeface="Arial" panose="020B0604020202020204" pitchFamily="34" charset="0"/>
                        </a:rPr>
                        <a:t>986,6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2927604"/>
                  </a:ext>
                </a:extLst>
              </a:tr>
            </a:tbl>
          </a:graphicData>
        </a:graphic>
      </p:graphicFrame>
      <p:cxnSp>
        <p:nvCxnSpPr>
          <p:cNvPr id="6" name="Straight Connector 5"/>
          <p:cNvCxnSpPr/>
          <p:nvPr/>
        </p:nvCxnSpPr>
        <p:spPr>
          <a:xfrm>
            <a:off x="1371601" y="2167861"/>
            <a:ext cx="4114799" cy="1447800"/>
          </a:xfrm>
          <a:prstGeom prst="line">
            <a:avLst/>
          </a:prstGeom>
        </p:spPr>
        <p:style>
          <a:lnRef idx="1">
            <a:schemeClr val="dk1"/>
          </a:lnRef>
          <a:fillRef idx="0">
            <a:schemeClr val="dk1"/>
          </a:fillRef>
          <a:effectRef idx="0">
            <a:schemeClr val="dk1"/>
          </a:effectRef>
          <a:fontRef idx="minor">
            <a:schemeClr val="tx1"/>
          </a:fontRef>
        </p:style>
      </p:cxnSp>
      <p:sp>
        <p:nvSpPr>
          <p:cNvPr id="10" name="Rectangle 9"/>
          <p:cNvSpPr/>
          <p:nvPr/>
        </p:nvSpPr>
        <p:spPr>
          <a:xfrm>
            <a:off x="1181100" y="4883140"/>
            <a:ext cx="15963899" cy="1708160"/>
          </a:xfrm>
          <a:prstGeom prst="rect">
            <a:avLst/>
          </a:prstGeom>
        </p:spPr>
        <p:txBody>
          <a:bodyPr wrap="square">
            <a:spAutoFit/>
          </a:bodyPr>
          <a:lstStyle/>
          <a:p>
            <a:pPr algn="just">
              <a:lnSpc>
                <a:spcPct val="150000"/>
              </a:lnSpc>
              <a:spcBef>
                <a:spcPts val="600"/>
              </a:spcBef>
              <a:spcAft>
                <a:spcPts val="600"/>
              </a:spcAft>
            </a:pPr>
            <a:r>
              <a:rPr lang="en-US" sz="3500">
                <a:latin typeface="Arial" panose="020B0604020202020204" pitchFamily="34" charset="0"/>
                <a:ea typeface="Times New Roman" panose="02020603050405020304" pitchFamily="18" charset="0"/>
                <a:cs typeface="Arial" panose="020B0604020202020204" pitchFamily="34" charset="0"/>
              </a:rPr>
              <a:t>Để biểu diễn số lượng đàn bò và đàn lợn trên thế giới qua các năm, biểu đồ nào thích hợp nhất?</a:t>
            </a:r>
            <a:endParaRPr lang="en-US" sz="350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5508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strVal val="#ppt_x"/>
                                          </p:val>
                                        </p:tav>
                                        <p:tav tm="100000">
                                          <p:val>
                                            <p:strVal val="#ppt_x"/>
                                          </p:val>
                                        </p:tav>
                                      </p:tavLst>
                                    </p:anim>
                                    <p:anim calcmode="lin" valueType="num">
                                      <p:cBhvr>
                                        <p:cTn id="24" dur="5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anim calcmode="lin" valueType="num">
                                      <p:cBhvr>
                                        <p:cTn id="28" dur="500" fill="hold"/>
                                        <p:tgtEl>
                                          <p:spTgt spid="22"/>
                                        </p:tgtEl>
                                        <p:attrNameLst>
                                          <p:attrName>ppt_x</p:attrName>
                                        </p:attrNameLst>
                                      </p:cBhvr>
                                      <p:tavLst>
                                        <p:tav tm="0">
                                          <p:val>
                                            <p:strVal val="#ppt_x"/>
                                          </p:val>
                                        </p:tav>
                                        <p:tav tm="100000">
                                          <p:val>
                                            <p:strVal val="#ppt_x"/>
                                          </p:val>
                                        </p:tav>
                                      </p:tavLst>
                                    </p:anim>
                                    <p:anim calcmode="lin" valueType="num">
                                      <p:cBhvr>
                                        <p:cTn id="29" dur="500" fill="hold"/>
                                        <p:tgtEl>
                                          <p:spTgt spid="22"/>
                                        </p:tgtEl>
                                        <p:attrNameLst>
                                          <p:attrName>ppt_y</p:attrName>
                                        </p:attrNameLst>
                                      </p:cBhvr>
                                      <p:tavLst>
                                        <p:tav tm="0">
                                          <p:val>
                                            <p:strVal val="#ppt_y+.1"/>
                                          </p:val>
                                        </p:tav>
                                        <p:tav tm="100000">
                                          <p:val>
                                            <p:strVal val="#ppt_y"/>
                                          </p:val>
                                        </p:tav>
                                      </p:tavLst>
                                    </p:anim>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par>
                          <p:cTn id="42" fill="hold">
                            <p:stCondLst>
                              <p:cond delay="2000"/>
                            </p:stCondLst>
                            <p:childTnLst>
                              <p:par>
                                <p:cTn id="43" presetID="10" presetClass="entr" presetSubtype="0"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23"/>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23"/>
                                        </p:tgtEl>
                                        <p:attrNameLst>
                                          <p:attrName>fillcolor</p:attrName>
                                        </p:attrNameLst>
                                      </p:cBhvr>
                                      <p:to>
                                        <a:srgbClr val="92D050"/>
                                      </p:to>
                                    </p:animClr>
                                    <p:set>
                                      <p:cBhvr>
                                        <p:cTn id="51" dur="500" fill="hold"/>
                                        <p:tgtEl>
                                          <p:spTgt spid="23"/>
                                        </p:tgtEl>
                                        <p:attrNameLst>
                                          <p:attrName>fill.type</p:attrName>
                                        </p:attrNameLst>
                                      </p:cBhvr>
                                      <p:to>
                                        <p:strVal val="solid"/>
                                      </p:to>
                                    </p:set>
                                    <p:set>
                                      <p:cBhvr>
                                        <p:cTn id="52" dur="500" fill="hold"/>
                                        <p:tgtEl>
                                          <p:spTgt spid="23"/>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35" fill="hold"/>
                                        <p:tgtEl>
                                          <p:spTgt spid="28"/>
                                        </p:tgtEl>
                                      </p:cBhvr>
                                    </p:cmd>
                                  </p:childTnLst>
                                </p:cTn>
                              </p:par>
                              <p:par>
                                <p:cTn id="55" presetID="1" presetClass="entr" presetSubtype="0" fill="hold" nodeType="withEffect">
                                  <p:stCondLst>
                                    <p:cond delay="0"/>
                                  </p:stCondLst>
                                  <p:childTnLst>
                                    <p:set>
                                      <p:cBhvr>
                                        <p:cTn id="56" dur="1" fill="hold">
                                          <p:stCondLst>
                                            <p:cond delay="9"/>
                                          </p:stCondLst>
                                        </p:cTn>
                                        <p:tgtEl>
                                          <p:spTgt spid="30"/>
                                        </p:tgtEl>
                                        <p:attrNameLst>
                                          <p:attrName>style.visibility</p:attrName>
                                        </p:attrNameLst>
                                      </p:cBhvr>
                                      <p:to>
                                        <p:strVal val="visible"/>
                                      </p:to>
                                    </p:set>
                                  </p:childTnLst>
                                </p:cTn>
                              </p:par>
                              <p:par>
                                <p:cTn id="57" presetID="26" presetClass="emph" presetSubtype="0" repeatCount="4000" fill="hold" grpId="1" nodeType="withEffect">
                                  <p:stCondLst>
                                    <p:cond delay="0"/>
                                  </p:stCondLst>
                                  <p:childTnLst>
                                    <p:animEffect transition="out" filter="fade">
                                      <p:cBhvr>
                                        <p:cTn id="58" dur="500" tmFilter="0, 0; .2, .5; .8, .5; 1, 0"/>
                                        <p:tgtEl>
                                          <p:spTgt spid="23"/>
                                        </p:tgtEl>
                                      </p:cBhvr>
                                    </p:animEffect>
                                    <p:animScale>
                                      <p:cBhvr>
                                        <p:cTn id="59"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60" restart="whenNotActive" fill="hold" evtFilter="cancelBubble" nodeType="interactiveSeq">
                <p:stCondLst>
                  <p:cond evt="onClick" delay="0">
                    <p:tgtEl>
                      <p:spTgt spid="24"/>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500" fill="hold"/>
                                        <p:tgtEl>
                                          <p:spTgt spid="24"/>
                                        </p:tgtEl>
                                        <p:attrNameLst>
                                          <p:attrName>fillcolor</p:attrName>
                                        </p:attrNameLst>
                                      </p:cBhvr>
                                      <p:to>
                                        <a:srgbClr val="D99694"/>
                                      </p:to>
                                    </p:animClr>
                                    <p:set>
                                      <p:cBhvr>
                                        <p:cTn id="65" dur="500" fill="hold"/>
                                        <p:tgtEl>
                                          <p:spTgt spid="24"/>
                                        </p:tgtEl>
                                        <p:attrNameLst>
                                          <p:attrName>fill.type</p:attrName>
                                        </p:attrNameLst>
                                      </p:cBhvr>
                                      <p:to>
                                        <p:strVal val="solid"/>
                                      </p:to>
                                    </p:set>
                                    <p:set>
                                      <p:cBhvr>
                                        <p:cTn id="66" dur="500" fill="hold"/>
                                        <p:tgtEl>
                                          <p:spTgt spid="24"/>
                                        </p:tgtEl>
                                        <p:attrNameLst>
                                          <p:attrName>fill.on</p:attrName>
                                        </p:attrNameLst>
                                      </p:cBhvr>
                                      <p:to>
                                        <p:strVal val="true"/>
                                      </p:to>
                                    </p:set>
                                  </p:childTnLst>
                                </p:cTn>
                              </p:par>
                              <p:par>
                                <p:cTn id="67" presetID="1" presetClass="mediacall" presetSubtype="0" fill="hold" nodeType="withEffect">
                                  <p:stCondLst>
                                    <p:cond delay="0"/>
                                  </p:stCondLst>
                                  <p:childTnLst>
                                    <p:cmd type="call" cmd="playFrom(0.0)">
                                      <p:cBhvr>
                                        <p:cTn id="68" dur="862" fill="hold"/>
                                        <p:tgtEl>
                                          <p:spTgt spid="34"/>
                                        </p:tgtEl>
                                      </p:cBhvr>
                                    </p:cmd>
                                  </p:childTnLst>
                                </p:cTn>
                              </p:par>
                              <p:par>
                                <p:cTn id="69" presetID="1" presetClass="entr" presetSubtype="0" fill="hold" nodeType="with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par>
                                <p:cTn id="71" presetID="26" presetClass="emph" presetSubtype="0" repeatCount="4000" fill="hold" grpId="1" nodeType="withEffect">
                                  <p:stCondLst>
                                    <p:cond delay="0"/>
                                  </p:stCondLst>
                                  <p:childTnLst>
                                    <p:animEffect transition="out" filter="fade">
                                      <p:cBhvr>
                                        <p:cTn id="72" dur="500" tmFilter="0, 0; .2, .5; .8, .5; 1, 0"/>
                                        <p:tgtEl>
                                          <p:spTgt spid="24"/>
                                        </p:tgtEl>
                                      </p:cBhvr>
                                    </p:animEffect>
                                    <p:animScale>
                                      <p:cBhvr>
                                        <p:cTn id="73"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74" restart="whenNotActive" fill="hold" evtFilter="cancelBubble" nodeType="interactiveSeq">
                <p:stCondLst>
                  <p:cond evt="onClick" delay="0">
                    <p:tgtEl>
                      <p:spTgt spid="26"/>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500" fill="hold"/>
                                        <p:tgtEl>
                                          <p:spTgt spid="26"/>
                                        </p:tgtEl>
                                        <p:attrNameLst>
                                          <p:attrName>fillcolor</p:attrName>
                                        </p:attrNameLst>
                                      </p:cBhvr>
                                      <p:to>
                                        <a:srgbClr val="D99694"/>
                                      </p:to>
                                    </p:animClr>
                                    <p:set>
                                      <p:cBhvr>
                                        <p:cTn id="79" dur="500" fill="hold"/>
                                        <p:tgtEl>
                                          <p:spTgt spid="26"/>
                                        </p:tgtEl>
                                        <p:attrNameLst>
                                          <p:attrName>fill.type</p:attrName>
                                        </p:attrNameLst>
                                      </p:cBhvr>
                                      <p:to>
                                        <p:strVal val="solid"/>
                                      </p:to>
                                    </p:set>
                                    <p:set>
                                      <p:cBhvr>
                                        <p:cTn id="80" dur="500" fill="hold"/>
                                        <p:tgtEl>
                                          <p:spTgt spid="26"/>
                                        </p:tgtEl>
                                        <p:attrNameLst>
                                          <p:attrName>fill.on</p:attrName>
                                        </p:attrNameLst>
                                      </p:cBhvr>
                                      <p:to>
                                        <p:strVal val="true"/>
                                      </p:to>
                                    </p:set>
                                  </p:childTnLst>
                                </p:cTn>
                              </p:par>
                              <p:par>
                                <p:cTn id="81" presetID="1" presetClass="mediacall" presetSubtype="0" fill="hold" nodeType="withEffect">
                                  <p:stCondLst>
                                    <p:cond delay="0"/>
                                  </p:stCondLst>
                                  <p:childTnLst>
                                    <p:cmd type="call" cmd="playFrom(0.0)">
                                      <p:cBhvr>
                                        <p:cTn id="82" dur="862" fill="hold"/>
                                        <p:tgtEl>
                                          <p:spTgt spid="34"/>
                                        </p:tgtEl>
                                      </p:cBhvr>
                                    </p:cmd>
                                  </p:childTnLst>
                                </p:cTn>
                              </p:par>
                              <p:par>
                                <p:cTn id="83" presetID="1" presetClass="entr" presetSubtype="0" fill="hold" nodeType="withEffect">
                                  <p:stCondLst>
                                    <p:cond delay="0"/>
                                  </p:stCondLst>
                                  <p:childTnLst>
                                    <p:set>
                                      <p:cBhvr>
                                        <p:cTn id="84" dur="1" fill="hold">
                                          <p:stCondLst>
                                            <p:cond delay="9"/>
                                          </p:stCondLst>
                                        </p:cTn>
                                        <p:tgtEl>
                                          <p:spTgt spid="31"/>
                                        </p:tgtEl>
                                        <p:attrNameLst>
                                          <p:attrName>style.visibility</p:attrName>
                                        </p:attrNameLst>
                                      </p:cBhvr>
                                      <p:to>
                                        <p:strVal val="visible"/>
                                      </p:to>
                                    </p:set>
                                  </p:childTnLst>
                                </p:cTn>
                              </p:par>
                              <p:par>
                                <p:cTn id="85" presetID="26" presetClass="emph" presetSubtype="0" repeatCount="4000" fill="hold" grpId="1" nodeType="withEffect">
                                  <p:stCondLst>
                                    <p:cond delay="0"/>
                                  </p:stCondLst>
                                  <p:childTnLst>
                                    <p:animEffect transition="out" filter="fade">
                                      <p:cBhvr>
                                        <p:cTn id="86" dur="500" tmFilter="0, 0; .2, .5; .8, .5; 1, 0"/>
                                        <p:tgtEl>
                                          <p:spTgt spid="26"/>
                                        </p:tgtEl>
                                      </p:cBhvr>
                                    </p:animEffect>
                                    <p:animScale>
                                      <p:cBhvr>
                                        <p:cTn id="87" dur="250" autoRev="1" fill="hold"/>
                                        <p:tgtEl>
                                          <p:spTgt spid="26"/>
                                        </p:tgtEl>
                                      </p:cBhvr>
                                      <p:by x="105000" y="105000"/>
                                    </p:animScale>
                                  </p:childTnLst>
                                </p:cTn>
                              </p:par>
                            </p:childTnLst>
                          </p:cTn>
                        </p:par>
                      </p:childTnLst>
                    </p:cTn>
                  </p:par>
                </p:childTnLst>
              </p:cTn>
              <p:nextCondLst>
                <p:cond evt="onClick" delay="0">
                  <p:tgtEl>
                    <p:spTgt spid="26"/>
                  </p:tgtEl>
                </p:cond>
              </p:nextCondLst>
            </p:seq>
            <p:seq concurrent="1" nextAc="seek">
              <p:cTn id="88" restart="whenNotActive" fill="hold" evtFilter="cancelBubble" nodeType="interactiveSeq">
                <p:stCondLst>
                  <p:cond evt="onClick" delay="0">
                    <p:tgtEl>
                      <p:spTgt spid="27"/>
                    </p:tgtEl>
                  </p:cond>
                </p:stCondLst>
                <p:endSync evt="end" delay="0">
                  <p:rtn val="all"/>
                </p:endSync>
                <p:childTnLst>
                  <p:par>
                    <p:cTn id="89" fill="hold">
                      <p:stCondLst>
                        <p:cond delay="0"/>
                      </p:stCondLst>
                      <p:childTnLst>
                        <p:par>
                          <p:cTn id="90" fill="hold">
                            <p:stCondLst>
                              <p:cond delay="0"/>
                            </p:stCondLst>
                            <p:childTnLst>
                              <p:par>
                                <p:cTn id="91" presetID="1" presetClass="emph" presetSubtype="2" fill="hold" nodeType="clickEffect">
                                  <p:stCondLst>
                                    <p:cond delay="0"/>
                                  </p:stCondLst>
                                  <p:childTnLst>
                                    <p:animClr clrSpc="rgb" dir="cw">
                                      <p:cBhvr>
                                        <p:cTn id="92" dur="500" fill="hold"/>
                                        <p:tgtEl>
                                          <p:spTgt spid="27"/>
                                        </p:tgtEl>
                                        <p:attrNameLst>
                                          <p:attrName>fillcolor</p:attrName>
                                        </p:attrNameLst>
                                      </p:cBhvr>
                                      <p:to>
                                        <a:srgbClr val="D99694"/>
                                      </p:to>
                                    </p:animClr>
                                    <p:set>
                                      <p:cBhvr>
                                        <p:cTn id="93" dur="500" fill="hold"/>
                                        <p:tgtEl>
                                          <p:spTgt spid="27"/>
                                        </p:tgtEl>
                                        <p:attrNameLst>
                                          <p:attrName>fill.type</p:attrName>
                                        </p:attrNameLst>
                                      </p:cBhvr>
                                      <p:to>
                                        <p:strVal val="solid"/>
                                      </p:to>
                                    </p:set>
                                    <p:set>
                                      <p:cBhvr>
                                        <p:cTn id="94" dur="500" fill="hold"/>
                                        <p:tgtEl>
                                          <p:spTgt spid="27"/>
                                        </p:tgtEl>
                                        <p:attrNameLst>
                                          <p:attrName>fill.on</p:attrName>
                                        </p:attrNameLst>
                                      </p:cBhvr>
                                      <p:to>
                                        <p:strVal val="true"/>
                                      </p:to>
                                    </p:set>
                                  </p:childTnLst>
                                </p:cTn>
                              </p:par>
                              <p:par>
                                <p:cTn id="95" presetID="1" presetClass="mediacall" presetSubtype="0" fill="hold" nodeType="withEffect">
                                  <p:stCondLst>
                                    <p:cond delay="0"/>
                                  </p:stCondLst>
                                  <p:childTnLst>
                                    <p:cmd type="call" cmd="playFrom(0.0)">
                                      <p:cBhvr>
                                        <p:cTn id="96" dur="862" fill="hold"/>
                                        <p:tgtEl>
                                          <p:spTgt spid="34"/>
                                        </p:tgtEl>
                                      </p:cBhvr>
                                    </p:cmd>
                                  </p:childTnLst>
                                </p:cTn>
                              </p:par>
                              <p:par>
                                <p:cTn id="97" presetID="1" presetClass="entr" presetSubtype="0" fill="hold" nodeType="withEffect">
                                  <p:stCondLst>
                                    <p:cond delay="0"/>
                                  </p:stCondLst>
                                  <p:childTnLst>
                                    <p:set>
                                      <p:cBhvr>
                                        <p:cTn id="98" dur="1" fill="hold">
                                          <p:stCondLst>
                                            <p:cond delay="9"/>
                                          </p:stCondLst>
                                        </p:cTn>
                                        <p:tgtEl>
                                          <p:spTgt spid="32"/>
                                        </p:tgtEl>
                                        <p:attrNameLst>
                                          <p:attrName>style.visibility</p:attrName>
                                        </p:attrNameLst>
                                      </p:cBhvr>
                                      <p:to>
                                        <p:strVal val="visible"/>
                                      </p:to>
                                    </p:set>
                                  </p:childTnLst>
                                </p:cTn>
                              </p:par>
                              <p:par>
                                <p:cTn id="99" presetID="26" presetClass="emph" presetSubtype="0" repeatCount="4000" fill="hold" grpId="1" nodeType="withEffect">
                                  <p:stCondLst>
                                    <p:cond delay="0"/>
                                  </p:stCondLst>
                                  <p:childTnLst>
                                    <p:animEffect transition="out" filter="fade">
                                      <p:cBhvr>
                                        <p:cTn id="100" dur="500" tmFilter="0, 0; .2, .5; .8, .5; 1, 0"/>
                                        <p:tgtEl>
                                          <p:spTgt spid="27"/>
                                        </p:tgtEl>
                                      </p:cBhvr>
                                    </p:animEffect>
                                    <p:animScale>
                                      <p:cBhvr>
                                        <p:cTn id="101" dur="250" autoRev="1" fill="hold"/>
                                        <p:tgtEl>
                                          <p:spTgt spid="27"/>
                                        </p:tgtEl>
                                      </p:cBhvr>
                                      <p:by x="105000" y="105000"/>
                                    </p:animScale>
                                  </p:childTnLst>
                                </p:cTn>
                              </p:par>
                            </p:childTnLst>
                          </p:cTn>
                        </p:par>
                      </p:childTnLst>
                    </p:cTn>
                  </p:par>
                </p:childTnLst>
              </p:cTn>
              <p:nextCondLst>
                <p:cond evt="onClick" delay="0">
                  <p:tgtEl>
                    <p:spTgt spid="27"/>
                  </p:tgtEl>
                </p:cond>
              </p:nextCondLst>
            </p:seq>
            <p:audio>
              <p:cMediaNode vol="80000">
                <p:cTn id="102" fill="hold" display="0">
                  <p:stCondLst>
                    <p:cond delay="indefinite"/>
                  </p:stCondLst>
                  <p:endCondLst>
                    <p:cond evt="onStopAudio" delay="0">
                      <p:tgtEl>
                        <p:sldTgt/>
                      </p:tgtEl>
                    </p:cond>
                  </p:endCondLst>
                </p:cTn>
                <p:tgtEl>
                  <p:spTgt spid="28"/>
                </p:tgtEl>
              </p:cMediaNode>
            </p:audio>
            <p:audio>
              <p:cMediaNode vol="80000">
                <p:cTn id="103" fill="hold" display="0">
                  <p:stCondLst>
                    <p:cond delay="indefinite"/>
                  </p:stCondLst>
                  <p:endCondLst>
                    <p:cond evt="onStopAudio" delay="0">
                      <p:tgtEl>
                        <p:sldTgt/>
                      </p:tgtEl>
                    </p:cond>
                  </p:endCondLst>
                </p:cTn>
                <p:tgtEl>
                  <p:spTgt spid="34"/>
                </p:tgtEl>
              </p:cMediaNode>
            </p:audio>
          </p:childTnLst>
        </p:cTn>
      </p:par>
    </p:tnLst>
    <p:bldLst>
      <p:bldP spid="22" grpId="0" animBg="1"/>
      <p:bldP spid="23" grpId="0" animBg="1"/>
      <p:bldP spid="23" grpId="1" animBg="1"/>
      <p:bldP spid="24" grpId="0" animBg="1"/>
      <p:bldP spid="24" grpId="1" animBg="1"/>
      <p:bldP spid="26" grpId="0" animBg="1"/>
      <p:bldP spid="26" grpId="1" animBg="1"/>
      <p:bldP spid="27" grpId="0" animBg="1"/>
      <p:bldP spid="27" grpId="1" animBg="1"/>
      <p:bldP spid="3"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2" name="Rectangle 1"/>
          <p:cNvSpPr/>
          <p:nvPr/>
        </p:nvSpPr>
        <p:spPr>
          <a:xfrm>
            <a:off x="0" y="0"/>
            <a:ext cx="18288000" cy="1028700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âu hỏi">
            <a:extLst>
              <a:ext uri="{FF2B5EF4-FFF2-40B4-BE49-F238E27FC236}">
                <a16:creationId xmlns:a16="http://schemas.microsoft.com/office/drawing/2014/main" id="{4ADFFF1A-F500-CC57-185E-00F4826D0836}"/>
              </a:ext>
            </a:extLst>
          </p:cNvPr>
          <p:cNvSpPr/>
          <p:nvPr/>
        </p:nvSpPr>
        <p:spPr>
          <a:xfrm>
            <a:off x="457200" y="374984"/>
            <a:ext cx="17373600" cy="59322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1200"/>
              </a:spcAft>
            </a:pPr>
            <a:endParaRPr lang="en-US" sz="32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3" name="Đáp án đúng">
            <a:extLst>
              <a:ext uri="{FF2B5EF4-FFF2-40B4-BE49-F238E27FC236}">
                <a16:creationId xmlns:a16="http://schemas.microsoft.com/office/drawing/2014/main" id="{8B66CBE4-2DB9-BCF7-D1C4-281B894BFE17}"/>
              </a:ext>
            </a:extLst>
          </p:cNvPr>
          <p:cNvSpPr/>
          <p:nvPr/>
        </p:nvSpPr>
        <p:spPr>
          <a:xfrm>
            <a:off x="9733689" y="8515612"/>
            <a:ext cx="8081069" cy="154789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vi-VN" sz="3300" kern="100">
                <a:solidFill>
                  <a:srgbClr val="000000"/>
                </a:solidFill>
                <a:latin typeface="Arial" panose="020B0604020202020204" pitchFamily="34" charset="0"/>
                <a:ea typeface="Calibri" panose="020F0502020204030204" pitchFamily="34" charset="0"/>
                <a:cs typeface="Arial" panose="020B0604020202020204" pitchFamily="34" charset="0"/>
              </a:rPr>
              <a:t>D. Ở Anh, tỉ lệ lao động ở Khu vực 3 cao hơn Ấn Độ </a:t>
            </a:r>
            <a:r>
              <a:rPr lang="vi-VN" sz="3300" kern="100">
                <a:solidFill>
                  <a:srgbClr val="000000"/>
                </a:solidFill>
                <a:latin typeface="Arial" panose="020B0604020202020204" pitchFamily="34" charset="0"/>
                <a:ea typeface="Calibri" panose="020F0502020204030204" pitchFamily="34" charset="0"/>
                <a:cs typeface="Arial" panose="020B0604020202020204" pitchFamily="34" charset="0"/>
              </a:rPr>
              <a:t>và </a:t>
            </a:r>
            <a:r>
              <a:rPr lang="vi-VN" sz="3300" kern="100" smtClean="0">
                <a:solidFill>
                  <a:srgbClr val="000000"/>
                </a:solidFill>
                <a:latin typeface="Arial" panose="020B0604020202020204" pitchFamily="34" charset="0"/>
                <a:ea typeface="Calibri" panose="020F0502020204030204" pitchFamily="34" charset="0"/>
                <a:cs typeface="Arial" panose="020B0604020202020204" pitchFamily="34" charset="0"/>
              </a:rPr>
              <a:t>Brazil</a:t>
            </a:r>
            <a:endParaRPr lang="en-US" sz="3300" kern="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4" name="Đáp án sai 1">
                <a:extLst>
                  <a:ext uri="{FF2B5EF4-FFF2-40B4-BE49-F238E27FC236}">
                    <a16:creationId xmlns:a16="http://schemas.microsoft.com/office/drawing/2014/main" id="{3FCD9830-5FD1-BD44-878B-228BD96CE996}"/>
                  </a:ext>
                </a:extLst>
              </p:cNvPr>
              <p:cNvSpPr/>
              <p:nvPr/>
            </p:nvSpPr>
            <p:spPr>
              <a:xfrm>
                <a:off x="457200" y="8496300"/>
                <a:ext cx="8173418" cy="153341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m:rPr>
                          <m:nor/>
                        </m:rPr>
                        <a:rPr lang="en-US" sz="3300" smtClean="0">
                          <a:solidFill>
                            <a:srgbClr val="000000"/>
                          </a:solidFill>
                          <a:latin typeface="Arial" panose="020B0604020202020204" pitchFamily="34" charset="0"/>
                          <a:ea typeface="Times New Roman" panose="02020603050405020304" pitchFamily="18" charset="0"/>
                          <a:cs typeface="Arial" panose="020B0604020202020204" pitchFamily="34" charset="0"/>
                        </a:rPr>
                        <m:t>B</m:t>
                      </m:r>
                      <m:r>
                        <m:rPr>
                          <m:nor/>
                        </m:rPr>
                        <a:rPr lang="en-US" sz="3300" smtClean="0">
                          <a:solidFill>
                            <a:srgbClr val="000000"/>
                          </a:solidFill>
                          <a:latin typeface="Arial" panose="020B0604020202020204" pitchFamily="34" charset="0"/>
                          <a:ea typeface="Times New Roman" panose="02020603050405020304" pitchFamily="18" charset="0"/>
                          <a:cs typeface="Arial" panose="020B0604020202020204" pitchFamily="34" charset="0"/>
                        </a:rPr>
                        <m:t>. Ở </m:t>
                      </m:r>
                      <m:r>
                        <m:rPr>
                          <m:nor/>
                        </m:rPr>
                        <a:rPr lang="en-US" sz="3300" smtClean="0">
                          <a:solidFill>
                            <a:srgbClr val="000000"/>
                          </a:solidFill>
                          <a:latin typeface="Arial" panose="020B0604020202020204" pitchFamily="34" charset="0"/>
                          <a:ea typeface="Times New Roman" panose="02020603050405020304" pitchFamily="18" charset="0"/>
                          <a:cs typeface="Arial" panose="020B0604020202020204" pitchFamily="34" charset="0"/>
                        </a:rPr>
                        <m:t>Anh</m:t>
                      </m:r>
                      <m:r>
                        <m:rPr>
                          <m:nor/>
                        </m:rPr>
                        <a:rPr lang="en-US" sz="3300" smtClean="0">
                          <a:solidFill>
                            <a:srgbClr val="000000"/>
                          </a:solidFill>
                          <a:latin typeface="Arial" panose="020B0604020202020204" pitchFamily="34" charset="0"/>
                          <a:ea typeface="Times New Roman" panose="02020603050405020304" pitchFamily="18" charset="0"/>
                          <a:cs typeface="Arial" panose="020B0604020202020204" pitchFamily="34" charset="0"/>
                        </a:rPr>
                        <m:t>, </m:t>
                      </m:r>
                      <m:r>
                        <m:rPr>
                          <m:nor/>
                        </m:rPr>
                        <a:rPr lang="en-US" sz="3300" smtClean="0">
                          <a:solidFill>
                            <a:srgbClr val="000000"/>
                          </a:solidFill>
                          <a:latin typeface="Arial" panose="020B0604020202020204" pitchFamily="34" charset="0"/>
                          <a:ea typeface="Times New Roman" panose="02020603050405020304" pitchFamily="18" charset="0"/>
                          <a:cs typeface="Arial" panose="020B0604020202020204" pitchFamily="34" charset="0"/>
                        </a:rPr>
                        <m:t>g</m:t>
                      </m:r>
                      <m:r>
                        <m:rPr>
                          <m:nor/>
                        </m:rPr>
                        <a:rPr lang="en-US" sz="3300" smtClean="0">
                          <a:solidFill>
                            <a:srgbClr val="000000"/>
                          </a:solidFill>
                          <a:latin typeface="Arial" panose="020B0604020202020204" pitchFamily="34" charset="0"/>
                          <a:ea typeface="Times New Roman" panose="02020603050405020304" pitchFamily="18" charset="0"/>
                          <a:cs typeface="Arial" panose="020B0604020202020204" pitchFamily="34" charset="0"/>
                        </a:rPr>
                        <m:t>ầ</m:t>
                      </m:r>
                      <m:r>
                        <m:rPr>
                          <m:nor/>
                        </m:rPr>
                        <a:rPr lang="en-US" sz="3300" smtClean="0">
                          <a:solidFill>
                            <a:srgbClr val="000000"/>
                          </a:solidFill>
                          <a:latin typeface="Arial" panose="020B0604020202020204" pitchFamily="34" charset="0"/>
                          <a:ea typeface="Times New Roman" panose="02020603050405020304" pitchFamily="18" charset="0"/>
                          <a:cs typeface="Arial" panose="020B0604020202020204" pitchFamily="34" charset="0"/>
                        </a:rPr>
                        <m:t>n</m:t>
                      </m:r>
                      <m:r>
                        <m:rPr>
                          <m:nor/>
                        </m:rPr>
                        <a:rPr lang="en-US" sz="3300" smtClean="0">
                          <a:solidFill>
                            <a:srgbClr val="000000"/>
                          </a:solidFill>
                          <a:latin typeface="Arial" panose="020B0604020202020204" pitchFamily="34" charset="0"/>
                          <a:ea typeface="Times New Roman" panose="02020603050405020304" pitchFamily="18" charset="0"/>
                          <a:cs typeface="Arial" panose="020B0604020202020204" pitchFamily="34" charset="0"/>
                        </a:rPr>
                        <m:t> </m:t>
                      </m:r>
                      <m:r>
                        <a:rPr lang="en-US" sz="33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80%</m:t>
                      </m:r>
                      <m:r>
                        <m:rPr>
                          <m:nor/>
                        </m:rPr>
                        <a:rPr lang="en-US" sz="3300">
                          <a:solidFill>
                            <a:srgbClr val="000000"/>
                          </a:solidFill>
                          <a:effectLst/>
                          <a:latin typeface="Arial" panose="020B0604020202020204" pitchFamily="34" charset="0"/>
                          <a:ea typeface="Times New Roman" panose="02020603050405020304" pitchFamily="18" charset="0"/>
                          <a:cs typeface="Arial" panose="020B0604020202020204" pitchFamily="34" charset="0"/>
                        </a:rPr>
                        <m:t> </m:t>
                      </m:r>
                      <m:r>
                        <m:rPr>
                          <m:nor/>
                        </m:rPr>
                        <a:rPr lang="en-US" sz="3300">
                          <a:solidFill>
                            <a:srgbClr val="000000"/>
                          </a:solidFill>
                          <a:effectLst/>
                          <a:latin typeface="Arial" panose="020B0604020202020204" pitchFamily="34" charset="0"/>
                          <a:ea typeface="Times New Roman" panose="02020603050405020304" pitchFamily="18" charset="0"/>
                          <a:cs typeface="Arial" panose="020B0604020202020204" pitchFamily="34" charset="0"/>
                        </a:rPr>
                        <m:t>lao</m:t>
                      </m:r>
                      <m:r>
                        <m:rPr>
                          <m:nor/>
                        </m:rPr>
                        <a:rPr lang="en-US" sz="3300">
                          <a:solidFill>
                            <a:srgbClr val="000000"/>
                          </a:solidFill>
                          <a:effectLst/>
                          <a:latin typeface="Arial" panose="020B0604020202020204" pitchFamily="34" charset="0"/>
                          <a:ea typeface="Times New Roman" panose="02020603050405020304" pitchFamily="18" charset="0"/>
                          <a:cs typeface="Arial" panose="020B0604020202020204" pitchFamily="34" charset="0"/>
                        </a:rPr>
                        <m:t> độ</m:t>
                      </m:r>
                      <m:r>
                        <m:rPr>
                          <m:nor/>
                        </m:rPr>
                        <a:rPr lang="en-US" sz="3300">
                          <a:solidFill>
                            <a:srgbClr val="000000"/>
                          </a:solidFill>
                          <a:effectLst/>
                          <a:latin typeface="Arial" panose="020B0604020202020204" pitchFamily="34" charset="0"/>
                          <a:ea typeface="Times New Roman" panose="02020603050405020304" pitchFamily="18" charset="0"/>
                          <a:cs typeface="Arial" panose="020B0604020202020204" pitchFamily="34" charset="0"/>
                        </a:rPr>
                        <m:t>ng</m:t>
                      </m:r>
                      <m:r>
                        <m:rPr>
                          <m:nor/>
                        </m:rPr>
                        <a:rPr lang="en-US" sz="3300">
                          <a:solidFill>
                            <a:srgbClr val="000000"/>
                          </a:solidFill>
                          <a:effectLst/>
                          <a:latin typeface="Arial" panose="020B0604020202020204" pitchFamily="34" charset="0"/>
                          <a:ea typeface="Times New Roman" panose="02020603050405020304" pitchFamily="18" charset="0"/>
                          <a:cs typeface="Arial" panose="020B0604020202020204" pitchFamily="34" charset="0"/>
                        </a:rPr>
                        <m:t> </m:t>
                      </m:r>
                      <m:r>
                        <m:rPr>
                          <m:nor/>
                        </m:rPr>
                        <a:rPr lang="en-US" sz="3300">
                          <a:solidFill>
                            <a:srgbClr val="000000"/>
                          </a:solidFill>
                          <a:effectLst/>
                          <a:latin typeface="Arial" panose="020B0604020202020204" pitchFamily="34" charset="0"/>
                          <a:ea typeface="Times New Roman" panose="02020603050405020304" pitchFamily="18" charset="0"/>
                          <a:cs typeface="Arial" panose="020B0604020202020204" pitchFamily="34" charset="0"/>
                        </a:rPr>
                        <m:t>l</m:t>
                      </m:r>
                      <m:r>
                        <m:rPr>
                          <m:nor/>
                        </m:rPr>
                        <a:rPr lang="en-US" sz="3300">
                          <a:solidFill>
                            <a:srgbClr val="000000"/>
                          </a:solidFill>
                          <a:effectLst/>
                          <a:latin typeface="Arial" panose="020B0604020202020204" pitchFamily="34" charset="0"/>
                          <a:ea typeface="Times New Roman" panose="02020603050405020304" pitchFamily="18" charset="0"/>
                          <a:cs typeface="Arial" panose="020B0604020202020204" pitchFamily="34" charset="0"/>
                        </a:rPr>
                        <m:t>à</m:t>
                      </m:r>
                      <m:r>
                        <m:rPr>
                          <m:nor/>
                        </m:rPr>
                        <a:rPr lang="en-US" sz="3300">
                          <a:solidFill>
                            <a:srgbClr val="000000"/>
                          </a:solidFill>
                          <a:effectLst/>
                          <a:latin typeface="Arial" panose="020B0604020202020204" pitchFamily="34" charset="0"/>
                          <a:ea typeface="Times New Roman" panose="02020603050405020304" pitchFamily="18" charset="0"/>
                          <a:cs typeface="Arial" panose="020B0604020202020204" pitchFamily="34" charset="0"/>
                        </a:rPr>
                        <m:t>m</m:t>
                      </m:r>
                      <m:r>
                        <m:rPr>
                          <m:nor/>
                        </m:rPr>
                        <a:rPr lang="en-US" sz="3300">
                          <a:solidFill>
                            <a:srgbClr val="000000"/>
                          </a:solidFill>
                          <a:effectLst/>
                          <a:latin typeface="Arial" panose="020B0604020202020204" pitchFamily="34" charset="0"/>
                          <a:ea typeface="Times New Roman" panose="02020603050405020304" pitchFamily="18" charset="0"/>
                          <a:cs typeface="Arial" panose="020B0604020202020204" pitchFamily="34" charset="0"/>
                        </a:rPr>
                        <m:t> </m:t>
                      </m:r>
                      <m:r>
                        <m:rPr>
                          <m:nor/>
                        </m:rPr>
                        <a:rPr lang="en-US" sz="3300">
                          <a:solidFill>
                            <a:srgbClr val="000000"/>
                          </a:solidFill>
                          <a:effectLst/>
                          <a:latin typeface="Arial" panose="020B0604020202020204" pitchFamily="34" charset="0"/>
                          <a:ea typeface="Times New Roman" panose="02020603050405020304" pitchFamily="18" charset="0"/>
                          <a:cs typeface="Arial" panose="020B0604020202020204" pitchFamily="34" charset="0"/>
                        </a:rPr>
                        <m:t>vi</m:t>
                      </m:r>
                      <m:r>
                        <m:rPr>
                          <m:nor/>
                        </m:rPr>
                        <a:rPr lang="en-US" sz="3300">
                          <a:solidFill>
                            <a:srgbClr val="000000"/>
                          </a:solidFill>
                          <a:effectLst/>
                          <a:latin typeface="Arial" panose="020B0604020202020204" pitchFamily="34" charset="0"/>
                          <a:ea typeface="Times New Roman" panose="02020603050405020304" pitchFamily="18" charset="0"/>
                          <a:cs typeface="Arial" panose="020B0604020202020204" pitchFamily="34" charset="0"/>
                        </a:rPr>
                        <m:t>ệ</m:t>
                      </m:r>
                      <m:r>
                        <m:rPr>
                          <m:nor/>
                        </m:rPr>
                        <a:rPr lang="en-US" sz="3300">
                          <a:solidFill>
                            <a:srgbClr val="000000"/>
                          </a:solidFill>
                          <a:effectLst/>
                          <a:latin typeface="Arial" panose="020B0604020202020204" pitchFamily="34" charset="0"/>
                          <a:ea typeface="Times New Roman" panose="02020603050405020304" pitchFamily="18" charset="0"/>
                          <a:cs typeface="Arial" panose="020B0604020202020204" pitchFamily="34" charset="0"/>
                        </a:rPr>
                        <m:t>c</m:t>
                      </m:r>
                      <m:r>
                        <m:rPr>
                          <m:nor/>
                        </m:rPr>
                        <a:rPr lang="en-US" sz="3300">
                          <a:solidFill>
                            <a:srgbClr val="000000"/>
                          </a:solidFill>
                          <a:effectLst/>
                          <a:latin typeface="Arial" panose="020B0604020202020204" pitchFamily="34" charset="0"/>
                          <a:ea typeface="Times New Roman" panose="02020603050405020304" pitchFamily="18" charset="0"/>
                          <a:cs typeface="Arial" panose="020B0604020202020204" pitchFamily="34" charset="0"/>
                        </a:rPr>
                        <m:t> ở </m:t>
                      </m:r>
                      <m:r>
                        <m:rPr>
                          <m:nor/>
                        </m:rPr>
                        <a:rPr lang="en-US" sz="3300">
                          <a:solidFill>
                            <a:srgbClr val="000000"/>
                          </a:solidFill>
                          <a:effectLst/>
                          <a:latin typeface="Arial" panose="020B0604020202020204" pitchFamily="34" charset="0"/>
                          <a:ea typeface="Times New Roman" panose="02020603050405020304" pitchFamily="18" charset="0"/>
                          <a:cs typeface="Arial" panose="020B0604020202020204" pitchFamily="34" charset="0"/>
                        </a:rPr>
                        <m:t>Khu</m:t>
                      </m:r>
                      <m:r>
                        <m:rPr>
                          <m:nor/>
                        </m:rPr>
                        <a:rPr lang="en-US" sz="3300">
                          <a:solidFill>
                            <a:srgbClr val="000000"/>
                          </a:solidFill>
                          <a:effectLst/>
                          <a:latin typeface="Arial" panose="020B0604020202020204" pitchFamily="34" charset="0"/>
                          <a:ea typeface="Times New Roman" panose="02020603050405020304" pitchFamily="18" charset="0"/>
                          <a:cs typeface="Arial" panose="020B0604020202020204" pitchFamily="34" charset="0"/>
                        </a:rPr>
                        <m:t> </m:t>
                      </m:r>
                      <m:r>
                        <m:rPr>
                          <m:nor/>
                        </m:rPr>
                        <a:rPr lang="en-US" sz="3300">
                          <a:solidFill>
                            <a:srgbClr val="000000"/>
                          </a:solidFill>
                          <a:effectLst/>
                          <a:latin typeface="Arial" panose="020B0604020202020204" pitchFamily="34" charset="0"/>
                          <a:ea typeface="Times New Roman" panose="02020603050405020304" pitchFamily="18" charset="0"/>
                          <a:cs typeface="Arial" panose="020B0604020202020204" pitchFamily="34" charset="0"/>
                        </a:rPr>
                        <m:t>v</m:t>
                      </m:r>
                      <m:r>
                        <m:rPr>
                          <m:nor/>
                        </m:rPr>
                        <a:rPr lang="en-US" sz="3300">
                          <a:solidFill>
                            <a:srgbClr val="000000"/>
                          </a:solidFill>
                          <a:effectLst/>
                          <a:latin typeface="Arial" panose="020B0604020202020204" pitchFamily="34" charset="0"/>
                          <a:ea typeface="Times New Roman" panose="02020603050405020304" pitchFamily="18" charset="0"/>
                          <a:cs typeface="Arial" panose="020B0604020202020204" pitchFamily="34" charset="0"/>
                        </a:rPr>
                        <m:t>ự</m:t>
                      </m:r>
                      <m:r>
                        <m:rPr>
                          <m:nor/>
                        </m:rPr>
                        <a:rPr lang="en-US" sz="3300">
                          <a:solidFill>
                            <a:srgbClr val="000000"/>
                          </a:solidFill>
                          <a:effectLst/>
                          <a:latin typeface="Arial" panose="020B0604020202020204" pitchFamily="34" charset="0"/>
                          <a:ea typeface="Times New Roman" panose="02020603050405020304" pitchFamily="18" charset="0"/>
                          <a:cs typeface="Arial" panose="020B0604020202020204" pitchFamily="34" charset="0"/>
                        </a:rPr>
                        <m:t>c</m:t>
                      </m:r>
                      <m:r>
                        <m:rPr>
                          <m:nor/>
                        </m:rPr>
                        <a:rPr lang="en-US" sz="3300">
                          <a:solidFill>
                            <a:srgbClr val="000000"/>
                          </a:solidFill>
                          <a:effectLst/>
                          <a:latin typeface="Arial" panose="020B0604020202020204" pitchFamily="34" charset="0"/>
                          <a:ea typeface="Times New Roman" panose="02020603050405020304" pitchFamily="18" charset="0"/>
                          <a:cs typeface="Arial" panose="020B0604020202020204" pitchFamily="34" charset="0"/>
                        </a:rPr>
                        <m:t> 1</m:t>
                      </m:r>
                    </m:oMath>
                  </m:oMathPara>
                </a14:m>
                <a:endParaRPr lang="en-US" sz="33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4"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457200" y="8496300"/>
                <a:ext cx="8173418" cy="1533414"/>
              </a:xfrm>
              <a:prstGeom prst="roundRect">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Đáp án sai 2">
                <a:extLst>
                  <a:ext uri="{FF2B5EF4-FFF2-40B4-BE49-F238E27FC236}">
                    <a16:creationId xmlns:a16="http://schemas.microsoft.com/office/drawing/2014/main" id="{6A919885-0285-0403-1E09-FA94D8BC080B}"/>
                  </a:ext>
                </a:extLst>
              </p:cNvPr>
              <p:cNvSpPr/>
              <p:nvPr/>
            </p:nvSpPr>
            <p:spPr>
              <a:xfrm>
                <a:off x="457200" y="6653018"/>
                <a:ext cx="8173418" cy="15384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m:rPr>
                          <m:nor/>
                        </m:rPr>
                        <a:rPr lang="en-US" sz="3300" smtClean="0">
                          <a:solidFill>
                            <a:srgbClr val="000000"/>
                          </a:solidFill>
                          <a:latin typeface="Arial" panose="020B0604020202020204" pitchFamily="34" charset="0"/>
                          <a:ea typeface="Times New Roman" panose="02020603050405020304" pitchFamily="18" charset="0"/>
                          <a:cs typeface="Arial" panose="020B0604020202020204" pitchFamily="34" charset="0"/>
                        </a:rPr>
                        <m:t>A</m:t>
                      </m:r>
                      <m:r>
                        <m:rPr>
                          <m:nor/>
                        </m:rPr>
                        <a:rPr lang="en-US" sz="3300" smtClean="0">
                          <a:solidFill>
                            <a:srgbClr val="000000"/>
                          </a:solidFill>
                          <a:latin typeface="Arial" panose="020B0604020202020204" pitchFamily="34" charset="0"/>
                          <a:ea typeface="Times New Roman" panose="02020603050405020304" pitchFamily="18" charset="0"/>
                          <a:cs typeface="Arial" panose="020B0604020202020204" pitchFamily="34" charset="0"/>
                        </a:rPr>
                        <m:t>. Ở Ấ</m:t>
                      </m:r>
                      <m:r>
                        <m:rPr>
                          <m:nor/>
                        </m:rPr>
                        <a:rPr lang="en-US" sz="3300" smtClean="0">
                          <a:solidFill>
                            <a:srgbClr val="000000"/>
                          </a:solidFill>
                          <a:latin typeface="Arial" panose="020B0604020202020204" pitchFamily="34" charset="0"/>
                          <a:ea typeface="Times New Roman" panose="02020603050405020304" pitchFamily="18" charset="0"/>
                          <a:cs typeface="Arial" panose="020B0604020202020204" pitchFamily="34" charset="0"/>
                        </a:rPr>
                        <m:t>n</m:t>
                      </m:r>
                      <m:r>
                        <m:rPr>
                          <m:nor/>
                        </m:rPr>
                        <a:rPr lang="en-US" sz="3300" smtClean="0">
                          <a:solidFill>
                            <a:srgbClr val="000000"/>
                          </a:solidFill>
                          <a:latin typeface="Arial" panose="020B0604020202020204" pitchFamily="34" charset="0"/>
                          <a:ea typeface="Times New Roman" panose="02020603050405020304" pitchFamily="18" charset="0"/>
                          <a:cs typeface="Arial" panose="020B0604020202020204" pitchFamily="34" charset="0"/>
                        </a:rPr>
                        <m:t> Độ, </m:t>
                      </m:r>
                      <m:r>
                        <m:rPr>
                          <m:nor/>
                        </m:rPr>
                        <a:rPr lang="en-US" sz="3300" smtClean="0">
                          <a:solidFill>
                            <a:srgbClr val="000000"/>
                          </a:solidFill>
                          <a:latin typeface="Arial" panose="020B0604020202020204" pitchFamily="34" charset="0"/>
                          <a:ea typeface="Times New Roman" panose="02020603050405020304" pitchFamily="18" charset="0"/>
                          <a:cs typeface="Arial" panose="020B0604020202020204" pitchFamily="34" charset="0"/>
                        </a:rPr>
                        <m:t>g</m:t>
                      </m:r>
                      <m:r>
                        <m:rPr>
                          <m:nor/>
                        </m:rPr>
                        <a:rPr lang="en-US" sz="3300" smtClean="0">
                          <a:solidFill>
                            <a:srgbClr val="000000"/>
                          </a:solidFill>
                          <a:latin typeface="Arial" panose="020B0604020202020204" pitchFamily="34" charset="0"/>
                          <a:ea typeface="Times New Roman" panose="02020603050405020304" pitchFamily="18" charset="0"/>
                          <a:cs typeface="Arial" panose="020B0604020202020204" pitchFamily="34" charset="0"/>
                        </a:rPr>
                        <m:t>ầ</m:t>
                      </m:r>
                      <m:r>
                        <m:rPr>
                          <m:nor/>
                        </m:rPr>
                        <a:rPr lang="en-US" sz="3300" smtClean="0">
                          <a:solidFill>
                            <a:srgbClr val="000000"/>
                          </a:solidFill>
                          <a:latin typeface="Arial" panose="020B0604020202020204" pitchFamily="34" charset="0"/>
                          <a:ea typeface="Times New Roman" panose="02020603050405020304" pitchFamily="18" charset="0"/>
                          <a:cs typeface="Arial" panose="020B0604020202020204" pitchFamily="34" charset="0"/>
                        </a:rPr>
                        <m:t>n</m:t>
                      </m:r>
                      <m:r>
                        <m:rPr>
                          <m:nor/>
                        </m:rPr>
                        <a:rPr lang="en-US" sz="3300" smtClean="0">
                          <a:solidFill>
                            <a:srgbClr val="000000"/>
                          </a:solidFill>
                          <a:latin typeface="Arial" panose="020B0604020202020204" pitchFamily="34" charset="0"/>
                          <a:ea typeface="Times New Roman" panose="02020603050405020304" pitchFamily="18" charset="0"/>
                          <a:cs typeface="Arial" panose="020B0604020202020204" pitchFamily="34" charset="0"/>
                        </a:rPr>
                        <m:t> </m:t>
                      </m:r>
                      <m:r>
                        <a:rPr lang="en-US" sz="33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50%</m:t>
                      </m:r>
                      <m:r>
                        <m:rPr>
                          <m:nor/>
                        </m:rPr>
                        <a:rPr lang="en-US" sz="3300">
                          <a:solidFill>
                            <a:srgbClr val="000000"/>
                          </a:solidFill>
                          <a:effectLst/>
                          <a:latin typeface="Arial" panose="020B0604020202020204" pitchFamily="34" charset="0"/>
                          <a:ea typeface="Times New Roman" panose="02020603050405020304" pitchFamily="18" charset="0"/>
                          <a:cs typeface="Arial" panose="020B0604020202020204" pitchFamily="34" charset="0"/>
                        </a:rPr>
                        <m:t> </m:t>
                      </m:r>
                      <m:r>
                        <m:rPr>
                          <m:nor/>
                        </m:rPr>
                        <a:rPr lang="en-US" sz="3300">
                          <a:solidFill>
                            <a:srgbClr val="000000"/>
                          </a:solidFill>
                          <a:effectLst/>
                          <a:latin typeface="Arial" panose="020B0604020202020204" pitchFamily="34" charset="0"/>
                          <a:ea typeface="Times New Roman" panose="02020603050405020304" pitchFamily="18" charset="0"/>
                          <a:cs typeface="Arial" panose="020B0604020202020204" pitchFamily="34" charset="0"/>
                        </a:rPr>
                        <m:t>lao</m:t>
                      </m:r>
                      <m:r>
                        <m:rPr>
                          <m:nor/>
                        </m:rPr>
                        <a:rPr lang="en-US" sz="3300">
                          <a:solidFill>
                            <a:srgbClr val="000000"/>
                          </a:solidFill>
                          <a:effectLst/>
                          <a:latin typeface="Arial" panose="020B0604020202020204" pitchFamily="34" charset="0"/>
                          <a:ea typeface="Times New Roman" panose="02020603050405020304" pitchFamily="18" charset="0"/>
                          <a:cs typeface="Arial" panose="020B0604020202020204" pitchFamily="34" charset="0"/>
                        </a:rPr>
                        <m:t> độ</m:t>
                      </m:r>
                      <m:r>
                        <m:rPr>
                          <m:nor/>
                        </m:rPr>
                        <a:rPr lang="en-US" sz="3300">
                          <a:solidFill>
                            <a:srgbClr val="000000"/>
                          </a:solidFill>
                          <a:effectLst/>
                          <a:latin typeface="Arial" panose="020B0604020202020204" pitchFamily="34" charset="0"/>
                          <a:ea typeface="Times New Roman" panose="02020603050405020304" pitchFamily="18" charset="0"/>
                          <a:cs typeface="Arial" panose="020B0604020202020204" pitchFamily="34" charset="0"/>
                        </a:rPr>
                        <m:t>ng</m:t>
                      </m:r>
                      <m:r>
                        <m:rPr>
                          <m:nor/>
                        </m:rPr>
                        <a:rPr lang="en-US" sz="3300">
                          <a:solidFill>
                            <a:srgbClr val="000000"/>
                          </a:solidFill>
                          <a:effectLst/>
                          <a:latin typeface="Arial" panose="020B0604020202020204" pitchFamily="34" charset="0"/>
                          <a:ea typeface="Times New Roman" panose="02020603050405020304" pitchFamily="18" charset="0"/>
                          <a:cs typeface="Arial" panose="020B0604020202020204" pitchFamily="34" charset="0"/>
                        </a:rPr>
                        <m:t> </m:t>
                      </m:r>
                      <m:r>
                        <m:rPr>
                          <m:nor/>
                        </m:rPr>
                        <a:rPr lang="en-US" sz="3300">
                          <a:solidFill>
                            <a:srgbClr val="000000"/>
                          </a:solidFill>
                          <a:effectLst/>
                          <a:latin typeface="Arial" panose="020B0604020202020204" pitchFamily="34" charset="0"/>
                          <a:ea typeface="Times New Roman" panose="02020603050405020304" pitchFamily="18" charset="0"/>
                          <a:cs typeface="Arial" panose="020B0604020202020204" pitchFamily="34" charset="0"/>
                        </a:rPr>
                        <m:t>l</m:t>
                      </m:r>
                      <m:r>
                        <m:rPr>
                          <m:nor/>
                        </m:rPr>
                        <a:rPr lang="en-US" sz="3300">
                          <a:solidFill>
                            <a:srgbClr val="000000"/>
                          </a:solidFill>
                          <a:effectLst/>
                          <a:latin typeface="Arial" panose="020B0604020202020204" pitchFamily="34" charset="0"/>
                          <a:ea typeface="Times New Roman" panose="02020603050405020304" pitchFamily="18" charset="0"/>
                          <a:cs typeface="Arial" panose="020B0604020202020204" pitchFamily="34" charset="0"/>
                        </a:rPr>
                        <m:t>à</m:t>
                      </m:r>
                      <m:r>
                        <m:rPr>
                          <m:nor/>
                        </m:rPr>
                        <a:rPr lang="en-US" sz="3300">
                          <a:solidFill>
                            <a:srgbClr val="000000"/>
                          </a:solidFill>
                          <a:effectLst/>
                          <a:latin typeface="Arial" panose="020B0604020202020204" pitchFamily="34" charset="0"/>
                          <a:ea typeface="Times New Roman" panose="02020603050405020304" pitchFamily="18" charset="0"/>
                          <a:cs typeface="Arial" panose="020B0604020202020204" pitchFamily="34" charset="0"/>
                        </a:rPr>
                        <m:t>m</m:t>
                      </m:r>
                      <m:r>
                        <m:rPr>
                          <m:nor/>
                        </m:rPr>
                        <a:rPr lang="en-US" sz="3300">
                          <a:solidFill>
                            <a:srgbClr val="000000"/>
                          </a:solidFill>
                          <a:effectLst/>
                          <a:latin typeface="Arial" panose="020B0604020202020204" pitchFamily="34" charset="0"/>
                          <a:ea typeface="Times New Roman" panose="02020603050405020304" pitchFamily="18" charset="0"/>
                          <a:cs typeface="Arial" panose="020B0604020202020204" pitchFamily="34" charset="0"/>
                        </a:rPr>
                        <m:t> </m:t>
                      </m:r>
                      <m:r>
                        <m:rPr>
                          <m:nor/>
                        </m:rPr>
                        <a:rPr lang="en-US" sz="3300">
                          <a:solidFill>
                            <a:srgbClr val="000000"/>
                          </a:solidFill>
                          <a:effectLst/>
                          <a:latin typeface="Arial" panose="020B0604020202020204" pitchFamily="34" charset="0"/>
                          <a:ea typeface="Times New Roman" panose="02020603050405020304" pitchFamily="18" charset="0"/>
                          <a:cs typeface="Arial" panose="020B0604020202020204" pitchFamily="34" charset="0"/>
                        </a:rPr>
                        <m:t>vi</m:t>
                      </m:r>
                      <m:r>
                        <m:rPr>
                          <m:nor/>
                        </m:rPr>
                        <a:rPr lang="en-US" sz="3300">
                          <a:solidFill>
                            <a:srgbClr val="000000"/>
                          </a:solidFill>
                          <a:effectLst/>
                          <a:latin typeface="Arial" panose="020B0604020202020204" pitchFamily="34" charset="0"/>
                          <a:ea typeface="Times New Roman" panose="02020603050405020304" pitchFamily="18" charset="0"/>
                          <a:cs typeface="Arial" panose="020B0604020202020204" pitchFamily="34" charset="0"/>
                        </a:rPr>
                        <m:t>ệ</m:t>
                      </m:r>
                      <m:r>
                        <m:rPr>
                          <m:nor/>
                        </m:rPr>
                        <a:rPr lang="en-US" sz="3300">
                          <a:solidFill>
                            <a:srgbClr val="000000"/>
                          </a:solidFill>
                          <a:effectLst/>
                          <a:latin typeface="Arial" panose="020B0604020202020204" pitchFamily="34" charset="0"/>
                          <a:ea typeface="Times New Roman" panose="02020603050405020304" pitchFamily="18" charset="0"/>
                          <a:cs typeface="Arial" panose="020B0604020202020204" pitchFamily="34" charset="0"/>
                        </a:rPr>
                        <m:t>c</m:t>
                      </m:r>
                      <m:r>
                        <m:rPr>
                          <m:nor/>
                        </m:rPr>
                        <a:rPr lang="en-US" sz="3300">
                          <a:solidFill>
                            <a:srgbClr val="000000"/>
                          </a:solidFill>
                          <a:effectLst/>
                          <a:latin typeface="Arial" panose="020B0604020202020204" pitchFamily="34" charset="0"/>
                          <a:ea typeface="Times New Roman" panose="02020603050405020304" pitchFamily="18" charset="0"/>
                          <a:cs typeface="Arial" panose="020B0604020202020204" pitchFamily="34" charset="0"/>
                        </a:rPr>
                        <m:t> ở </m:t>
                      </m:r>
                      <m:r>
                        <m:rPr>
                          <m:nor/>
                        </m:rPr>
                        <a:rPr lang="en-US" sz="3300">
                          <a:solidFill>
                            <a:srgbClr val="000000"/>
                          </a:solidFill>
                          <a:effectLst/>
                          <a:latin typeface="Arial" panose="020B0604020202020204" pitchFamily="34" charset="0"/>
                          <a:ea typeface="Times New Roman" panose="02020603050405020304" pitchFamily="18" charset="0"/>
                          <a:cs typeface="Arial" panose="020B0604020202020204" pitchFamily="34" charset="0"/>
                        </a:rPr>
                        <m:t>Khu</m:t>
                      </m:r>
                      <m:r>
                        <m:rPr>
                          <m:nor/>
                        </m:rPr>
                        <a:rPr lang="en-US" sz="3300">
                          <a:solidFill>
                            <a:srgbClr val="000000"/>
                          </a:solidFill>
                          <a:effectLst/>
                          <a:latin typeface="Arial" panose="020B0604020202020204" pitchFamily="34" charset="0"/>
                          <a:ea typeface="Times New Roman" panose="02020603050405020304" pitchFamily="18" charset="0"/>
                          <a:cs typeface="Arial" panose="020B0604020202020204" pitchFamily="34" charset="0"/>
                        </a:rPr>
                        <m:t> </m:t>
                      </m:r>
                      <m:r>
                        <m:rPr>
                          <m:nor/>
                        </m:rPr>
                        <a:rPr lang="en-US" sz="3300">
                          <a:solidFill>
                            <a:srgbClr val="000000"/>
                          </a:solidFill>
                          <a:effectLst/>
                          <a:latin typeface="Arial" panose="020B0604020202020204" pitchFamily="34" charset="0"/>
                          <a:ea typeface="Times New Roman" panose="02020603050405020304" pitchFamily="18" charset="0"/>
                          <a:cs typeface="Arial" panose="020B0604020202020204" pitchFamily="34" charset="0"/>
                        </a:rPr>
                        <m:t>v</m:t>
                      </m:r>
                      <m:r>
                        <m:rPr>
                          <m:nor/>
                        </m:rPr>
                        <a:rPr lang="en-US" sz="3300">
                          <a:solidFill>
                            <a:srgbClr val="000000"/>
                          </a:solidFill>
                          <a:effectLst/>
                          <a:latin typeface="Arial" panose="020B0604020202020204" pitchFamily="34" charset="0"/>
                          <a:ea typeface="Times New Roman" panose="02020603050405020304" pitchFamily="18" charset="0"/>
                          <a:cs typeface="Arial" panose="020B0604020202020204" pitchFamily="34" charset="0"/>
                        </a:rPr>
                        <m:t>ự</m:t>
                      </m:r>
                      <m:r>
                        <m:rPr>
                          <m:nor/>
                        </m:rPr>
                        <a:rPr lang="en-US" sz="3300">
                          <a:solidFill>
                            <a:srgbClr val="000000"/>
                          </a:solidFill>
                          <a:effectLst/>
                          <a:latin typeface="Arial" panose="020B0604020202020204" pitchFamily="34" charset="0"/>
                          <a:ea typeface="Times New Roman" panose="02020603050405020304" pitchFamily="18" charset="0"/>
                          <a:cs typeface="Arial" panose="020B0604020202020204" pitchFamily="34" charset="0"/>
                        </a:rPr>
                        <m:t>c</m:t>
                      </m:r>
                      <m:r>
                        <m:rPr>
                          <m:nor/>
                        </m:rPr>
                        <a:rPr lang="en-US" sz="3300">
                          <a:solidFill>
                            <a:srgbClr val="000000"/>
                          </a:solidFill>
                          <a:effectLst/>
                          <a:latin typeface="Arial" panose="020B0604020202020204" pitchFamily="34" charset="0"/>
                          <a:ea typeface="Times New Roman" panose="02020603050405020304" pitchFamily="18" charset="0"/>
                          <a:cs typeface="Arial" panose="020B0604020202020204" pitchFamily="34" charset="0"/>
                        </a:rPr>
                        <m:t> 2</m:t>
                      </m:r>
                    </m:oMath>
                  </m:oMathPara>
                </a14:m>
                <a:endParaRPr lang="en-US" sz="33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6"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457200" y="6653018"/>
                <a:ext cx="8173418" cy="1538482"/>
              </a:xfrm>
              <a:prstGeom prst="roundRect">
                <a:avLst/>
              </a:prstGeom>
              <a:blipFill>
                <a:blip r:embed="rId7"/>
                <a:stretch>
                  <a:fillRect/>
                </a:stretch>
              </a:blipFill>
              <a:ln>
                <a:noFill/>
              </a:ln>
            </p:spPr>
            <p:txBody>
              <a:bodyPr/>
              <a:lstStyle/>
              <a:p>
                <a:r>
                  <a:rPr lang="en-US">
                    <a:noFill/>
                  </a:rPr>
                  <a:t> </a:t>
                </a:r>
              </a:p>
            </p:txBody>
          </p:sp>
        </mc:Fallback>
      </mc:AlternateContent>
      <p:sp>
        <p:nvSpPr>
          <p:cNvPr id="27" name="Đáp án sai 3">
            <a:extLst>
              <a:ext uri="{FF2B5EF4-FFF2-40B4-BE49-F238E27FC236}">
                <a16:creationId xmlns:a16="http://schemas.microsoft.com/office/drawing/2014/main" id="{2E7D83A4-3758-8699-4DD0-010A80780539}"/>
              </a:ext>
            </a:extLst>
          </p:cNvPr>
          <p:cNvSpPr/>
          <p:nvPr/>
        </p:nvSpPr>
        <p:spPr>
          <a:xfrm>
            <a:off x="9769827" y="6659352"/>
            <a:ext cx="8060973" cy="15321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600"/>
              </a:spcBef>
              <a:spcAft>
                <a:spcPts val="600"/>
              </a:spcAft>
            </a:pPr>
            <a:r>
              <a:rPr lang="vi-VN" sz="3300">
                <a:solidFill>
                  <a:srgbClr val="000000"/>
                </a:solidFill>
                <a:latin typeface="Arial" panose="020B0604020202020204" pitchFamily="34" charset="0"/>
                <a:ea typeface="Times New Roman" panose="02020603050405020304" pitchFamily="18" charset="0"/>
                <a:cs typeface="Arial" panose="020B0604020202020204" pitchFamily="34" charset="0"/>
              </a:rPr>
              <a:t>C. Ở Brazil, tỉ lệ lao động ở Khu vực 2 thấp hơn ở Ấn Độ nhưng cao hơn </a:t>
            </a:r>
            <a:r>
              <a:rPr lang="vi-VN" sz="3300">
                <a:solidFill>
                  <a:srgbClr val="000000"/>
                </a:solidFill>
                <a:latin typeface="Arial" panose="020B0604020202020204" pitchFamily="34" charset="0"/>
                <a:ea typeface="Times New Roman" panose="02020603050405020304" pitchFamily="18" charset="0"/>
                <a:cs typeface="Arial" panose="020B0604020202020204" pitchFamily="34" charset="0"/>
              </a:rPr>
              <a:t>ở </a:t>
            </a:r>
            <a:r>
              <a:rPr lang="vi-VN" sz="3300" smtClean="0">
                <a:solidFill>
                  <a:srgbClr val="000000"/>
                </a:solidFill>
                <a:latin typeface="Arial" panose="020B0604020202020204" pitchFamily="34" charset="0"/>
                <a:ea typeface="Times New Roman" panose="02020603050405020304" pitchFamily="18" charset="0"/>
                <a:cs typeface="Arial" panose="020B0604020202020204" pitchFamily="34" charset="0"/>
              </a:rPr>
              <a:t>Anh</a:t>
            </a:r>
            <a:endParaRPr lang="en-US" sz="33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8"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442362" y="-761767"/>
            <a:ext cx="487363" cy="487363"/>
          </a:xfrm>
          <a:prstGeom prst="rect">
            <a:avLst/>
          </a:prstGeom>
        </p:spPr>
      </p:pic>
      <p:pic>
        <p:nvPicPr>
          <p:cNvPr id="30" name="Picture 5">
            <a:extLst>
              <a:ext uri="{FF2B5EF4-FFF2-40B4-BE49-F238E27FC236}">
                <a16:creationId xmlns:a16="http://schemas.microsoft.com/office/drawing/2014/main" id="{31EA41D2-9796-7E4F-2882-9DC49D5A8C0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638437" y="8839803"/>
            <a:ext cx="1228501" cy="1069292"/>
          </a:xfrm>
          <a:prstGeom prst="rect">
            <a:avLst/>
          </a:prstGeom>
        </p:spPr>
      </p:pic>
      <p:pic>
        <p:nvPicPr>
          <p:cNvPr id="31" name="Picture 30">
            <a:extLst>
              <a:ext uri="{FF2B5EF4-FFF2-40B4-BE49-F238E27FC236}">
                <a16:creationId xmlns:a16="http://schemas.microsoft.com/office/drawing/2014/main" id="{4B31FD67-694B-8D1E-89C7-5C3C61578F6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617286" y="7022233"/>
            <a:ext cx="976060" cy="869580"/>
          </a:xfrm>
          <a:prstGeom prst="rect">
            <a:avLst/>
          </a:prstGeom>
        </p:spPr>
      </p:pic>
      <p:pic>
        <p:nvPicPr>
          <p:cNvPr id="32" name="Picture 10">
            <a:extLst>
              <a:ext uri="{FF2B5EF4-FFF2-40B4-BE49-F238E27FC236}">
                <a16:creationId xmlns:a16="http://schemas.microsoft.com/office/drawing/2014/main" id="{A47525BE-8DC6-1E4E-AED4-3C6DAB364AF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6874836" y="7056067"/>
            <a:ext cx="976060" cy="869580"/>
          </a:xfrm>
          <a:prstGeom prst="rect">
            <a:avLst/>
          </a:prstGeom>
        </p:spPr>
      </p:pic>
      <p:pic>
        <p:nvPicPr>
          <p:cNvPr id="33" name="Picture 10">
            <a:extLst>
              <a:ext uri="{FF2B5EF4-FFF2-40B4-BE49-F238E27FC236}">
                <a16:creationId xmlns:a16="http://schemas.microsoft.com/office/drawing/2014/main" id="{65C423E0-743C-7316-FEF3-4CE8613F3E0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544954" y="8886359"/>
            <a:ext cx="1048392" cy="928771"/>
          </a:xfrm>
          <a:prstGeom prst="rect">
            <a:avLst/>
          </a:prstGeom>
        </p:spPr>
      </p:pic>
      <p:pic>
        <p:nvPicPr>
          <p:cNvPr id="3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7769225" y="-800100"/>
            <a:ext cx="487363" cy="487363"/>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609600" y="419100"/>
                <a:ext cx="17068800" cy="1661993"/>
              </a:xfrm>
              <a:prstGeom prst="rect">
                <a:avLst/>
              </a:prstGeom>
            </p:spPr>
            <p:txBody>
              <a:bodyPr wrap="square">
                <a:spAutoFit/>
              </a:bodyPr>
              <a:lstStyle/>
              <a:p>
                <a:pPr marR="30480" algn="just">
                  <a:lnSpc>
                    <a:spcPct val="150000"/>
                  </a:lnSpc>
                  <a:spcBef>
                    <a:spcPts val="600"/>
                  </a:spcBef>
                  <a:spcAft>
                    <a:spcPts val="600"/>
                  </a:spcAft>
                </a:pPr>
                <a:r>
                  <a:rPr lang="fr-FR" sz="3400" b="1">
                    <a:latin typeface="Arial" panose="020B0604020202020204" pitchFamily="34" charset="0"/>
                    <a:ea typeface="Times New Roman" panose="02020603050405020304" pitchFamily="18" charset="0"/>
                    <a:cs typeface="Arial" panose="020B0604020202020204" pitchFamily="34" charset="0"/>
                  </a:rPr>
                  <a:t>Câu 5.</a:t>
                </a:r>
                <a:r>
                  <a:rPr lang="fr-FR" sz="3400">
                    <a:effectLst/>
                    <a:latin typeface="Arial" panose="020B0604020202020204" pitchFamily="34" charset="0"/>
                    <a:ea typeface="Times New Roman" panose="02020603050405020304" pitchFamily="18" charset="0"/>
                    <a:cs typeface="Arial" panose="020B0604020202020204" pitchFamily="34" charset="0"/>
                  </a:rPr>
                  <a:t> Biểu đồ sau đây thể hiện cơ cấu lao động phân theo khu vực kinh tế của Ấn Độ, Brazil và Anh năm 2013 (đơn vị </a:t>
                </a:r>
                <a14:m>
                  <m:oMath xmlns:m="http://schemas.openxmlformats.org/officeDocument/2006/math">
                    <m:r>
                      <a:rPr lang="fr-FR" sz="34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fr-FR" sz="3400">
                    <a:effectLst/>
                    <a:latin typeface="Arial" panose="020B0604020202020204" pitchFamily="34" charset="0"/>
                    <a:ea typeface="Times New Roman" panose="02020603050405020304" pitchFamily="18" charset="0"/>
                    <a:cs typeface="Arial" panose="020B0604020202020204" pitchFamily="34" charset="0"/>
                  </a:rPr>
                  <a:t>):</a:t>
                </a:r>
                <a:endParaRPr lang="en-US" sz="34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609600" y="419100"/>
                <a:ext cx="17068800" cy="1661993"/>
              </a:xfrm>
              <a:prstGeom prst="rect">
                <a:avLst/>
              </a:prstGeom>
              <a:blipFill>
                <a:blip r:embed="rId16"/>
                <a:stretch>
                  <a:fillRect l="-1000" r="-821" b="-6250"/>
                </a:stretch>
              </a:blipFill>
            </p:spPr>
            <p:txBody>
              <a:bodyPr/>
              <a:lstStyle/>
              <a:p>
                <a:r>
                  <a:rPr lang="en-US">
                    <a:noFill/>
                  </a:rPr>
                  <a:t> </a:t>
                </a:r>
              </a:p>
            </p:txBody>
          </p:sp>
        </mc:Fallback>
      </mc:AlternateContent>
      <p:sp>
        <p:nvSpPr>
          <p:cNvPr id="5" name="Rectangle 4"/>
          <p:cNvSpPr/>
          <p:nvPr/>
        </p:nvSpPr>
        <p:spPr>
          <a:xfrm>
            <a:off x="704987" y="5295900"/>
            <a:ext cx="12624391" cy="701731"/>
          </a:xfrm>
          <a:prstGeom prst="rect">
            <a:avLst/>
          </a:prstGeom>
        </p:spPr>
        <p:txBody>
          <a:bodyPr wrap="square">
            <a:spAutoFit/>
          </a:bodyPr>
          <a:lstStyle/>
          <a:p>
            <a:pPr algn="ctr">
              <a:lnSpc>
                <a:spcPct val="130000"/>
              </a:lnSpc>
            </a:pPr>
            <a:r>
              <a:rPr lang="fr-FR" sz="3400">
                <a:latin typeface="Arial" panose="020B0604020202020204" pitchFamily="34" charset="0"/>
                <a:ea typeface="Arial" panose="020B0604020202020204" pitchFamily="34" charset="0"/>
                <a:cs typeface="Arial" panose="020B0604020202020204" pitchFamily="34" charset="0"/>
              </a:rPr>
              <a:t>Dựa vào biểu đồ, chọn phát biểu đúng trong các phát biểu sau:</a:t>
            </a:r>
            <a:endParaRPr lang="en-US" sz="340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17">
            <a:extLst>
              <a:ext uri="{BEBA8EAE-BF5A-486C-A8C5-ECC9F3942E4B}">
                <a14:imgProps xmlns:a14="http://schemas.microsoft.com/office/drawing/2010/main">
                  <a14:imgLayer r:embed="rId18">
                    <a14:imgEffect>
                      <a14:sharpenSoften amount="25000"/>
                    </a14:imgEffect>
                    <a14:imgEffect>
                      <a14:saturation sat="200000"/>
                    </a14:imgEffect>
                    <a14:imgEffect>
                      <a14:brightnessContrast contrast="-40000"/>
                    </a14:imgEffect>
                  </a14:imgLayer>
                </a14:imgProps>
              </a:ext>
            </a:extLst>
          </a:blip>
          <a:stretch>
            <a:fillRect/>
          </a:stretch>
        </p:blipFill>
        <p:spPr>
          <a:xfrm>
            <a:off x="3776843" y="2119151"/>
            <a:ext cx="10734314" cy="3100549"/>
          </a:xfrm>
          <a:prstGeom prst="rect">
            <a:avLst/>
          </a:prstGeom>
        </p:spPr>
      </p:pic>
    </p:spTree>
    <p:extLst>
      <p:ext uri="{BB962C8B-B14F-4D97-AF65-F5344CB8AC3E}">
        <p14:creationId xmlns:p14="http://schemas.microsoft.com/office/powerpoint/2010/main" val="257905462"/>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anim calcmode="lin" valueType="num">
                                      <p:cBhvr>
                                        <p:cTn id="13" dur="500" fill="hold"/>
                                        <p:tgtEl>
                                          <p:spTgt spid="22"/>
                                        </p:tgtEl>
                                        <p:attrNameLst>
                                          <p:attrName>ppt_x</p:attrName>
                                        </p:attrNameLst>
                                      </p:cBhvr>
                                      <p:tavLst>
                                        <p:tav tm="0">
                                          <p:val>
                                            <p:strVal val="#ppt_x"/>
                                          </p:val>
                                        </p:tav>
                                        <p:tav tm="100000">
                                          <p:val>
                                            <p:strVal val="#ppt_x"/>
                                          </p:val>
                                        </p:tav>
                                      </p:tavLst>
                                    </p:anim>
                                    <p:anim calcmode="lin" valueType="num">
                                      <p:cBhvr>
                                        <p:cTn id="14" dur="5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23"/>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23"/>
                                        </p:tgtEl>
                                        <p:attrNameLst>
                                          <p:attrName>fillcolor</p:attrName>
                                        </p:attrNameLst>
                                      </p:cBhvr>
                                      <p:to>
                                        <a:srgbClr val="92D050"/>
                                      </p:to>
                                    </p:animClr>
                                    <p:set>
                                      <p:cBhvr>
                                        <p:cTn id="46" dur="500" fill="hold"/>
                                        <p:tgtEl>
                                          <p:spTgt spid="23"/>
                                        </p:tgtEl>
                                        <p:attrNameLst>
                                          <p:attrName>fill.type</p:attrName>
                                        </p:attrNameLst>
                                      </p:cBhvr>
                                      <p:to>
                                        <p:strVal val="solid"/>
                                      </p:to>
                                    </p:set>
                                    <p:set>
                                      <p:cBhvr>
                                        <p:cTn id="47" dur="500" fill="hold"/>
                                        <p:tgtEl>
                                          <p:spTgt spid="23"/>
                                        </p:tgtEl>
                                        <p:attrNameLst>
                                          <p:attrName>fill.on</p:attrName>
                                        </p:attrNameLst>
                                      </p:cBhvr>
                                      <p:to>
                                        <p:strVal val="true"/>
                                      </p:to>
                                    </p:set>
                                  </p:childTnLst>
                                </p:cTn>
                              </p:par>
                              <p:par>
                                <p:cTn id="48" presetID="1" presetClass="mediacall" presetSubtype="0" fill="hold" nodeType="withEffect">
                                  <p:stCondLst>
                                    <p:cond delay="0"/>
                                  </p:stCondLst>
                                  <p:childTnLst>
                                    <p:cmd type="call" cmd="playFrom(0.0)">
                                      <p:cBhvr>
                                        <p:cTn id="49" dur="835" fill="hold"/>
                                        <p:tgtEl>
                                          <p:spTgt spid="28"/>
                                        </p:tgtEl>
                                      </p:cBhvr>
                                    </p:cmd>
                                  </p:childTnLst>
                                </p:cTn>
                              </p:par>
                              <p:par>
                                <p:cTn id="50" presetID="1" presetClass="entr" presetSubtype="0" fill="hold" nodeType="withEffect">
                                  <p:stCondLst>
                                    <p:cond delay="0"/>
                                  </p:stCondLst>
                                  <p:childTnLst>
                                    <p:set>
                                      <p:cBhvr>
                                        <p:cTn id="51" dur="1" fill="hold">
                                          <p:stCondLst>
                                            <p:cond delay="9"/>
                                          </p:stCondLst>
                                        </p:cTn>
                                        <p:tgtEl>
                                          <p:spTgt spid="30"/>
                                        </p:tgtEl>
                                        <p:attrNameLst>
                                          <p:attrName>style.visibility</p:attrName>
                                        </p:attrNameLst>
                                      </p:cBhvr>
                                      <p:to>
                                        <p:strVal val="visible"/>
                                      </p:to>
                                    </p:set>
                                  </p:childTnLst>
                                </p:cTn>
                              </p:par>
                              <p:par>
                                <p:cTn id="52" presetID="26" presetClass="emph" presetSubtype="0" repeatCount="4000" fill="hold" grpId="1" nodeType="withEffect">
                                  <p:stCondLst>
                                    <p:cond delay="0"/>
                                  </p:stCondLst>
                                  <p:childTnLst>
                                    <p:animEffect transition="out" filter="fade">
                                      <p:cBhvr>
                                        <p:cTn id="53" dur="500" tmFilter="0, 0; .2, .5; .8, .5; 1, 0"/>
                                        <p:tgtEl>
                                          <p:spTgt spid="23"/>
                                        </p:tgtEl>
                                      </p:cBhvr>
                                    </p:animEffect>
                                    <p:animScale>
                                      <p:cBhvr>
                                        <p:cTn id="54"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55" restart="whenNotActive" fill="hold" evtFilter="cancelBubble" nodeType="interactiveSeq">
                <p:stCondLst>
                  <p:cond evt="onClick" delay="0">
                    <p:tgtEl>
                      <p:spTgt spid="24"/>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500" fill="hold"/>
                                        <p:tgtEl>
                                          <p:spTgt spid="24"/>
                                        </p:tgtEl>
                                        <p:attrNameLst>
                                          <p:attrName>fillcolor</p:attrName>
                                        </p:attrNameLst>
                                      </p:cBhvr>
                                      <p:to>
                                        <a:srgbClr val="D99694"/>
                                      </p:to>
                                    </p:animClr>
                                    <p:set>
                                      <p:cBhvr>
                                        <p:cTn id="60" dur="500" fill="hold"/>
                                        <p:tgtEl>
                                          <p:spTgt spid="24"/>
                                        </p:tgtEl>
                                        <p:attrNameLst>
                                          <p:attrName>fill.type</p:attrName>
                                        </p:attrNameLst>
                                      </p:cBhvr>
                                      <p:to>
                                        <p:strVal val="solid"/>
                                      </p:to>
                                    </p:set>
                                    <p:set>
                                      <p:cBhvr>
                                        <p:cTn id="61" dur="500" fill="hold"/>
                                        <p:tgtEl>
                                          <p:spTgt spid="24"/>
                                        </p:tgtEl>
                                        <p:attrNameLst>
                                          <p:attrName>fill.on</p:attrName>
                                        </p:attrNameLst>
                                      </p:cBhvr>
                                      <p:to>
                                        <p:strVal val="true"/>
                                      </p:to>
                                    </p:set>
                                  </p:childTnLst>
                                </p:cTn>
                              </p:par>
                              <p:par>
                                <p:cTn id="62" presetID="1" presetClass="mediacall" presetSubtype="0" fill="hold" nodeType="withEffect">
                                  <p:stCondLst>
                                    <p:cond delay="0"/>
                                  </p:stCondLst>
                                  <p:childTnLst>
                                    <p:cmd type="call" cmd="playFrom(0.0)">
                                      <p:cBhvr>
                                        <p:cTn id="63" dur="862" fill="hold"/>
                                        <p:tgtEl>
                                          <p:spTgt spid="34"/>
                                        </p:tgtEl>
                                      </p:cBhvr>
                                    </p:cmd>
                                  </p:childTnLst>
                                </p:cTn>
                              </p:par>
                              <p:par>
                                <p:cTn id="64" presetID="1" presetClass="entr" presetSubtype="0" fill="hold" nodeType="withEffect">
                                  <p:stCondLst>
                                    <p:cond delay="0"/>
                                  </p:stCondLst>
                                  <p:childTnLst>
                                    <p:set>
                                      <p:cBhvr>
                                        <p:cTn id="65" dur="1" fill="hold">
                                          <p:stCondLst>
                                            <p:cond delay="0"/>
                                          </p:stCondLst>
                                        </p:cTn>
                                        <p:tgtEl>
                                          <p:spTgt spid="33"/>
                                        </p:tgtEl>
                                        <p:attrNameLst>
                                          <p:attrName>style.visibility</p:attrName>
                                        </p:attrNameLst>
                                      </p:cBhvr>
                                      <p:to>
                                        <p:strVal val="visible"/>
                                      </p:to>
                                    </p:set>
                                  </p:childTnLst>
                                </p:cTn>
                              </p:par>
                              <p:par>
                                <p:cTn id="66" presetID="26" presetClass="emph" presetSubtype="0" repeatCount="4000" fill="hold" grpId="1" nodeType="withEffect">
                                  <p:stCondLst>
                                    <p:cond delay="0"/>
                                  </p:stCondLst>
                                  <p:childTnLst>
                                    <p:animEffect transition="out" filter="fade">
                                      <p:cBhvr>
                                        <p:cTn id="67" dur="500" tmFilter="0, 0; .2, .5; .8, .5; 1, 0"/>
                                        <p:tgtEl>
                                          <p:spTgt spid="24"/>
                                        </p:tgtEl>
                                      </p:cBhvr>
                                    </p:animEffect>
                                    <p:animScale>
                                      <p:cBhvr>
                                        <p:cTn id="68"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69" restart="whenNotActive" fill="hold" evtFilter="cancelBubble" nodeType="interactiveSeq">
                <p:stCondLst>
                  <p:cond evt="onClick" delay="0">
                    <p:tgtEl>
                      <p:spTgt spid="26"/>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26"/>
                                        </p:tgtEl>
                                        <p:attrNameLst>
                                          <p:attrName>fillcolor</p:attrName>
                                        </p:attrNameLst>
                                      </p:cBhvr>
                                      <p:to>
                                        <a:srgbClr val="D99694"/>
                                      </p:to>
                                    </p:animClr>
                                    <p:set>
                                      <p:cBhvr>
                                        <p:cTn id="74" dur="500" fill="hold"/>
                                        <p:tgtEl>
                                          <p:spTgt spid="26"/>
                                        </p:tgtEl>
                                        <p:attrNameLst>
                                          <p:attrName>fill.type</p:attrName>
                                        </p:attrNameLst>
                                      </p:cBhvr>
                                      <p:to>
                                        <p:strVal val="solid"/>
                                      </p:to>
                                    </p:set>
                                    <p:set>
                                      <p:cBhvr>
                                        <p:cTn id="75" dur="500" fill="hold"/>
                                        <p:tgtEl>
                                          <p:spTgt spid="26"/>
                                        </p:tgtEl>
                                        <p:attrNameLst>
                                          <p:attrName>fill.on</p:attrName>
                                        </p:attrNameLst>
                                      </p:cBhvr>
                                      <p:to>
                                        <p:strVal val="true"/>
                                      </p:to>
                                    </p:set>
                                  </p:childTnLst>
                                </p:cTn>
                              </p:par>
                              <p:par>
                                <p:cTn id="76" presetID="1" presetClass="mediacall" presetSubtype="0" fill="hold" nodeType="withEffect">
                                  <p:stCondLst>
                                    <p:cond delay="0"/>
                                  </p:stCondLst>
                                  <p:childTnLst>
                                    <p:cmd type="call" cmd="playFrom(0.0)">
                                      <p:cBhvr>
                                        <p:cTn id="77" dur="862" fill="hold"/>
                                        <p:tgtEl>
                                          <p:spTgt spid="34"/>
                                        </p:tgtEl>
                                      </p:cBhvr>
                                    </p:cmd>
                                  </p:childTnLst>
                                </p:cTn>
                              </p:par>
                              <p:par>
                                <p:cTn id="78" presetID="1" presetClass="entr" presetSubtype="0" fill="hold" nodeType="withEffect">
                                  <p:stCondLst>
                                    <p:cond delay="0"/>
                                  </p:stCondLst>
                                  <p:childTnLst>
                                    <p:set>
                                      <p:cBhvr>
                                        <p:cTn id="79" dur="1" fill="hold">
                                          <p:stCondLst>
                                            <p:cond delay="9"/>
                                          </p:stCondLst>
                                        </p:cTn>
                                        <p:tgtEl>
                                          <p:spTgt spid="31"/>
                                        </p:tgtEl>
                                        <p:attrNameLst>
                                          <p:attrName>style.visibility</p:attrName>
                                        </p:attrNameLst>
                                      </p:cBhvr>
                                      <p:to>
                                        <p:strVal val="visible"/>
                                      </p:to>
                                    </p:set>
                                  </p:childTnLst>
                                </p:cTn>
                              </p:par>
                              <p:par>
                                <p:cTn id="80" presetID="26" presetClass="emph" presetSubtype="0" repeatCount="4000" fill="hold" grpId="1" nodeType="withEffect">
                                  <p:stCondLst>
                                    <p:cond delay="0"/>
                                  </p:stCondLst>
                                  <p:childTnLst>
                                    <p:animEffect transition="out" filter="fade">
                                      <p:cBhvr>
                                        <p:cTn id="81" dur="500" tmFilter="0, 0; .2, .5; .8, .5; 1, 0"/>
                                        <p:tgtEl>
                                          <p:spTgt spid="26"/>
                                        </p:tgtEl>
                                      </p:cBhvr>
                                    </p:animEffect>
                                    <p:animScale>
                                      <p:cBhvr>
                                        <p:cTn id="82" dur="250" autoRev="1" fill="hold"/>
                                        <p:tgtEl>
                                          <p:spTgt spid="26"/>
                                        </p:tgtEl>
                                      </p:cBhvr>
                                      <p:by x="105000" y="105000"/>
                                    </p:animScale>
                                  </p:childTnLst>
                                </p:cTn>
                              </p:par>
                            </p:childTnLst>
                          </p:cTn>
                        </p:par>
                      </p:childTnLst>
                    </p:cTn>
                  </p:par>
                </p:childTnLst>
              </p:cTn>
              <p:nextCondLst>
                <p:cond evt="onClick" delay="0">
                  <p:tgtEl>
                    <p:spTgt spid="26"/>
                  </p:tgtEl>
                </p:cond>
              </p:nextCondLst>
            </p:seq>
            <p:seq concurrent="1" nextAc="seek">
              <p:cTn id="83" restart="whenNotActive" fill="hold" evtFilter="cancelBubble" nodeType="interactiveSeq">
                <p:stCondLst>
                  <p:cond evt="onClick" delay="0">
                    <p:tgtEl>
                      <p:spTgt spid="27"/>
                    </p:tgtEl>
                  </p:cond>
                </p:stCondLst>
                <p:endSync evt="end" delay="0">
                  <p:rtn val="all"/>
                </p:endSync>
                <p:childTnLst>
                  <p:par>
                    <p:cTn id="84" fill="hold">
                      <p:stCondLst>
                        <p:cond delay="0"/>
                      </p:stCondLst>
                      <p:childTnLst>
                        <p:par>
                          <p:cTn id="85" fill="hold">
                            <p:stCondLst>
                              <p:cond delay="0"/>
                            </p:stCondLst>
                            <p:childTnLst>
                              <p:par>
                                <p:cTn id="86" presetID="1" presetClass="emph" presetSubtype="2" fill="hold" nodeType="clickEffect">
                                  <p:stCondLst>
                                    <p:cond delay="0"/>
                                  </p:stCondLst>
                                  <p:childTnLst>
                                    <p:animClr clrSpc="rgb" dir="cw">
                                      <p:cBhvr>
                                        <p:cTn id="87" dur="500" fill="hold"/>
                                        <p:tgtEl>
                                          <p:spTgt spid="27"/>
                                        </p:tgtEl>
                                        <p:attrNameLst>
                                          <p:attrName>fillcolor</p:attrName>
                                        </p:attrNameLst>
                                      </p:cBhvr>
                                      <p:to>
                                        <a:srgbClr val="D99694"/>
                                      </p:to>
                                    </p:animClr>
                                    <p:set>
                                      <p:cBhvr>
                                        <p:cTn id="88" dur="500" fill="hold"/>
                                        <p:tgtEl>
                                          <p:spTgt spid="27"/>
                                        </p:tgtEl>
                                        <p:attrNameLst>
                                          <p:attrName>fill.type</p:attrName>
                                        </p:attrNameLst>
                                      </p:cBhvr>
                                      <p:to>
                                        <p:strVal val="solid"/>
                                      </p:to>
                                    </p:set>
                                    <p:set>
                                      <p:cBhvr>
                                        <p:cTn id="89" dur="500" fill="hold"/>
                                        <p:tgtEl>
                                          <p:spTgt spid="27"/>
                                        </p:tgtEl>
                                        <p:attrNameLst>
                                          <p:attrName>fill.on</p:attrName>
                                        </p:attrNameLst>
                                      </p:cBhvr>
                                      <p:to>
                                        <p:strVal val="true"/>
                                      </p:to>
                                    </p:set>
                                  </p:childTnLst>
                                </p:cTn>
                              </p:par>
                              <p:par>
                                <p:cTn id="90" presetID="1" presetClass="mediacall" presetSubtype="0" fill="hold" nodeType="withEffect">
                                  <p:stCondLst>
                                    <p:cond delay="0"/>
                                  </p:stCondLst>
                                  <p:childTnLst>
                                    <p:cmd type="call" cmd="playFrom(0.0)">
                                      <p:cBhvr>
                                        <p:cTn id="91" dur="862" fill="hold"/>
                                        <p:tgtEl>
                                          <p:spTgt spid="34"/>
                                        </p:tgtEl>
                                      </p:cBhvr>
                                    </p:cmd>
                                  </p:childTnLst>
                                </p:cTn>
                              </p:par>
                              <p:par>
                                <p:cTn id="92" presetID="1" presetClass="entr" presetSubtype="0" fill="hold" nodeType="withEffect">
                                  <p:stCondLst>
                                    <p:cond delay="0"/>
                                  </p:stCondLst>
                                  <p:childTnLst>
                                    <p:set>
                                      <p:cBhvr>
                                        <p:cTn id="93" dur="1" fill="hold">
                                          <p:stCondLst>
                                            <p:cond delay="9"/>
                                          </p:stCondLst>
                                        </p:cTn>
                                        <p:tgtEl>
                                          <p:spTgt spid="32"/>
                                        </p:tgtEl>
                                        <p:attrNameLst>
                                          <p:attrName>style.visibility</p:attrName>
                                        </p:attrNameLst>
                                      </p:cBhvr>
                                      <p:to>
                                        <p:strVal val="visible"/>
                                      </p:to>
                                    </p:set>
                                  </p:childTnLst>
                                </p:cTn>
                              </p:par>
                              <p:par>
                                <p:cTn id="94" presetID="26" presetClass="emph" presetSubtype="0" repeatCount="4000" fill="hold" grpId="1" nodeType="withEffect">
                                  <p:stCondLst>
                                    <p:cond delay="0"/>
                                  </p:stCondLst>
                                  <p:childTnLst>
                                    <p:animEffect transition="out" filter="fade">
                                      <p:cBhvr>
                                        <p:cTn id="95" dur="500" tmFilter="0, 0; .2, .5; .8, .5; 1, 0"/>
                                        <p:tgtEl>
                                          <p:spTgt spid="27"/>
                                        </p:tgtEl>
                                      </p:cBhvr>
                                    </p:animEffect>
                                    <p:animScale>
                                      <p:cBhvr>
                                        <p:cTn id="96" dur="250" autoRev="1" fill="hold"/>
                                        <p:tgtEl>
                                          <p:spTgt spid="27"/>
                                        </p:tgtEl>
                                      </p:cBhvr>
                                      <p:by x="105000" y="105000"/>
                                    </p:animScale>
                                  </p:childTnLst>
                                </p:cTn>
                              </p:par>
                            </p:childTnLst>
                          </p:cTn>
                        </p:par>
                      </p:childTnLst>
                    </p:cTn>
                  </p:par>
                </p:childTnLst>
              </p:cTn>
              <p:nextCondLst>
                <p:cond evt="onClick" delay="0">
                  <p:tgtEl>
                    <p:spTgt spid="27"/>
                  </p:tgtEl>
                </p:cond>
              </p:nextCondLst>
            </p:seq>
            <p:audio>
              <p:cMediaNode vol="80000">
                <p:cTn id="97" fill="hold" display="0">
                  <p:stCondLst>
                    <p:cond delay="indefinite"/>
                  </p:stCondLst>
                  <p:endCondLst>
                    <p:cond evt="onStopAudio" delay="0">
                      <p:tgtEl>
                        <p:sldTgt/>
                      </p:tgtEl>
                    </p:cond>
                  </p:endCondLst>
                </p:cTn>
                <p:tgtEl>
                  <p:spTgt spid="28"/>
                </p:tgtEl>
              </p:cMediaNode>
            </p:audio>
            <p:audio>
              <p:cMediaNode vol="80000">
                <p:cTn id="98" fill="hold" display="0">
                  <p:stCondLst>
                    <p:cond delay="indefinite"/>
                  </p:stCondLst>
                  <p:endCondLst>
                    <p:cond evt="onStopAudio" delay="0">
                      <p:tgtEl>
                        <p:sldTgt/>
                      </p:tgtEl>
                    </p:cond>
                  </p:endCondLst>
                </p:cTn>
                <p:tgtEl>
                  <p:spTgt spid="34"/>
                </p:tgtEl>
              </p:cMediaNode>
            </p:audio>
          </p:childTnLst>
        </p:cTn>
      </p:par>
    </p:tnLst>
    <p:bldLst>
      <p:bldP spid="22" grpId="0" animBg="1"/>
      <p:bldP spid="23" grpId="0" animBg="1"/>
      <p:bldP spid="23" grpId="1" animBg="1"/>
      <p:bldP spid="24" grpId="0" animBg="1"/>
      <p:bldP spid="24" grpId="1" animBg="1"/>
      <p:bldP spid="26" grpId="0" animBg="1"/>
      <p:bldP spid="26" grpId="1" animBg="1"/>
      <p:bldP spid="27" grpId="0" animBg="1"/>
      <p:bldP spid="27" grpId="1" animBg="1"/>
      <p:bldP spid="3"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274726" cy="2167467"/>
          </a:xfrm>
        </p:grpSpPr>
        <p:sp>
          <p:nvSpPr>
            <p:cNvPr id="3" name="Freeform 3"/>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chemeClr val="bg1"/>
            </a:solidFill>
            <a:ln w="209550">
              <a:solidFill>
                <a:srgbClr val="FFCB7C"/>
              </a:solidFill>
            </a:ln>
          </p:spPr>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5" name="Rectangle 4"/>
          <p:cNvSpPr/>
          <p:nvPr/>
        </p:nvSpPr>
        <p:spPr>
          <a:xfrm>
            <a:off x="251236" y="226010"/>
            <a:ext cx="17808164" cy="2631490"/>
          </a:xfrm>
          <a:prstGeom prst="rect">
            <a:avLst/>
          </a:prstGeom>
        </p:spPr>
        <p:txBody>
          <a:bodyPr wrap="square">
            <a:spAutoFit/>
          </a:bodyPr>
          <a:lstStyle/>
          <a:p>
            <a:pPr algn="just">
              <a:lnSpc>
                <a:spcPct val="150000"/>
              </a:lnSpc>
            </a:pPr>
            <a:r>
              <a:rPr lang="vi-VN" sz="3800" b="1" smtClean="0">
                <a:solidFill>
                  <a:schemeClr val="tx2"/>
                </a:solidFill>
                <a:latin typeface="Arial" panose="020B0604020202020204" pitchFamily="34" charset="0"/>
                <a:cs typeface="Arial" panose="020B0604020202020204" pitchFamily="34" charset="0"/>
              </a:rPr>
              <a:t>Bài </a:t>
            </a:r>
            <a:r>
              <a:rPr lang="en-US" sz="3800" b="1" smtClean="0">
                <a:solidFill>
                  <a:schemeClr val="tx2"/>
                </a:solidFill>
                <a:latin typeface="Arial" panose="020B0604020202020204" pitchFamily="34" charset="0"/>
                <a:cs typeface="Arial" panose="020B0604020202020204" pitchFamily="34" charset="0"/>
              </a:rPr>
              <a:t>1</a:t>
            </a:r>
            <a:r>
              <a:rPr lang="vi-VN" sz="3800" b="1" smtClean="0">
                <a:solidFill>
                  <a:schemeClr val="tx2"/>
                </a:solidFill>
                <a:latin typeface="Arial" panose="020B0604020202020204" pitchFamily="34" charset="0"/>
                <a:cs typeface="Arial" panose="020B0604020202020204" pitchFamily="34" charset="0"/>
              </a:rPr>
              <a:t> (</a:t>
            </a:r>
            <a:r>
              <a:rPr lang="vi-VN" sz="3800" b="1" smtClean="0">
                <a:solidFill>
                  <a:schemeClr val="tx2"/>
                </a:solidFill>
                <a:latin typeface="Arial" panose="020B0604020202020204" pitchFamily="34" charset="0"/>
                <a:cs typeface="Arial" panose="020B0604020202020204" pitchFamily="34" charset="0"/>
              </a:rPr>
              <a:t>SGK</a:t>
            </a:r>
            <a:r>
              <a:rPr lang="en-US" sz="3800" b="1" smtClean="0">
                <a:solidFill>
                  <a:schemeClr val="tx2"/>
                </a:solidFill>
                <a:latin typeface="Arial" panose="020B0604020202020204" pitchFamily="34" charset="0"/>
                <a:cs typeface="Arial" panose="020B0604020202020204" pitchFamily="34" charset="0"/>
              </a:rPr>
              <a:t> – </a:t>
            </a:r>
            <a:r>
              <a:rPr lang="vi-VN" sz="3800" b="1" smtClean="0">
                <a:solidFill>
                  <a:schemeClr val="tx2"/>
                </a:solidFill>
                <a:latin typeface="Arial" panose="020B0604020202020204" pitchFamily="34" charset="0"/>
                <a:cs typeface="Arial" panose="020B0604020202020204" pitchFamily="34" charset="0"/>
              </a:rPr>
              <a:t>tr.</a:t>
            </a:r>
            <a:r>
              <a:rPr lang="en-US" sz="3800" b="1" smtClean="0">
                <a:solidFill>
                  <a:schemeClr val="tx2"/>
                </a:solidFill>
                <a:latin typeface="Arial" panose="020B0604020202020204" pitchFamily="34" charset="0"/>
                <a:cs typeface="Arial" panose="020B0604020202020204" pitchFamily="34" charset="0"/>
              </a:rPr>
              <a:t> 17)</a:t>
            </a:r>
            <a:r>
              <a:rPr lang="en-US" sz="3600" b="1" smtClean="0">
                <a:solidFill>
                  <a:schemeClr val="tx2"/>
                </a:solidFill>
                <a:latin typeface="Arial" panose="020B0604020202020204" pitchFamily="34" charset="0"/>
                <a:cs typeface="Arial" panose="020B0604020202020204" pitchFamily="34" charset="0"/>
              </a:rPr>
              <a:t> </a:t>
            </a:r>
            <a:r>
              <a:rPr lang="vi-VN" sz="3600">
                <a:cs typeface="Arial" panose="020B0604020202020204" pitchFamily="34" charset="0"/>
              </a:rPr>
              <a:t>Số lượt khách đến một cửa hàng kinh doanh từ thứ Hai </a:t>
            </a:r>
            <a:r>
              <a:rPr lang="vi-VN" sz="3600">
                <a:cs typeface="Arial" panose="020B0604020202020204" pitchFamily="34" charset="0"/>
              </a:rPr>
              <a:t>đến </a:t>
            </a:r>
            <a:r>
              <a:rPr lang="en-US" sz="3600" smtClean="0">
                <a:cs typeface="Arial" panose="020B0604020202020204" pitchFamily="34" charset="0"/>
              </a:rPr>
              <a:t>             </a:t>
            </a:r>
            <a:r>
              <a:rPr lang="vi-VN" sz="3600" smtClean="0">
                <a:cs typeface="Arial" panose="020B0604020202020204" pitchFamily="34" charset="0"/>
              </a:rPr>
              <a:t>Chủ </a:t>
            </a:r>
            <a:r>
              <a:rPr lang="vi-VN" sz="3600">
                <a:cs typeface="Arial" panose="020B0604020202020204" pitchFamily="34" charset="0"/>
              </a:rPr>
              <a:t>nhật của một tuần trong tháng lần lượt là: 161, 243</a:t>
            </a:r>
            <a:r>
              <a:rPr lang="vi-VN" sz="3600">
                <a:cs typeface="Arial" panose="020B0604020202020204" pitchFamily="34" charset="0"/>
              </a:rPr>
              <a:t>, </a:t>
            </a:r>
            <a:r>
              <a:rPr lang="en-US" sz="3600" smtClean="0">
                <a:latin typeface="Arial" panose="020B0604020202020204" pitchFamily="34" charset="0"/>
                <a:cs typeface="Arial" panose="020B0604020202020204" pitchFamily="34" charset="0"/>
              </a:rPr>
              <a:t>2</a:t>
            </a:r>
            <a:r>
              <a:rPr lang="vi-VN" sz="3600" smtClean="0">
                <a:cs typeface="Arial" panose="020B0604020202020204" pitchFamily="34" charset="0"/>
              </a:rPr>
              <a:t>70</a:t>
            </a:r>
            <a:r>
              <a:rPr lang="vi-VN" sz="3600">
                <a:cs typeface="Arial" panose="020B0604020202020204" pitchFamily="34" charset="0"/>
              </a:rPr>
              <a:t>, 210, 185, 421, </a:t>
            </a:r>
            <a:r>
              <a:rPr lang="vi-VN" sz="3600">
                <a:cs typeface="Arial" panose="020B0604020202020204" pitchFamily="34" charset="0"/>
              </a:rPr>
              <a:t>615</a:t>
            </a:r>
            <a:r>
              <a:rPr lang="vi-VN" sz="3600" smtClean="0">
                <a:cs typeface="Arial" panose="020B0604020202020204" pitchFamily="34" charset="0"/>
              </a:rPr>
              <a:t>.</a:t>
            </a:r>
            <a:endParaRPr lang="vi-VN" sz="3600">
              <a:cs typeface="Arial" panose="020B0604020202020204" pitchFamily="34" charset="0"/>
            </a:endParaRPr>
          </a:p>
          <a:p>
            <a:pPr algn="just">
              <a:lnSpc>
                <a:spcPct val="150000"/>
              </a:lnSpc>
            </a:pPr>
            <a:r>
              <a:rPr lang="vi-VN" sz="3600">
                <a:cs typeface="Arial" panose="020B0604020202020204" pitchFamily="34" charset="0"/>
              </a:rPr>
              <a:t>a) Lập bảng thống kê số lượt khách đến cửa </a:t>
            </a:r>
            <a:r>
              <a:rPr lang="vi-VN" sz="3600">
                <a:cs typeface="Arial" panose="020B0604020202020204" pitchFamily="34" charset="0"/>
              </a:rPr>
              <a:t>hàng </a:t>
            </a:r>
            <a:r>
              <a:rPr lang="vi-VN" sz="3600" smtClean="0">
                <a:cs typeface="Arial" panose="020B0604020202020204" pitchFamily="34" charset="0"/>
              </a:rPr>
              <a:t>trong</a:t>
            </a:r>
            <a:r>
              <a:rPr lang="en-US" sz="3600" smtClean="0">
                <a:cs typeface="Arial" panose="020B0604020202020204" pitchFamily="34" charset="0"/>
              </a:rPr>
              <a:t> </a:t>
            </a:r>
            <a:r>
              <a:rPr lang="en-US" sz="3600" smtClean="0">
                <a:latin typeface="Arial" panose="020B0604020202020204" pitchFamily="34" charset="0"/>
                <a:cs typeface="Arial" panose="020B0604020202020204" pitchFamily="34" charset="0"/>
              </a:rPr>
              <a:t>những</a:t>
            </a:r>
            <a:r>
              <a:rPr lang="vi-VN" sz="3600" smtClean="0">
                <a:cs typeface="Arial" panose="020B0604020202020204" pitchFamily="34" charset="0"/>
              </a:rPr>
              <a:t> </a:t>
            </a:r>
            <a:r>
              <a:rPr lang="vi-VN" sz="3600">
                <a:cs typeface="Arial" panose="020B0604020202020204" pitchFamily="34" charset="0"/>
              </a:rPr>
              <a:t>ngày đó theo mẫu sau: </a:t>
            </a:r>
            <a:endParaRPr lang="en-US" sz="3600" smtClean="0">
              <a:cs typeface="Arial" panose="020B0604020202020204" pitchFamily="34" charset="0"/>
            </a:endParaRPr>
          </a:p>
        </p:txBody>
      </p:sp>
      <p:sp>
        <p:nvSpPr>
          <p:cNvPr id="6" name="Rectangle 5"/>
          <p:cNvSpPr/>
          <p:nvPr/>
        </p:nvSpPr>
        <p:spPr>
          <a:xfrm>
            <a:off x="265987" y="5260525"/>
            <a:ext cx="5868827" cy="4362733"/>
          </a:xfrm>
          <a:prstGeom prst="rect">
            <a:avLst/>
          </a:prstGeom>
        </p:spPr>
        <p:txBody>
          <a:bodyPr wrap="square">
            <a:spAutoFit/>
          </a:bodyPr>
          <a:lstStyle/>
          <a:p>
            <a:pPr algn="just">
              <a:lnSpc>
                <a:spcPct val="150000"/>
              </a:lnSpc>
            </a:pPr>
            <a:r>
              <a:rPr lang="vi-VN" sz="3700" kern="100">
                <a:ea typeface="Calibri" panose="020F0502020204030204" pitchFamily="34" charset="0"/>
                <a:cs typeface="Arial" panose="020B0604020202020204" pitchFamily="34" charset="0"/>
              </a:rPr>
              <a:t>b) Hãy hoàn thiện biểu đồ ở Hình 23 để nhận được biểu đồ cột biểu diễn số lượt khách đến cửa hàng trong những ngày đó. </a:t>
            </a:r>
            <a:endParaRPr lang="en-US" sz="3700" kern="10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750567545"/>
              </p:ext>
            </p:extLst>
          </p:nvPr>
        </p:nvGraphicFramePr>
        <p:xfrm>
          <a:off x="946615" y="3086100"/>
          <a:ext cx="16192340" cy="1689036"/>
        </p:xfrm>
        <a:graphic>
          <a:graphicData uri="http://schemas.openxmlformats.org/drawingml/2006/table">
            <a:tbl>
              <a:tblPr firstRow="1" firstCol="1" bandRow="1"/>
              <a:tblGrid>
                <a:gridCol w="3247630">
                  <a:extLst>
                    <a:ext uri="{9D8B030D-6E8A-4147-A177-3AD203B41FA5}">
                      <a16:colId xmlns:a16="http://schemas.microsoft.com/office/drawing/2014/main" val="1037532484"/>
                    </a:ext>
                  </a:extLst>
                </a:gridCol>
                <a:gridCol w="1717255">
                  <a:extLst>
                    <a:ext uri="{9D8B030D-6E8A-4147-A177-3AD203B41FA5}">
                      <a16:colId xmlns:a16="http://schemas.microsoft.com/office/drawing/2014/main" val="1130703777"/>
                    </a:ext>
                  </a:extLst>
                </a:gridCol>
                <a:gridCol w="1705712">
                  <a:extLst>
                    <a:ext uri="{9D8B030D-6E8A-4147-A177-3AD203B41FA5}">
                      <a16:colId xmlns:a16="http://schemas.microsoft.com/office/drawing/2014/main" val="324020669"/>
                    </a:ext>
                  </a:extLst>
                </a:gridCol>
                <a:gridCol w="1705712">
                  <a:extLst>
                    <a:ext uri="{9D8B030D-6E8A-4147-A177-3AD203B41FA5}">
                      <a16:colId xmlns:a16="http://schemas.microsoft.com/office/drawing/2014/main" val="2711716617"/>
                    </a:ext>
                  </a:extLst>
                </a:gridCol>
                <a:gridCol w="2002357">
                  <a:extLst>
                    <a:ext uri="{9D8B030D-6E8A-4147-A177-3AD203B41FA5}">
                      <a16:colId xmlns:a16="http://schemas.microsoft.com/office/drawing/2014/main" val="3403444455"/>
                    </a:ext>
                  </a:extLst>
                </a:gridCol>
                <a:gridCol w="2002357">
                  <a:extLst>
                    <a:ext uri="{9D8B030D-6E8A-4147-A177-3AD203B41FA5}">
                      <a16:colId xmlns:a16="http://schemas.microsoft.com/office/drawing/2014/main" val="2115665350"/>
                    </a:ext>
                  </a:extLst>
                </a:gridCol>
                <a:gridCol w="1854035">
                  <a:extLst>
                    <a:ext uri="{9D8B030D-6E8A-4147-A177-3AD203B41FA5}">
                      <a16:colId xmlns:a16="http://schemas.microsoft.com/office/drawing/2014/main" val="2691432556"/>
                    </a:ext>
                  </a:extLst>
                </a:gridCol>
                <a:gridCol w="1957282">
                  <a:extLst>
                    <a:ext uri="{9D8B030D-6E8A-4147-A177-3AD203B41FA5}">
                      <a16:colId xmlns:a16="http://schemas.microsoft.com/office/drawing/2014/main" val="4160825650"/>
                    </a:ext>
                  </a:extLst>
                </a:gridCol>
              </a:tblGrid>
              <a:tr h="844518">
                <a:tc>
                  <a:txBody>
                    <a:bodyPr/>
                    <a:lstStyle/>
                    <a:p>
                      <a:pPr algn="ctr">
                        <a:lnSpc>
                          <a:spcPct val="150000"/>
                        </a:lnSpc>
                        <a:spcBef>
                          <a:spcPts val="600"/>
                        </a:spcBef>
                        <a:spcAft>
                          <a:spcPts val="600"/>
                        </a:spcAft>
                      </a:pPr>
                      <a:r>
                        <a:rPr lang="fr-FR" sz="3300" smtClean="0">
                          <a:effectLst/>
                          <a:latin typeface="Arial" panose="020B0604020202020204" pitchFamily="34" charset="0"/>
                          <a:ea typeface="Calibri" panose="020F0502020204030204" pitchFamily="34" charset="0"/>
                          <a:cs typeface="Arial" panose="020B0604020202020204" pitchFamily="34" charset="0"/>
                        </a:rPr>
                        <a:t>Ngày trong tuần</a:t>
                      </a:r>
                      <a:endParaRPr lang="en-US" sz="33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50000"/>
                        </a:lnSpc>
                        <a:spcBef>
                          <a:spcPts val="600"/>
                        </a:spcBef>
                        <a:spcAft>
                          <a:spcPts val="600"/>
                        </a:spcAft>
                      </a:pPr>
                      <a:r>
                        <a:rPr lang="fr-FR" sz="3300">
                          <a:effectLst/>
                          <a:latin typeface="Arial" panose="020B0604020202020204" pitchFamily="34" charset="0"/>
                          <a:ea typeface="Calibri" panose="020F0502020204030204" pitchFamily="34" charset="0"/>
                          <a:cs typeface="Arial" panose="020B0604020202020204" pitchFamily="34" charset="0"/>
                        </a:rPr>
                        <a:t>Thứ </a:t>
                      </a:r>
                      <a:r>
                        <a:rPr lang="fr-FR" sz="3300" smtClean="0">
                          <a:effectLst/>
                          <a:latin typeface="Arial" panose="020B0604020202020204" pitchFamily="34" charset="0"/>
                          <a:ea typeface="Calibri" panose="020F0502020204030204" pitchFamily="34" charset="0"/>
                          <a:cs typeface="Arial" panose="020B0604020202020204" pitchFamily="34" charset="0"/>
                        </a:rPr>
                        <a:t>Hai</a:t>
                      </a:r>
                      <a:endParaRPr lang="en-US" sz="33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50000"/>
                        </a:lnSpc>
                        <a:spcBef>
                          <a:spcPts val="600"/>
                        </a:spcBef>
                        <a:spcAft>
                          <a:spcPts val="600"/>
                        </a:spcAft>
                      </a:pPr>
                      <a:r>
                        <a:rPr lang="fr-FR" sz="3300">
                          <a:effectLst/>
                          <a:latin typeface="Arial" panose="020B0604020202020204" pitchFamily="34" charset="0"/>
                          <a:ea typeface="Calibri" panose="020F0502020204030204" pitchFamily="34" charset="0"/>
                          <a:cs typeface="Arial" panose="020B0604020202020204" pitchFamily="34" charset="0"/>
                        </a:rPr>
                        <a:t>Thứ </a:t>
                      </a:r>
                      <a:r>
                        <a:rPr lang="fr-FR" sz="3300" smtClean="0">
                          <a:effectLst/>
                          <a:latin typeface="Arial" panose="020B0604020202020204" pitchFamily="34" charset="0"/>
                          <a:ea typeface="Calibri" panose="020F0502020204030204" pitchFamily="34" charset="0"/>
                          <a:cs typeface="Arial" panose="020B0604020202020204" pitchFamily="34" charset="0"/>
                        </a:rPr>
                        <a:t>Ba</a:t>
                      </a:r>
                      <a:endParaRPr lang="en-US" sz="33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50000"/>
                        </a:lnSpc>
                        <a:spcBef>
                          <a:spcPts val="600"/>
                        </a:spcBef>
                        <a:spcAft>
                          <a:spcPts val="600"/>
                        </a:spcAft>
                      </a:pPr>
                      <a:r>
                        <a:rPr lang="fr-FR" sz="3300">
                          <a:effectLst/>
                          <a:latin typeface="Arial" panose="020B0604020202020204" pitchFamily="34" charset="0"/>
                          <a:ea typeface="Calibri" panose="020F0502020204030204" pitchFamily="34" charset="0"/>
                          <a:cs typeface="Arial" panose="020B0604020202020204" pitchFamily="34" charset="0"/>
                        </a:rPr>
                        <a:t>Thứ </a:t>
                      </a:r>
                      <a:r>
                        <a:rPr lang="fr-FR" sz="3300" smtClean="0">
                          <a:effectLst/>
                          <a:latin typeface="Arial" panose="020B0604020202020204" pitchFamily="34" charset="0"/>
                          <a:ea typeface="Calibri" panose="020F0502020204030204" pitchFamily="34" charset="0"/>
                          <a:cs typeface="Arial" panose="020B0604020202020204" pitchFamily="34" charset="0"/>
                        </a:rPr>
                        <a:t>Tư</a:t>
                      </a:r>
                      <a:endParaRPr lang="en-US" sz="33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50000"/>
                        </a:lnSpc>
                        <a:spcBef>
                          <a:spcPts val="600"/>
                        </a:spcBef>
                        <a:spcAft>
                          <a:spcPts val="600"/>
                        </a:spcAft>
                      </a:pPr>
                      <a:r>
                        <a:rPr lang="fr-FR" sz="3300">
                          <a:effectLst/>
                          <a:latin typeface="Arial" panose="020B0604020202020204" pitchFamily="34" charset="0"/>
                          <a:ea typeface="Calibri" panose="020F0502020204030204" pitchFamily="34" charset="0"/>
                          <a:cs typeface="Arial" panose="020B0604020202020204" pitchFamily="34" charset="0"/>
                        </a:rPr>
                        <a:t>Thứ </a:t>
                      </a:r>
                      <a:r>
                        <a:rPr lang="fr-FR" sz="3300" smtClean="0">
                          <a:effectLst/>
                          <a:latin typeface="Arial" panose="020B0604020202020204" pitchFamily="34" charset="0"/>
                          <a:ea typeface="Calibri" panose="020F0502020204030204" pitchFamily="34" charset="0"/>
                          <a:cs typeface="Arial" panose="020B0604020202020204" pitchFamily="34" charset="0"/>
                        </a:rPr>
                        <a:t>Năm</a:t>
                      </a:r>
                      <a:endParaRPr lang="en-US" sz="33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50000"/>
                        </a:lnSpc>
                        <a:spcBef>
                          <a:spcPts val="600"/>
                        </a:spcBef>
                        <a:spcAft>
                          <a:spcPts val="600"/>
                        </a:spcAft>
                      </a:pPr>
                      <a:r>
                        <a:rPr lang="fr-FR" sz="3300">
                          <a:effectLst/>
                          <a:latin typeface="Arial" panose="020B0604020202020204" pitchFamily="34" charset="0"/>
                          <a:ea typeface="Calibri" panose="020F0502020204030204" pitchFamily="34" charset="0"/>
                          <a:cs typeface="Arial" panose="020B0604020202020204" pitchFamily="34" charset="0"/>
                        </a:rPr>
                        <a:t>Thứ </a:t>
                      </a:r>
                      <a:r>
                        <a:rPr lang="fr-FR" sz="3300" smtClean="0">
                          <a:effectLst/>
                          <a:latin typeface="Arial" panose="020B0604020202020204" pitchFamily="34" charset="0"/>
                          <a:ea typeface="Calibri" panose="020F0502020204030204" pitchFamily="34" charset="0"/>
                          <a:cs typeface="Arial" panose="020B0604020202020204" pitchFamily="34" charset="0"/>
                        </a:rPr>
                        <a:t>Sáu</a:t>
                      </a:r>
                      <a:endParaRPr lang="en-US" sz="33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50000"/>
                        </a:lnSpc>
                        <a:spcBef>
                          <a:spcPts val="600"/>
                        </a:spcBef>
                        <a:spcAft>
                          <a:spcPts val="600"/>
                        </a:spcAft>
                      </a:pPr>
                      <a:r>
                        <a:rPr lang="fr-FR" sz="3300">
                          <a:effectLst/>
                          <a:latin typeface="Arial" panose="020B0604020202020204" pitchFamily="34" charset="0"/>
                          <a:ea typeface="Calibri" panose="020F0502020204030204" pitchFamily="34" charset="0"/>
                          <a:cs typeface="Arial" panose="020B0604020202020204" pitchFamily="34" charset="0"/>
                        </a:rPr>
                        <a:t>Thứ </a:t>
                      </a:r>
                      <a:r>
                        <a:rPr lang="fr-FR" sz="3300" smtClean="0">
                          <a:effectLst/>
                          <a:latin typeface="Arial" panose="020B0604020202020204" pitchFamily="34" charset="0"/>
                          <a:ea typeface="Calibri" panose="020F0502020204030204" pitchFamily="34" charset="0"/>
                          <a:cs typeface="Arial" panose="020B0604020202020204" pitchFamily="34" charset="0"/>
                        </a:rPr>
                        <a:t>Bảy</a:t>
                      </a:r>
                      <a:endParaRPr lang="en-US" sz="33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50000"/>
                        </a:lnSpc>
                        <a:spcBef>
                          <a:spcPts val="600"/>
                        </a:spcBef>
                        <a:spcAft>
                          <a:spcPts val="600"/>
                        </a:spcAft>
                      </a:pPr>
                      <a:r>
                        <a:rPr lang="fr-FR" sz="3300">
                          <a:effectLst/>
                          <a:latin typeface="Arial" panose="020B0604020202020204" pitchFamily="34" charset="0"/>
                          <a:ea typeface="Calibri" panose="020F0502020204030204" pitchFamily="34" charset="0"/>
                          <a:cs typeface="Arial" panose="020B0604020202020204" pitchFamily="34" charset="0"/>
                        </a:rPr>
                        <a:t>Chủ nhật</a:t>
                      </a:r>
                      <a:endParaRPr lang="en-US" sz="33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78381964"/>
                  </a:ext>
                </a:extLst>
              </a:tr>
              <a:tr h="844518">
                <a:tc>
                  <a:txBody>
                    <a:bodyPr/>
                    <a:lstStyle/>
                    <a:p>
                      <a:pPr algn="ctr">
                        <a:lnSpc>
                          <a:spcPct val="150000"/>
                        </a:lnSpc>
                        <a:spcBef>
                          <a:spcPts val="600"/>
                        </a:spcBef>
                        <a:spcAft>
                          <a:spcPts val="600"/>
                        </a:spcAft>
                      </a:pPr>
                      <a:r>
                        <a:rPr lang="fr-FR" sz="3300">
                          <a:effectLst/>
                          <a:latin typeface="Arial" panose="020B0604020202020204" pitchFamily="34" charset="0"/>
                          <a:ea typeface="Calibri" panose="020F0502020204030204" pitchFamily="34" charset="0"/>
                          <a:cs typeface="Arial" panose="020B0604020202020204" pitchFamily="34" charset="0"/>
                        </a:rPr>
                        <a:t>Số lượt khách</a:t>
                      </a:r>
                      <a:endParaRPr lang="en-US" sz="33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3300" smtClean="0">
                          <a:effectLst/>
                          <a:latin typeface="Arial" panose="020B0604020202020204" pitchFamily="34" charset="0"/>
                          <a:ea typeface="Arial" panose="020B0604020202020204" pitchFamily="34" charset="0"/>
                          <a:cs typeface="Arial" panose="020B0604020202020204" pitchFamily="34" charset="0"/>
                        </a:rPr>
                        <a:t>?</a:t>
                      </a:r>
                      <a:endParaRPr lang="en-US" sz="33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3300" smtClean="0">
                          <a:effectLst/>
                          <a:latin typeface="Arial" panose="020B0604020202020204" pitchFamily="34" charset="0"/>
                          <a:ea typeface="Arial" panose="020B0604020202020204" pitchFamily="34" charset="0"/>
                          <a:cs typeface="Arial" panose="020B0604020202020204" pitchFamily="34" charset="0"/>
                        </a:rPr>
                        <a:t>?</a:t>
                      </a:r>
                      <a:endParaRPr lang="en-US" sz="33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3300" smtClean="0">
                          <a:effectLst/>
                          <a:latin typeface="Arial" panose="020B0604020202020204" pitchFamily="34" charset="0"/>
                          <a:ea typeface="Arial" panose="020B0604020202020204" pitchFamily="34" charset="0"/>
                          <a:cs typeface="Arial" panose="020B0604020202020204" pitchFamily="34" charset="0"/>
                        </a:rPr>
                        <a:t>?</a:t>
                      </a:r>
                      <a:endParaRPr lang="en-US" sz="33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fr-FR" sz="3300" smtClean="0">
                          <a:effectLst/>
                          <a:latin typeface="Arial" panose="020B0604020202020204" pitchFamily="34" charset="0"/>
                          <a:ea typeface="Calibri" panose="020F0502020204030204" pitchFamily="34" charset="0"/>
                          <a:cs typeface="Arial" panose="020B0604020202020204" pitchFamily="34" charset="0"/>
                        </a:rPr>
                        <a:t>?</a:t>
                      </a:r>
                      <a:endParaRPr lang="en-US" sz="33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3300" smtClean="0">
                          <a:effectLst/>
                          <a:latin typeface="Arial" panose="020B0604020202020204" pitchFamily="34" charset="0"/>
                          <a:ea typeface="Arial" panose="020B0604020202020204" pitchFamily="34" charset="0"/>
                          <a:cs typeface="Arial" panose="020B0604020202020204" pitchFamily="34" charset="0"/>
                        </a:rPr>
                        <a:t>?</a:t>
                      </a:r>
                      <a:endParaRPr lang="en-US" sz="33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3300" smtClean="0">
                          <a:effectLst/>
                          <a:latin typeface="Arial" panose="020B0604020202020204" pitchFamily="34" charset="0"/>
                          <a:ea typeface="Arial" panose="020B0604020202020204" pitchFamily="34" charset="0"/>
                          <a:cs typeface="Arial" panose="020B0604020202020204" pitchFamily="34" charset="0"/>
                        </a:rPr>
                        <a:t>?</a:t>
                      </a:r>
                      <a:endParaRPr lang="en-US" sz="33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fr-FR" sz="3300" smtClean="0">
                          <a:effectLst/>
                          <a:latin typeface="Arial" panose="020B0604020202020204" pitchFamily="34" charset="0"/>
                          <a:ea typeface="Calibri" panose="020F0502020204030204" pitchFamily="34" charset="0"/>
                          <a:cs typeface="Arial" panose="020B0604020202020204" pitchFamily="34" charset="0"/>
                        </a:rPr>
                        <a:t>?</a:t>
                      </a:r>
                      <a:endParaRPr lang="en-US" sz="33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6793250"/>
                  </a:ext>
                </a:extLst>
              </a:tr>
            </a:tbl>
          </a:graphicData>
        </a:graphic>
      </p:graphicFrame>
      <p:sp>
        <p:nvSpPr>
          <p:cNvPr id="10" name="Rectangle 9"/>
          <p:cNvSpPr/>
          <p:nvPr/>
        </p:nvSpPr>
        <p:spPr>
          <a:xfrm>
            <a:off x="4636168" y="4026303"/>
            <a:ext cx="891591" cy="600164"/>
          </a:xfrm>
          <a:prstGeom prst="rect">
            <a:avLst/>
          </a:prstGeom>
          <a:solidFill>
            <a:schemeClr val="bg1"/>
          </a:solidFill>
        </p:spPr>
        <p:txBody>
          <a:bodyPr wrap="none">
            <a:spAutoFit/>
          </a:bodyPr>
          <a:lstStyle/>
          <a:p>
            <a:pPr lvl="0" algn="ctr"/>
            <a:r>
              <a:rPr lang="fr-FR" sz="3300">
                <a:solidFill>
                  <a:srgbClr val="C00000"/>
                </a:solidFill>
                <a:latin typeface="Arial" panose="020B0604020202020204" pitchFamily="34" charset="0"/>
                <a:ea typeface="Calibri" panose="020F0502020204030204" pitchFamily="34" charset="0"/>
                <a:cs typeface="Arial" panose="020B0604020202020204" pitchFamily="34" charset="0"/>
              </a:rPr>
              <a:t>161</a:t>
            </a:r>
            <a:endParaRPr lang="en-US" sz="3300">
              <a:solidFill>
                <a:srgbClr val="C00000"/>
              </a:solidFill>
              <a:latin typeface="Arial" panose="020B0604020202020204" pitchFamily="34" charset="0"/>
              <a:ea typeface="Arial" panose="020B0604020202020204" pitchFamily="34" charset="0"/>
              <a:cs typeface="Arial" panose="020B0604020202020204" pitchFamily="34" charset="0"/>
            </a:endParaRPr>
          </a:p>
        </p:txBody>
      </p:sp>
      <p:sp>
        <p:nvSpPr>
          <p:cNvPr id="11" name="Rectangle 10"/>
          <p:cNvSpPr/>
          <p:nvPr/>
        </p:nvSpPr>
        <p:spPr>
          <a:xfrm>
            <a:off x="6291300" y="4045135"/>
            <a:ext cx="891591" cy="600164"/>
          </a:xfrm>
          <a:prstGeom prst="rect">
            <a:avLst/>
          </a:prstGeom>
          <a:solidFill>
            <a:schemeClr val="bg1"/>
          </a:solidFill>
        </p:spPr>
        <p:txBody>
          <a:bodyPr wrap="none">
            <a:spAutoFit/>
          </a:bodyPr>
          <a:lstStyle/>
          <a:p>
            <a:pPr lvl="0" algn="ctr"/>
            <a:r>
              <a:rPr lang="fr-FR" sz="3300">
                <a:solidFill>
                  <a:srgbClr val="C00000"/>
                </a:solidFill>
                <a:latin typeface="Arial" panose="020B0604020202020204" pitchFamily="34" charset="0"/>
                <a:ea typeface="Calibri" panose="020F0502020204030204" pitchFamily="34" charset="0"/>
                <a:cs typeface="Arial" panose="020B0604020202020204" pitchFamily="34" charset="0"/>
              </a:rPr>
              <a:t>243</a:t>
            </a:r>
          </a:p>
        </p:txBody>
      </p:sp>
      <p:sp>
        <p:nvSpPr>
          <p:cNvPr id="12" name="Rectangle 11"/>
          <p:cNvSpPr/>
          <p:nvPr/>
        </p:nvSpPr>
        <p:spPr>
          <a:xfrm>
            <a:off x="8009532" y="4026303"/>
            <a:ext cx="891591" cy="600164"/>
          </a:xfrm>
          <a:prstGeom prst="rect">
            <a:avLst/>
          </a:prstGeom>
          <a:solidFill>
            <a:schemeClr val="bg1"/>
          </a:solidFill>
        </p:spPr>
        <p:txBody>
          <a:bodyPr wrap="none">
            <a:spAutoFit/>
          </a:bodyPr>
          <a:lstStyle/>
          <a:p>
            <a:pPr lvl="0" algn="ctr"/>
            <a:r>
              <a:rPr lang="fr-FR" sz="3300">
                <a:solidFill>
                  <a:srgbClr val="C00000"/>
                </a:solidFill>
                <a:latin typeface="Arial" panose="020B0604020202020204" pitchFamily="34" charset="0"/>
                <a:ea typeface="Calibri" panose="020F0502020204030204" pitchFamily="34" charset="0"/>
                <a:cs typeface="Arial" panose="020B0604020202020204" pitchFamily="34" charset="0"/>
              </a:rPr>
              <a:t>270</a:t>
            </a:r>
          </a:p>
        </p:txBody>
      </p:sp>
      <p:sp>
        <p:nvSpPr>
          <p:cNvPr id="13" name="Rectangle 12"/>
          <p:cNvSpPr/>
          <p:nvPr/>
        </p:nvSpPr>
        <p:spPr>
          <a:xfrm>
            <a:off x="9892169" y="4045135"/>
            <a:ext cx="891591" cy="600164"/>
          </a:xfrm>
          <a:prstGeom prst="rect">
            <a:avLst/>
          </a:prstGeom>
          <a:solidFill>
            <a:schemeClr val="bg1"/>
          </a:solidFill>
        </p:spPr>
        <p:txBody>
          <a:bodyPr wrap="none">
            <a:spAutoFit/>
          </a:bodyPr>
          <a:lstStyle/>
          <a:p>
            <a:pPr lvl="0" algn="ctr"/>
            <a:r>
              <a:rPr lang="fr-FR" sz="3300" smtClean="0">
                <a:solidFill>
                  <a:srgbClr val="C00000"/>
                </a:solidFill>
                <a:latin typeface="Arial" panose="020B0604020202020204" pitchFamily="34" charset="0"/>
                <a:ea typeface="Calibri" panose="020F0502020204030204" pitchFamily="34" charset="0"/>
                <a:cs typeface="Arial" panose="020B0604020202020204" pitchFamily="34" charset="0"/>
              </a:rPr>
              <a:t>210</a:t>
            </a:r>
            <a:endParaRPr lang="fr-FR" sz="330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sp>
        <p:nvSpPr>
          <p:cNvPr id="14" name="Rectangle 13"/>
          <p:cNvSpPr/>
          <p:nvPr/>
        </p:nvSpPr>
        <p:spPr>
          <a:xfrm>
            <a:off x="11963400" y="4056751"/>
            <a:ext cx="891591" cy="600164"/>
          </a:xfrm>
          <a:prstGeom prst="rect">
            <a:avLst/>
          </a:prstGeom>
          <a:solidFill>
            <a:schemeClr val="bg1"/>
          </a:solidFill>
        </p:spPr>
        <p:txBody>
          <a:bodyPr wrap="none">
            <a:spAutoFit/>
          </a:bodyPr>
          <a:lstStyle/>
          <a:p>
            <a:pPr lvl="0" algn="ctr"/>
            <a:r>
              <a:rPr lang="fr-FR" sz="3300">
                <a:solidFill>
                  <a:srgbClr val="C00000"/>
                </a:solidFill>
                <a:latin typeface="Arial" panose="020B0604020202020204" pitchFamily="34" charset="0"/>
                <a:ea typeface="Calibri" panose="020F0502020204030204" pitchFamily="34" charset="0"/>
                <a:cs typeface="Arial" panose="020B0604020202020204" pitchFamily="34" charset="0"/>
              </a:rPr>
              <a:t>185</a:t>
            </a:r>
          </a:p>
        </p:txBody>
      </p:sp>
      <p:sp>
        <p:nvSpPr>
          <p:cNvPr id="15" name="Rectangle 14"/>
          <p:cNvSpPr/>
          <p:nvPr/>
        </p:nvSpPr>
        <p:spPr>
          <a:xfrm>
            <a:off x="13783280" y="4042345"/>
            <a:ext cx="891591" cy="600164"/>
          </a:xfrm>
          <a:prstGeom prst="rect">
            <a:avLst/>
          </a:prstGeom>
          <a:solidFill>
            <a:schemeClr val="bg1"/>
          </a:solidFill>
        </p:spPr>
        <p:txBody>
          <a:bodyPr wrap="none">
            <a:spAutoFit/>
          </a:bodyPr>
          <a:lstStyle/>
          <a:p>
            <a:pPr lvl="0" algn="ctr"/>
            <a:r>
              <a:rPr lang="fr-FR" sz="3300">
                <a:solidFill>
                  <a:srgbClr val="C00000"/>
                </a:solidFill>
                <a:latin typeface="Arial" panose="020B0604020202020204" pitchFamily="34" charset="0"/>
                <a:ea typeface="Calibri" panose="020F0502020204030204" pitchFamily="34" charset="0"/>
                <a:cs typeface="Arial" panose="020B0604020202020204" pitchFamily="34" charset="0"/>
              </a:rPr>
              <a:t>421</a:t>
            </a:r>
          </a:p>
        </p:txBody>
      </p:sp>
      <p:sp>
        <p:nvSpPr>
          <p:cNvPr id="16" name="Rectangle 15"/>
          <p:cNvSpPr/>
          <p:nvPr/>
        </p:nvSpPr>
        <p:spPr>
          <a:xfrm>
            <a:off x="15652953" y="4054451"/>
            <a:ext cx="891591" cy="600164"/>
          </a:xfrm>
          <a:prstGeom prst="rect">
            <a:avLst/>
          </a:prstGeom>
          <a:solidFill>
            <a:schemeClr val="bg1"/>
          </a:solidFill>
        </p:spPr>
        <p:txBody>
          <a:bodyPr wrap="none">
            <a:spAutoFit/>
          </a:bodyPr>
          <a:lstStyle/>
          <a:p>
            <a:pPr lvl="0" algn="ctr"/>
            <a:r>
              <a:rPr lang="fr-FR" sz="3300" smtClean="0">
                <a:solidFill>
                  <a:srgbClr val="C00000"/>
                </a:solidFill>
                <a:latin typeface="Arial" panose="020B0604020202020204" pitchFamily="34" charset="0"/>
                <a:ea typeface="Calibri" panose="020F0502020204030204" pitchFamily="34" charset="0"/>
                <a:cs typeface="Arial" panose="020B0604020202020204" pitchFamily="34" charset="0"/>
              </a:rPr>
              <a:t>615</a:t>
            </a:r>
            <a:endParaRPr lang="fr-FR" sz="330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pic>
        <p:nvPicPr>
          <p:cNvPr id="17" name="Picture 16"/>
          <p:cNvPicPr>
            <a:picLocks noChangeAspect="1"/>
          </p:cNvPicPr>
          <p:nvPr/>
        </p:nvPicPr>
        <p:blipFill>
          <a:blip r:embed="rId2"/>
          <a:stretch>
            <a:fillRect/>
          </a:stretch>
        </p:blipFill>
        <p:spPr>
          <a:xfrm>
            <a:off x="6235077" y="5257747"/>
            <a:ext cx="11900523" cy="4898911"/>
          </a:xfrm>
          <a:prstGeom prst="rect">
            <a:avLst/>
          </a:prstGeom>
        </p:spPr>
      </p:pic>
      <p:sp>
        <p:nvSpPr>
          <p:cNvPr id="19" name="Rectangle 18"/>
          <p:cNvSpPr/>
          <p:nvPr/>
        </p:nvSpPr>
        <p:spPr>
          <a:xfrm>
            <a:off x="8503453" y="7819496"/>
            <a:ext cx="891591" cy="600164"/>
          </a:xfrm>
          <a:prstGeom prst="rect">
            <a:avLst/>
          </a:prstGeom>
          <a:solidFill>
            <a:schemeClr val="bg1"/>
          </a:solidFill>
        </p:spPr>
        <p:txBody>
          <a:bodyPr wrap="none">
            <a:spAutoFit/>
          </a:bodyPr>
          <a:lstStyle/>
          <a:p>
            <a:pPr lvl="0" algn="ctr"/>
            <a:r>
              <a:rPr lang="fr-FR" sz="3300">
                <a:solidFill>
                  <a:srgbClr val="C00000"/>
                </a:solidFill>
                <a:latin typeface="Arial" panose="020B0604020202020204" pitchFamily="34" charset="0"/>
                <a:ea typeface="Calibri" panose="020F0502020204030204" pitchFamily="34" charset="0"/>
                <a:cs typeface="Arial" panose="020B0604020202020204" pitchFamily="34" charset="0"/>
              </a:rPr>
              <a:t>161</a:t>
            </a:r>
            <a:endParaRPr lang="en-US" sz="3300">
              <a:solidFill>
                <a:srgbClr val="C00000"/>
              </a:solidFill>
              <a:latin typeface="Arial" panose="020B0604020202020204" pitchFamily="34" charset="0"/>
              <a:ea typeface="Arial" panose="020B0604020202020204" pitchFamily="34" charset="0"/>
              <a:cs typeface="Arial" panose="020B0604020202020204" pitchFamily="34" charset="0"/>
            </a:endParaRPr>
          </a:p>
        </p:txBody>
      </p:sp>
      <p:sp>
        <p:nvSpPr>
          <p:cNvPr id="20" name="Rectangle 19"/>
          <p:cNvSpPr/>
          <p:nvPr/>
        </p:nvSpPr>
        <p:spPr>
          <a:xfrm>
            <a:off x="9446373" y="7407120"/>
            <a:ext cx="891591" cy="600164"/>
          </a:xfrm>
          <a:prstGeom prst="rect">
            <a:avLst/>
          </a:prstGeom>
          <a:solidFill>
            <a:schemeClr val="bg1"/>
          </a:solidFill>
        </p:spPr>
        <p:txBody>
          <a:bodyPr wrap="none">
            <a:spAutoFit/>
          </a:bodyPr>
          <a:lstStyle/>
          <a:p>
            <a:pPr lvl="0" algn="ctr"/>
            <a:r>
              <a:rPr lang="fr-FR" sz="3300">
                <a:solidFill>
                  <a:srgbClr val="C00000"/>
                </a:solidFill>
                <a:latin typeface="Arial" panose="020B0604020202020204" pitchFamily="34" charset="0"/>
                <a:ea typeface="Calibri" panose="020F0502020204030204" pitchFamily="34" charset="0"/>
                <a:cs typeface="Arial" panose="020B0604020202020204" pitchFamily="34" charset="0"/>
              </a:rPr>
              <a:t>243</a:t>
            </a:r>
          </a:p>
        </p:txBody>
      </p:sp>
      <p:sp>
        <p:nvSpPr>
          <p:cNvPr id="21" name="Rectangle 20"/>
          <p:cNvSpPr/>
          <p:nvPr/>
        </p:nvSpPr>
        <p:spPr>
          <a:xfrm>
            <a:off x="10591800" y="7207467"/>
            <a:ext cx="891591" cy="600164"/>
          </a:xfrm>
          <a:prstGeom prst="rect">
            <a:avLst/>
          </a:prstGeom>
          <a:solidFill>
            <a:schemeClr val="bg1"/>
          </a:solidFill>
        </p:spPr>
        <p:txBody>
          <a:bodyPr wrap="none">
            <a:spAutoFit/>
          </a:bodyPr>
          <a:lstStyle/>
          <a:p>
            <a:pPr lvl="0" algn="ctr"/>
            <a:r>
              <a:rPr lang="fr-FR" sz="3300">
                <a:solidFill>
                  <a:srgbClr val="C00000"/>
                </a:solidFill>
                <a:latin typeface="Arial" panose="020B0604020202020204" pitchFamily="34" charset="0"/>
                <a:ea typeface="Calibri" panose="020F0502020204030204" pitchFamily="34" charset="0"/>
                <a:cs typeface="Arial" panose="020B0604020202020204" pitchFamily="34" charset="0"/>
              </a:rPr>
              <a:t>270</a:t>
            </a:r>
          </a:p>
        </p:txBody>
      </p:sp>
      <p:sp>
        <p:nvSpPr>
          <p:cNvPr id="22" name="Rectangle 21"/>
          <p:cNvSpPr/>
          <p:nvPr/>
        </p:nvSpPr>
        <p:spPr>
          <a:xfrm>
            <a:off x="11663420" y="7541151"/>
            <a:ext cx="891591" cy="600164"/>
          </a:xfrm>
          <a:prstGeom prst="rect">
            <a:avLst/>
          </a:prstGeom>
          <a:solidFill>
            <a:schemeClr val="bg1"/>
          </a:solidFill>
        </p:spPr>
        <p:txBody>
          <a:bodyPr wrap="none">
            <a:spAutoFit/>
          </a:bodyPr>
          <a:lstStyle/>
          <a:p>
            <a:pPr lvl="0" algn="ctr"/>
            <a:r>
              <a:rPr lang="fr-FR" sz="3300" smtClean="0">
                <a:solidFill>
                  <a:srgbClr val="C00000"/>
                </a:solidFill>
                <a:latin typeface="Arial" panose="020B0604020202020204" pitchFamily="34" charset="0"/>
                <a:ea typeface="Calibri" panose="020F0502020204030204" pitchFamily="34" charset="0"/>
                <a:cs typeface="Arial" panose="020B0604020202020204" pitchFamily="34" charset="0"/>
              </a:rPr>
              <a:t>210</a:t>
            </a:r>
            <a:endParaRPr lang="fr-FR" sz="330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sp>
        <p:nvSpPr>
          <p:cNvPr id="23" name="Rectangle 22"/>
          <p:cNvSpPr/>
          <p:nvPr/>
        </p:nvSpPr>
        <p:spPr>
          <a:xfrm>
            <a:off x="12735040" y="7707202"/>
            <a:ext cx="891591" cy="600164"/>
          </a:xfrm>
          <a:prstGeom prst="rect">
            <a:avLst/>
          </a:prstGeom>
          <a:solidFill>
            <a:schemeClr val="bg1"/>
          </a:solidFill>
        </p:spPr>
        <p:txBody>
          <a:bodyPr wrap="none">
            <a:spAutoFit/>
          </a:bodyPr>
          <a:lstStyle/>
          <a:p>
            <a:pPr lvl="0" algn="ctr"/>
            <a:r>
              <a:rPr lang="fr-FR" sz="3300">
                <a:solidFill>
                  <a:srgbClr val="C00000"/>
                </a:solidFill>
                <a:latin typeface="Arial" panose="020B0604020202020204" pitchFamily="34" charset="0"/>
                <a:ea typeface="Calibri" panose="020F0502020204030204" pitchFamily="34" charset="0"/>
                <a:cs typeface="Arial" panose="020B0604020202020204" pitchFamily="34" charset="0"/>
              </a:rPr>
              <a:t>185</a:t>
            </a:r>
          </a:p>
        </p:txBody>
      </p:sp>
      <p:sp>
        <p:nvSpPr>
          <p:cNvPr id="24" name="Rectangle 23"/>
          <p:cNvSpPr/>
          <p:nvPr/>
        </p:nvSpPr>
        <p:spPr>
          <a:xfrm>
            <a:off x="13843793" y="6358180"/>
            <a:ext cx="891591" cy="600164"/>
          </a:xfrm>
          <a:prstGeom prst="rect">
            <a:avLst/>
          </a:prstGeom>
          <a:solidFill>
            <a:schemeClr val="bg1"/>
          </a:solidFill>
        </p:spPr>
        <p:txBody>
          <a:bodyPr wrap="none">
            <a:spAutoFit/>
          </a:bodyPr>
          <a:lstStyle/>
          <a:p>
            <a:pPr lvl="0" algn="ctr"/>
            <a:r>
              <a:rPr lang="fr-FR" sz="3300">
                <a:solidFill>
                  <a:srgbClr val="C00000"/>
                </a:solidFill>
                <a:latin typeface="Arial" panose="020B0604020202020204" pitchFamily="34" charset="0"/>
                <a:ea typeface="Calibri" panose="020F0502020204030204" pitchFamily="34" charset="0"/>
                <a:cs typeface="Arial" panose="020B0604020202020204" pitchFamily="34" charset="0"/>
              </a:rPr>
              <a:t>421</a:t>
            </a:r>
          </a:p>
        </p:txBody>
      </p:sp>
      <p:sp>
        <p:nvSpPr>
          <p:cNvPr id="25" name="Rectangle 24"/>
          <p:cNvSpPr/>
          <p:nvPr/>
        </p:nvSpPr>
        <p:spPr>
          <a:xfrm>
            <a:off x="14935200" y="5345434"/>
            <a:ext cx="891591" cy="600164"/>
          </a:xfrm>
          <a:prstGeom prst="rect">
            <a:avLst/>
          </a:prstGeom>
          <a:solidFill>
            <a:schemeClr val="bg1"/>
          </a:solidFill>
        </p:spPr>
        <p:txBody>
          <a:bodyPr wrap="none">
            <a:spAutoFit/>
          </a:bodyPr>
          <a:lstStyle/>
          <a:p>
            <a:pPr lvl="0" algn="ctr"/>
            <a:r>
              <a:rPr lang="fr-FR" sz="3300" smtClean="0">
                <a:solidFill>
                  <a:srgbClr val="C00000"/>
                </a:solidFill>
                <a:latin typeface="Arial" panose="020B0604020202020204" pitchFamily="34" charset="0"/>
                <a:ea typeface="Calibri" panose="020F0502020204030204" pitchFamily="34" charset="0"/>
                <a:cs typeface="Arial" panose="020B0604020202020204" pitchFamily="34" charset="0"/>
              </a:rPr>
              <a:t>615</a:t>
            </a:r>
            <a:endParaRPr lang="fr-FR" sz="330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sp>
        <p:nvSpPr>
          <p:cNvPr id="26" name="Freeform 40"/>
          <p:cNvSpPr/>
          <p:nvPr/>
        </p:nvSpPr>
        <p:spPr>
          <a:xfrm rot="773918">
            <a:off x="17712881" y="4132082"/>
            <a:ext cx="255748" cy="1807779"/>
          </a:xfrm>
          <a:custGeom>
            <a:avLst/>
            <a:gdLst/>
            <a:ahLst/>
            <a:cxnLst/>
            <a:rect l="l" t="t" r="r" b="b"/>
            <a:pathLst>
              <a:path w="493296" h="4598517">
                <a:moveTo>
                  <a:pt x="0" y="0"/>
                </a:moveTo>
                <a:lnTo>
                  <a:pt x="493296" y="0"/>
                </a:lnTo>
                <a:lnTo>
                  <a:pt x="493296" y="4598517"/>
                </a:lnTo>
                <a:lnTo>
                  <a:pt x="0" y="4598517"/>
                </a:lnTo>
                <a:lnTo>
                  <a:pt x="0" y="0"/>
                </a:lnTo>
                <a:close/>
              </a:path>
            </a:pathLst>
          </a:custGeom>
          <a:blipFill>
            <a:blip r:embed="rId3">
              <a:extLst>
                <a:ext uri="{96DAC541-7B7A-43D3-8B79-37D633B846F1}">
                  <asvg:svgBlip xmlns:asvg="http://schemas.microsoft.com/office/drawing/2016/SVG/main" xmlns="" r:embed="rId13"/>
                </a:ext>
              </a:extLst>
            </a:blip>
            <a:stretch>
              <a:fillRect/>
            </a:stretch>
          </a:blipFill>
        </p:spPr>
      </p:sp>
    </p:spTree>
    <p:extLst>
      <p:ext uri="{BB962C8B-B14F-4D97-AF65-F5344CB8AC3E}">
        <p14:creationId xmlns:p14="http://schemas.microsoft.com/office/powerpoint/2010/main" val="2708095106"/>
      </p:ext>
    </p:extLst>
  </p:cSld>
  <p:clrMapOvr>
    <a:masterClrMapping/>
  </p:clrMapOvr>
  <mc:AlternateContent xmlns:mc="http://schemas.openxmlformats.org/markup-compatibility/2006">
    <mc:Choice xmlns:p14="http://schemas.microsoft.com/office/powerpoint/2010/main" Requires="p14">
      <p:transition spd="med" p14:dur="700">
        <p:cover/>
      </p:transition>
    </mc:Choice>
    <mc:Fallback>
      <p:transition spd="med">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anim calcmode="lin" valueType="num">
                                      <p:cBhvr>
                                        <p:cTn id="23" dur="500" fill="hold"/>
                                        <p:tgtEl>
                                          <p:spTgt spid="17"/>
                                        </p:tgtEl>
                                        <p:attrNameLst>
                                          <p:attrName>ppt_x</p:attrName>
                                        </p:attrNameLst>
                                      </p:cBhvr>
                                      <p:tavLst>
                                        <p:tav tm="0">
                                          <p:val>
                                            <p:strVal val="#ppt_x"/>
                                          </p:val>
                                        </p:tav>
                                        <p:tav tm="100000">
                                          <p:val>
                                            <p:strVal val="#ppt_x"/>
                                          </p:val>
                                        </p:tav>
                                      </p:tavLst>
                                    </p:anim>
                                    <p:anim calcmode="lin" valueType="num">
                                      <p:cBhvr>
                                        <p:cTn id="24"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par>
                          <p:cTn id="32" fill="hold">
                            <p:stCondLst>
                              <p:cond delay="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10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15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20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childTnLst>
                          </p:cTn>
                        </p:par>
                        <p:par>
                          <p:cTn id="56" fill="hold">
                            <p:stCondLst>
                              <p:cond delay="2500"/>
                            </p:stCondLst>
                            <p:childTnLst>
                              <p:par>
                                <p:cTn id="57" presetID="53" presetClass="entr" presetSubtype="16"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000"/>
                            </p:stCondLst>
                            <p:childTnLst>
                              <p:par>
                                <p:cTn id="63" presetID="53" presetClass="entr" presetSubtype="16"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Effect transition="in" filter="fade">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barn(inVertical)">
                                      <p:cBhvr>
                                        <p:cTn id="72" dur="500"/>
                                        <p:tgtEl>
                                          <p:spTgt spid="19"/>
                                        </p:tgtEl>
                                      </p:cBhvr>
                                    </p:animEffect>
                                  </p:childTnLst>
                                </p:cTn>
                              </p:par>
                            </p:childTnLst>
                          </p:cTn>
                        </p:par>
                        <p:par>
                          <p:cTn id="73" fill="hold">
                            <p:stCondLst>
                              <p:cond delay="500"/>
                            </p:stCondLst>
                            <p:childTnLst>
                              <p:par>
                                <p:cTn id="74" presetID="16" presetClass="entr" presetSubtype="21"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barn(inVertical)">
                                      <p:cBhvr>
                                        <p:cTn id="76" dur="500"/>
                                        <p:tgtEl>
                                          <p:spTgt spid="20"/>
                                        </p:tgtEl>
                                      </p:cBhvr>
                                    </p:animEffect>
                                  </p:childTnLst>
                                </p:cTn>
                              </p:par>
                            </p:childTnLst>
                          </p:cTn>
                        </p:par>
                        <p:par>
                          <p:cTn id="77" fill="hold">
                            <p:stCondLst>
                              <p:cond delay="1000"/>
                            </p:stCondLst>
                            <p:childTnLst>
                              <p:par>
                                <p:cTn id="78" presetID="16" presetClass="entr" presetSubtype="21"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barn(inVertical)">
                                      <p:cBhvr>
                                        <p:cTn id="80" dur="500"/>
                                        <p:tgtEl>
                                          <p:spTgt spid="21"/>
                                        </p:tgtEl>
                                      </p:cBhvr>
                                    </p:animEffect>
                                  </p:childTnLst>
                                </p:cTn>
                              </p:par>
                            </p:childTnLst>
                          </p:cTn>
                        </p:par>
                        <p:par>
                          <p:cTn id="81" fill="hold">
                            <p:stCondLst>
                              <p:cond delay="1500"/>
                            </p:stCondLst>
                            <p:childTnLst>
                              <p:par>
                                <p:cTn id="82" presetID="16" presetClass="entr" presetSubtype="21" fill="hold" grpId="0" nodeType="after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barn(inVertical)">
                                      <p:cBhvr>
                                        <p:cTn id="84" dur="500"/>
                                        <p:tgtEl>
                                          <p:spTgt spid="22"/>
                                        </p:tgtEl>
                                      </p:cBhvr>
                                    </p:animEffect>
                                  </p:childTnLst>
                                </p:cTn>
                              </p:par>
                            </p:childTnLst>
                          </p:cTn>
                        </p:par>
                        <p:par>
                          <p:cTn id="85" fill="hold">
                            <p:stCondLst>
                              <p:cond delay="2000"/>
                            </p:stCondLst>
                            <p:childTnLst>
                              <p:par>
                                <p:cTn id="86" presetID="16" presetClass="entr" presetSubtype="21" fill="hold" grpId="0" nodeType="after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barn(inVertical)">
                                      <p:cBhvr>
                                        <p:cTn id="88" dur="500"/>
                                        <p:tgtEl>
                                          <p:spTgt spid="23"/>
                                        </p:tgtEl>
                                      </p:cBhvr>
                                    </p:animEffect>
                                  </p:childTnLst>
                                </p:cTn>
                              </p:par>
                            </p:childTnLst>
                          </p:cTn>
                        </p:par>
                        <p:par>
                          <p:cTn id="89" fill="hold">
                            <p:stCondLst>
                              <p:cond delay="2500"/>
                            </p:stCondLst>
                            <p:childTnLst>
                              <p:par>
                                <p:cTn id="90" presetID="16" presetClass="entr" presetSubtype="21" fill="hold" grpId="0" nodeType="after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barn(inVertical)">
                                      <p:cBhvr>
                                        <p:cTn id="92" dur="500"/>
                                        <p:tgtEl>
                                          <p:spTgt spid="24"/>
                                        </p:tgtEl>
                                      </p:cBhvr>
                                    </p:animEffect>
                                  </p:childTnLst>
                                </p:cTn>
                              </p:par>
                            </p:childTnLst>
                          </p:cTn>
                        </p:par>
                        <p:par>
                          <p:cTn id="93" fill="hold">
                            <p:stCondLst>
                              <p:cond delay="3000"/>
                            </p:stCondLst>
                            <p:childTnLst>
                              <p:par>
                                <p:cTn id="94" presetID="16" presetClass="entr" presetSubtype="21" fill="hold" grpId="0" nodeType="afterEffect">
                                  <p:stCondLst>
                                    <p:cond delay="0"/>
                                  </p:stCondLst>
                                  <p:childTnLst>
                                    <p:set>
                                      <p:cBhvr>
                                        <p:cTn id="95" dur="1" fill="hold">
                                          <p:stCondLst>
                                            <p:cond delay="0"/>
                                          </p:stCondLst>
                                        </p:cTn>
                                        <p:tgtEl>
                                          <p:spTgt spid="25"/>
                                        </p:tgtEl>
                                        <p:attrNameLst>
                                          <p:attrName>style.visibility</p:attrName>
                                        </p:attrNameLst>
                                      </p:cBhvr>
                                      <p:to>
                                        <p:strVal val="visible"/>
                                      </p:to>
                                    </p:set>
                                    <p:animEffect transition="in" filter="barn(inVertical)">
                                      <p:cBhvr>
                                        <p:cTn id="9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animBg="1"/>
      <p:bldP spid="11" grpId="0" animBg="1"/>
      <p:bldP spid="12" grpId="0" animBg="1"/>
      <p:bldP spid="13" grpId="0" animBg="1"/>
      <p:bldP spid="14" grpId="0" animBg="1"/>
      <p:bldP spid="15" grpId="0" animBg="1"/>
      <p:bldP spid="16" grpId="0" animBg="1"/>
      <p:bldP spid="19" grpId="0" animBg="1"/>
      <p:bldP spid="20" grpId="0" animBg="1"/>
      <p:bldP spid="21" grpId="0" animBg="1"/>
      <p:bldP spid="22" grpId="0" animBg="1"/>
      <p:bldP spid="23" grpId="0" animBg="1"/>
      <p:bldP spid="24" grpId="0" animBg="1"/>
      <p:bldP spid="2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131135" y="135565"/>
            <a:ext cx="17983200" cy="10007895"/>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pic>
        <p:nvPicPr>
          <p:cNvPr id="7" name="Picture 6"/>
          <p:cNvPicPr>
            <a:picLocks noChangeAspect="1"/>
          </p:cNvPicPr>
          <p:nvPr/>
        </p:nvPicPr>
        <p:blipFill>
          <a:blip r:embed="rId3"/>
          <a:stretch>
            <a:fillRect/>
          </a:stretch>
        </p:blipFill>
        <p:spPr>
          <a:xfrm>
            <a:off x="3276600" y="8343900"/>
            <a:ext cx="1676400" cy="1644161"/>
          </a:xfrm>
          <a:prstGeom prst="rect">
            <a:avLst/>
          </a:prstGeom>
        </p:spPr>
      </p:pic>
      <p:sp>
        <p:nvSpPr>
          <p:cNvPr id="9" name="Rectangle 8"/>
          <p:cNvSpPr/>
          <p:nvPr/>
        </p:nvSpPr>
        <p:spPr>
          <a:xfrm>
            <a:off x="442090" y="342900"/>
            <a:ext cx="17361290" cy="1800493"/>
          </a:xfrm>
          <a:prstGeom prst="rect">
            <a:avLst/>
          </a:prstGeom>
        </p:spPr>
        <p:txBody>
          <a:bodyPr wrap="square">
            <a:spAutoFit/>
          </a:bodyPr>
          <a:lstStyle/>
          <a:p>
            <a:pPr algn="just">
              <a:lnSpc>
                <a:spcPct val="150000"/>
              </a:lnSpc>
            </a:pPr>
            <a:r>
              <a:rPr lang="vi-VN" sz="3800" b="1" smtClean="0">
                <a:solidFill>
                  <a:schemeClr val="tx2"/>
                </a:solidFill>
                <a:latin typeface="Arial" panose="020B0604020202020204" pitchFamily="34" charset="0"/>
                <a:cs typeface="Arial" panose="020B0604020202020204" pitchFamily="34" charset="0"/>
              </a:rPr>
              <a:t>Bài </a:t>
            </a:r>
            <a:r>
              <a:rPr lang="en-US" sz="3800" b="1" smtClean="0">
                <a:solidFill>
                  <a:schemeClr val="tx2"/>
                </a:solidFill>
                <a:latin typeface="Arial" panose="020B0604020202020204" pitchFamily="34" charset="0"/>
                <a:cs typeface="Arial" panose="020B0604020202020204" pitchFamily="34" charset="0"/>
              </a:rPr>
              <a:t>2</a:t>
            </a:r>
            <a:r>
              <a:rPr lang="vi-VN" sz="3800" b="1" smtClean="0">
                <a:solidFill>
                  <a:schemeClr val="tx2"/>
                </a:solidFill>
                <a:latin typeface="Arial" panose="020B0604020202020204" pitchFamily="34" charset="0"/>
                <a:cs typeface="Arial" panose="020B0604020202020204" pitchFamily="34" charset="0"/>
              </a:rPr>
              <a:t> </a:t>
            </a:r>
            <a:r>
              <a:rPr lang="vi-VN" sz="3800" b="1" smtClean="0">
                <a:solidFill>
                  <a:schemeClr val="tx2"/>
                </a:solidFill>
                <a:latin typeface="Arial" panose="020B0604020202020204" pitchFamily="34" charset="0"/>
                <a:cs typeface="Arial" panose="020B0604020202020204" pitchFamily="34" charset="0"/>
              </a:rPr>
              <a:t>(</a:t>
            </a:r>
            <a:r>
              <a:rPr lang="vi-VN" sz="3800" b="1" smtClean="0">
                <a:solidFill>
                  <a:schemeClr val="tx2"/>
                </a:solidFill>
                <a:latin typeface="Arial" panose="020B0604020202020204" pitchFamily="34" charset="0"/>
                <a:cs typeface="Arial" panose="020B0604020202020204" pitchFamily="34" charset="0"/>
              </a:rPr>
              <a:t>SGK</a:t>
            </a:r>
            <a:r>
              <a:rPr lang="en-US" sz="3800" b="1" smtClean="0">
                <a:solidFill>
                  <a:schemeClr val="tx2"/>
                </a:solidFill>
                <a:latin typeface="Arial" panose="020B0604020202020204" pitchFamily="34" charset="0"/>
                <a:cs typeface="Arial" panose="020B0604020202020204" pitchFamily="34" charset="0"/>
              </a:rPr>
              <a:t> – </a:t>
            </a:r>
            <a:r>
              <a:rPr lang="vi-VN" sz="3800" b="1" smtClean="0">
                <a:solidFill>
                  <a:schemeClr val="tx2"/>
                </a:solidFill>
                <a:latin typeface="Arial" panose="020B0604020202020204" pitchFamily="34" charset="0"/>
                <a:cs typeface="Arial" panose="020B0604020202020204" pitchFamily="34" charset="0"/>
              </a:rPr>
              <a:t>tr.</a:t>
            </a:r>
            <a:r>
              <a:rPr lang="en-US" sz="3800" b="1" smtClean="0">
                <a:solidFill>
                  <a:schemeClr val="tx2"/>
                </a:solidFill>
                <a:latin typeface="Arial" panose="020B0604020202020204" pitchFamily="34" charset="0"/>
                <a:cs typeface="Arial" panose="020B0604020202020204" pitchFamily="34" charset="0"/>
              </a:rPr>
              <a:t> 17)</a:t>
            </a:r>
            <a:r>
              <a:rPr lang="en-US" sz="3600" b="1" smtClean="0">
                <a:solidFill>
                  <a:schemeClr val="tx2"/>
                </a:solidFill>
                <a:latin typeface="Arial" panose="020B0604020202020204" pitchFamily="34" charset="0"/>
                <a:cs typeface="Arial" panose="020B0604020202020204" pitchFamily="34" charset="0"/>
              </a:rPr>
              <a:t> </a:t>
            </a:r>
            <a:r>
              <a:rPr lang="vi-VN" sz="3600">
                <a:cs typeface="Arial" panose="020B0604020202020204" pitchFamily="34" charset="0"/>
              </a:rPr>
              <a:t>Bảng 8 nêu thực trạng và dự báo về số người cao tuổi của Việt Nam đến năm 2069:</a:t>
            </a:r>
            <a:endParaRPr lang="en-US" sz="3600" smtClean="0">
              <a:cs typeface="Arial" panose="020B0604020202020204" pitchFamily="34" charset="0"/>
            </a:endParaRPr>
          </a:p>
        </p:txBody>
      </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Effect>
                      <a14:brightnessContrast contrast="-20000"/>
                    </a14:imgEffect>
                  </a14:imgLayer>
                </a14:imgProps>
              </a:ext>
            </a:extLst>
          </a:blip>
          <a:stretch>
            <a:fillRect/>
          </a:stretch>
        </p:blipFill>
        <p:spPr>
          <a:xfrm>
            <a:off x="2707994" y="2247900"/>
            <a:ext cx="12829481" cy="1981200"/>
          </a:xfrm>
          <a:prstGeom prst="rect">
            <a:avLst/>
          </a:prstGeom>
        </p:spPr>
      </p:pic>
      <p:sp>
        <p:nvSpPr>
          <p:cNvPr id="4" name="Rectangle 3"/>
          <p:cNvSpPr/>
          <p:nvPr/>
        </p:nvSpPr>
        <p:spPr>
          <a:xfrm>
            <a:off x="365890" y="4325183"/>
            <a:ext cx="7939910" cy="3416320"/>
          </a:xfrm>
          <a:prstGeom prst="rect">
            <a:avLst/>
          </a:prstGeom>
        </p:spPr>
        <p:txBody>
          <a:bodyPr wrap="square">
            <a:spAutoFit/>
          </a:bodyPr>
          <a:lstStyle/>
          <a:p>
            <a:pPr algn="just">
              <a:lnSpc>
                <a:spcPct val="150000"/>
              </a:lnSpc>
            </a:pPr>
            <a:r>
              <a:rPr lang="vi-VN" sz="3600">
                <a:solidFill>
                  <a:srgbClr val="000000"/>
                </a:solidFill>
              </a:rPr>
              <a:t>Hãy hoàn thiện biểu đồ ở </a:t>
            </a:r>
            <a:r>
              <a:rPr lang="vi-VN" sz="3600" i="1">
                <a:solidFill>
                  <a:srgbClr val="000000"/>
                </a:solidFill>
              </a:rPr>
              <a:t>Hình 24</a:t>
            </a:r>
            <a:r>
              <a:rPr lang="vi-VN" sz="3600">
                <a:solidFill>
                  <a:srgbClr val="000000"/>
                </a:solidFill>
              </a:rPr>
              <a:t> để nhận được biểu đồ cột biểu diễn thực trạng và dự báo về số người cao tuổi của Việt Nam đến năm 2069: </a:t>
            </a:r>
            <a:endParaRPr lang="en-US" sz="3600"/>
          </a:p>
        </p:txBody>
      </p:sp>
      <p:pic>
        <p:nvPicPr>
          <p:cNvPr id="5" name="Picture 4"/>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saturation sat="200000"/>
                    </a14:imgEffect>
                    <a14:imgEffect>
                      <a14:brightnessContrast contrast="-20000"/>
                    </a14:imgEffect>
                  </a14:imgLayer>
                </a14:imgProps>
              </a:ext>
            </a:extLst>
          </a:blip>
          <a:stretch>
            <a:fillRect/>
          </a:stretch>
        </p:blipFill>
        <p:spPr>
          <a:xfrm>
            <a:off x="8839200" y="4539263"/>
            <a:ext cx="8964180" cy="5481037"/>
          </a:xfrm>
          <a:prstGeom prst="rect">
            <a:avLst/>
          </a:prstGeom>
        </p:spPr>
      </p:pic>
      <p:sp>
        <p:nvSpPr>
          <p:cNvPr id="11" name="Rectangle 10"/>
          <p:cNvSpPr/>
          <p:nvPr/>
        </p:nvSpPr>
        <p:spPr>
          <a:xfrm>
            <a:off x="9818972" y="7601841"/>
            <a:ext cx="1008610" cy="600164"/>
          </a:xfrm>
          <a:prstGeom prst="rect">
            <a:avLst/>
          </a:prstGeom>
          <a:solidFill>
            <a:schemeClr val="bg1"/>
          </a:solidFill>
        </p:spPr>
        <p:txBody>
          <a:bodyPr wrap="none">
            <a:spAutoFit/>
          </a:bodyPr>
          <a:lstStyle/>
          <a:p>
            <a:pPr lvl="0" algn="ctr"/>
            <a:r>
              <a:rPr lang="fr-FR" sz="3300" smtClean="0">
                <a:solidFill>
                  <a:srgbClr val="C00000"/>
                </a:solidFill>
                <a:latin typeface="Arial" panose="020B0604020202020204" pitchFamily="34" charset="0"/>
                <a:ea typeface="Calibri" panose="020F0502020204030204" pitchFamily="34" charset="0"/>
                <a:cs typeface="Arial" panose="020B0604020202020204" pitchFamily="34" charset="0"/>
              </a:rPr>
              <a:t>7,45</a:t>
            </a:r>
            <a:endParaRPr lang="en-US" sz="3300">
              <a:solidFill>
                <a:srgbClr val="C00000"/>
              </a:solidFill>
              <a:latin typeface="Arial" panose="020B0604020202020204" pitchFamily="34" charset="0"/>
              <a:ea typeface="Arial" panose="020B0604020202020204" pitchFamily="34" charset="0"/>
              <a:cs typeface="Arial" panose="020B0604020202020204" pitchFamily="34" charset="0"/>
            </a:endParaRPr>
          </a:p>
        </p:txBody>
      </p:sp>
      <p:sp>
        <p:nvSpPr>
          <p:cNvPr id="12" name="Rectangle 11"/>
          <p:cNvSpPr/>
          <p:nvPr/>
        </p:nvSpPr>
        <p:spPr>
          <a:xfrm>
            <a:off x="10804158" y="7189465"/>
            <a:ext cx="1212833" cy="600164"/>
          </a:xfrm>
          <a:prstGeom prst="rect">
            <a:avLst/>
          </a:prstGeom>
          <a:solidFill>
            <a:schemeClr val="bg1"/>
          </a:solidFill>
        </p:spPr>
        <p:txBody>
          <a:bodyPr wrap="none">
            <a:spAutoFit/>
          </a:bodyPr>
          <a:lstStyle/>
          <a:p>
            <a:pPr lvl="0" algn="ctr"/>
            <a:r>
              <a:rPr lang="fr-FR" sz="3300" smtClean="0">
                <a:solidFill>
                  <a:srgbClr val="C00000"/>
                </a:solidFill>
                <a:latin typeface="Arial" panose="020B0604020202020204" pitchFamily="34" charset="0"/>
                <a:ea typeface="Calibri" panose="020F0502020204030204" pitchFamily="34" charset="0"/>
                <a:cs typeface="Arial" panose="020B0604020202020204" pitchFamily="34" charset="0"/>
              </a:rPr>
              <a:t>11,41</a:t>
            </a:r>
            <a:endParaRPr lang="fr-FR" sz="330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sp>
        <p:nvSpPr>
          <p:cNvPr id="13" name="Rectangle 12"/>
          <p:cNvSpPr/>
          <p:nvPr/>
        </p:nvSpPr>
        <p:spPr>
          <a:xfrm>
            <a:off x="12098184" y="6605343"/>
            <a:ext cx="1244251" cy="600164"/>
          </a:xfrm>
          <a:prstGeom prst="rect">
            <a:avLst/>
          </a:prstGeom>
          <a:solidFill>
            <a:schemeClr val="bg1"/>
          </a:solidFill>
        </p:spPr>
        <p:txBody>
          <a:bodyPr wrap="none">
            <a:spAutoFit/>
          </a:bodyPr>
          <a:lstStyle/>
          <a:p>
            <a:pPr lvl="0" algn="ctr"/>
            <a:r>
              <a:rPr lang="fr-FR" sz="3300" smtClean="0">
                <a:solidFill>
                  <a:srgbClr val="C00000"/>
                </a:solidFill>
                <a:latin typeface="Arial" panose="020B0604020202020204" pitchFamily="34" charset="0"/>
                <a:ea typeface="Calibri" panose="020F0502020204030204" pitchFamily="34" charset="0"/>
                <a:cs typeface="Arial" panose="020B0604020202020204" pitchFamily="34" charset="0"/>
              </a:rPr>
              <a:t>17,28</a:t>
            </a:r>
            <a:endParaRPr lang="fr-FR" sz="330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sp>
        <p:nvSpPr>
          <p:cNvPr id="14" name="Rectangle 13"/>
          <p:cNvSpPr/>
          <p:nvPr/>
        </p:nvSpPr>
        <p:spPr>
          <a:xfrm>
            <a:off x="13253709" y="6105106"/>
            <a:ext cx="1244251" cy="600164"/>
          </a:xfrm>
          <a:prstGeom prst="rect">
            <a:avLst/>
          </a:prstGeom>
          <a:solidFill>
            <a:schemeClr val="bg1"/>
          </a:solidFill>
        </p:spPr>
        <p:txBody>
          <a:bodyPr wrap="none">
            <a:spAutoFit/>
          </a:bodyPr>
          <a:lstStyle/>
          <a:p>
            <a:pPr lvl="0" algn="ctr"/>
            <a:r>
              <a:rPr lang="fr-FR" sz="3300" smtClean="0">
                <a:solidFill>
                  <a:srgbClr val="C00000"/>
                </a:solidFill>
                <a:latin typeface="Arial" panose="020B0604020202020204" pitchFamily="34" charset="0"/>
                <a:ea typeface="Calibri" panose="020F0502020204030204" pitchFamily="34" charset="0"/>
                <a:cs typeface="Arial" panose="020B0604020202020204" pitchFamily="34" charset="0"/>
              </a:rPr>
              <a:t>22,29</a:t>
            </a:r>
            <a:endParaRPr lang="fr-FR" sz="330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sp>
        <p:nvSpPr>
          <p:cNvPr id="15" name="Rectangle 14"/>
          <p:cNvSpPr/>
          <p:nvPr/>
        </p:nvSpPr>
        <p:spPr>
          <a:xfrm>
            <a:off x="14430330" y="5417201"/>
            <a:ext cx="1244251" cy="600164"/>
          </a:xfrm>
          <a:prstGeom prst="rect">
            <a:avLst/>
          </a:prstGeom>
          <a:solidFill>
            <a:schemeClr val="bg1"/>
          </a:solidFill>
        </p:spPr>
        <p:txBody>
          <a:bodyPr wrap="none">
            <a:spAutoFit/>
          </a:bodyPr>
          <a:lstStyle/>
          <a:p>
            <a:pPr lvl="0" algn="ctr"/>
            <a:r>
              <a:rPr lang="fr-FR" sz="3300" smtClean="0">
                <a:solidFill>
                  <a:srgbClr val="C00000"/>
                </a:solidFill>
                <a:latin typeface="Arial" panose="020B0604020202020204" pitchFamily="34" charset="0"/>
                <a:ea typeface="Calibri" panose="020F0502020204030204" pitchFamily="34" charset="0"/>
                <a:cs typeface="Arial" panose="020B0604020202020204" pitchFamily="34" charset="0"/>
              </a:rPr>
              <a:t>28,61</a:t>
            </a:r>
            <a:endParaRPr lang="fr-FR" sz="330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sp>
        <p:nvSpPr>
          <p:cNvPr id="16" name="Rectangle 15"/>
          <p:cNvSpPr/>
          <p:nvPr/>
        </p:nvSpPr>
        <p:spPr>
          <a:xfrm>
            <a:off x="15654528" y="5117119"/>
            <a:ext cx="1244251" cy="600164"/>
          </a:xfrm>
          <a:prstGeom prst="rect">
            <a:avLst/>
          </a:prstGeom>
          <a:solidFill>
            <a:schemeClr val="bg1"/>
          </a:solidFill>
        </p:spPr>
        <p:txBody>
          <a:bodyPr wrap="none">
            <a:spAutoFit/>
          </a:bodyPr>
          <a:lstStyle/>
          <a:p>
            <a:pPr lvl="0" algn="ctr"/>
            <a:r>
              <a:rPr lang="fr-FR" sz="3300" smtClean="0">
                <a:solidFill>
                  <a:srgbClr val="C00000"/>
                </a:solidFill>
                <a:latin typeface="Arial" panose="020B0604020202020204" pitchFamily="34" charset="0"/>
                <a:ea typeface="Calibri" panose="020F0502020204030204" pitchFamily="34" charset="0"/>
                <a:cs typeface="Arial" panose="020B0604020202020204" pitchFamily="34" charset="0"/>
              </a:rPr>
              <a:t>31,69</a:t>
            </a:r>
            <a:endParaRPr lang="fr-FR" sz="330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81593625"/>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par>
                          <p:cTn id="30" fill="hold">
                            <p:stCondLst>
                              <p:cond delay="500"/>
                            </p:stCondLst>
                            <p:childTnLst>
                              <p:par>
                                <p:cTn id="31" presetID="16" presetClass="entr" presetSubtype="2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childTnLst>
                          </p:cTn>
                        </p:par>
                        <p:par>
                          <p:cTn id="34" fill="hold">
                            <p:stCondLst>
                              <p:cond delay="1000"/>
                            </p:stCondLst>
                            <p:childTnLst>
                              <p:par>
                                <p:cTn id="35" presetID="16" presetClass="entr" presetSubtype="2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par>
                          <p:cTn id="38" fill="hold">
                            <p:stCondLst>
                              <p:cond delay="1500"/>
                            </p:stCondLst>
                            <p:childTnLst>
                              <p:par>
                                <p:cTn id="39" presetID="16" presetClass="entr" presetSubtype="2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childTnLst>
                          </p:cTn>
                        </p:par>
                        <p:par>
                          <p:cTn id="42" fill="hold">
                            <p:stCondLst>
                              <p:cond delay="2000"/>
                            </p:stCondLst>
                            <p:childTnLst>
                              <p:par>
                                <p:cTn id="43" presetID="16" presetClass="entr" presetSubtype="21"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arn(inVertical)">
                                      <p:cBhvr>
                                        <p:cTn id="45" dur="500"/>
                                        <p:tgtEl>
                                          <p:spTgt spid="15"/>
                                        </p:tgtEl>
                                      </p:cBhvr>
                                    </p:animEffect>
                                  </p:childTnLst>
                                </p:cTn>
                              </p:par>
                            </p:childTnLst>
                          </p:cTn>
                        </p:par>
                        <p:par>
                          <p:cTn id="46" fill="hold">
                            <p:stCondLst>
                              <p:cond delay="2500"/>
                            </p:stCondLst>
                            <p:childTnLst>
                              <p:par>
                                <p:cTn id="47" presetID="16" presetClass="entr" presetSubtype="21"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arn(inVertical)">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11" grpId="0" animBg="1"/>
      <p:bldP spid="12" grpId="0" animBg="1"/>
      <p:bldP spid="13" grpId="0" animBg="1"/>
      <p:bldP spid="14" grpId="0" animBg="1"/>
      <p:bldP spid="15" grpId="0" animBg="1"/>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0" y="211765"/>
            <a:ext cx="18288000" cy="98298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33400" y="8940021"/>
            <a:ext cx="1066800" cy="1232679"/>
          </a:xfrm>
          <a:prstGeom prst="rect">
            <a:avLst/>
          </a:prstGeom>
        </p:spPr>
      </p:pic>
      <p:sp>
        <p:nvSpPr>
          <p:cNvPr id="7" name="Rectangle 6"/>
          <p:cNvSpPr/>
          <p:nvPr/>
        </p:nvSpPr>
        <p:spPr>
          <a:xfrm>
            <a:off x="278018" y="484336"/>
            <a:ext cx="17731964" cy="2631490"/>
          </a:xfrm>
          <a:prstGeom prst="rect">
            <a:avLst/>
          </a:prstGeom>
        </p:spPr>
        <p:txBody>
          <a:bodyPr wrap="square">
            <a:spAutoFit/>
          </a:bodyPr>
          <a:lstStyle/>
          <a:p>
            <a:pPr algn="just">
              <a:lnSpc>
                <a:spcPct val="150000"/>
              </a:lnSpc>
            </a:pPr>
            <a:r>
              <a:rPr lang="vi-VN" sz="3800" b="1" smtClean="0">
                <a:solidFill>
                  <a:schemeClr val="tx2"/>
                </a:solidFill>
                <a:latin typeface="Arial" panose="020B0604020202020204" pitchFamily="34" charset="0"/>
                <a:cs typeface="Arial" panose="020B0604020202020204" pitchFamily="34" charset="0"/>
              </a:rPr>
              <a:t>Bài </a:t>
            </a:r>
            <a:r>
              <a:rPr lang="en-US" sz="3800" b="1" smtClean="0">
                <a:solidFill>
                  <a:schemeClr val="tx2"/>
                </a:solidFill>
                <a:latin typeface="Arial" panose="020B0604020202020204" pitchFamily="34" charset="0"/>
                <a:cs typeface="Arial" panose="020B0604020202020204" pitchFamily="34" charset="0"/>
              </a:rPr>
              <a:t>3</a:t>
            </a:r>
            <a:r>
              <a:rPr lang="vi-VN" sz="3800" b="1" smtClean="0">
                <a:solidFill>
                  <a:schemeClr val="tx2"/>
                </a:solidFill>
                <a:latin typeface="Arial" panose="020B0604020202020204" pitchFamily="34" charset="0"/>
                <a:cs typeface="Arial" panose="020B0604020202020204" pitchFamily="34" charset="0"/>
              </a:rPr>
              <a:t> </a:t>
            </a:r>
            <a:r>
              <a:rPr lang="vi-VN" sz="3800" b="1" smtClean="0">
                <a:solidFill>
                  <a:schemeClr val="tx2"/>
                </a:solidFill>
                <a:latin typeface="Arial" panose="020B0604020202020204" pitchFamily="34" charset="0"/>
                <a:cs typeface="Arial" panose="020B0604020202020204" pitchFamily="34" charset="0"/>
              </a:rPr>
              <a:t>(</a:t>
            </a:r>
            <a:r>
              <a:rPr lang="vi-VN" sz="3800" b="1" smtClean="0">
                <a:solidFill>
                  <a:schemeClr val="tx2"/>
                </a:solidFill>
                <a:latin typeface="Arial" panose="020B0604020202020204" pitchFamily="34" charset="0"/>
                <a:cs typeface="Arial" panose="020B0604020202020204" pitchFamily="34" charset="0"/>
              </a:rPr>
              <a:t>SGK</a:t>
            </a:r>
            <a:r>
              <a:rPr lang="en-US" sz="3800" b="1" smtClean="0">
                <a:solidFill>
                  <a:schemeClr val="tx2"/>
                </a:solidFill>
                <a:latin typeface="Arial" panose="020B0604020202020204" pitchFamily="34" charset="0"/>
                <a:cs typeface="Arial" panose="020B0604020202020204" pitchFamily="34" charset="0"/>
              </a:rPr>
              <a:t> – </a:t>
            </a:r>
            <a:r>
              <a:rPr lang="vi-VN" sz="3800" b="1" smtClean="0">
                <a:solidFill>
                  <a:schemeClr val="tx2"/>
                </a:solidFill>
                <a:latin typeface="Arial" panose="020B0604020202020204" pitchFamily="34" charset="0"/>
                <a:cs typeface="Arial" panose="020B0604020202020204" pitchFamily="34" charset="0"/>
              </a:rPr>
              <a:t>tr.</a:t>
            </a:r>
            <a:r>
              <a:rPr lang="en-US" sz="3800" b="1" smtClean="0">
                <a:solidFill>
                  <a:schemeClr val="tx2"/>
                </a:solidFill>
                <a:latin typeface="Arial" panose="020B0604020202020204" pitchFamily="34" charset="0"/>
                <a:cs typeface="Arial" panose="020B0604020202020204" pitchFamily="34" charset="0"/>
              </a:rPr>
              <a:t> 18)</a:t>
            </a:r>
            <a:r>
              <a:rPr lang="en-US" sz="3600" b="1" smtClean="0">
                <a:solidFill>
                  <a:schemeClr val="tx2"/>
                </a:solidFill>
                <a:latin typeface="Arial" panose="020B0604020202020204" pitchFamily="34" charset="0"/>
                <a:cs typeface="Arial" panose="020B0604020202020204" pitchFamily="34" charset="0"/>
              </a:rPr>
              <a:t> </a:t>
            </a:r>
            <a:r>
              <a:rPr lang="vi-VN" sz="3600">
                <a:cs typeface="Arial" panose="020B0604020202020204" pitchFamily="34" charset="0"/>
              </a:rPr>
              <a:t>Ban tổ chức của giải thi đấu thể thao bán vé theo bốn mức A, B, C, D. Tỉ lệ phân chia của các vé ở bốn mức A, B, C, D lần lượt là 35%, 45%, 15%, </a:t>
            </a:r>
            <a:r>
              <a:rPr lang="vi-VN" sz="3600">
                <a:cs typeface="Arial" panose="020B0604020202020204" pitchFamily="34" charset="0"/>
              </a:rPr>
              <a:t>5</a:t>
            </a:r>
            <a:r>
              <a:rPr lang="vi-VN" sz="3600" smtClean="0">
                <a:cs typeface="Arial" panose="020B0604020202020204" pitchFamily="34" charset="0"/>
              </a:rPr>
              <a:t>%.</a:t>
            </a:r>
            <a:endParaRPr lang="vi-VN" sz="3600">
              <a:cs typeface="Arial" panose="020B0604020202020204" pitchFamily="34" charset="0"/>
            </a:endParaRPr>
          </a:p>
          <a:p>
            <a:pPr algn="just">
              <a:lnSpc>
                <a:spcPct val="150000"/>
              </a:lnSpc>
            </a:pPr>
            <a:r>
              <a:rPr lang="vi-VN" sz="3600">
                <a:cs typeface="Arial" panose="020B0604020202020204" pitchFamily="34" charset="0"/>
              </a:rPr>
              <a:t>a) Lập bảng thống kê tỉ lệ phân chia vé ở bốn mức trên theo mẫu sau: </a:t>
            </a:r>
            <a:endParaRPr lang="en-US" sz="3600" smtClean="0">
              <a:cs typeface="Arial" panose="020B0604020202020204" pitchFamily="34" charset="0"/>
            </a:endParaRPr>
          </a:p>
        </p:txBody>
      </p:sp>
      <mc:AlternateContent xmlns:mc="http://schemas.openxmlformats.org/markup-compatibility/2006">
        <mc:Choice xmlns:a14="http://schemas.microsoft.com/office/drawing/2010/main" Requires="a14">
          <p:graphicFrame>
            <p:nvGraphicFramePr>
              <p:cNvPr id="4" name="Table 3"/>
              <p:cNvGraphicFramePr>
                <a:graphicFrameLocks noGrp="1"/>
              </p:cNvGraphicFramePr>
              <p:nvPr>
                <p:extLst>
                  <p:ext uri="{D42A27DB-BD31-4B8C-83A1-F6EECF244321}">
                    <p14:modId xmlns:p14="http://schemas.microsoft.com/office/powerpoint/2010/main" val="1984526498"/>
                  </p:ext>
                </p:extLst>
              </p:nvPr>
            </p:nvGraphicFramePr>
            <p:xfrm>
              <a:off x="1066800" y="3358671"/>
              <a:ext cx="9131967" cy="1816706"/>
            </p:xfrm>
            <a:graphic>
              <a:graphicData uri="http://schemas.openxmlformats.org/drawingml/2006/table">
                <a:tbl>
                  <a:tblPr firstRow="1" firstCol="1" bandRow="1"/>
                  <a:tblGrid>
                    <a:gridCol w="2898287">
                      <a:extLst>
                        <a:ext uri="{9D8B030D-6E8A-4147-A177-3AD203B41FA5}">
                          <a16:colId xmlns:a16="http://schemas.microsoft.com/office/drawing/2014/main" val="1115742652"/>
                        </a:ext>
                      </a:extLst>
                    </a:gridCol>
                    <a:gridCol w="1557814">
                      <a:extLst>
                        <a:ext uri="{9D8B030D-6E8A-4147-A177-3AD203B41FA5}">
                          <a16:colId xmlns:a16="http://schemas.microsoft.com/office/drawing/2014/main" val="3014333393"/>
                        </a:ext>
                      </a:extLst>
                    </a:gridCol>
                    <a:gridCol w="1558622">
                      <a:extLst>
                        <a:ext uri="{9D8B030D-6E8A-4147-A177-3AD203B41FA5}">
                          <a16:colId xmlns:a16="http://schemas.microsoft.com/office/drawing/2014/main" val="3784961275"/>
                        </a:ext>
                      </a:extLst>
                    </a:gridCol>
                    <a:gridCol w="1558622">
                      <a:extLst>
                        <a:ext uri="{9D8B030D-6E8A-4147-A177-3AD203B41FA5}">
                          <a16:colId xmlns:a16="http://schemas.microsoft.com/office/drawing/2014/main" val="2344004941"/>
                        </a:ext>
                      </a:extLst>
                    </a:gridCol>
                    <a:gridCol w="1558622">
                      <a:extLst>
                        <a:ext uri="{9D8B030D-6E8A-4147-A177-3AD203B41FA5}">
                          <a16:colId xmlns:a16="http://schemas.microsoft.com/office/drawing/2014/main" val="1521472440"/>
                        </a:ext>
                      </a:extLst>
                    </a:gridCol>
                  </a:tblGrid>
                  <a:tr h="908353">
                    <a:tc>
                      <a:txBody>
                        <a:bodyPr/>
                        <a:lstStyle/>
                        <a:p>
                          <a:pPr algn="ctr">
                            <a:lnSpc>
                              <a:spcPct val="150000"/>
                            </a:lnSpc>
                            <a:spcBef>
                              <a:spcPts val="600"/>
                            </a:spcBef>
                            <a:spcAft>
                              <a:spcPts val="600"/>
                            </a:spcAft>
                          </a:pPr>
                          <a:r>
                            <a:rPr lang="fr-FR" sz="3400">
                              <a:effectLst/>
                              <a:latin typeface="Arial" panose="020B0604020202020204" pitchFamily="34" charset="0"/>
                              <a:ea typeface="Times New Roman" panose="02020603050405020304" pitchFamily="18" charset="0"/>
                              <a:cs typeface="Arial" panose="020B0604020202020204" pitchFamily="34" charset="0"/>
                            </a:rPr>
                            <a:t>Mức vé</a:t>
                          </a:r>
                          <a:endParaRPr lang="en-US" sz="34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1"/>
                        </a:solidFill>
                      </a:tcPr>
                    </a:tc>
                    <a:tc>
                      <a:txBody>
                        <a:bodyPr/>
                        <a:lstStyle/>
                        <a:p>
                          <a:pPr algn="ctr">
                            <a:lnSpc>
                              <a:spcPct val="150000"/>
                            </a:lnSpc>
                            <a:spcBef>
                              <a:spcPts val="600"/>
                            </a:spcBef>
                            <a:spcAft>
                              <a:spcPts val="600"/>
                            </a:spcAft>
                          </a:pPr>
                          <a:r>
                            <a:rPr lang="fr-FR" sz="3400">
                              <a:effectLst/>
                              <a:latin typeface="Arial" panose="020B0604020202020204" pitchFamily="34" charset="0"/>
                              <a:ea typeface="Times New Roman" panose="02020603050405020304" pitchFamily="18" charset="0"/>
                              <a:cs typeface="Arial" panose="020B0604020202020204" pitchFamily="34" charset="0"/>
                            </a:rPr>
                            <a:t>A</a:t>
                          </a:r>
                          <a:endParaRPr lang="en-US" sz="34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1"/>
                        </a:solidFill>
                      </a:tcPr>
                    </a:tc>
                    <a:tc>
                      <a:txBody>
                        <a:bodyPr/>
                        <a:lstStyle/>
                        <a:p>
                          <a:pPr algn="ctr">
                            <a:lnSpc>
                              <a:spcPct val="150000"/>
                            </a:lnSpc>
                            <a:spcBef>
                              <a:spcPts val="600"/>
                            </a:spcBef>
                            <a:spcAft>
                              <a:spcPts val="600"/>
                            </a:spcAft>
                          </a:pPr>
                          <a:r>
                            <a:rPr lang="fr-FR" sz="3400">
                              <a:effectLst/>
                              <a:latin typeface="Arial" panose="020B0604020202020204" pitchFamily="34" charset="0"/>
                              <a:ea typeface="Times New Roman" panose="02020603050405020304" pitchFamily="18" charset="0"/>
                              <a:cs typeface="Arial" panose="020B0604020202020204" pitchFamily="34" charset="0"/>
                            </a:rPr>
                            <a:t>B</a:t>
                          </a:r>
                          <a:endParaRPr lang="en-US" sz="34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1"/>
                        </a:solidFill>
                      </a:tcPr>
                    </a:tc>
                    <a:tc>
                      <a:txBody>
                        <a:bodyPr/>
                        <a:lstStyle/>
                        <a:p>
                          <a:pPr algn="ctr">
                            <a:lnSpc>
                              <a:spcPct val="150000"/>
                            </a:lnSpc>
                            <a:spcBef>
                              <a:spcPts val="600"/>
                            </a:spcBef>
                            <a:spcAft>
                              <a:spcPts val="600"/>
                            </a:spcAft>
                          </a:pPr>
                          <a:r>
                            <a:rPr lang="fr-FR" sz="3400">
                              <a:effectLst/>
                              <a:latin typeface="Arial" panose="020B0604020202020204" pitchFamily="34" charset="0"/>
                              <a:ea typeface="Times New Roman" panose="02020603050405020304" pitchFamily="18" charset="0"/>
                              <a:cs typeface="Arial" panose="020B0604020202020204" pitchFamily="34" charset="0"/>
                            </a:rPr>
                            <a:t>C</a:t>
                          </a:r>
                          <a:endParaRPr lang="en-US" sz="34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1"/>
                        </a:solidFill>
                      </a:tcPr>
                    </a:tc>
                    <a:tc>
                      <a:txBody>
                        <a:bodyPr/>
                        <a:lstStyle/>
                        <a:p>
                          <a:pPr algn="ctr">
                            <a:lnSpc>
                              <a:spcPct val="150000"/>
                            </a:lnSpc>
                            <a:spcBef>
                              <a:spcPts val="600"/>
                            </a:spcBef>
                            <a:spcAft>
                              <a:spcPts val="600"/>
                            </a:spcAft>
                          </a:pPr>
                          <a:r>
                            <a:rPr lang="fr-FR" sz="3400">
                              <a:effectLst/>
                              <a:latin typeface="Arial" panose="020B0604020202020204" pitchFamily="34" charset="0"/>
                              <a:ea typeface="Times New Roman" panose="02020603050405020304" pitchFamily="18" charset="0"/>
                              <a:cs typeface="Arial" panose="020B0604020202020204" pitchFamily="34" charset="0"/>
                            </a:rPr>
                            <a:t>D</a:t>
                          </a:r>
                          <a:endParaRPr lang="en-US" sz="34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1"/>
                        </a:solidFill>
                      </a:tcPr>
                    </a:tc>
                    <a:extLst>
                      <a:ext uri="{0D108BD9-81ED-4DB2-BD59-A6C34878D82A}">
                        <a16:rowId xmlns:a16="http://schemas.microsoft.com/office/drawing/2014/main" val="403768862"/>
                      </a:ext>
                    </a:extLst>
                  </a:tr>
                  <a:tr h="908353">
                    <a:tc>
                      <a:txBody>
                        <a:bodyPr/>
                        <a:lstStyle/>
                        <a:p>
                          <a:pPr algn="ctr">
                            <a:lnSpc>
                              <a:spcPct val="150000"/>
                            </a:lnSpc>
                            <a:spcBef>
                              <a:spcPts val="600"/>
                            </a:spcBef>
                            <a:spcAft>
                              <a:spcPts val="600"/>
                            </a:spcAft>
                          </a:pPr>
                          <a:r>
                            <a:rPr lang="fr-FR" sz="3400">
                              <a:effectLst/>
                              <a:latin typeface="Arial" panose="020B0604020202020204" pitchFamily="34" charset="0"/>
                              <a:ea typeface="Times New Roman" panose="02020603050405020304" pitchFamily="18" charset="0"/>
                              <a:cs typeface="Arial" panose="020B0604020202020204" pitchFamily="34" charset="0"/>
                            </a:rPr>
                            <a:t>Tỉ lệ vé </a:t>
                          </a:r>
                          <a14:m>
                            <m:oMath xmlns:m="http://schemas.openxmlformats.org/officeDocument/2006/math">
                              <m:r>
                                <a:rPr lang="fr-FR" sz="3400" i="1">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34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3400" smtClean="0">
                              <a:effectLst/>
                              <a:latin typeface="Arial" panose="020B0604020202020204" pitchFamily="34" charset="0"/>
                              <a:ea typeface="Arial" panose="020B0604020202020204" pitchFamily="34" charset="0"/>
                              <a:cs typeface="Arial" panose="020B0604020202020204" pitchFamily="34" charset="0"/>
                            </a:rPr>
                            <a:t>?</a:t>
                          </a:r>
                          <a:endParaRPr lang="en-US" sz="34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fr-FR" sz="3400" smtClean="0">
                              <a:effectLst/>
                              <a:latin typeface="Arial" panose="020B0604020202020204" pitchFamily="34" charset="0"/>
                              <a:ea typeface="Times New Roman" panose="02020603050405020304" pitchFamily="18" charset="0"/>
                              <a:cs typeface="Arial" panose="020B0604020202020204" pitchFamily="34" charset="0"/>
                            </a:rPr>
                            <a:t>?</a:t>
                          </a:r>
                          <a:endParaRPr lang="en-US" sz="34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fr-FR" sz="3400" smtClean="0">
                              <a:effectLst/>
                              <a:latin typeface="Arial" panose="020B0604020202020204" pitchFamily="34" charset="0"/>
                              <a:ea typeface="Times New Roman" panose="02020603050405020304" pitchFamily="18" charset="0"/>
                              <a:cs typeface="Arial" panose="020B0604020202020204" pitchFamily="34" charset="0"/>
                            </a:rPr>
                            <a:t>?</a:t>
                          </a:r>
                          <a:endParaRPr lang="en-US" sz="34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fr-FR" sz="3400" smtClean="0">
                              <a:effectLst/>
                              <a:latin typeface="Arial" panose="020B0604020202020204" pitchFamily="34" charset="0"/>
                              <a:ea typeface="Times New Roman" panose="02020603050405020304" pitchFamily="18" charset="0"/>
                              <a:cs typeface="Arial" panose="020B0604020202020204" pitchFamily="34" charset="0"/>
                            </a:rPr>
                            <a:t>?</a:t>
                          </a:r>
                          <a:endParaRPr lang="en-US" sz="34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478820"/>
                      </a:ext>
                    </a:extLst>
                  </a:tr>
                </a:tbl>
              </a:graphicData>
            </a:graphic>
          </p:graphicFrame>
        </mc:Choice>
        <mc:Fallback>
          <p:graphicFrame>
            <p:nvGraphicFramePr>
              <p:cNvPr id="4" name="Table 3"/>
              <p:cNvGraphicFramePr>
                <a:graphicFrameLocks noGrp="1"/>
              </p:cNvGraphicFramePr>
              <p:nvPr>
                <p:extLst>
                  <p:ext uri="{D42A27DB-BD31-4B8C-83A1-F6EECF244321}">
                    <p14:modId xmlns:p14="http://schemas.microsoft.com/office/powerpoint/2010/main" val="1984526498"/>
                  </p:ext>
                </p:extLst>
              </p:nvPr>
            </p:nvGraphicFramePr>
            <p:xfrm>
              <a:off x="1066800" y="3358671"/>
              <a:ext cx="9131967" cy="1816706"/>
            </p:xfrm>
            <a:graphic>
              <a:graphicData uri="http://schemas.openxmlformats.org/drawingml/2006/table">
                <a:tbl>
                  <a:tblPr firstRow="1" firstCol="1" bandRow="1"/>
                  <a:tblGrid>
                    <a:gridCol w="2898287">
                      <a:extLst>
                        <a:ext uri="{9D8B030D-6E8A-4147-A177-3AD203B41FA5}">
                          <a16:colId xmlns:a16="http://schemas.microsoft.com/office/drawing/2014/main" val="1115742652"/>
                        </a:ext>
                      </a:extLst>
                    </a:gridCol>
                    <a:gridCol w="1557814">
                      <a:extLst>
                        <a:ext uri="{9D8B030D-6E8A-4147-A177-3AD203B41FA5}">
                          <a16:colId xmlns:a16="http://schemas.microsoft.com/office/drawing/2014/main" val="3014333393"/>
                        </a:ext>
                      </a:extLst>
                    </a:gridCol>
                    <a:gridCol w="1558622">
                      <a:extLst>
                        <a:ext uri="{9D8B030D-6E8A-4147-A177-3AD203B41FA5}">
                          <a16:colId xmlns:a16="http://schemas.microsoft.com/office/drawing/2014/main" val="3784961275"/>
                        </a:ext>
                      </a:extLst>
                    </a:gridCol>
                    <a:gridCol w="1558622">
                      <a:extLst>
                        <a:ext uri="{9D8B030D-6E8A-4147-A177-3AD203B41FA5}">
                          <a16:colId xmlns:a16="http://schemas.microsoft.com/office/drawing/2014/main" val="2344004941"/>
                        </a:ext>
                      </a:extLst>
                    </a:gridCol>
                    <a:gridCol w="1558622">
                      <a:extLst>
                        <a:ext uri="{9D8B030D-6E8A-4147-A177-3AD203B41FA5}">
                          <a16:colId xmlns:a16="http://schemas.microsoft.com/office/drawing/2014/main" val="1521472440"/>
                        </a:ext>
                      </a:extLst>
                    </a:gridCol>
                  </a:tblGrid>
                  <a:tr h="908353">
                    <a:tc>
                      <a:txBody>
                        <a:bodyPr/>
                        <a:lstStyle/>
                        <a:p>
                          <a:pPr algn="ctr">
                            <a:lnSpc>
                              <a:spcPct val="150000"/>
                            </a:lnSpc>
                            <a:spcBef>
                              <a:spcPts val="600"/>
                            </a:spcBef>
                            <a:spcAft>
                              <a:spcPts val="600"/>
                            </a:spcAft>
                          </a:pPr>
                          <a:r>
                            <a:rPr lang="fr-FR" sz="3400">
                              <a:effectLst/>
                              <a:latin typeface="Arial" panose="020B0604020202020204" pitchFamily="34" charset="0"/>
                              <a:ea typeface="Times New Roman" panose="02020603050405020304" pitchFamily="18" charset="0"/>
                              <a:cs typeface="Arial" panose="020B0604020202020204" pitchFamily="34" charset="0"/>
                            </a:rPr>
                            <a:t>Mức vé</a:t>
                          </a:r>
                          <a:endParaRPr lang="en-US" sz="34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1"/>
                        </a:solidFill>
                      </a:tcPr>
                    </a:tc>
                    <a:tc>
                      <a:txBody>
                        <a:bodyPr/>
                        <a:lstStyle/>
                        <a:p>
                          <a:pPr algn="ctr">
                            <a:lnSpc>
                              <a:spcPct val="150000"/>
                            </a:lnSpc>
                            <a:spcBef>
                              <a:spcPts val="600"/>
                            </a:spcBef>
                            <a:spcAft>
                              <a:spcPts val="600"/>
                            </a:spcAft>
                          </a:pPr>
                          <a:r>
                            <a:rPr lang="fr-FR" sz="3400">
                              <a:effectLst/>
                              <a:latin typeface="Arial" panose="020B0604020202020204" pitchFamily="34" charset="0"/>
                              <a:ea typeface="Times New Roman" panose="02020603050405020304" pitchFamily="18" charset="0"/>
                              <a:cs typeface="Arial" panose="020B0604020202020204" pitchFamily="34" charset="0"/>
                            </a:rPr>
                            <a:t>A</a:t>
                          </a:r>
                          <a:endParaRPr lang="en-US" sz="34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1"/>
                        </a:solidFill>
                      </a:tcPr>
                    </a:tc>
                    <a:tc>
                      <a:txBody>
                        <a:bodyPr/>
                        <a:lstStyle/>
                        <a:p>
                          <a:pPr algn="ctr">
                            <a:lnSpc>
                              <a:spcPct val="150000"/>
                            </a:lnSpc>
                            <a:spcBef>
                              <a:spcPts val="600"/>
                            </a:spcBef>
                            <a:spcAft>
                              <a:spcPts val="600"/>
                            </a:spcAft>
                          </a:pPr>
                          <a:r>
                            <a:rPr lang="fr-FR" sz="3400">
                              <a:effectLst/>
                              <a:latin typeface="Arial" panose="020B0604020202020204" pitchFamily="34" charset="0"/>
                              <a:ea typeface="Times New Roman" panose="02020603050405020304" pitchFamily="18" charset="0"/>
                              <a:cs typeface="Arial" panose="020B0604020202020204" pitchFamily="34" charset="0"/>
                            </a:rPr>
                            <a:t>B</a:t>
                          </a:r>
                          <a:endParaRPr lang="en-US" sz="34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1"/>
                        </a:solidFill>
                      </a:tcPr>
                    </a:tc>
                    <a:tc>
                      <a:txBody>
                        <a:bodyPr/>
                        <a:lstStyle/>
                        <a:p>
                          <a:pPr algn="ctr">
                            <a:lnSpc>
                              <a:spcPct val="150000"/>
                            </a:lnSpc>
                            <a:spcBef>
                              <a:spcPts val="600"/>
                            </a:spcBef>
                            <a:spcAft>
                              <a:spcPts val="600"/>
                            </a:spcAft>
                          </a:pPr>
                          <a:r>
                            <a:rPr lang="fr-FR" sz="3400">
                              <a:effectLst/>
                              <a:latin typeface="Arial" panose="020B0604020202020204" pitchFamily="34" charset="0"/>
                              <a:ea typeface="Times New Roman" panose="02020603050405020304" pitchFamily="18" charset="0"/>
                              <a:cs typeface="Arial" panose="020B0604020202020204" pitchFamily="34" charset="0"/>
                            </a:rPr>
                            <a:t>C</a:t>
                          </a:r>
                          <a:endParaRPr lang="en-US" sz="34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1"/>
                        </a:solidFill>
                      </a:tcPr>
                    </a:tc>
                    <a:tc>
                      <a:txBody>
                        <a:bodyPr/>
                        <a:lstStyle/>
                        <a:p>
                          <a:pPr algn="ctr">
                            <a:lnSpc>
                              <a:spcPct val="150000"/>
                            </a:lnSpc>
                            <a:spcBef>
                              <a:spcPts val="600"/>
                            </a:spcBef>
                            <a:spcAft>
                              <a:spcPts val="600"/>
                            </a:spcAft>
                          </a:pPr>
                          <a:r>
                            <a:rPr lang="fr-FR" sz="3400">
                              <a:effectLst/>
                              <a:latin typeface="Arial" panose="020B0604020202020204" pitchFamily="34" charset="0"/>
                              <a:ea typeface="Times New Roman" panose="02020603050405020304" pitchFamily="18" charset="0"/>
                              <a:cs typeface="Arial" panose="020B0604020202020204" pitchFamily="34" charset="0"/>
                            </a:rPr>
                            <a:t>D</a:t>
                          </a:r>
                          <a:endParaRPr lang="en-US" sz="34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1"/>
                        </a:solidFill>
                      </a:tcPr>
                    </a:tc>
                    <a:extLst>
                      <a:ext uri="{0D108BD9-81ED-4DB2-BD59-A6C34878D82A}">
                        <a16:rowId xmlns:a16="http://schemas.microsoft.com/office/drawing/2014/main" val="403768862"/>
                      </a:ext>
                    </a:extLst>
                  </a:tr>
                  <a:tr h="908353">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420" t="-101342" r="-215336" b="-16779"/>
                          </a:stretch>
                        </a:blipFill>
                      </a:tcPr>
                    </a:tc>
                    <a:tc>
                      <a:txBody>
                        <a:bodyPr/>
                        <a:lstStyle/>
                        <a:p>
                          <a:pPr algn="ctr">
                            <a:lnSpc>
                              <a:spcPct val="150000"/>
                            </a:lnSpc>
                            <a:spcBef>
                              <a:spcPts val="600"/>
                            </a:spcBef>
                            <a:spcAft>
                              <a:spcPts val="600"/>
                            </a:spcAft>
                          </a:pPr>
                          <a:r>
                            <a:rPr lang="en-US" sz="3400" smtClean="0">
                              <a:effectLst/>
                              <a:latin typeface="Arial" panose="020B0604020202020204" pitchFamily="34" charset="0"/>
                              <a:ea typeface="Arial" panose="020B0604020202020204" pitchFamily="34" charset="0"/>
                              <a:cs typeface="Arial" panose="020B0604020202020204" pitchFamily="34" charset="0"/>
                            </a:rPr>
                            <a:t>?</a:t>
                          </a:r>
                          <a:endParaRPr lang="en-US" sz="34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fr-FR" sz="3400" smtClean="0">
                              <a:effectLst/>
                              <a:latin typeface="Arial" panose="020B0604020202020204" pitchFamily="34" charset="0"/>
                              <a:ea typeface="Times New Roman" panose="02020603050405020304" pitchFamily="18" charset="0"/>
                              <a:cs typeface="Arial" panose="020B0604020202020204" pitchFamily="34" charset="0"/>
                            </a:rPr>
                            <a:t>?</a:t>
                          </a:r>
                          <a:endParaRPr lang="en-US" sz="34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fr-FR" sz="3400" smtClean="0">
                              <a:effectLst/>
                              <a:latin typeface="Arial" panose="020B0604020202020204" pitchFamily="34" charset="0"/>
                              <a:ea typeface="Times New Roman" panose="02020603050405020304" pitchFamily="18" charset="0"/>
                              <a:cs typeface="Arial" panose="020B0604020202020204" pitchFamily="34" charset="0"/>
                            </a:rPr>
                            <a:t>?</a:t>
                          </a:r>
                          <a:endParaRPr lang="en-US" sz="34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fr-FR" sz="3400" smtClean="0">
                              <a:effectLst/>
                              <a:latin typeface="Arial" panose="020B0604020202020204" pitchFamily="34" charset="0"/>
                              <a:ea typeface="Times New Roman" panose="02020603050405020304" pitchFamily="18" charset="0"/>
                              <a:cs typeface="Arial" panose="020B0604020202020204" pitchFamily="34" charset="0"/>
                            </a:rPr>
                            <a:t>?</a:t>
                          </a:r>
                          <a:endParaRPr lang="en-US" sz="34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478820"/>
                      </a:ext>
                    </a:extLst>
                  </a:tr>
                </a:tbl>
              </a:graphicData>
            </a:graphic>
          </p:graphicFrame>
        </mc:Fallback>
      </mc:AlternateContent>
      <p:sp>
        <p:nvSpPr>
          <p:cNvPr id="5" name="Rectangle 4"/>
          <p:cNvSpPr/>
          <p:nvPr/>
        </p:nvSpPr>
        <p:spPr>
          <a:xfrm>
            <a:off x="257965" y="5399236"/>
            <a:ext cx="10478639" cy="3416320"/>
          </a:xfrm>
          <a:prstGeom prst="rect">
            <a:avLst/>
          </a:prstGeom>
        </p:spPr>
        <p:txBody>
          <a:bodyPr wrap="square">
            <a:spAutoFit/>
          </a:bodyPr>
          <a:lstStyle/>
          <a:p>
            <a:pPr algn="just">
              <a:lnSpc>
                <a:spcPct val="150000"/>
              </a:lnSpc>
            </a:pPr>
            <a:r>
              <a:rPr lang="vi-VN" sz="3600">
                <a:solidFill>
                  <a:srgbClr val="000000"/>
                </a:solidFill>
              </a:rPr>
              <a:t>b) Hãy hoàn thiện biểu đồ ở </a:t>
            </a:r>
            <a:r>
              <a:rPr lang="vi-VN" sz="3600" i="1">
                <a:solidFill>
                  <a:srgbClr val="000000"/>
                </a:solidFill>
              </a:rPr>
              <a:t>Hình 25</a:t>
            </a:r>
            <a:r>
              <a:rPr lang="vi-VN" sz="3600">
                <a:solidFill>
                  <a:srgbClr val="000000"/>
                </a:solidFill>
              </a:rPr>
              <a:t> để nhận được biểu đồ hình quạt tròn biểu diễn các dữ liệu thống kê trên. Biết rằng ở </a:t>
            </a:r>
            <a:r>
              <a:rPr lang="vi-VN" sz="3600" i="1">
                <a:solidFill>
                  <a:srgbClr val="000000"/>
                </a:solidFill>
              </a:rPr>
              <a:t>Hình 25 </a:t>
            </a:r>
            <a:r>
              <a:rPr lang="vi-VN" sz="3600">
                <a:solidFill>
                  <a:srgbClr val="000000"/>
                </a:solidFill>
              </a:rPr>
              <a:t>hình tròn đã được chia sẵn thành các hình quạt ứng với </a:t>
            </a:r>
            <a:r>
              <a:rPr lang="vi-VN" sz="3600">
                <a:solidFill>
                  <a:srgbClr val="000000"/>
                </a:solidFill>
              </a:rPr>
              <a:t>5</a:t>
            </a:r>
            <a:r>
              <a:rPr lang="vi-VN" sz="3600" smtClean="0">
                <a:solidFill>
                  <a:srgbClr val="000000"/>
                </a:solidFill>
              </a:rPr>
              <a:t>%.</a:t>
            </a:r>
            <a:endParaRPr lang="vi-VN" sz="3600">
              <a:solidFill>
                <a:srgbClr val="000000"/>
              </a:solidFill>
            </a:endParaRPr>
          </a:p>
        </p:txBody>
      </p:sp>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Lst>
          </a:blip>
          <a:stretch>
            <a:fillRect/>
          </a:stretch>
        </p:blipFill>
        <p:spPr>
          <a:xfrm>
            <a:off x="11781993" y="3358671"/>
            <a:ext cx="5383248" cy="6137367"/>
          </a:xfrm>
          <a:prstGeom prst="rect">
            <a:avLst/>
          </a:prstGeom>
        </p:spPr>
      </p:pic>
      <p:sp>
        <p:nvSpPr>
          <p:cNvPr id="10" name="Rectangle 9"/>
          <p:cNvSpPr/>
          <p:nvPr/>
        </p:nvSpPr>
        <p:spPr>
          <a:xfrm>
            <a:off x="4419600" y="4429252"/>
            <a:ext cx="668773" cy="615553"/>
          </a:xfrm>
          <a:prstGeom prst="rect">
            <a:avLst/>
          </a:prstGeom>
          <a:solidFill>
            <a:schemeClr val="bg1"/>
          </a:solidFill>
        </p:spPr>
        <p:txBody>
          <a:bodyPr wrap="none">
            <a:spAutoFit/>
          </a:bodyPr>
          <a:lstStyle/>
          <a:p>
            <a:pPr lvl="0" algn="ctr">
              <a:spcBef>
                <a:spcPts val="600"/>
              </a:spcBef>
              <a:spcAft>
                <a:spcPts val="600"/>
              </a:spcAft>
            </a:pPr>
            <a:r>
              <a:rPr lang="fr-FR" sz="3400">
                <a:solidFill>
                  <a:srgbClr val="C00000"/>
                </a:solidFill>
                <a:latin typeface="Arial" panose="020B0604020202020204" pitchFamily="34" charset="0"/>
                <a:ea typeface="Times New Roman" panose="02020603050405020304" pitchFamily="18" charset="0"/>
                <a:cs typeface="Arial" panose="020B0604020202020204" pitchFamily="34" charset="0"/>
              </a:rPr>
              <a:t>35</a:t>
            </a:r>
            <a:endParaRPr lang="en-US" sz="3400">
              <a:solidFill>
                <a:srgbClr val="C00000"/>
              </a:solidFill>
              <a:latin typeface="Arial" panose="020B0604020202020204" pitchFamily="34" charset="0"/>
              <a:ea typeface="Arial" panose="020B0604020202020204" pitchFamily="34" charset="0"/>
              <a:cs typeface="Arial" panose="020B0604020202020204" pitchFamily="34" charset="0"/>
            </a:endParaRPr>
          </a:p>
        </p:txBody>
      </p:sp>
      <p:sp>
        <p:nvSpPr>
          <p:cNvPr id="12" name="Rectangle 11"/>
          <p:cNvSpPr/>
          <p:nvPr/>
        </p:nvSpPr>
        <p:spPr>
          <a:xfrm>
            <a:off x="5917753" y="4435268"/>
            <a:ext cx="668773" cy="615553"/>
          </a:xfrm>
          <a:prstGeom prst="rect">
            <a:avLst/>
          </a:prstGeom>
          <a:solidFill>
            <a:schemeClr val="bg1"/>
          </a:solidFill>
        </p:spPr>
        <p:txBody>
          <a:bodyPr wrap="none">
            <a:spAutoFit/>
          </a:bodyPr>
          <a:lstStyle/>
          <a:p>
            <a:pPr lvl="0" algn="ctr">
              <a:spcBef>
                <a:spcPts val="600"/>
              </a:spcBef>
              <a:spcAft>
                <a:spcPts val="600"/>
              </a:spcAft>
            </a:pPr>
            <a:r>
              <a:rPr lang="fr-FR" sz="3400" smtClean="0">
                <a:solidFill>
                  <a:srgbClr val="C00000"/>
                </a:solidFill>
                <a:latin typeface="Arial" panose="020B0604020202020204" pitchFamily="34" charset="0"/>
                <a:ea typeface="Times New Roman" panose="02020603050405020304" pitchFamily="18" charset="0"/>
                <a:cs typeface="Arial" panose="020B0604020202020204" pitchFamily="34" charset="0"/>
              </a:rPr>
              <a:t>45</a:t>
            </a:r>
            <a:endParaRPr lang="en-US" sz="3400">
              <a:solidFill>
                <a:srgbClr val="C00000"/>
              </a:solidFill>
              <a:latin typeface="Arial" panose="020B0604020202020204" pitchFamily="34" charset="0"/>
              <a:ea typeface="Arial" panose="020B0604020202020204" pitchFamily="34" charset="0"/>
              <a:cs typeface="Arial" panose="020B0604020202020204" pitchFamily="34" charset="0"/>
            </a:endParaRPr>
          </a:p>
        </p:txBody>
      </p:sp>
      <p:sp>
        <p:nvSpPr>
          <p:cNvPr id="13" name="Rectangle 12"/>
          <p:cNvSpPr/>
          <p:nvPr/>
        </p:nvSpPr>
        <p:spPr>
          <a:xfrm>
            <a:off x="7480074" y="4429252"/>
            <a:ext cx="668773" cy="615553"/>
          </a:xfrm>
          <a:prstGeom prst="rect">
            <a:avLst/>
          </a:prstGeom>
          <a:solidFill>
            <a:schemeClr val="bg1"/>
          </a:solidFill>
        </p:spPr>
        <p:txBody>
          <a:bodyPr wrap="none">
            <a:spAutoFit/>
          </a:bodyPr>
          <a:lstStyle/>
          <a:p>
            <a:pPr lvl="0" algn="ctr">
              <a:spcBef>
                <a:spcPts val="600"/>
              </a:spcBef>
              <a:spcAft>
                <a:spcPts val="600"/>
              </a:spcAft>
            </a:pPr>
            <a:r>
              <a:rPr lang="fr-FR" sz="3400" smtClean="0">
                <a:solidFill>
                  <a:srgbClr val="C00000"/>
                </a:solidFill>
                <a:latin typeface="Arial" panose="020B0604020202020204" pitchFamily="34" charset="0"/>
                <a:ea typeface="Times New Roman" panose="02020603050405020304" pitchFamily="18" charset="0"/>
                <a:cs typeface="Arial" panose="020B0604020202020204" pitchFamily="34" charset="0"/>
              </a:rPr>
              <a:t>15</a:t>
            </a:r>
            <a:endParaRPr lang="en-US" sz="3400">
              <a:solidFill>
                <a:srgbClr val="C00000"/>
              </a:solidFill>
              <a:latin typeface="Arial" panose="020B0604020202020204" pitchFamily="34" charset="0"/>
              <a:ea typeface="Arial" panose="020B0604020202020204" pitchFamily="34" charset="0"/>
              <a:cs typeface="Arial" panose="020B0604020202020204" pitchFamily="34" charset="0"/>
            </a:endParaRPr>
          </a:p>
        </p:txBody>
      </p:sp>
      <p:sp>
        <p:nvSpPr>
          <p:cNvPr id="14" name="Rectangle 13"/>
          <p:cNvSpPr/>
          <p:nvPr/>
        </p:nvSpPr>
        <p:spPr>
          <a:xfrm>
            <a:off x="9183563" y="4432753"/>
            <a:ext cx="426719" cy="615553"/>
          </a:xfrm>
          <a:prstGeom prst="rect">
            <a:avLst/>
          </a:prstGeom>
          <a:solidFill>
            <a:schemeClr val="bg1"/>
          </a:solidFill>
        </p:spPr>
        <p:txBody>
          <a:bodyPr wrap="none">
            <a:spAutoFit/>
          </a:bodyPr>
          <a:lstStyle/>
          <a:p>
            <a:pPr lvl="0" algn="ctr">
              <a:spcBef>
                <a:spcPts val="600"/>
              </a:spcBef>
              <a:spcAft>
                <a:spcPts val="600"/>
              </a:spcAft>
            </a:pPr>
            <a:r>
              <a:rPr lang="fr-FR" sz="3400" smtClean="0">
                <a:solidFill>
                  <a:srgbClr val="C00000"/>
                </a:solidFill>
                <a:latin typeface="Arial" panose="020B0604020202020204" pitchFamily="34" charset="0"/>
                <a:ea typeface="Times New Roman" panose="02020603050405020304" pitchFamily="18" charset="0"/>
                <a:cs typeface="Arial" panose="020B0604020202020204" pitchFamily="34" charset="0"/>
              </a:rPr>
              <a:t>5</a:t>
            </a:r>
            <a:endParaRPr lang="en-US" sz="3400">
              <a:solidFill>
                <a:srgbClr val="C00000"/>
              </a:solidFill>
              <a:latin typeface="Arial" panose="020B0604020202020204" pitchFamily="34" charset="0"/>
              <a:ea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saturation sat="400000"/>
                    </a14:imgEffect>
                    <a14:imgEffect>
                      <a14:brightnessContrast contrast="20000"/>
                    </a14:imgEffect>
                  </a14:imgLayer>
                </a14:imgProps>
              </a:ext>
            </a:extLst>
          </a:blip>
          <a:stretch>
            <a:fillRect/>
          </a:stretch>
        </p:blipFill>
        <p:spPr>
          <a:xfrm>
            <a:off x="10855709" y="3303737"/>
            <a:ext cx="7127491" cy="6183163"/>
          </a:xfrm>
          <a:prstGeom prst="rect">
            <a:avLst/>
          </a:prstGeom>
        </p:spPr>
      </p:pic>
    </p:spTree>
    <p:extLst>
      <p:ext uri="{BB962C8B-B14F-4D97-AF65-F5344CB8AC3E}">
        <p14:creationId xmlns:p14="http://schemas.microsoft.com/office/powerpoint/2010/main" val="3770269310"/>
      </p:ext>
    </p:extLst>
  </p:cSld>
  <p:clrMapOvr>
    <a:masterClrMapping/>
  </p:clrMapOvr>
  <mc:AlternateContent xmlns:mc="http://schemas.openxmlformats.org/markup-compatibility/2006">
    <mc:Choice xmlns:p14="http://schemas.microsoft.com/office/powerpoint/2010/main" Requires="p14">
      <p:transition spd="med" p14:dur="700">
        <p:wipe/>
      </p:transition>
    </mc:Choice>
    <mc:Fallback>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500"/>
                                        <p:tgtEl>
                                          <p:spTgt spid="12"/>
                                        </p:tgtEl>
                                      </p:cBhvr>
                                    </p:animEffect>
                                  </p:childTnLst>
                                </p:cTn>
                              </p:par>
                            </p:childTnLst>
                          </p:cTn>
                        </p:par>
                        <p:par>
                          <p:cTn id="34" fill="hold">
                            <p:stCondLst>
                              <p:cond delay="1000"/>
                            </p:stCondLst>
                            <p:childTnLst>
                              <p:par>
                                <p:cTn id="35" presetID="2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par>
                          <p:cTn id="38" fill="hold">
                            <p:stCondLst>
                              <p:cond delay="15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circle(in)">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10" grpId="0" animBg="1"/>
      <p:bldP spid="12" grpId="0" animBg="1"/>
      <p:bldP spid="13" grpId="0" animBg="1"/>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2108145"/>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7" name="Group 7"/>
          <p:cNvGrpSpPr/>
          <p:nvPr/>
        </p:nvGrpSpPr>
        <p:grpSpPr>
          <a:xfrm>
            <a:off x="14450775" y="3573532"/>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2" name="Group 12"/>
          <p:cNvGrpSpPr/>
          <p:nvPr/>
        </p:nvGrpSpPr>
        <p:grpSpPr>
          <a:xfrm>
            <a:off x="14450775" y="7787674"/>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19" name="TextBox 19"/>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grpSp>
      <p:grpSp>
        <p:nvGrpSpPr>
          <p:cNvPr id="27" name="Group 27"/>
          <p:cNvGrpSpPr/>
          <p:nvPr/>
        </p:nvGrpSpPr>
        <p:grpSpPr>
          <a:xfrm>
            <a:off x="14460300" y="709904"/>
            <a:ext cx="3666838" cy="947966"/>
            <a:chOff x="0" y="0"/>
            <a:chExt cx="3623462" cy="936752"/>
          </a:xfrm>
        </p:grpSpPr>
        <p:sp>
          <p:nvSpPr>
            <p:cNvPr id="28" name="Freeform 2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29" name="Freeform 2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30" name="Freeform 3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sp>
        <p:sp>
          <p:nvSpPr>
            <p:cNvPr id="31" name="Freeform 3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sp>
        <p:nvSpPr>
          <p:cNvPr id="32" name="TextBox 32"/>
          <p:cNvSpPr txBox="1"/>
          <p:nvPr/>
        </p:nvSpPr>
        <p:spPr>
          <a:xfrm>
            <a:off x="1101546" y="3555143"/>
            <a:ext cx="14896300" cy="1283557"/>
          </a:xfrm>
          <a:prstGeom prst="rect">
            <a:avLst/>
          </a:prstGeom>
        </p:spPr>
        <p:txBody>
          <a:bodyPr wrap="square" lIns="0" tIns="0" rIns="0" bIns="0" rtlCol="0" anchor="t">
            <a:spAutoFit/>
          </a:bodyPr>
          <a:lstStyle/>
          <a:p>
            <a:pPr marL="0" marR="0" lvl="0" indent="0" algn="ctr" defTabSz="914400" rtl="0" eaLnBrk="1" fontAlgn="auto" latinLnBrk="0" hangingPunct="1">
              <a:lnSpc>
                <a:spcPts val="9426"/>
              </a:lnSpc>
              <a:spcBef>
                <a:spcPts val="0"/>
              </a:spcBef>
              <a:spcAft>
                <a:spcPts val="0"/>
              </a:spcAft>
              <a:buClrTx/>
              <a:buSzTx/>
              <a:buFontTx/>
              <a:buNone/>
              <a:tabLst/>
              <a:defRPr/>
            </a:pPr>
            <a:r>
              <a:rPr kumimoji="0" lang="en-US" sz="13000" b="1" i="0" u="none" strike="noStrike" kern="1200" cap="none" spc="182"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VẬN</a:t>
            </a:r>
            <a:r>
              <a:rPr kumimoji="0" lang="en-US" sz="13000" b="1" i="0" u="none" strike="noStrike" kern="1200" cap="none" spc="182" normalizeH="0" noProof="0" smtClean="0">
                <a:ln>
                  <a:noFill/>
                </a:ln>
                <a:solidFill>
                  <a:srgbClr val="1F497D"/>
                </a:solidFill>
                <a:effectLst/>
                <a:uLnTx/>
                <a:uFillTx/>
                <a:latin typeface="Arial" panose="020B0604020202020204" pitchFamily="34" charset="0"/>
                <a:ea typeface="+mn-ea"/>
                <a:cs typeface="Arial" panose="020B0604020202020204" pitchFamily="34" charset="0"/>
              </a:rPr>
              <a:t> DỤNG</a:t>
            </a:r>
            <a:endParaRPr kumimoji="0" lang="en-US" sz="13000" b="1" i="0" u="none" strike="noStrike" kern="1200" cap="none" spc="182" normalizeH="0" baseline="0" noProof="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35" name="Picture 34"/>
          <p:cNvPicPr>
            <a:picLocks noChangeAspect="1"/>
          </p:cNvPicPr>
          <p:nvPr/>
        </p:nvPicPr>
        <p:blipFill rotWithShape="1">
          <a:blip r:embed="rId4"/>
          <a:srcRect b="51852"/>
          <a:stretch/>
        </p:blipFill>
        <p:spPr>
          <a:xfrm>
            <a:off x="6225596" y="7082986"/>
            <a:ext cx="4648200" cy="2386526"/>
          </a:xfrm>
          <a:prstGeom prst="rect">
            <a:avLst/>
          </a:prstGeom>
        </p:spPr>
      </p:pic>
    </p:spTree>
    <p:extLst>
      <p:ext uri="{BB962C8B-B14F-4D97-AF65-F5344CB8AC3E}">
        <p14:creationId xmlns:p14="http://schemas.microsoft.com/office/powerpoint/2010/main" val="597452256"/>
      </p:ext>
    </p:extLst>
  </p:cSld>
  <p:clrMapOvr>
    <a:masterClrMapping/>
  </p:clrMapOvr>
  <p:transition spd="med">
    <p:comb/>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274726" cy="2167467"/>
          </a:xfrm>
        </p:grpSpPr>
        <p:sp>
          <p:nvSpPr>
            <p:cNvPr id="3" name="Freeform 3"/>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chemeClr val="bg1"/>
            </a:solidFill>
            <a:ln w="209550">
              <a:solidFill>
                <a:srgbClr val="FFCB7C"/>
              </a:solidFill>
            </a:ln>
          </p:spPr>
        </p:sp>
        <p:sp>
          <p:nvSpPr>
            <p:cNvPr id="4"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Rectangle 4"/>
          <p:cNvSpPr/>
          <p:nvPr/>
        </p:nvSpPr>
        <p:spPr>
          <a:xfrm>
            <a:off x="665540" y="281421"/>
            <a:ext cx="16974142" cy="3462486"/>
          </a:xfrm>
          <a:prstGeom prst="rect">
            <a:avLst/>
          </a:prstGeom>
        </p:spPr>
        <p:txBody>
          <a:bodyPr wrap="square">
            <a:spAutoFit/>
          </a:bodyPr>
          <a:lstStyle/>
          <a:p>
            <a:pPr lvl="0" algn="just">
              <a:lnSpc>
                <a:spcPct val="150000"/>
              </a:lnSpc>
            </a:pPr>
            <a:r>
              <a:rPr kumimoji="0" lang="vi-VN" sz="3800" b="1" i="0" u="none"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Bài </a:t>
            </a:r>
            <a:r>
              <a:rPr kumimoji="0" lang="en-US" sz="3800" b="1" i="0" u="none"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4</a:t>
            </a:r>
            <a:r>
              <a:rPr kumimoji="0" lang="vi-VN" sz="3800" b="1" i="0" u="none"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 (SGK</a:t>
            </a:r>
            <a:r>
              <a:rPr kumimoji="0" lang="en-US" sz="3800" b="1" i="0" u="none"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 – </a:t>
            </a:r>
            <a:r>
              <a:rPr kumimoji="0" lang="vi-VN" sz="3800" b="1" i="0" u="none"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tr.</a:t>
            </a:r>
            <a:r>
              <a:rPr kumimoji="0" lang="en-US" sz="3800" b="1" i="0" u="none"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 18)</a:t>
            </a:r>
            <a:r>
              <a:rPr kumimoji="0" lang="en-US" sz="3600" b="1" i="0" u="none"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 </a:t>
            </a:r>
            <a:r>
              <a:rPr lang="vi-VN" sz="3600">
                <a:solidFill>
                  <a:prstClr val="black"/>
                </a:solidFill>
                <a:cs typeface="Arial" panose="020B0604020202020204" pitchFamily="34" charset="0"/>
              </a:rPr>
              <a:t>Biểu đồ đoạn thẳng ở Hình 26 biểu diễn số lượng ti vi và tủ lạnh bán được trong tháng 1, tháng 2, tháng 3, tháng 4 của một cửa hàng kinh doanh. Hãy hoàn thiện biểu đồ ở Hình 27 để nhận được biểu đồ cột kép biểu diễn các dữ liệu trong biểu đồ đoạn thẳng ở </a:t>
            </a:r>
            <a:r>
              <a:rPr lang="vi-VN" sz="3600">
                <a:solidFill>
                  <a:prstClr val="black"/>
                </a:solidFill>
                <a:cs typeface="Arial" panose="020B0604020202020204" pitchFamily="34" charset="0"/>
              </a:rPr>
              <a:t>Hình </a:t>
            </a:r>
            <a:r>
              <a:rPr lang="vi-VN" sz="3600" smtClean="0">
                <a:solidFill>
                  <a:prstClr val="black"/>
                </a:solidFill>
                <a:cs typeface="Arial" panose="020B0604020202020204" pitchFamily="34" charset="0"/>
              </a:rPr>
              <a:t>26</a:t>
            </a:r>
            <a:r>
              <a:rPr lang="en-US" sz="3600">
                <a:solidFill>
                  <a:prstClr val="black"/>
                </a:solidFill>
                <a:cs typeface="Arial" panose="020B0604020202020204" pitchFamily="34" charset="0"/>
              </a:rPr>
              <a:t>.</a:t>
            </a:r>
            <a:endParaRPr lang="vi-VN" sz="3600">
              <a:solidFill>
                <a:prstClr val="black"/>
              </a:solidFill>
              <a:cs typeface="Arial" panose="020B0604020202020204" pitchFamily="34" charset="0"/>
            </a:endParaRPr>
          </a:p>
        </p:txBody>
      </p:sp>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200000"/>
                    </a14:imgEffect>
                    <a14:imgEffect>
                      <a14:brightnessContrast contrast="-20000"/>
                    </a14:imgEffect>
                  </a14:imgLayer>
                </a14:imgProps>
              </a:ext>
            </a:extLst>
          </a:blip>
          <a:stretch>
            <a:fillRect/>
          </a:stretch>
        </p:blipFill>
        <p:spPr>
          <a:xfrm>
            <a:off x="600192" y="3993244"/>
            <a:ext cx="17087616" cy="6012345"/>
          </a:xfrm>
          <a:prstGeom prst="rect">
            <a:avLst/>
          </a:prstGeom>
        </p:spPr>
      </p:pic>
      <p:sp>
        <p:nvSpPr>
          <p:cNvPr id="27" name="Rectangle 26"/>
          <p:cNvSpPr/>
          <p:nvPr/>
        </p:nvSpPr>
        <p:spPr>
          <a:xfrm>
            <a:off x="9938084" y="5468352"/>
            <a:ext cx="655949" cy="600164"/>
          </a:xfrm>
          <a:prstGeom prst="rect">
            <a:avLst/>
          </a:prstGeom>
          <a:solidFill>
            <a:schemeClr val="bg1"/>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300" b="0" i="0" u="none"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20</a:t>
            </a:r>
          </a:p>
        </p:txBody>
      </p:sp>
      <p:sp>
        <p:nvSpPr>
          <p:cNvPr id="28" name="Rectangle 27"/>
          <p:cNvSpPr/>
          <p:nvPr/>
        </p:nvSpPr>
        <p:spPr>
          <a:xfrm>
            <a:off x="10551694" y="6952922"/>
            <a:ext cx="655949" cy="600164"/>
          </a:xfrm>
          <a:prstGeom prst="rect">
            <a:avLst/>
          </a:prstGeom>
          <a:solidFill>
            <a:schemeClr val="bg1"/>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300" b="0" i="0" u="none"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10</a:t>
            </a:r>
            <a:endParaRPr kumimoji="0" lang="fr-FR" sz="3300" b="0"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9" name="Rectangle 28"/>
          <p:cNvSpPr/>
          <p:nvPr/>
        </p:nvSpPr>
        <p:spPr>
          <a:xfrm>
            <a:off x="11401926" y="6191017"/>
            <a:ext cx="655949" cy="600164"/>
          </a:xfrm>
          <a:prstGeom prst="rect">
            <a:avLst/>
          </a:prstGeom>
          <a:solidFill>
            <a:schemeClr val="bg1"/>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300" b="0" i="0" u="none"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15</a:t>
            </a:r>
            <a:endParaRPr kumimoji="0" lang="fr-FR" sz="3300" b="0"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0" name="Rectangle 29"/>
          <p:cNvSpPr/>
          <p:nvPr/>
        </p:nvSpPr>
        <p:spPr>
          <a:xfrm>
            <a:off x="13106400" y="4783725"/>
            <a:ext cx="655949" cy="600164"/>
          </a:xfrm>
          <a:prstGeom prst="rect">
            <a:avLst/>
          </a:prstGeom>
          <a:solidFill>
            <a:schemeClr val="bg1"/>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300" b="0" i="0" u="none"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25</a:t>
            </a:r>
            <a:endParaRPr kumimoji="0" lang="fr-FR" sz="3300" b="0"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34" name="Picture 33"/>
          <p:cNvPicPr>
            <a:picLocks noChangeAspect="1"/>
          </p:cNvPicPr>
          <p:nvPr/>
        </p:nvPicPr>
        <p:blipFill>
          <a:blip r:embed="rId4"/>
          <a:stretch>
            <a:fillRect/>
          </a:stretch>
        </p:blipFill>
        <p:spPr>
          <a:xfrm rot="7045576">
            <a:off x="-291267" y="7784674"/>
            <a:ext cx="1182727" cy="1365622"/>
          </a:xfrm>
          <a:prstGeom prst="rect">
            <a:avLst/>
          </a:prstGeom>
        </p:spPr>
      </p:pic>
      <p:pic>
        <p:nvPicPr>
          <p:cNvPr id="35" name="Picture 34"/>
          <p:cNvPicPr>
            <a:picLocks noChangeAspect="1"/>
          </p:cNvPicPr>
          <p:nvPr/>
        </p:nvPicPr>
        <p:blipFill>
          <a:blip r:embed="rId4"/>
          <a:stretch>
            <a:fillRect/>
          </a:stretch>
        </p:blipFill>
        <p:spPr>
          <a:xfrm rot="8953392">
            <a:off x="17525775" y="3159570"/>
            <a:ext cx="1182727" cy="1365622"/>
          </a:xfrm>
          <a:prstGeom prst="rect">
            <a:avLst/>
          </a:prstGeom>
        </p:spPr>
      </p:pic>
      <p:sp>
        <p:nvSpPr>
          <p:cNvPr id="36" name="Rectangle 35"/>
          <p:cNvSpPr/>
          <p:nvPr/>
        </p:nvSpPr>
        <p:spPr>
          <a:xfrm>
            <a:off x="12041833" y="5571169"/>
            <a:ext cx="655949" cy="600164"/>
          </a:xfrm>
          <a:prstGeom prst="rect">
            <a:avLst/>
          </a:prstGeom>
          <a:solidFill>
            <a:schemeClr val="bg1"/>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300" b="0" i="0" u="none"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20</a:t>
            </a:r>
          </a:p>
        </p:txBody>
      </p:sp>
      <p:sp>
        <p:nvSpPr>
          <p:cNvPr id="37" name="Rectangle 36"/>
          <p:cNvSpPr/>
          <p:nvPr/>
        </p:nvSpPr>
        <p:spPr>
          <a:xfrm>
            <a:off x="13725148" y="6245559"/>
            <a:ext cx="655949" cy="600164"/>
          </a:xfrm>
          <a:prstGeom prst="rect">
            <a:avLst/>
          </a:prstGeom>
          <a:solidFill>
            <a:schemeClr val="bg1"/>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300" b="0" i="0" u="none"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15</a:t>
            </a:r>
            <a:endParaRPr kumimoji="0" lang="fr-FR" sz="3300" b="0"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8" name="Rectangle 37"/>
          <p:cNvSpPr/>
          <p:nvPr/>
        </p:nvSpPr>
        <p:spPr>
          <a:xfrm>
            <a:off x="14733524" y="6187375"/>
            <a:ext cx="655949" cy="600164"/>
          </a:xfrm>
          <a:prstGeom prst="rect">
            <a:avLst/>
          </a:prstGeom>
          <a:solidFill>
            <a:schemeClr val="bg1"/>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300" b="0" i="0" u="none"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15</a:t>
            </a:r>
            <a:endParaRPr kumimoji="0" lang="fr-FR" sz="3300" b="0"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9" name="Rectangle 38"/>
          <p:cNvSpPr/>
          <p:nvPr/>
        </p:nvSpPr>
        <p:spPr>
          <a:xfrm>
            <a:off x="15360337" y="6925933"/>
            <a:ext cx="655949" cy="600164"/>
          </a:xfrm>
          <a:prstGeom prst="rect">
            <a:avLst/>
          </a:prstGeom>
          <a:solidFill>
            <a:schemeClr val="bg1"/>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300" b="0" i="0" u="none"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10</a:t>
            </a:r>
            <a:endParaRPr kumimoji="0" lang="fr-FR" sz="3300" b="0"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98186364"/>
      </p:ext>
    </p:extLst>
  </p:cSld>
  <p:clrMapOvr>
    <a:masterClrMapping/>
  </p:clrMapOvr>
  <mc:AlternateContent xmlns:mc="http://schemas.openxmlformats.org/markup-compatibility/2006">
    <mc:Choice xmlns:p14="http://schemas.microsoft.com/office/powerpoint/2010/main" Requires="p14">
      <p:transition spd="med" p14:dur="700">
        <p:cover/>
      </p:transition>
    </mc:Choice>
    <mc:Fallback>
      <p:transition spd="med">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ppt_w</p:attrName>
                                        </p:attrNameLst>
                                      </p:cBhvr>
                                      <p:tavLst>
                                        <p:tav tm="0">
                                          <p:val>
                                            <p:fltVal val="0"/>
                                          </p:val>
                                        </p:tav>
                                        <p:tav tm="100000">
                                          <p:val>
                                            <p:strVal val="#ppt_w"/>
                                          </p:val>
                                        </p:tav>
                                      </p:tavLst>
                                    </p:anim>
                                    <p:anim calcmode="lin" valueType="num">
                                      <p:cBhvr>
                                        <p:cTn id="20" dur="500" fill="hold"/>
                                        <p:tgtEl>
                                          <p:spTgt spid="27"/>
                                        </p:tgtEl>
                                        <p:attrNameLst>
                                          <p:attrName>ppt_h</p:attrName>
                                        </p:attrNameLst>
                                      </p:cBhvr>
                                      <p:tavLst>
                                        <p:tav tm="0">
                                          <p:val>
                                            <p:fltVal val="0"/>
                                          </p:val>
                                        </p:tav>
                                        <p:tav tm="100000">
                                          <p:val>
                                            <p:strVal val="#ppt_h"/>
                                          </p:val>
                                        </p:tav>
                                      </p:tavLst>
                                    </p:anim>
                                    <p:animEffect transition="in" filter="fade">
                                      <p:cBhvr>
                                        <p:cTn id="21" dur="500"/>
                                        <p:tgtEl>
                                          <p:spTgt spid="27"/>
                                        </p:tgtEl>
                                      </p:cBhvr>
                                    </p:animEffect>
                                  </p:childTnLst>
                                </p:cTn>
                              </p:par>
                            </p:childTnLst>
                          </p:cTn>
                        </p:par>
                        <p:par>
                          <p:cTn id="22" fill="hold">
                            <p:stCondLst>
                              <p:cond delay="500"/>
                            </p:stCondLst>
                            <p:childTnLst>
                              <p:par>
                                <p:cTn id="23" presetID="53" presetClass="entr" presetSubtype="16"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500" fill="hold"/>
                                        <p:tgtEl>
                                          <p:spTgt spid="28"/>
                                        </p:tgtEl>
                                        <p:attrNameLst>
                                          <p:attrName>ppt_w</p:attrName>
                                        </p:attrNameLst>
                                      </p:cBhvr>
                                      <p:tavLst>
                                        <p:tav tm="0">
                                          <p:val>
                                            <p:fltVal val="0"/>
                                          </p:val>
                                        </p:tav>
                                        <p:tav tm="100000">
                                          <p:val>
                                            <p:strVal val="#ppt_w"/>
                                          </p:val>
                                        </p:tav>
                                      </p:tavLst>
                                    </p:anim>
                                    <p:anim calcmode="lin" valueType="num">
                                      <p:cBhvr>
                                        <p:cTn id="26" dur="500" fill="hold"/>
                                        <p:tgtEl>
                                          <p:spTgt spid="28"/>
                                        </p:tgtEl>
                                        <p:attrNameLst>
                                          <p:attrName>ppt_h</p:attrName>
                                        </p:attrNameLst>
                                      </p:cBhvr>
                                      <p:tavLst>
                                        <p:tav tm="0">
                                          <p:val>
                                            <p:fltVal val="0"/>
                                          </p:val>
                                        </p:tav>
                                        <p:tav tm="100000">
                                          <p:val>
                                            <p:strVal val="#ppt_h"/>
                                          </p:val>
                                        </p:tav>
                                      </p:tavLst>
                                    </p:anim>
                                    <p:animEffect transition="in" filter="fade">
                                      <p:cBhvr>
                                        <p:cTn id="27" dur="500"/>
                                        <p:tgtEl>
                                          <p:spTgt spid="28"/>
                                        </p:tgtEl>
                                      </p:cBhvr>
                                    </p:animEffect>
                                  </p:childTnLst>
                                </p:cTn>
                              </p:par>
                            </p:childTnLst>
                          </p:cTn>
                        </p:par>
                        <p:par>
                          <p:cTn id="28" fill="hold">
                            <p:stCondLst>
                              <p:cond delay="1000"/>
                            </p:stCondLst>
                            <p:childTnLst>
                              <p:par>
                                <p:cTn id="29" presetID="53" presetClass="entr" presetSubtype="16"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1500"/>
                            </p:stCondLst>
                            <p:childTnLst>
                              <p:par>
                                <p:cTn id="35" presetID="53" presetClass="entr" presetSubtype="16"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p:cTn id="43" dur="500" fill="hold"/>
                                        <p:tgtEl>
                                          <p:spTgt spid="30"/>
                                        </p:tgtEl>
                                        <p:attrNameLst>
                                          <p:attrName>ppt_w</p:attrName>
                                        </p:attrNameLst>
                                      </p:cBhvr>
                                      <p:tavLst>
                                        <p:tav tm="0">
                                          <p:val>
                                            <p:fltVal val="0"/>
                                          </p:val>
                                        </p:tav>
                                        <p:tav tm="100000">
                                          <p:val>
                                            <p:strVal val="#ppt_w"/>
                                          </p:val>
                                        </p:tav>
                                      </p:tavLst>
                                    </p:anim>
                                    <p:anim calcmode="lin" valueType="num">
                                      <p:cBhvr>
                                        <p:cTn id="44" dur="500" fill="hold"/>
                                        <p:tgtEl>
                                          <p:spTgt spid="30"/>
                                        </p:tgtEl>
                                        <p:attrNameLst>
                                          <p:attrName>ppt_h</p:attrName>
                                        </p:attrNameLst>
                                      </p:cBhvr>
                                      <p:tavLst>
                                        <p:tav tm="0">
                                          <p:val>
                                            <p:fltVal val="0"/>
                                          </p:val>
                                        </p:tav>
                                        <p:tav tm="100000">
                                          <p:val>
                                            <p:strVal val="#ppt_h"/>
                                          </p:val>
                                        </p:tav>
                                      </p:tavLst>
                                    </p:anim>
                                    <p:animEffect transition="in" filter="fade">
                                      <p:cBhvr>
                                        <p:cTn id="45" dur="500"/>
                                        <p:tgtEl>
                                          <p:spTgt spid="30"/>
                                        </p:tgtEl>
                                      </p:cBhvr>
                                    </p:animEffect>
                                  </p:childTnLst>
                                </p:cTn>
                              </p:par>
                            </p:childTnLst>
                          </p:cTn>
                        </p:par>
                        <p:par>
                          <p:cTn id="46" fill="hold">
                            <p:stCondLst>
                              <p:cond delay="2500"/>
                            </p:stCondLst>
                            <p:childTnLst>
                              <p:par>
                                <p:cTn id="47" presetID="5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animEffect transition="in" filter="fade">
                                      <p:cBhvr>
                                        <p:cTn id="51" dur="500"/>
                                        <p:tgtEl>
                                          <p:spTgt spid="37"/>
                                        </p:tgtEl>
                                      </p:cBhvr>
                                    </p:animEffect>
                                  </p:childTnLst>
                                </p:cTn>
                              </p:par>
                            </p:childTnLst>
                          </p:cTn>
                        </p:par>
                        <p:par>
                          <p:cTn id="52" fill="hold">
                            <p:stCondLst>
                              <p:cond delay="3000"/>
                            </p:stCondLst>
                            <p:childTnLst>
                              <p:par>
                                <p:cTn id="53" presetID="53" presetClass="entr" presetSubtype="16"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childTnLst>
                                </p:cTn>
                              </p:par>
                            </p:childTnLst>
                          </p:cTn>
                        </p:par>
                        <p:par>
                          <p:cTn id="58" fill="hold">
                            <p:stCondLst>
                              <p:cond delay="35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7" grpId="0" animBg="1"/>
      <p:bldP spid="28" grpId="0" animBg="1"/>
      <p:bldP spid="29" grpId="0" animBg="1"/>
      <p:bldP spid="30" grpId="0" animBg="1"/>
      <p:bldP spid="36" grpId="0" animBg="1"/>
      <p:bldP spid="37" grpId="0" animBg="1"/>
      <p:bldP spid="38" grpId="0" animBg="1"/>
      <p:bldP spid="3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pic>
        <p:nvPicPr>
          <p:cNvPr id="15" name="Picture 14"/>
          <p:cNvPicPr>
            <a:picLocks noChangeAspect="1"/>
          </p:cNvPicPr>
          <p:nvPr/>
        </p:nvPicPr>
        <p:blipFill>
          <a:blip r:embed="rId2"/>
          <a:stretch>
            <a:fillRect/>
          </a:stretch>
        </p:blipFill>
        <p:spPr>
          <a:xfrm rot="17260760" flipH="1">
            <a:off x="16358245" y="8443146"/>
            <a:ext cx="1668951" cy="1550509"/>
          </a:xfrm>
          <a:prstGeom prst="rect">
            <a:avLst/>
          </a:prstGeom>
        </p:spPr>
      </p:pic>
      <p:sp>
        <p:nvSpPr>
          <p:cNvPr id="8" name="Rectangle 7"/>
          <p:cNvSpPr/>
          <p:nvPr/>
        </p:nvSpPr>
        <p:spPr>
          <a:xfrm>
            <a:off x="546986" y="723900"/>
            <a:ext cx="12210061" cy="5262979"/>
          </a:xfrm>
          <a:prstGeom prst="rect">
            <a:avLst/>
          </a:prstGeom>
        </p:spPr>
        <p:txBody>
          <a:bodyPr wrap="square">
            <a:spAutoFit/>
          </a:bodyPr>
          <a:lstStyle/>
          <a:p>
            <a:pPr lvl="0" algn="just">
              <a:lnSpc>
                <a:spcPct val="150000"/>
              </a:lnSpc>
            </a:pPr>
            <a:r>
              <a:rPr kumimoji="0" lang="vi-VN" sz="3900" b="1" i="0" u="none" strike="noStrike" kern="1200" cap="none" spc="0" normalizeH="0" baseline="0" noProof="0" smtClean="0">
                <a:ln>
                  <a:noFill/>
                </a:ln>
                <a:solidFill>
                  <a:srgbClr val="1F497D"/>
                </a:solidFill>
                <a:effectLst/>
                <a:uLnTx/>
                <a:uFillTx/>
                <a:latin typeface="Arial" panose="020B0604020202020204" pitchFamily="34" charset="0"/>
                <a:cs typeface="Arial" panose="020B0604020202020204" pitchFamily="34" charset="0"/>
              </a:rPr>
              <a:t>Bài </a:t>
            </a:r>
            <a:r>
              <a:rPr kumimoji="0" lang="en-US" sz="3900" b="1" i="0" u="none" strike="noStrike" kern="1200" cap="none" spc="0" normalizeH="0" baseline="0" noProof="0" smtClean="0">
                <a:ln>
                  <a:noFill/>
                </a:ln>
                <a:solidFill>
                  <a:srgbClr val="1F497D"/>
                </a:solidFill>
                <a:effectLst/>
                <a:uLnTx/>
                <a:uFillTx/>
                <a:latin typeface="Arial" panose="020B0604020202020204" pitchFamily="34" charset="0"/>
                <a:cs typeface="Arial" panose="020B0604020202020204" pitchFamily="34" charset="0"/>
              </a:rPr>
              <a:t>5</a:t>
            </a:r>
            <a:r>
              <a:rPr kumimoji="0" lang="vi-VN" sz="3900" b="1" i="0" u="none" strike="noStrike" kern="1200" cap="none" spc="0" normalizeH="0" baseline="0" noProof="0" smtClean="0">
                <a:ln>
                  <a:noFill/>
                </a:ln>
                <a:solidFill>
                  <a:srgbClr val="1F497D"/>
                </a:solidFill>
                <a:effectLst/>
                <a:uLnTx/>
                <a:uFillTx/>
                <a:latin typeface="Arial" panose="020B0604020202020204" pitchFamily="34" charset="0"/>
                <a:cs typeface="Arial" panose="020B0604020202020204" pitchFamily="34" charset="0"/>
              </a:rPr>
              <a:t> (SGK</a:t>
            </a:r>
            <a:r>
              <a:rPr kumimoji="0" lang="en-US" sz="3900" b="1" i="0" u="none" strike="noStrike" kern="1200" cap="none" spc="0" normalizeH="0" baseline="0" noProof="0" smtClean="0">
                <a:ln>
                  <a:noFill/>
                </a:ln>
                <a:solidFill>
                  <a:srgbClr val="1F497D"/>
                </a:solidFill>
                <a:effectLst/>
                <a:uLnTx/>
                <a:uFillTx/>
                <a:latin typeface="Arial" panose="020B0604020202020204" pitchFamily="34" charset="0"/>
                <a:cs typeface="Arial" panose="020B0604020202020204" pitchFamily="34" charset="0"/>
              </a:rPr>
              <a:t> – </a:t>
            </a:r>
            <a:r>
              <a:rPr kumimoji="0" lang="vi-VN" sz="3900" b="1" i="0" u="none" strike="noStrike" kern="1200" cap="none" spc="0" normalizeH="0" baseline="0" noProof="0" smtClean="0">
                <a:ln>
                  <a:noFill/>
                </a:ln>
                <a:solidFill>
                  <a:srgbClr val="1F497D"/>
                </a:solidFill>
                <a:effectLst/>
                <a:uLnTx/>
                <a:uFillTx/>
                <a:latin typeface="Arial" panose="020B0604020202020204" pitchFamily="34" charset="0"/>
                <a:cs typeface="Arial" panose="020B0604020202020204" pitchFamily="34" charset="0"/>
              </a:rPr>
              <a:t>tr.</a:t>
            </a:r>
            <a:r>
              <a:rPr kumimoji="0" lang="en-US" sz="3900" b="1" i="0" u="none" strike="noStrike" kern="1200" cap="none" spc="0" normalizeH="0" baseline="0" noProof="0" smtClean="0">
                <a:ln>
                  <a:noFill/>
                </a:ln>
                <a:solidFill>
                  <a:srgbClr val="1F497D"/>
                </a:solidFill>
                <a:effectLst/>
                <a:uLnTx/>
                <a:uFillTx/>
                <a:latin typeface="Arial" panose="020B0604020202020204" pitchFamily="34" charset="0"/>
                <a:cs typeface="Arial" panose="020B0604020202020204" pitchFamily="34" charset="0"/>
              </a:rPr>
              <a:t> 18) </a:t>
            </a:r>
            <a:r>
              <a:rPr lang="vi-VN" sz="3700">
                <a:solidFill>
                  <a:prstClr val="black"/>
                </a:solidFill>
                <a:cs typeface="Arial" panose="020B0604020202020204" pitchFamily="34" charset="0"/>
              </a:rPr>
              <a:t>Biểu đồ hình quạt tròn ở Hình 28 biểu diễn tỉ lệ các loại mẫu vật trong bảo tàng sinh vật của một trường đại học về những lớp động vật có xương sống: Cá; Lưỡng cư; Bò sát; Chim; Động vật có </a:t>
            </a:r>
            <a:r>
              <a:rPr lang="vi-VN" sz="3700">
                <a:solidFill>
                  <a:prstClr val="black"/>
                </a:solidFill>
                <a:cs typeface="Arial" panose="020B0604020202020204" pitchFamily="34" charset="0"/>
              </a:rPr>
              <a:t>vú</a:t>
            </a:r>
            <a:r>
              <a:rPr lang="vi-VN" sz="3700" smtClean="0">
                <a:solidFill>
                  <a:prstClr val="black"/>
                </a:solidFill>
                <a:cs typeface="Arial" panose="020B0604020202020204" pitchFamily="34" charset="0"/>
              </a:rPr>
              <a:t>.</a:t>
            </a:r>
            <a:endParaRPr lang="en-US" sz="3700" smtClean="0">
              <a:solidFill>
                <a:prstClr val="black"/>
              </a:solidFill>
              <a:cs typeface="Arial" panose="020B0604020202020204" pitchFamily="34" charset="0"/>
            </a:endParaRPr>
          </a:p>
          <a:p>
            <a:pPr lvl="0" algn="just">
              <a:lnSpc>
                <a:spcPct val="150000"/>
              </a:lnSpc>
            </a:pPr>
            <a:r>
              <a:rPr lang="vi-VN" sz="3700">
                <a:solidFill>
                  <a:prstClr val="black"/>
                </a:solidFill>
                <a:cs typeface="Arial" panose="020B0604020202020204" pitchFamily="34" charset="0"/>
              </a:rPr>
              <a:t>Lập bảng thống kê tỉ lệ các loại mẫu vật đó trong bảo tàng sinh vật theo mẫu sau</a:t>
            </a:r>
            <a:r>
              <a:rPr lang="vi-VN" sz="3700">
                <a:solidFill>
                  <a:prstClr val="black"/>
                </a:solidFill>
                <a:cs typeface="Arial" panose="020B0604020202020204" pitchFamily="34" charset="0"/>
              </a:rPr>
              <a:t>: </a:t>
            </a:r>
            <a:endParaRPr lang="vi-VN" sz="3700">
              <a:solidFill>
                <a:prstClr val="black"/>
              </a:solidFill>
              <a:cs typeface="Arial" panose="020B0604020202020204" pitchFamily="34" charset="0"/>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Effect>
                      <a14:brightnessContrast contrast="-20000"/>
                    </a14:imgEffect>
                  </a14:imgLayer>
                </a14:imgProps>
              </a:ext>
            </a:extLst>
          </a:blip>
          <a:stretch>
            <a:fillRect/>
          </a:stretch>
        </p:blipFill>
        <p:spPr>
          <a:xfrm>
            <a:off x="12954000" y="899528"/>
            <a:ext cx="4772102" cy="6514780"/>
          </a:xfrm>
          <a:prstGeom prst="rect">
            <a:avLst/>
          </a:prstGeom>
        </p:spPr>
      </p:pic>
      <mc:AlternateContent xmlns:mc="http://schemas.openxmlformats.org/markup-compatibility/2006">
        <mc:Choice xmlns:a14="http://schemas.microsoft.com/office/drawing/2010/main" Requires="a14">
          <p:graphicFrame>
            <p:nvGraphicFramePr>
              <p:cNvPr id="4" name="Table 3"/>
              <p:cNvGraphicFramePr>
                <a:graphicFrameLocks noGrp="1"/>
              </p:cNvGraphicFramePr>
              <p:nvPr>
                <p:extLst>
                  <p:ext uri="{D42A27DB-BD31-4B8C-83A1-F6EECF244321}">
                    <p14:modId xmlns:p14="http://schemas.microsoft.com/office/powerpoint/2010/main" val="3238857143"/>
                  </p:ext>
                </p:extLst>
              </p:nvPr>
            </p:nvGraphicFramePr>
            <p:xfrm>
              <a:off x="609600" y="6299318"/>
              <a:ext cx="12010532" cy="2806582"/>
            </p:xfrm>
            <a:graphic>
              <a:graphicData uri="http://schemas.openxmlformats.org/drawingml/2006/table">
                <a:tbl>
                  <a:tblPr firstRow="1" firstCol="1" bandRow="1"/>
                  <a:tblGrid>
                    <a:gridCol w="2944517">
                      <a:extLst>
                        <a:ext uri="{9D8B030D-6E8A-4147-A177-3AD203B41FA5}">
                          <a16:colId xmlns:a16="http://schemas.microsoft.com/office/drawing/2014/main" val="2188359378"/>
                        </a:ext>
                      </a:extLst>
                    </a:gridCol>
                    <a:gridCol w="1472259">
                      <a:extLst>
                        <a:ext uri="{9D8B030D-6E8A-4147-A177-3AD203B41FA5}">
                          <a16:colId xmlns:a16="http://schemas.microsoft.com/office/drawing/2014/main" val="3826545142"/>
                        </a:ext>
                      </a:extLst>
                    </a:gridCol>
                    <a:gridCol w="2402106">
                      <a:extLst>
                        <a:ext uri="{9D8B030D-6E8A-4147-A177-3AD203B41FA5}">
                          <a16:colId xmlns:a16="http://schemas.microsoft.com/office/drawing/2014/main" val="3321717124"/>
                        </a:ext>
                      </a:extLst>
                    </a:gridCol>
                    <a:gridCol w="1704721">
                      <a:extLst>
                        <a:ext uri="{9D8B030D-6E8A-4147-A177-3AD203B41FA5}">
                          <a16:colId xmlns:a16="http://schemas.microsoft.com/office/drawing/2014/main" val="2141321390"/>
                        </a:ext>
                      </a:extLst>
                    </a:gridCol>
                    <a:gridCol w="1484192">
                      <a:extLst>
                        <a:ext uri="{9D8B030D-6E8A-4147-A177-3AD203B41FA5}">
                          <a16:colId xmlns:a16="http://schemas.microsoft.com/office/drawing/2014/main" val="3935808024"/>
                        </a:ext>
                      </a:extLst>
                    </a:gridCol>
                    <a:gridCol w="2002737">
                      <a:extLst>
                        <a:ext uri="{9D8B030D-6E8A-4147-A177-3AD203B41FA5}">
                          <a16:colId xmlns:a16="http://schemas.microsoft.com/office/drawing/2014/main" val="2154660076"/>
                        </a:ext>
                      </a:extLst>
                    </a:gridCol>
                  </a:tblGrid>
                  <a:tr h="1811844">
                    <a:tc>
                      <a:txBody>
                        <a:bodyPr/>
                        <a:lstStyle/>
                        <a:p>
                          <a:pPr algn="ctr">
                            <a:lnSpc>
                              <a:spcPct val="150000"/>
                            </a:lnSpc>
                            <a:spcBef>
                              <a:spcPts val="600"/>
                            </a:spcBef>
                            <a:spcAft>
                              <a:spcPts val="600"/>
                            </a:spcAft>
                          </a:pPr>
                          <a:r>
                            <a:rPr lang="fr-FR" sz="3400">
                              <a:effectLst/>
                              <a:latin typeface="Arial" panose="020B0604020202020204" pitchFamily="34" charset="0"/>
                              <a:ea typeface="Calibri" panose="020F0502020204030204" pitchFamily="34" charset="0"/>
                              <a:cs typeface="Arial" panose="020B0604020202020204" pitchFamily="34" charset="0"/>
                            </a:rPr>
                            <a:t>Lớp ĐV có xương sống</a:t>
                          </a:r>
                          <a:endParaRPr lang="en-US" sz="34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1"/>
                        </a:solidFill>
                      </a:tcPr>
                    </a:tc>
                    <a:tc>
                      <a:txBody>
                        <a:bodyPr/>
                        <a:lstStyle/>
                        <a:p>
                          <a:pPr algn="ctr">
                            <a:lnSpc>
                              <a:spcPct val="150000"/>
                            </a:lnSpc>
                            <a:spcBef>
                              <a:spcPts val="600"/>
                            </a:spcBef>
                            <a:spcAft>
                              <a:spcPts val="600"/>
                            </a:spcAft>
                          </a:pPr>
                          <a:r>
                            <a:rPr lang="fr-FR" sz="3400">
                              <a:effectLst/>
                              <a:latin typeface="Arial" panose="020B0604020202020204" pitchFamily="34" charset="0"/>
                              <a:ea typeface="Calibri" panose="020F0502020204030204" pitchFamily="34" charset="0"/>
                              <a:cs typeface="Arial" panose="020B0604020202020204" pitchFamily="34" charset="0"/>
                            </a:rPr>
                            <a:t>Cá</a:t>
                          </a:r>
                          <a:endParaRPr lang="en-US" sz="34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1"/>
                        </a:solidFill>
                      </a:tcPr>
                    </a:tc>
                    <a:tc>
                      <a:txBody>
                        <a:bodyPr/>
                        <a:lstStyle/>
                        <a:p>
                          <a:pPr algn="ctr">
                            <a:lnSpc>
                              <a:spcPct val="150000"/>
                            </a:lnSpc>
                            <a:spcBef>
                              <a:spcPts val="600"/>
                            </a:spcBef>
                            <a:spcAft>
                              <a:spcPts val="600"/>
                            </a:spcAft>
                          </a:pPr>
                          <a:r>
                            <a:rPr lang="fr-FR" sz="3400">
                              <a:effectLst/>
                              <a:latin typeface="Arial" panose="020B0604020202020204" pitchFamily="34" charset="0"/>
                              <a:ea typeface="Calibri" panose="020F0502020204030204" pitchFamily="34" charset="0"/>
                              <a:cs typeface="Arial" panose="020B0604020202020204" pitchFamily="34" charset="0"/>
                            </a:rPr>
                            <a:t>Lưỡng cư</a:t>
                          </a:r>
                          <a:endParaRPr lang="en-US" sz="34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1"/>
                        </a:solidFill>
                      </a:tcPr>
                    </a:tc>
                    <a:tc>
                      <a:txBody>
                        <a:bodyPr/>
                        <a:lstStyle/>
                        <a:p>
                          <a:pPr algn="ctr">
                            <a:lnSpc>
                              <a:spcPct val="150000"/>
                            </a:lnSpc>
                            <a:spcBef>
                              <a:spcPts val="600"/>
                            </a:spcBef>
                            <a:spcAft>
                              <a:spcPts val="600"/>
                            </a:spcAft>
                          </a:pPr>
                          <a:r>
                            <a:rPr lang="fr-FR" sz="3400">
                              <a:effectLst/>
                              <a:latin typeface="Arial" panose="020B0604020202020204" pitchFamily="34" charset="0"/>
                              <a:ea typeface="Calibri" panose="020F0502020204030204" pitchFamily="34" charset="0"/>
                              <a:cs typeface="Arial" panose="020B0604020202020204" pitchFamily="34" charset="0"/>
                            </a:rPr>
                            <a:t>Bò sát</a:t>
                          </a:r>
                          <a:endParaRPr lang="en-US" sz="34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1"/>
                        </a:solidFill>
                      </a:tcPr>
                    </a:tc>
                    <a:tc>
                      <a:txBody>
                        <a:bodyPr/>
                        <a:lstStyle/>
                        <a:p>
                          <a:pPr algn="ctr">
                            <a:lnSpc>
                              <a:spcPct val="150000"/>
                            </a:lnSpc>
                            <a:spcBef>
                              <a:spcPts val="600"/>
                            </a:spcBef>
                            <a:spcAft>
                              <a:spcPts val="600"/>
                            </a:spcAft>
                          </a:pPr>
                          <a:r>
                            <a:rPr lang="fr-FR" sz="3400">
                              <a:effectLst/>
                              <a:latin typeface="Arial" panose="020B0604020202020204" pitchFamily="34" charset="0"/>
                              <a:ea typeface="Calibri" panose="020F0502020204030204" pitchFamily="34" charset="0"/>
                              <a:cs typeface="Arial" panose="020B0604020202020204" pitchFamily="34" charset="0"/>
                            </a:rPr>
                            <a:t>Chim</a:t>
                          </a:r>
                          <a:endParaRPr lang="en-US" sz="34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1"/>
                        </a:solidFill>
                      </a:tcPr>
                    </a:tc>
                    <a:tc>
                      <a:txBody>
                        <a:bodyPr/>
                        <a:lstStyle/>
                        <a:p>
                          <a:pPr algn="ctr">
                            <a:lnSpc>
                              <a:spcPct val="150000"/>
                            </a:lnSpc>
                            <a:spcBef>
                              <a:spcPts val="600"/>
                            </a:spcBef>
                            <a:spcAft>
                              <a:spcPts val="600"/>
                            </a:spcAft>
                          </a:pPr>
                          <a:r>
                            <a:rPr lang="fr-FR" sz="3400">
                              <a:effectLst/>
                              <a:latin typeface="Arial" panose="020B0604020202020204" pitchFamily="34" charset="0"/>
                              <a:ea typeface="Calibri" panose="020F0502020204030204" pitchFamily="34" charset="0"/>
                              <a:cs typeface="Arial" panose="020B0604020202020204" pitchFamily="34" charset="0"/>
                            </a:rPr>
                            <a:t>ĐV có vú</a:t>
                          </a:r>
                          <a:endParaRPr lang="en-US" sz="34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1"/>
                        </a:solidFill>
                      </a:tcPr>
                    </a:tc>
                    <a:extLst>
                      <a:ext uri="{0D108BD9-81ED-4DB2-BD59-A6C34878D82A}">
                        <a16:rowId xmlns:a16="http://schemas.microsoft.com/office/drawing/2014/main" val="2800187302"/>
                      </a:ext>
                    </a:extLst>
                  </a:tr>
                  <a:tr h="994738">
                    <a:tc>
                      <a:txBody>
                        <a:bodyPr/>
                        <a:lstStyle/>
                        <a:p>
                          <a:pPr algn="ctr">
                            <a:lnSpc>
                              <a:spcPct val="150000"/>
                            </a:lnSpc>
                            <a:spcBef>
                              <a:spcPts val="600"/>
                            </a:spcBef>
                            <a:spcAft>
                              <a:spcPts val="600"/>
                            </a:spcAft>
                          </a:pPr>
                          <a:r>
                            <a:rPr lang="fr-FR" sz="3400">
                              <a:effectLst/>
                              <a:latin typeface="Arial" panose="020B0604020202020204" pitchFamily="34" charset="0"/>
                              <a:ea typeface="Calibri" panose="020F0502020204030204" pitchFamily="34" charset="0"/>
                              <a:cs typeface="Arial" panose="020B0604020202020204" pitchFamily="34" charset="0"/>
                            </a:rPr>
                            <a:t>Tỉ lệ (</a:t>
                          </a:r>
                          <a14:m>
                            <m:oMath xmlns:m="http://schemas.openxmlformats.org/officeDocument/2006/math">
                              <m:r>
                                <a:rPr lang="fr-FR" sz="3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fr-FR" sz="3400">
                              <a:effectLst/>
                              <a:latin typeface="Arial" panose="020B0604020202020204" pitchFamily="34" charset="0"/>
                              <a:ea typeface="Calibri" panose="020F0502020204030204" pitchFamily="34" charset="0"/>
                              <a:cs typeface="Arial" panose="020B0604020202020204" pitchFamily="34" charset="0"/>
                            </a:rPr>
                            <a:t>)</a:t>
                          </a:r>
                          <a:endParaRPr lang="en-US" sz="34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3400" smtClean="0">
                              <a:effectLst/>
                              <a:latin typeface="Arial" panose="020B0604020202020204" pitchFamily="34" charset="0"/>
                              <a:ea typeface="Arial" panose="020B0604020202020204" pitchFamily="34" charset="0"/>
                              <a:cs typeface="Arial" panose="020B0604020202020204" pitchFamily="34" charset="0"/>
                            </a:rPr>
                            <a:t>?</a:t>
                          </a:r>
                          <a:endParaRPr lang="en-US" sz="34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3400" smtClean="0">
                              <a:effectLst/>
                              <a:latin typeface="Arial" panose="020B0604020202020204" pitchFamily="34" charset="0"/>
                              <a:ea typeface="Arial" panose="020B0604020202020204" pitchFamily="34" charset="0"/>
                              <a:cs typeface="Arial" panose="020B0604020202020204" pitchFamily="34" charset="0"/>
                            </a:rPr>
                            <a:t>?</a:t>
                          </a:r>
                          <a:endParaRPr lang="en-US" sz="34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3400" smtClean="0">
                              <a:effectLst/>
                              <a:latin typeface="Arial" panose="020B0604020202020204" pitchFamily="34" charset="0"/>
                              <a:ea typeface="Arial" panose="020B0604020202020204" pitchFamily="34" charset="0"/>
                              <a:cs typeface="Arial" panose="020B0604020202020204" pitchFamily="34" charset="0"/>
                            </a:rPr>
                            <a:t>?</a:t>
                          </a:r>
                          <a:endParaRPr lang="en-US" sz="34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3400" smtClean="0">
                              <a:effectLst/>
                              <a:latin typeface="Arial" panose="020B0604020202020204" pitchFamily="34" charset="0"/>
                              <a:ea typeface="Arial" panose="020B0604020202020204" pitchFamily="34" charset="0"/>
                              <a:cs typeface="Arial" panose="020B0604020202020204" pitchFamily="34" charset="0"/>
                            </a:rPr>
                            <a:t>?</a:t>
                          </a:r>
                          <a:endParaRPr lang="en-US" sz="34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3400" smtClean="0">
                              <a:effectLst/>
                              <a:latin typeface="Arial" panose="020B0604020202020204" pitchFamily="34" charset="0"/>
                              <a:ea typeface="Arial" panose="020B0604020202020204" pitchFamily="34" charset="0"/>
                              <a:cs typeface="Arial" panose="020B0604020202020204" pitchFamily="34" charset="0"/>
                            </a:rPr>
                            <a:t>?</a:t>
                          </a:r>
                          <a:endParaRPr lang="en-US" sz="34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3983336"/>
                      </a:ext>
                    </a:extLst>
                  </a:tr>
                </a:tbl>
              </a:graphicData>
            </a:graphic>
          </p:graphicFrame>
        </mc:Choice>
        <mc:Fallback>
          <p:graphicFrame>
            <p:nvGraphicFramePr>
              <p:cNvPr id="4" name="Table 3"/>
              <p:cNvGraphicFramePr>
                <a:graphicFrameLocks noGrp="1"/>
              </p:cNvGraphicFramePr>
              <p:nvPr>
                <p:extLst>
                  <p:ext uri="{D42A27DB-BD31-4B8C-83A1-F6EECF244321}">
                    <p14:modId xmlns:p14="http://schemas.microsoft.com/office/powerpoint/2010/main" val="3238857143"/>
                  </p:ext>
                </p:extLst>
              </p:nvPr>
            </p:nvGraphicFramePr>
            <p:xfrm>
              <a:off x="609600" y="6299318"/>
              <a:ext cx="12010532" cy="2806582"/>
            </p:xfrm>
            <a:graphic>
              <a:graphicData uri="http://schemas.openxmlformats.org/drawingml/2006/table">
                <a:tbl>
                  <a:tblPr firstRow="1" firstCol="1" bandRow="1"/>
                  <a:tblGrid>
                    <a:gridCol w="2944517">
                      <a:extLst>
                        <a:ext uri="{9D8B030D-6E8A-4147-A177-3AD203B41FA5}">
                          <a16:colId xmlns:a16="http://schemas.microsoft.com/office/drawing/2014/main" val="2188359378"/>
                        </a:ext>
                      </a:extLst>
                    </a:gridCol>
                    <a:gridCol w="1472259">
                      <a:extLst>
                        <a:ext uri="{9D8B030D-6E8A-4147-A177-3AD203B41FA5}">
                          <a16:colId xmlns:a16="http://schemas.microsoft.com/office/drawing/2014/main" val="3826545142"/>
                        </a:ext>
                      </a:extLst>
                    </a:gridCol>
                    <a:gridCol w="2402106">
                      <a:extLst>
                        <a:ext uri="{9D8B030D-6E8A-4147-A177-3AD203B41FA5}">
                          <a16:colId xmlns:a16="http://schemas.microsoft.com/office/drawing/2014/main" val="3321717124"/>
                        </a:ext>
                      </a:extLst>
                    </a:gridCol>
                    <a:gridCol w="1704721">
                      <a:extLst>
                        <a:ext uri="{9D8B030D-6E8A-4147-A177-3AD203B41FA5}">
                          <a16:colId xmlns:a16="http://schemas.microsoft.com/office/drawing/2014/main" val="2141321390"/>
                        </a:ext>
                      </a:extLst>
                    </a:gridCol>
                    <a:gridCol w="1484192">
                      <a:extLst>
                        <a:ext uri="{9D8B030D-6E8A-4147-A177-3AD203B41FA5}">
                          <a16:colId xmlns:a16="http://schemas.microsoft.com/office/drawing/2014/main" val="3935808024"/>
                        </a:ext>
                      </a:extLst>
                    </a:gridCol>
                    <a:gridCol w="2002737">
                      <a:extLst>
                        <a:ext uri="{9D8B030D-6E8A-4147-A177-3AD203B41FA5}">
                          <a16:colId xmlns:a16="http://schemas.microsoft.com/office/drawing/2014/main" val="2154660076"/>
                        </a:ext>
                      </a:extLst>
                    </a:gridCol>
                  </a:tblGrid>
                  <a:tr h="1811844">
                    <a:tc>
                      <a:txBody>
                        <a:bodyPr/>
                        <a:lstStyle/>
                        <a:p>
                          <a:pPr algn="ctr">
                            <a:lnSpc>
                              <a:spcPct val="150000"/>
                            </a:lnSpc>
                            <a:spcBef>
                              <a:spcPts val="600"/>
                            </a:spcBef>
                            <a:spcAft>
                              <a:spcPts val="600"/>
                            </a:spcAft>
                          </a:pPr>
                          <a:r>
                            <a:rPr lang="fr-FR" sz="3400">
                              <a:effectLst/>
                              <a:latin typeface="Arial" panose="020B0604020202020204" pitchFamily="34" charset="0"/>
                              <a:ea typeface="Calibri" panose="020F0502020204030204" pitchFamily="34" charset="0"/>
                              <a:cs typeface="Arial" panose="020B0604020202020204" pitchFamily="34" charset="0"/>
                            </a:rPr>
                            <a:t>Lớp ĐV có xương sống</a:t>
                          </a:r>
                          <a:endParaRPr lang="en-US" sz="34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1"/>
                        </a:solidFill>
                      </a:tcPr>
                    </a:tc>
                    <a:tc>
                      <a:txBody>
                        <a:bodyPr/>
                        <a:lstStyle/>
                        <a:p>
                          <a:pPr algn="ctr">
                            <a:lnSpc>
                              <a:spcPct val="150000"/>
                            </a:lnSpc>
                            <a:spcBef>
                              <a:spcPts val="600"/>
                            </a:spcBef>
                            <a:spcAft>
                              <a:spcPts val="600"/>
                            </a:spcAft>
                          </a:pPr>
                          <a:r>
                            <a:rPr lang="fr-FR" sz="3400">
                              <a:effectLst/>
                              <a:latin typeface="Arial" panose="020B0604020202020204" pitchFamily="34" charset="0"/>
                              <a:ea typeface="Calibri" panose="020F0502020204030204" pitchFamily="34" charset="0"/>
                              <a:cs typeface="Arial" panose="020B0604020202020204" pitchFamily="34" charset="0"/>
                            </a:rPr>
                            <a:t>Cá</a:t>
                          </a:r>
                          <a:endParaRPr lang="en-US" sz="34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1"/>
                        </a:solidFill>
                      </a:tcPr>
                    </a:tc>
                    <a:tc>
                      <a:txBody>
                        <a:bodyPr/>
                        <a:lstStyle/>
                        <a:p>
                          <a:pPr algn="ctr">
                            <a:lnSpc>
                              <a:spcPct val="150000"/>
                            </a:lnSpc>
                            <a:spcBef>
                              <a:spcPts val="600"/>
                            </a:spcBef>
                            <a:spcAft>
                              <a:spcPts val="600"/>
                            </a:spcAft>
                          </a:pPr>
                          <a:r>
                            <a:rPr lang="fr-FR" sz="3400">
                              <a:effectLst/>
                              <a:latin typeface="Arial" panose="020B0604020202020204" pitchFamily="34" charset="0"/>
                              <a:ea typeface="Calibri" panose="020F0502020204030204" pitchFamily="34" charset="0"/>
                              <a:cs typeface="Arial" panose="020B0604020202020204" pitchFamily="34" charset="0"/>
                            </a:rPr>
                            <a:t>Lưỡng cư</a:t>
                          </a:r>
                          <a:endParaRPr lang="en-US" sz="34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1"/>
                        </a:solidFill>
                      </a:tcPr>
                    </a:tc>
                    <a:tc>
                      <a:txBody>
                        <a:bodyPr/>
                        <a:lstStyle/>
                        <a:p>
                          <a:pPr algn="ctr">
                            <a:lnSpc>
                              <a:spcPct val="150000"/>
                            </a:lnSpc>
                            <a:spcBef>
                              <a:spcPts val="600"/>
                            </a:spcBef>
                            <a:spcAft>
                              <a:spcPts val="600"/>
                            </a:spcAft>
                          </a:pPr>
                          <a:r>
                            <a:rPr lang="fr-FR" sz="3400">
                              <a:effectLst/>
                              <a:latin typeface="Arial" panose="020B0604020202020204" pitchFamily="34" charset="0"/>
                              <a:ea typeface="Calibri" panose="020F0502020204030204" pitchFamily="34" charset="0"/>
                              <a:cs typeface="Arial" panose="020B0604020202020204" pitchFamily="34" charset="0"/>
                            </a:rPr>
                            <a:t>Bò sát</a:t>
                          </a:r>
                          <a:endParaRPr lang="en-US" sz="34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1"/>
                        </a:solidFill>
                      </a:tcPr>
                    </a:tc>
                    <a:tc>
                      <a:txBody>
                        <a:bodyPr/>
                        <a:lstStyle/>
                        <a:p>
                          <a:pPr algn="ctr">
                            <a:lnSpc>
                              <a:spcPct val="150000"/>
                            </a:lnSpc>
                            <a:spcBef>
                              <a:spcPts val="600"/>
                            </a:spcBef>
                            <a:spcAft>
                              <a:spcPts val="600"/>
                            </a:spcAft>
                          </a:pPr>
                          <a:r>
                            <a:rPr lang="fr-FR" sz="3400">
                              <a:effectLst/>
                              <a:latin typeface="Arial" panose="020B0604020202020204" pitchFamily="34" charset="0"/>
                              <a:ea typeface="Calibri" panose="020F0502020204030204" pitchFamily="34" charset="0"/>
                              <a:cs typeface="Arial" panose="020B0604020202020204" pitchFamily="34" charset="0"/>
                            </a:rPr>
                            <a:t>Chim</a:t>
                          </a:r>
                          <a:endParaRPr lang="en-US" sz="34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1"/>
                        </a:solidFill>
                      </a:tcPr>
                    </a:tc>
                    <a:tc>
                      <a:txBody>
                        <a:bodyPr/>
                        <a:lstStyle/>
                        <a:p>
                          <a:pPr algn="ctr">
                            <a:lnSpc>
                              <a:spcPct val="150000"/>
                            </a:lnSpc>
                            <a:spcBef>
                              <a:spcPts val="600"/>
                            </a:spcBef>
                            <a:spcAft>
                              <a:spcPts val="600"/>
                            </a:spcAft>
                          </a:pPr>
                          <a:r>
                            <a:rPr lang="fr-FR" sz="3400">
                              <a:effectLst/>
                              <a:latin typeface="Arial" panose="020B0604020202020204" pitchFamily="34" charset="0"/>
                              <a:ea typeface="Calibri" panose="020F0502020204030204" pitchFamily="34" charset="0"/>
                              <a:cs typeface="Arial" panose="020B0604020202020204" pitchFamily="34" charset="0"/>
                            </a:rPr>
                            <a:t>ĐV có vú</a:t>
                          </a:r>
                          <a:endParaRPr lang="en-US" sz="34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1"/>
                        </a:solidFill>
                      </a:tcPr>
                    </a:tc>
                    <a:extLst>
                      <a:ext uri="{0D108BD9-81ED-4DB2-BD59-A6C34878D82A}">
                        <a16:rowId xmlns:a16="http://schemas.microsoft.com/office/drawing/2014/main" val="2800187302"/>
                      </a:ext>
                    </a:extLst>
                  </a:tr>
                  <a:tr h="994738">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414" t="-183436" r="-308489" b="-10429"/>
                          </a:stretch>
                        </a:blipFill>
                      </a:tcPr>
                    </a:tc>
                    <a:tc>
                      <a:txBody>
                        <a:bodyPr/>
                        <a:lstStyle/>
                        <a:p>
                          <a:pPr algn="ctr">
                            <a:lnSpc>
                              <a:spcPct val="150000"/>
                            </a:lnSpc>
                            <a:spcBef>
                              <a:spcPts val="600"/>
                            </a:spcBef>
                            <a:spcAft>
                              <a:spcPts val="600"/>
                            </a:spcAft>
                          </a:pPr>
                          <a:r>
                            <a:rPr lang="en-US" sz="3400" smtClean="0">
                              <a:effectLst/>
                              <a:latin typeface="Arial" panose="020B0604020202020204" pitchFamily="34" charset="0"/>
                              <a:ea typeface="Arial" panose="020B0604020202020204" pitchFamily="34" charset="0"/>
                              <a:cs typeface="Arial" panose="020B0604020202020204" pitchFamily="34" charset="0"/>
                            </a:rPr>
                            <a:t>?</a:t>
                          </a:r>
                          <a:endParaRPr lang="en-US" sz="34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3400" smtClean="0">
                              <a:effectLst/>
                              <a:latin typeface="Arial" panose="020B0604020202020204" pitchFamily="34" charset="0"/>
                              <a:ea typeface="Arial" panose="020B0604020202020204" pitchFamily="34" charset="0"/>
                              <a:cs typeface="Arial" panose="020B0604020202020204" pitchFamily="34" charset="0"/>
                            </a:rPr>
                            <a:t>?</a:t>
                          </a:r>
                          <a:endParaRPr lang="en-US" sz="34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3400" smtClean="0">
                              <a:effectLst/>
                              <a:latin typeface="Arial" panose="020B0604020202020204" pitchFamily="34" charset="0"/>
                              <a:ea typeface="Arial" panose="020B0604020202020204" pitchFamily="34" charset="0"/>
                              <a:cs typeface="Arial" panose="020B0604020202020204" pitchFamily="34" charset="0"/>
                            </a:rPr>
                            <a:t>?</a:t>
                          </a:r>
                          <a:endParaRPr lang="en-US" sz="34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3400" smtClean="0">
                              <a:effectLst/>
                              <a:latin typeface="Arial" panose="020B0604020202020204" pitchFamily="34" charset="0"/>
                              <a:ea typeface="Arial" panose="020B0604020202020204" pitchFamily="34" charset="0"/>
                              <a:cs typeface="Arial" panose="020B0604020202020204" pitchFamily="34" charset="0"/>
                            </a:rPr>
                            <a:t>?</a:t>
                          </a:r>
                          <a:endParaRPr lang="en-US" sz="34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3400" smtClean="0">
                              <a:effectLst/>
                              <a:latin typeface="Arial" panose="020B0604020202020204" pitchFamily="34" charset="0"/>
                              <a:ea typeface="Arial" panose="020B0604020202020204" pitchFamily="34" charset="0"/>
                              <a:cs typeface="Arial" panose="020B0604020202020204" pitchFamily="34" charset="0"/>
                            </a:rPr>
                            <a:t>?</a:t>
                          </a:r>
                          <a:endParaRPr lang="en-US" sz="34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3983336"/>
                      </a:ext>
                    </a:extLst>
                  </a:tr>
                </a:tbl>
              </a:graphicData>
            </a:graphic>
          </p:graphicFrame>
        </mc:Fallback>
      </mc:AlternateContent>
      <mc:AlternateContent xmlns:mc="http://schemas.openxmlformats.org/markup-compatibility/2006">
        <mc:Choice xmlns:a14="http://schemas.microsoft.com/office/drawing/2010/main" Requires="a14">
          <p:sp>
            <p:nvSpPr>
              <p:cNvPr id="5" name="Rectangle 4"/>
              <p:cNvSpPr/>
              <p:nvPr/>
            </p:nvSpPr>
            <p:spPr>
              <a:xfrm>
                <a:off x="3689684" y="8264087"/>
                <a:ext cx="1178528" cy="692497"/>
              </a:xfrm>
              <a:prstGeom prst="rect">
                <a:avLst/>
              </a:prstGeom>
              <a:solidFill>
                <a:schemeClr val="bg1"/>
              </a:solidFill>
            </p:spPr>
            <p:txBody>
              <a:bodyPr wrap="none">
                <a:spAutoFit/>
              </a:bodyPr>
              <a:lstStyle/>
              <a:p>
                <a:pPr lvl="0" algn="ctr">
                  <a:spcBef>
                    <a:spcPts val="600"/>
                  </a:spcBef>
                  <a:spcAft>
                    <a:spcPts val="600"/>
                  </a:spcAft>
                </a:pPr>
                <a14:m>
                  <m:oMathPara xmlns:m="http://schemas.openxmlformats.org/officeDocument/2006/math">
                    <m:oMathParaPr>
                      <m:jc m:val="centerGroup"/>
                    </m:oMathParaPr>
                    <m:oMath xmlns:m="http://schemas.openxmlformats.org/officeDocument/2006/math">
                      <m:r>
                        <a:rPr lang="fr-FR" sz="340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15%</m:t>
                      </m:r>
                    </m:oMath>
                  </m:oMathPara>
                </a14:m>
                <a:endParaRPr lang="en-US" sz="3400">
                  <a:solidFill>
                    <a:srgbClr val="C00000"/>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3689684" y="8264087"/>
                <a:ext cx="1178528" cy="69249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Rectangle 11"/>
              <p:cNvSpPr/>
              <p:nvPr/>
            </p:nvSpPr>
            <p:spPr>
              <a:xfrm>
                <a:off x="5781954" y="8286153"/>
                <a:ext cx="1178528" cy="692497"/>
              </a:xfrm>
              <a:prstGeom prst="rect">
                <a:avLst/>
              </a:prstGeom>
              <a:solidFill>
                <a:schemeClr val="bg1"/>
              </a:solidFill>
            </p:spPr>
            <p:txBody>
              <a:bodyPr wrap="none">
                <a:spAutoFit/>
              </a:bodyPr>
              <a:lstStyle/>
              <a:p>
                <a:pPr lvl="0" algn="ctr">
                  <a:spcBef>
                    <a:spcPts val="600"/>
                  </a:spcBef>
                  <a:spcAft>
                    <a:spcPts val="600"/>
                  </a:spcAft>
                </a:pPr>
                <a14:m>
                  <m:oMathPara xmlns:m="http://schemas.openxmlformats.org/officeDocument/2006/math">
                    <m:oMathParaPr>
                      <m:jc m:val="centerGroup"/>
                    </m:oMathParaPr>
                    <m:oMath xmlns:m="http://schemas.openxmlformats.org/officeDocument/2006/math">
                      <m:r>
                        <a:rPr lang="fr-FR" sz="340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r>
                        <a:rPr lang="en-US" sz="3400" b="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0</m:t>
                      </m:r>
                      <m:r>
                        <a:rPr lang="fr-FR" sz="340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400">
                  <a:solidFill>
                    <a:srgbClr val="C00000"/>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12" name="Rectangle 11"/>
              <p:cNvSpPr>
                <a:spLocks noRot="1" noChangeAspect="1" noMove="1" noResize="1" noEditPoints="1" noAdjustHandles="1" noChangeArrowheads="1" noChangeShapeType="1" noTextEdit="1"/>
              </p:cNvSpPr>
              <p:nvPr/>
            </p:nvSpPr>
            <p:spPr>
              <a:xfrm>
                <a:off x="5781954" y="8286153"/>
                <a:ext cx="1178528" cy="69249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Rectangle 12"/>
              <p:cNvSpPr/>
              <p:nvPr/>
            </p:nvSpPr>
            <p:spPr>
              <a:xfrm>
                <a:off x="7804598" y="8264086"/>
                <a:ext cx="1178528" cy="692497"/>
              </a:xfrm>
              <a:prstGeom prst="rect">
                <a:avLst/>
              </a:prstGeom>
              <a:solidFill>
                <a:schemeClr val="bg1"/>
              </a:solidFill>
            </p:spPr>
            <p:txBody>
              <a:bodyPr wrap="none">
                <a:spAutoFit/>
              </a:bodyPr>
              <a:lstStyle/>
              <a:p>
                <a:pPr lvl="0" algn="ctr">
                  <a:spcBef>
                    <a:spcPts val="600"/>
                  </a:spcBef>
                  <a:spcAft>
                    <a:spcPts val="600"/>
                  </a:spcAft>
                </a:pPr>
                <a14:m>
                  <m:oMathPara xmlns:m="http://schemas.openxmlformats.org/officeDocument/2006/math">
                    <m:oMathParaPr>
                      <m:jc m:val="centerGroup"/>
                    </m:oMathParaPr>
                    <m:oMath xmlns:m="http://schemas.openxmlformats.org/officeDocument/2006/math">
                      <m:r>
                        <a:rPr lang="en-US" sz="3400" b="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20</m:t>
                      </m:r>
                      <m:r>
                        <a:rPr lang="fr-FR" sz="340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400">
                  <a:solidFill>
                    <a:srgbClr val="C00000"/>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13" name="Rectangle 12"/>
              <p:cNvSpPr>
                <a:spLocks noRot="1" noChangeAspect="1" noMove="1" noResize="1" noEditPoints="1" noAdjustHandles="1" noChangeArrowheads="1" noChangeShapeType="1" noTextEdit="1"/>
              </p:cNvSpPr>
              <p:nvPr/>
            </p:nvSpPr>
            <p:spPr>
              <a:xfrm>
                <a:off x="7804598" y="8264086"/>
                <a:ext cx="1178528" cy="69249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Rectangle 13"/>
              <p:cNvSpPr/>
              <p:nvPr/>
            </p:nvSpPr>
            <p:spPr>
              <a:xfrm>
                <a:off x="9362481" y="8286153"/>
                <a:ext cx="1178528" cy="692497"/>
              </a:xfrm>
              <a:prstGeom prst="rect">
                <a:avLst/>
              </a:prstGeom>
              <a:solidFill>
                <a:schemeClr val="bg1"/>
              </a:solidFill>
            </p:spPr>
            <p:txBody>
              <a:bodyPr wrap="none">
                <a:spAutoFit/>
              </a:bodyPr>
              <a:lstStyle/>
              <a:p>
                <a:pPr lvl="0" algn="ctr">
                  <a:spcBef>
                    <a:spcPts val="600"/>
                  </a:spcBef>
                  <a:spcAft>
                    <a:spcPts val="600"/>
                  </a:spcAft>
                </a:pPr>
                <a14:m>
                  <m:oMathPara xmlns:m="http://schemas.openxmlformats.org/officeDocument/2006/math">
                    <m:oMathParaPr>
                      <m:jc m:val="centerGroup"/>
                    </m:oMathParaPr>
                    <m:oMath xmlns:m="http://schemas.openxmlformats.org/officeDocument/2006/math">
                      <m:r>
                        <a:rPr lang="en-US" sz="3400" b="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25</m:t>
                      </m:r>
                      <m:r>
                        <a:rPr lang="fr-FR" sz="340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400">
                  <a:solidFill>
                    <a:srgbClr val="C00000"/>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9362481" y="8286153"/>
                <a:ext cx="1178528" cy="69249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Rectangle 15"/>
              <p:cNvSpPr/>
              <p:nvPr/>
            </p:nvSpPr>
            <p:spPr>
              <a:xfrm>
                <a:off x="11075396" y="8264085"/>
                <a:ext cx="1178528" cy="692497"/>
              </a:xfrm>
              <a:prstGeom prst="rect">
                <a:avLst/>
              </a:prstGeom>
              <a:solidFill>
                <a:schemeClr val="bg1"/>
              </a:solidFill>
            </p:spPr>
            <p:txBody>
              <a:bodyPr wrap="none">
                <a:spAutoFit/>
              </a:bodyPr>
              <a:lstStyle/>
              <a:p>
                <a:pPr lvl="0" algn="ctr">
                  <a:spcBef>
                    <a:spcPts val="600"/>
                  </a:spcBef>
                  <a:spcAft>
                    <a:spcPts val="600"/>
                  </a:spcAft>
                </a:pPr>
                <a14:m>
                  <m:oMathPara xmlns:m="http://schemas.openxmlformats.org/officeDocument/2006/math">
                    <m:oMathParaPr>
                      <m:jc m:val="centerGroup"/>
                    </m:oMathParaPr>
                    <m:oMath xmlns:m="http://schemas.openxmlformats.org/officeDocument/2006/math">
                      <m:r>
                        <a:rPr lang="en-US" sz="3400" b="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30</m:t>
                      </m:r>
                      <m:r>
                        <a:rPr lang="fr-FR" sz="340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400">
                  <a:solidFill>
                    <a:srgbClr val="C00000"/>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16" name="Rectangle 15"/>
              <p:cNvSpPr>
                <a:spLocks noRot="1" noChangeAspect="1" noMove="1" noResize="1" noEditPoints="1" noAdjustHandles="1" noChangeArrowheads="1" noChangeShapeType="1" noTextEdit="1"/>
              </p:cNvSpPr>
              <p:nvPr/>
            </p:nvSpPr>
            <p:spPr>
              <a:xfrm>
                <a:off x="11075396" y="8264085"/>
                <a:ext cx="1178528" cy="692497"/>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8302100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par>
                          <p:cTn id="25" fill="hold">
                            <p:stCondLst>
                              <p:cond delay="500"/>
                            </p:stCondLst>
                            <p:childTnLst>
                              <p:par>
                                <p:cTn id="26" presetID="16" presetClass="entr" presetSubtype="21"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par>
                          <p:cTn id="29" fill="hold">
                            <p:stCondLst>
                              <p:cond delay="1000"/>
                            </p:stCondLst>
                            <p:childTnLst>
                              <p:par>
                                <p:cTn id="30" presetID="16" presetClass="entr" presetSubtype="2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par>
                          <p:cTn id="33" fill="hold">
                            <p:stCondLst>
                              <p:cond delay="1500"/>
                            </p:stCondLst>
                            <p:childTnLst>
                              <p:par>
                                <p:cTn id="34" presetID="16" presetClass="entr" presetSubtype="21"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childTnLst>
                          </p:cTn>
                        </p:par>
                        <p:par>
                          <p:cTn id="37" fill="hold">
                            <p:stCondLst>
                              <p:cond delay="2000"/>
                            </p:stCondLst>
                            <p:childTnLst>
                              <p:par>
                                <p:cTn id="38" presetID="16" presetClass="entr" presetSubtype="21"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inVertical)">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animBg="1"/>
      <p:bldP spid="12" grpId="0" animBg="1"/>
      <p:bldP spid="13" grpId="0" animBg="1"/>
      <p:bldP spid="14" grpId="0" animBg="1"/>
      <p:bldP spid="1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 name="Group 2"/>
          <p:cNvGrpSpPr/>
          <p:nvPr/>
        </p:nvGrpSpPr>
        <p:grpSpPr>
          <a:xfrm>
            <a:off x="14097000" y="3617836"/>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7" name="Group 7"/>
          <p:cNvGrpSpPr/>
          <p:nvPr/>
        </p:nvGrpSpPr>
        <p:grpSpPr>
          <a:xfrm>
            <a:off x="14046553" y="4922120"/>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2" name="Group 12"/>
          <p:cNvGrpSpPr/>
          <p:nvPr/>
        </p:nvGrpSpPr>
        <p:grpSpPr>
          <a:xfrm>
            <a:off x="14249400" y="2389988"/>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grpSp>
      <p:sp>
        <p:nvSpPr>
          <p:cNvPr id="32" name="TextBox 32"/>
          <p:cNvSpPr txBox="1"/>
          <p:nvPr/>
        </p:nvSpPr>
        <p:spPr>
          <a:xfrm>
            <a:off x="3733800" y="1425674"/>
            <a:ext cx="10152906" cy="974626"/>
          </a:xfrm>
          <a:prstGeom prst="rect">
            <a:avLst/>
          </a:prstGeom>
        </p:spPr>
        <p:txBody>
          <a:bodyPr lIns="0" tIns="0" rIns="0" bIns="0" rtlCol="0" anchor="t">
            <a:spAutoFit/>
          </a:bodyPr>
          <a:lstStyle/>
          <a:p>
            <a:pPr algn="ctr">
              <a:lnSpc>
                <a:spcPts val="7588"/>
              </a:lnSpc>
            </a:pPr>
            <a:r>
              <a:rPr lang="vi-VN" sz="6600" b="1" spc="147" smtClean="0">
                <a:solidFill>
                  <a:srgbClr val="002060"/>
                </a:solidFill>
                <a:latin typeface="Arial" panose="020B0604020202020204" pitchFamily="34" charset="0"/>
                <a:cs typeface="Arial" panose="020B0604020202020204" pitchFamily="34" charset="0"/>
              </a:rPr>
              <a:t>HƯỚNG DẪN VỀ NHÀ</a:t>
            </a:r>
            <a:endParaRPr lang="en-US" sz="6600" b="1" spc="147">
              <a:solidFill>
                <a:srgbClr val="002060"/>
              </a:solidFill>
              <a:latin typeface="Arial" panose="020B0604020202020204" pitchFamily="34" charset="0"/>
              <a:cs typeface="Arial" panose="020B0604020202020204" pitchFamily="34" charset="0"/>
            </a:endParaRPr>
          </a:p>
        </p:txBody>
      </p:sp>
      <p:sp>
        <p:nvSpPr>
          <p:cNvPr id="43" name="Folded Corner 42"/>
          <p:cNvSpPr/>
          <p:nvPr/>
        </p:nvSpPr>
        <p:spPr>
          <a:xfrm>
            <a:off x="762002" y="3068513"/>
            <a:ext cx="1465387" cy="1465387"/>
          </a:xfrm>
          <a:prstGeom prst="foldedCorner">
            <a:avLst/>
          </a:prstGeom>
        </p:spPr>
        <p:style>
          <a:lnRef idx="3">
            <a:schemeClr val="lt1"/>
          </a:lnRef>
          <a:fillRef idx="1">
            <a:schemeClr val="accent2"/>
          </a:fillRef>
          <a:effectRef idx="1">
            <a:schemeClr val="accent2"/>
          </a:effectRef>
          <a:fontRef idx="minor">
            <a:schemeClr val="lt1"/>
          </a:fontRef>
        </p:style>
        <p:txBody>
          <a:bodyPr rtlCol="0" anchor="ctr"/>
          <a:lstStyle/>
          <a:p>
            <a:pPr algn="ctr">
              <a:lnSpc>
                <a:spcPct val="200000"/>
              </a:lnSpc>
            </a:pPr>
            <a:r>
              <a:rPr lang="vi-VN" sz="5400" b="1" smtClean="0">
                <a:solidFill>
                  <a:schemeClr val="bg1"/>
                </a:solidFill>
                <a:latin typeface="Arial" panose="020B0604020202020204" pitchFamily="34" charset="0"/>
                <a:cs typeface="Arial" panose="020B0604020202020204" pitchFamily="34" charset="0"/>
              </a:rPr>
              <a:t>01</a:t>
            </a:r>
            <a:endParaRPr lang="en-US" sz="5400" b="1">
              <a:solidFill>
                <a:schemeClr val="bg1"/>
              </a:solidFill>
              <a:latin typeface="Arial" panose="020B0604020202020204" pitchFamily="34" charset="0"/>
              <a:cs typeface="Arial" panose="020B0604020202020204" pitchFamily="34" charset="0"/>
            </a:endParaRPr>
          </a:p>
        </p:txBody>
      </p:sp>
      <p:sp>
        <p:nvSpPr>
          <p:cNvPr id="44" name="Folded Corner 43"/>
          <p:cNvSpPr/>
          <p:nvPr/>
        </p:nvSpPr>
        <p:spPr>
          <a:xfrm>
            <a:off x="762000" y="5142871"/>
            <a:ext cx="1465387" cy="1465387"/>
          </a:xfrm>
          <a:prstGeom prst="foldedCorner">
            <a:avLst/>
          </a:prstGeom>
          <a:solidFill>
            <a:schemeClr val="accent3">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lnSpc>
                <a:spcPct val="200000"/>
              </a:lnSpc>
            </a:pPr>
            <a:r>
              <a:rPr lang="vi-VN" sz="5400" b="1" smtClean="0">
                <a:solidFill>
                  <a:schemeClr val="bg1"/>
                </a:solidFill>
                <a:latin typeface="Arial" panose="020B0604020202020204" pitchFamily="34" charset="0"/>
                <a:cs typeface="Arial" panose="020B0604020202020204" pitchFamily="34" charset="0"/>
              </a:rPr>
              <a:t>02</a:t>
            </a:r>
            <a:endParaRPr lang="en-US" sz="5400" b="1">
              <a:solidFill>
                <a:schemeClr val="bg1"/>
              </a:solidFill>
              <a:latin typeface="Arial" panose="020B0604020202020204" pitchFamily="34" charset="0"/>
              <a:cs typeface="Arial" panose="020B0604020202020204" pitchFamily="34" charset="0"/>
            </a:endParaRPr>
          </a:p>
        </p:txBody>
      </p:sp>
      <p:sp>
        <p:nvSpPr>
          <p:cNvPr id="45" name="Folded Corner 44"/>
          <p:cNvSpPr/>
          <p:nvPr/>
        </p:nvSpPr>
        <p:spPr>
          <a:xfrm>
            <a:off x="762000" y="7284423"/>
            <a:ext cx="1465387" cy="1465387"/>
          </a:xfrm>
          <a:prstGeom prst="foldedCorner">
            <a:avLst/>
          </a:prstGeom>
          <a:solidFill>
            <a:schemeClr val="accent6">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lnSpc>
                <a:spcPct val="200000"/>
              </a:lnSpc>
            </a:pPr>
            <a:r>
              <a:rPr lang="vi-VN" sz="5400" b="1" smtClean="0">
                <a:solidFill>
                  <a:schemeClr val="bg1"/>
                </a:solidFill>
                <a:latin typeface="Arial" panose="020B0604020202020204" pitchFamily="34" charset="0"/>
                <a:cs typeface="Arial" panose="020B0604020202020204" pitchFamily="34" charset="0"/>
              </a:rPr>
              <a:t>03</a:t>
            </a:r>
            <a:endParaRPr lang="en-US" sz="5400" b="1">
              <a:solidFill>
                <a:schemeClr val="bg1"/>
              </a:solidFill>
              <a:latin typeface="Arial" panose="020B0604020202020204" pitchFamily="34" charset="0"/>
              <a:cs typeface="Arial" panose="020B0604020202020204" pitchFamily="34" charset="0"/>
            </a:endParaRPr>
          </a:p>
        </p:txBody>
      </p:sp>
      <p:sp>
        <p:nvSpPr>
          <p:cNvPr id="46" name="TextBox 45"/>
          <p:cNvSpPr txBox="1"/>
          <p:nvPr/>
        </p:nvSpPr>
        <p:spPr>
          <a:xfrm>
            <a:off x="2719880" y="3287047"/>
            <a:ext cx="10453271" cy="942053"/>
          </a:xfrm>
          <a:prstGeom prst="rect">
            <a:avLst/>
          </a:prstGeom>
          <a:noFill/>
        </p:spPr>
        <p:txBody>
          <a:bodyPr wrap="square" rtlCol="0">
            <a:spAutoFit/>
          </a:bodyPr>
          <a:lstStyle/>
          <a:p>
            <a:pPr>
              <a:lnSpc>
                <a:spcPct val="150000"/>
              </a:lnSpc>
            </a:pPr>
            <a:r>
              <a:rPr lang="vi-VN" sz="4200" smtClean="0">
                <a:latin typeface="Arial" panose="020B0604020202020204" pitchFamily="34" charset="0"/>
                <a:cs typeface="Arial" panose="020B0604020202020204" pitchFamily="34" charset="0"/>
              </a:rPr>
              <a:t>Ôn lại các kiến thức đã học trong bài</a:t>
            </a:r>
            <a:endParaRPr lang="en-US" sz="4200">
              <a:latin typeface="Arial" panose="020B0604020202020204" pitchFamily="34" charset="0"/>
              <a:cs typeface="Arial" panose="020B0604020202020204" pitchFamily="34" charset="0"/>
            </a:endParaRPr>
          </a:p>
        </p:txBody>
      </p:sp>
      <p:sp>
        <p:nvSpPr>
          <p:cNvPr id="47" name="TextBox 46"/>
          <p:cNvSpPr txBox="1"/>
          <p:nvPr/>
        </p:nvSpPr>
        <p:spPr>
          <a:xfrm>
            <a:off x="2719880" y="5344447"/>
            <a:ext cx="11790624" cy="942053"/>
          </a:xfrm>
          <a:prstGeom prst="rect">
            <a:avLst/>
          </a:prstGeom>
          <a:noFill/>
        </p:spPr>
        <p:txBody>
          <a:bodyPr wrap="square" rtlCol="0">
            <a:spAutoFit/>
          </a:bodyPr>
          <a:lstStyle/>
          <a:p>
            <a:pPr>
              <a:lnSpc>
                <a:spcPct val="150000"/>
              </a:lnSpc>
            </a:pPr>
            <a:r>
              <a:rPr lang="vi-VN" sz="4200" smtClean="0">
                <a:cs typeface="Arial" panose="020B0604020202020204" pitchFamily="34" charset="0"/>
              </a:rPr>
              <a:t>Hoàn </a:t>
            </a:r>
            <a:r>
              <a:rPr lang="vi-VN" sz="4200">
                <a:cs typeface="Arial" panose="020B0604020202020204" pitchFamily="34" charset="0"/>
              </a:rPr>
              <a:t>thành các bài tập trong SBT</a:t>
            </a:r>
            <a:endParaRPr lang="en-US" sz="4200">
              <a:latin typeface="Arial" panose="020B0604020202020204" pitchFamily="34" charset="0"/>
              <a:cs typeface="Arial" panose="020B0604020202020204" pitchFamily="34" charset="0"/>
            </a:endParaRPr>
          </a:p>
        </p:txBody>
      </p:sp>
      <p:sp>
        <p:nvSpPr>
          <p:cNvPr id="48" name="TextBox 47"/>
          <p:cNvSpPr txBox="1"/>
          <p:nvPr/>
        </p:nvSpPr>
        <p:spPr>
          <a:xfrm>
            <a:off x="2686210" y="6988495"/>
            <a:ext cx="13693834" cy="2031325"/>
          </a:xfrm>
          <a:prstGeom prst="rect">
            <a:avLst/>
          </a:prstGeom>
          <a:noFill/>
        </p:spPr>
        <p:txBody>
          <a:bodyPr wrap="square" rtlCol="0">
            <a:spAutoFit/>
          </a:bodyPr>
          <a:lstStyle/>
          <a:p>
            <a:pPr algn="just">
              <a:lnSpc>
                <a:spcPct val="150000"/>
              </a:lnSpc>
            </a:pPr>
            <a:r>
              <a:rPr lang="vi-VN" sz="4200" smtClean="0">
                <a:latin typeface="Arial" panose="020B0604020202020204" pitchFamily="34" charset="0"/>
                <a:cs typeface="Arial" panose="020B0604020202020204" pitchFamily="34" charset="0"/>
              </a:rPr>
              <a:t>Chuẩn bị bài sau - </a:t>
            </a:r>
            <a:r>
              <a:rPr lang="vi-VN" sz="4200" b="1">
                <a:cs typeface="Arial" panose="020B0604020202020204" pitchFamily="34" charset="0"/>
              </a:rPr>
              <a:t>Bài </a:t>
            </a:r>
            <a:r>
              <a:rPr lang="en-US" sz="4200" b="1" smtClean="0">
                <a:latin typeface="Arial" panose="020B0604020202020204" pitchFamily="34" charset="0"/>
                <a:cs typeface="Arial" panose="020B0604020202020204" pitchFamily="34" charset="0"/>
              </a:rPr>
              <a:t>3</a:t>
            </a:r>
            <a:r>
              <a:rPr lang="vi-VN" sz="4200" b="1" smtClean="0">
                <a:latin typeface="Arial" panose="020B0604020202020204" pitchFamily="34" charset="0"/>
                <a:cs typeface="Arial" panose="020B0604020202020204" pitchFamily="34" charset="0"/>
              </a:rPr>
              <a:t>.</a:t>
            </a:r>
            <a:r>
              <a:rPr lang="vi-VN" sz="4200" b="1">
                <a:cs typeface="Arial" panose="020B0604020202020204" pitchFamily="34" charset="0"/>
              </a:rPr>
              <a:t> Phân tích và xử lí dữ liệu thu được ở dạng bảng, biểu đồ</a:t>
            </a:r>
            <a:endParaRPr lang="en-US" sz="4200" b="1">
              <a:latin typeface="Arial" panose="020B0604020202020204" pitchFamily="34" charset="0"/>
              <a:cs typeface="Arial" panose="020B0604020202020204" pitchFamily="34" charset="0"/>
            </a:endParaRP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anim calcmode="lin" valueType="num">
                                      <p:cBhvr>
                                        <p:cTn id="12" dur="500" fill="hold"/>
                                        <p:tgtEl>
                                          <p:spTgt spid="43"/>
                                        </p:tgtEl>
                                        <p:attrNameLst>
                                          <p:attrName>ppt_x</p:attrName>
                                        </p:attrNameLst>
                                      </p:cBhvr>
                                      <p:tavLst>
                                        <p:tav tm="0">
                                          <p:val>
                                            <p:strVal val="#ppt_x"/>
                                          </p:val>
                                        </p:tav>
                                        <p:tav tm="100000">
                                          <p:val>
                                            <p:strVal val="#ppt_x"/>
                                          </p:val>
                                        </p:tav>
                                      </p:tavLst>
                                    </p:anim>
                                    <p:anim calcmode="lin" valueType="num">
                                      <p:cBhvr>
                                        <p:cTn id="13" dur="500" fill="hold"/>
                                        <p:tgtEl>
                                          <p:spTgt spid="4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anim calcmode="lin" valueType="num">
                                      <p:cBhvr>
                                        <p:cTn id="17" dur="500" fill="hold"/>
                                        <p:tgtEl>
                                          <p:spTgt spid="46"/>
                                        </p:tgtEl>
                                        <p:attrNameLst>
                                          <p:attrName>ppt_x</p:attrName>
                                        </p:attrNameLst>
                                      </p:cBhvr>
                                      <p:tavLst>
                                        <p:tav tm="0">
                                          <p:val>
                                            <p:strVal val="#ppt_x"/>
                                          </p:val>
                                        </p:tav>
                                        <p:tav tm="100000">
                                          <p:val>
                                            <p:strVal val="#ppt_x"/>
                                          </p:val>
                                        </p:tav>
                                      </p:tavLst>
                                    </p:anim>
                                    <p:anim calcmode="lin" valueType="num">
                                      <p:cBhvr>
                                        <p:cTn id="18" dur="500" fill="hold"/>
                                        <p:tgtEl>
                                          <p:spTgt spid="46"/>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anim calcmode="lin" valueType="num">
                                      <p:cBhvr>
                                        <p:cTn id="23" dur="500" fill="hold"/>
                                        <p:tgtEl>
                                          <p:spTgt spid="44"/>
                                        </p:tgtEl>
                                        <p:attrNameLst>
                                          <p:attrName>ppt_x</p:attrName>
                                        </p:attrNameLst>
                                      </p:cBhvr>
                                      <p:tavLst>
                                        <p:tav tm="0">
                                          <p:val>
                                            <p:strVal val="#ppt_x"/>
                                          </p:val>
                                        </p:tav>
                                        <p:tav tm="100000">
                                          <p:val>
                                            <p:strVal val="#ppt_x"/>
                                          </p:val>
                                        </p:tav>
                                      </p:tavLst>
                                    </p:anim>
                                    <p:anim calcmode="lin" valueType="num">
                                      <p:cBhvr>
                                        <p:cTn id="24" dur="500" fill="hold"/>
                                        <p:tgtEl>
                                          <p:spTgt spid="4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anim calcmode="lin" valueType="num">
                                      <p:cBhvr>
                                        <p:cTn id="28" dur="500" fill="hold"/>
                                        <p:tgtEl>
                                          <p:spTgt spid="47"/>
                                        </p:tgtEl>
                                        <p:attrNameLst>
                                          <p:attrName>ppt_x</p:attrName>
                                        </p:attrNameLst>
                                      </p:cBhvr>
                                      <p:tavLst>
                                        <p:tav tm="0">
                                          <p:val>
                                            <p:strVal val="#ppt_x"/>
                                          </p:val>
                                        </p:tav>
                                        <p:tav tm="100000">
                                          <p:val>
                                            <p:strVal val="#ppt_x"/>
                                          </p:val>
                                        </p:tav>
                                      </p:tavLst>
                                    </p:anim>
                                    <p:anim calcmode="lin" valueType="num">
                                      <p:cBhvr>
                                        <p:cTn id="29" dur="5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anim calcmode="lin" valueType="num">
                                      <p:cBhvr>
                                        <p:cTn id="34" dur="500" fill="hold"/>
                                        <p:tgtEl>
                                          <p:spTgt spid="45"/>
                                        </p:tgtEl>
                                        <p:attrNameLst>
                                          <p:attrName>ppt_x</p:attrName>
                                        </p:attrNameLst>
                                      </p:cBhvr>
                                      <p:tavLst>
                                        <p:tav tm="0">
                                          <p:val>
                                            <p:strVal val="#ppt_x"/>
                                          </p:val>
                                        </p:tav>
                                        <p:tav tm="100000">
                                          <p:val>
                                            <p:strVal val="#ppt_x"/>
                                          </p:val>
                                        </p:tav>
                                      </p:tavLst>
                                    </p:anim>
                                    <p:anim calcmode="lin" valueType="num">
                                      <p:cBhvr>
                                        <p:cTn id="35" dur="500" fill="hold"/>
                                        <p:tgtEl>
                                          <p:spTgt spid="4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fade">
                                      <p:cBhvr>
                                        <p:cTn id="38" dur="500"/>
                                        <p:tgtEl>
                                          <p:spTgt spid="48"/>
                                        </p:tgtEl>
                                      </p:cBhvr>
                                    </p:animEffect>
                                    <p:anim calcmode="lin" valueType="num">
                                      <p:cBhvr>
                                        <p:cTn id="39" dur="500" fill="hold"/>
                                        <p:tgtEl>
                                          <p:spTgt spid="48"/>
                                        </p:tgtEl>
                                        <p:attrNameLst>
                                          <p:attrName>ppt_x</p:attrName>
                                        </p:attrNameLst>
                                      </p:cBhvr>
                                      <p:tavLst>
                                        <p:tav tm="0">
                                          <p:val>
                                            <p:strVal val="#ppt_x"/>
                                          </p:val>
                                        </p:tav>
                                        <p:tav tm="100000">
                                          <p:val>
                                            <p:strVal val="#ppt_x"/>
                                          </p:val>
                                        </p:tav>
                                      </p:tavLst>
                                    </p:anim>
                                    <p:anim calcmode="lin" valueType="num">
                                      <p:cBhvr>
                                        <p:cTn id="40" dur="5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3" grpId="0" animBg="1"/>
      <p:bldP spid="44" grpId="0" animBg="1"/>
      <p:bldP spid="45" grpId="0" animBg="1"/>
      <p:bldP spid="46" grpId="0"/>
      <p:bldP spid="47" grpId="0"/>
      <p:bldP spid="4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48ADE1"/>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7787674"/>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BD2"/>
            </a:solidFill>
          </p:spPr>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7" name="Group 7"/>
          <p:cNvGrpSpPr/>
          <p:nvPr/>
        </p:nvGrpSpPr>
        <p:grpSpPr>
          <a:xfrm>
            <a:off x="14450775" y="2108145"/>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2" name="Group 12"/>
          <p:cNvGrpSpPr/>
          <p:nvPr/>
        </p:nvGrpSpPr>
        <p:grpSpPr>
          <a:xfrm>
            <a:off x="14450775" y="3573532"/>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7" name="Group 17"/>
          <p:cNvGrpSpPr/>
          <p:nvPr/>
        </p:nvGrpSpPr>
        <p:grpSpPr>
          <a:xfrm>
            <a:off x="14460300" y="709904"/>
            <a:ext cx="3666838" cy="947966"/>
            <a:chOff x="0" y="0"/>
            <a:chExt cx="3623462" cy="936752"/>
          </a:xfrm>
        </p:grpSpPr>
        <p:sp>
          <p:nvSpPr>
            <p:cNvPr id="18" name="Freeform 1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19" name="Freeform 1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20" name="Freeform 2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sp>
        <p:sp>
          <p:nvSpPr>
            <p:cNvPr id="21" name="Freeform 2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22" name="Group 22"/>
          <p:cNvGrpSpPr/>
          <p:nvPr/>
        </p:nvGrpSpPr>
        <p:grpSpPr>
          <a:xfrm>
            <a:off x="-115376" y="527652"/>
            <a:ext cx="17319661" cy="9948534"/>
            <a:chOff x="0" y="0"/>
            <a:chExt cx="4561557" cy="2620190"/>
          </a:xfrm>
        </p:grpSpPr>
        <p:sp>
          <p:nvSpPr>
            <p:cNvPr id="23" name="Freeform 23"/>
            <p:cNvSpPr/>
            <p:nvPr/>
          </p:nvSpPr>
          <p:spPr>
            <a:xfrm>
              <a:off x="0" y="0"/>
              <a:ext cx="4561557" cy="2620190"/>
            </a:xfrm>
            <a:custGeom>
              <a:avLst/>
              <a:gdLst/>
              <a:ahLst/>
              <a:cxnLst/>
              <a:rect l="l" t="t" r="r" b="b"/>
              <a:pathLst>
                <a:path w="4561557" h="2620190">
                  <a:moveTo>
                    <a:pt x="0" y="0"/>
                  </a:moveTo>
                  <a:lnTo>
                    <a:pt x="4561557" y="0"/>
                  </a:lnTo>
                  <a:lnTo>
                    <a:pt x="4561557" y="2620190"/>
                  </a:lnTo>
                  <a:lnTo>
                    <a:pt x="0" y="2620190"/>
                  </a:lnTo>
                  <a:close/>
                </a:path>
              </a:pathLst>
            </a:custGeom>
            <a:solidFill>
              <a:srgbClr val="99DCFF"/>
            </a:solidFill>
            <a:ln w="28575">
              <a:solidFill>
                <a:srgbClr val="000000"/>
              </a:solidFill>
            </a:ln>
          </p:spPr>
        </p:sp>
        <p:sp>
          <p:nvSpPr>
            <p:cNvPr id="24" name="TextBox 2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25" name="Group 25"/>
          <p:cNvGrpSpPr/>
          <p:nvPr/>
        </p:nvGrpSpPr>
        <p:grpSpPr>
          <a:xfrm>
            <a:off x="-363921" y="527652"/>
            <a:ext cx="17568206" cy="11712137"/>
            <a:chOff x="0" y="0"/>
            <a:chExt cx="23424274" cy="15616183"/>
          </a:xfrm>
        </p:grpSpPr>
        <p:sp>
          <p:nvSpPr>
            <p:cNvPr id="26" name="Freeform 26"/>
            <p:cNvSpPr/>
            <p:nvPr/>
          </p:nvSpPr>
          <p:spPr>
            <a:xfrm>
              <a:off x="0" y="0"/>
              <a:ext cx="7808091" cy="7808091"/>
            </a:xfrm>
            <a:custGeom>
              <a:avLst/>
              <a:gdLst/>
              <a:ahLst/>
              <a:cxnLst/>
              <a:rect l="l" t="t" r="r" b="b"/>
              <a:pathLst>
                <a:path w="7808091" h="7808091">
                  <a:moveTo>
                    <a:pt x="0" y="0"/>
                  </a:moveTo>
                  <a:lnTo>
                    <a:pt x="7808091" y="0"/>
                  </a:lnTo>
                  <a:lnTo>
                    <a:pt x="7808091" y="7808091"/>
                  </a:lnTo>
                  <a:lnTo>
                    <a:pt x="0" y="7808091"/>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7" name="Freeform 27"/>
            <p:cNvSpPr/>
            <p:nvPr/>
          </p:nvSpPr>
          <p:spPr>
            <a:xfrm>
              <a:off x="7808091" y="0"/>
              <a:ext cx="7808091" cy="7808091"/>
            </a:xfrm>
            <a:custGeom>
              <a:avLst/>
              <a:gdLst/>
              <a:ahLst/>
              <a:cxnLst/>
              <a:rect l="l" t="t" r="r" b="b"/>
              <a:pathLst>
                <a:path w="7808091" h="7808091">
                  <a:moveTo>
                    <a:pt x="0" y="0"/>
                  </a:moveTo>
                  <a:lnTo>
                    <a:pt x="7808092" y="0"/>
                  </a:lnTo>
                  <a:lnTo>
                    <a:pt x="7808092" y="7808091"/>
                  </a:lnTo>
                  <a:lnTo>
                    <a:pt x="0" y="7808091"/>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8" name="Freeform 28"/>
            <p:cNvSpPr/>
            <p:nvPr/>
          </p:nvSpPr>
          <p:spPr>
            <a:xfrm>
              <a:off x="15616183" y="0"/>
              <a:ext cx="7808091" cy="7808091"/>
            </a:xfrm>
            <a:custGeom>
              <a:avLst/>
              <a:gdLst/>
              <a:ahLst/>
              <a:cxnLst/>
              <a:rect l="l" t="t" r="r" b="b"/>
              <a:pathLst>
                <a:path w="7808091" h="7808091">
                  <a:moveTo>
                    <a:pt x="0" y="0"/>
                  </a:moveTo>
                  <a:lnTo>
                    <a:pt x="7808091" y="0"/>
                  </a:lnTo>
                  <a:lnTo>
                    <a:pt x="7808091" y="7808091"/>
                  </a:lnTo>
                  <a:lnTo>
                    <a:pt x="0" y="7808091"/>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9" name="Freeform 29"/>
            <p:cNvSpPr/>
            <p:nvPr/>
          </p:nvSpPr>
          <p:spPr>
            <a:xfrm>
              <a:off x="0" y="7808091"/>
              <a:ext cx="7808091" cy="7808091"/>
            </a:xfrm>
            <a:custGeom>
              <a:avLst/>
              <a:gdLst/>
              <a:ahLst/>
              <a:cxnLst/>
              <a:rect l="l" t="t" r="r" b="b"/>
              <a:pathLst>
                <a:path w="7808091" h="7808091">
                  <a:moveTo>
                    <a:pt x="0" y="0"/>
                  </a:moveTo>
                  <a:lnTo>
                    <a:pt x="7808091" y="0"/>
                  </a:lnTo>
                  <a:lnTo>
                    <a:pt x="7808091" y="7808092"/>
                  </a:lnTo>
                  <a:lnTo>
                    <a:pt x="0" y="7808092"/>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30" name="Freeform 30"/>
            <p:cNvSpPr/>
            <p:nvPr/>
          </p:nvSpPr>
          <p:spPr>
            <a:xfrm>
              <a:off x="7808091" y="7808091"/>
              <a:ext cx="7808091" cy="7808091"/>
            </a:xfrm>
            <a:custGeom>
              <a:avLst/>
              <a:gdLst/>
              <a:ahLst/>
              <a:cxnLst/>
              <a:rect l="l" t="t" r="r" b="b"/>
              <a:pathLst>
                <a:path w="7808091" h="7808091">
                  <a:moveTo>
                    <a:pt x="0" y="0"/>
                  </a:moveTo>
                  <a:lnTo>
                    <a:pt x="7808092" y="0"/>
                  </a:lnTo>
                  <a:lnTo>
                    <a:pt x="7808092" y="7808092"/>
                  </a:lnTo>
                  <a:lnTo>
                    <a:pt x="0" y="7808092"/>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31" name="Freeform 31"/>
            <p:cNvSpPr/>
            <p:nvPr/>
          </p:nvSpPr>
          <p:spPr>
            <a:xfrm>
              <a:off x="15616183" y="7808091"/>
              <a:ext cx="7808091" cy="7808091"/>
            </a:xfrm>
            <a:custGeom>
              <a:avLst/>
              <a:gdLst/>
              <a:ahLst/>
              <a:cxnLst/>
              <a:rect l="l" t="t" r="r" b="b"/>
              <a:pathLst>
                <a:path w="7808091" h="7808091">
                  <a:moveTo>
                    <a:pt x="0" y="0"/>
                  </a:moveTo>
                  <a:lnTo>
                    <a:pt x="7808091" y="0"/>
                  </a:lnTo>
                  <a:lnTo>
                    <a:pt x="7808091" y="7808092"/>
                  </a:lnTo>
                  <a:lnTo>
                    <a:pt x="0" y="7808092"/>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grpSp>
      <p:grpSp>
        <p:nvGrpSpPr>
          <p:cNvPr id="32" name="Group 32"/>
          <p:cNvGrpSpPr/>
          <p:nvPr/>
        </p:nvGrpSpPr>
        <p:grpSpPr>
          <a:xfrm>
            <a:off x="828737" y="2237854"/>
            <a:ext cx="14900499" cy="6311473"/>
            <a:chOff x="0" y="0"/>
            <a:chExt cx="3454583" cy="1463274"/>
          </a:xfrm>
        </p:grpSpPr>
        <p:sp>
          <p:nvSpPr>
            <p:cNvPr id="33" name="Freeform 33"/>
            <p:cNvSpPr/>
            <p:nvPr/>
          </p:nvSpPr>
          <p:spPr>
            <a:xfrm>
              <a:off x="0" y="0"/>
              <a:ext cx="3454583" cy="1463274"/>
            </a:xfrm>
            <a:custGeom>
              <a:avLst/>
              <a:gdLst/>
              <a:ahLst/>
              <a:cxnLst/>
              <a:rect l="l" t="t" r="r" b="b"/>
              <a:pathLst>
                <a:path w="3454583" h="1463274">
                  <a:moveTo>
                    <a:pt x="26498" y="0"/>
                  </a:moveTo>
                  <a:lnTo>
                    <a:pt x="3428085" y="0"/>
                  </a:lnTo>
                  <a:cubicBezTo>
                    <a:pt x="3435112" y="0"/>
                    <a:pt x="3441852" y="2792"/>
                    <a:pt x="3446822" y="7761"/>
                  </a:cubicBezTo>
                  <a:cubicBezTo>
                    <a:pt x="3451791" y="12731"/>
                    <a:pt x="3454583" y="19471"/>
                    <a:pt x="3454583" y="26498"/>
                  </a:cubicBezTo>
                  <a:lnTo>
                    <a:pt x="3454583" y="1436775"/>
                  </a:lnTo>
                  <a:cubicBezTo>
                    <a:pt x="3454583" y="1443803"/>
                    <a:pt x="3451791" y="1450543"/>
                    <a:pt x="3446822" y="1455512"/>
                  </a:cubicBezTo>
                  <a:cubicBezTo>
                    <a:pt x="3441852" y="1460482"/>
                    <a:pt x="3435112" y="1463274"/>
                    <a:pt x="3428085" y="1463274"/>
                  </a:cubicBezTo>
                  <a:lnTo>
                    <a:pt x="26498" y="1463274"/>
                  </a:lnTo>
                  <a:cubicBezTo>
                    <a:pt x="19471" y="1463274"/>
                    <a:pt x="12731" y="1460482"/>
                    <a:pt x="7761" y="1455512"/>
                  </a:cubicBezTo>
                  <a:cubicBezTo>
                    <a:pt x="2792" y="1450543"/>
                    <a:pt x="0" y="1443803"/>
                    <a:pt x="0" y="1436775"/>
                  </a:cubicBezTo>
                  <a:lnTo>
                    <a:pt x="0" y="26498"/>
                  </a:lnTo>
                  <a:cubicBezTo>
                    <a:pt x="0" y="19471"/>
                    <a:pt x="2792" y="12731"/>
                    <a:pt x="7761" y="7761"/>
                  </a:cubicBezTo>
                  <a:cubicBezTo>
                    <a:pt x="12731" y="2792"/>
                    <a:pt x="19471" y="0"/>
                    <a:pt x="26498" y="0"/>
                  </a:cubicBezTo>
                  <a:close/>
                </a:path>
              </a:pathLst>
            </a:custGeom>
            <a:solidFill>
              <a:srgbClr val="FFFFFF"/>
            </a:solidFill>
          </p:spPr>
        </p:sp>
        <p:sp>
          <p:nvSpPr>
            <p:cNvPr id="34" name="TextBox 34"/>
            <p:cNvSpPr txBox="1"/>
            <p:nvPr/>
          </p:nvSpPr>
          <p:spPr>
            <a:xfrm>
              <a:off x="0" y="-38100"/>
              <a:ext cx="812800" cy="8509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36" name="Freeform 36"/>
          <p:cNvSpPr/>
          <p:nvPr/>
        </p:nvSpPr>
        <p:spPr>
          <a:xfrm>
            <a:off x="828737" y="7495136"/>
            <a:ext cx="3332211" cy="2108380"/>
          </a:xfrm>
          <a:custGeom>
            <a:avLst/>
            <a:gdLst/>
            <a:ahLst/>
            <a:cxnLst/>
            <a:rect l="l" t="t" r="r" b="b"/>
            <a:pathLst>
              <a:path w="3332211" h="2108380">
                <a:moveTo>
                  <a:pt x="0" y="0"/>
                </a:moveTo>
                <a:lnTo>
                  <a:pt x="3332210" y="0"/>
                </a:lnTo>
                <a:lnTo>
                  <a:pt x="3332210" y="2108381"/>
                </a:lnTo>
                <a:lnTo>
                  <a:pt x="0" y="2108381"/>
                </a:lnTo>
                <a:lnTo>
                  <a:pt x="0" y="0"/>
                </a:lnTo>
                <a:close/>
              </a:path>
            </a:pathLst>
          </a:custGeom>
          <a:blipFill>
            <a:blip r:embed="rId4">
              <a:extLst>
                <a:ext uri="{96DAC541-7B7A-43D3-8B79-37D633B846F1}">
                  <asvg:svgBlip xmlns:asvg="http://schemas.microsoft.com/office/drawing/2016/SVG/main" xmlns="" r:embed="rId7"/>
                </a:ext>
              </a:extLst>
            </a:blip>
            <a:stretch>
              <a:fillRect/>
            </a:stretch>
          </a:blipFill>
        </p:spPr>
      </p:sp>
      <p:sp>
        <p:nvSpPr>
          <p:cNvPr id="39" name="Freeform 39"/>
          <p:cNvSpPr/>
          <p:nvPr/>
        </p:nvSpPr>
        <p:spPr>
          <a:xfrm rot="-1729736">
            <a:off x="14147400" y="811567"/>
            <a:ext cx="470779" cy="4388615"/>
          </a:xfrm>
          <a:custGeom>
            <a:avLst/>
            <a:gdLst/>
            <a:ahLst/>
            <a:cxnLst/>
            <a:rect l="l" t="t" r="r" b="b"/>
            <a:pathLst>
              <a:path w="470779" h="4388615">
                <a:moveTo>
                  <a:pt x="0" y="0"/>
                </a:moveTo>
                <a:lnTo>
                  <a:pt x="470778" y="0"/>
                </a:lnTo>
                <a:lnTo>
                  <a:pt x="470778" y="4388615"/>
                </a:lnTo>
                <a:lnTo>
                  <a:pt x="0" y="4388615"/>
                </a:lnTo>
                <a:lnTo>
                  <a:pt x="0" y="0"/>
                </a:lnTo>
                <a:close/>
              </a:path>
            </a:pathLst>
          </a:custGeom>
          <a:blipFill>
            <a:blip r:embed="rId8">
              <a:extLst>
                <a:ext uri="{96DAC541-7B7A-43D3-8B79-37D633B846F1}">
                  <asvg:svgBlip xmlns:asvg="http://schemas.microsoft.com/office/drawing/2016/SVG/main" xmlns="" r:embed="rId13"/>
                </a:ext>
              </a:extLst>
            </a:blip>
            <a:stretch>
              <a:fillRect/>
            </a:stretch>
          </a:blipFill>
        </p:spPr>
      </p:sp>
      <p:sp>
        <p:nvSpPr>
          <p:cNvPr id="40" name="Freeform 40"/>
          <p:cNvSpPr/>
          <p:nvPr/>
        </p:nvSpPr>
        <p:spPr>
          <a:xfrm rot="-897102">
            <a:off x="15279507" y="809281"/>
            <a:ext cx="493296" cy="4598517"/>
          </a:xfrm>
          <a:custGeom>
            <a:avLst/>
            <a:gdLst/>
            <a:ahLst/>
            <a:cxnLst/>
            <a:rect l="l" t="t" r="r" b="b"/>
            <a:pathLst>
              <a:path w="493296" h="4598517">
                <a:moveTo>
                  <a:pt x="0" y="0"/>
                </a:moveTo>
                <a:lnTo>
                  <a:pt x="493296" y="0"/>
                </a:lnTo>
                <a:lnTo>
                  <a:pt x="493296" y="4598517"/>
                </a:lnTo>
                <a:lnTo>
                  <a:pt x="0" y="4598517"/>
                </a:lnTo>
                <a:lnTo>
                  <a:pt x="0" y="0"/>
                </a:lnTo>
                <a:close/>
              </a:path>
            </a:pathLst>
          </a:custGeom>
          <a:blipFill>
            <a:blip r:embed="rId8">
              <a:extLst>
                <a:ext uri="{96DAC541-7B7A-43D3-8B79-37D633B846F1}">
                  <asvg:svgBlip xmlns:asvg="http://schemas.microsoft.com/office/drawing/2016/SVG/main" xmlns="" r:embed="rId13"/>
                </a:ext>
              </a:extLst>
            </a:blip>
            <a:stretch>
              <a:fillRect/>
            </a:stretch>
          </a:blipFill>
        </p:spPr>
      </p:sp>
      <p:sp>
        <p:nvSpPr>
          <p:cNvPr id="41" name="TextBox 41"/>
          <p:cNvSpPr txBox="1"/>
          <p:nvPr/>
        </p:nvSpPr>
        <p:spPr>
          <a:xfrm>
            <a:off x="2494842" y="3288228"/>
            <a:ext cx="12299056" cy="3693319"/>
          </a:xfrm>
          <a:prstGeom prst="rect">
            <a:avLst/>
          </a:prstGeom>
        </p:spPr>
        <p:txBody>
          <a:bodyPr wrap="square" lIns="0" tIns="0" rIns="0" bIns="0" rtlCol="0" anchor="t">
            <a:spAutoFit/>
          </a:bodyPr>
          <a:lstStyle/>
          <a:p>
            <a:pPr algn="ctr">
              <a:lnSpc>
                <a:spcPct val="150000"/>
              </a:lnSpc>
            </a:pPr>
            <a:r>
              <a:rPr lang="vi-VN" sz="8000" b="1" spc="204" smtClean="0">
                <a:solidFill>
                  <a:srgbClr val="231F20"/>
                </a:solidFill>
                <a:cs typeface="Arial" panose="020B0604020202020204" pitchFamily="34" charset="0"/>
              </a:rPr>
              <a:t>HẸN GẶP LẠI CÁC EM TRONG TIẾT HỌC SAU!</a:t>
            </a:r>
            <a:endParaRPr lang="en-US" sz="8000" b="1" spc="204">
              <a:solidFill>
                <a:srgbClr val="231F2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5266014"/>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7" name="Group 27"/>
          <p:cNvGrpSpPr/>
          <p:nvPr/>
        </p:nvGrpSpPr>
        <p:grpSpPr>
          <a:xfrm>
            <a:off x="14460300" y="709904"/>
            <a:ext cx="3666838" cy="947966"/>
            <a:chOff x="0" y="0"/>
            <a:chExt cx="3623462" cy="936752"/>
          </a:xfrm>
        </p:grpSpPr>
        <p:sp>
          <p:nvSpPr>
            <p:cNvPr id="28" name="Freeform 2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29" name="Freeform 2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30" name="Freeform 3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sp>
        <p:sp>
          <p:nvSpPr>
            <p:cNvPr id="31" name="Freeform 3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2" name="Group 2"/>
          <p:cNvGrpSpPr/>
          <p:nvPr/>
        </p:nvGrpSpPr>
        <p:grpSpPr>
          <a:xfrm>
            <a:off x="14450775" y="2108145"/>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7" name="Group 7"/>
          <p:cNvGrpSpPr/>
          <p:nvPr/>
        </p:nvGrpSpPr>
        <p:grpSpPr>
          <a:xfrm>
            <a:off x="14450775" y="3573532"/>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2" name="Group 12"/>
          <p:cNvGrpSpPr/>
          <p:nvPr/>
        </p:nvGrpSpPr>
        <p:grpSpPr>
          <a:xfrm>
            <a:off x="14450775" y="7787674"/>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489425" y="527652"/>
            <a:ext cx="17703235" cy="11802155"/>
            <a:chOff x="0" y="0"/>
            <a:chExt cx="23604313" cy="15736208"/>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grpSp>
      <p:sp>
        <p:nvSpPr>
          <p:cNvPr id="33" name="TextBox 33"/>
          <p:cNvSpPr txBox="1"/>
          <p:nvPr/>
        </p:nvSpPr>
        <p:spPr>
          <a:xfrm>
            <a:off x="479503" y="2756798"/>
            <a:ext cx="16202573" cy="6232475"/>
          </a:xfrm>
          <a:prstGeom prst="rect">
            <a:avLst/>
          </a:prstGeom>
        </p:spPr>
        <p:txBody>
          <a:bodyPr wrap="square" lIns="0" tIns="0" rIns="0" bIns="0" rtlCol="0" anchor="t">
            <a:spAutoFit/>
          </a:bodyPr>
          <a:lstStyle/>
          <a:p>
            <a:pPr algn="ctr">
              <a:lnSpc>
                <a:spcPct val="150000"/>
              </a:lnSpc>
            </a:pPr>
            <a:r>
              <a:rPr lang="en-US" sz="9000" b="1" spc="120" smtClean="0">
                <a:solidFill>
                  <a:schemeClr val="tx2"/>
                </a:solidFill>
                <a:latin typeface="Arial" panose="020B0604020202020204" pitchFamily="34" charset="0"/>
                <a:cs typeface="Arial" panose="020B0604020202020204" pitchFamily="34" charset="0"/>
              </a:rPr>
              <a:t>I. BIỂU DIỄN DỮ LIỆU TRÊN CÁC BẢNG VÀ BIỂU ĐỒ THỐNG KÊ</a:t>
            </a:r>
            <a:endParaRPr lang="en-US" sz="9000" b="1" spc="120">
              <a:solidFill>
                <a:schemeClr val="tx2"/>
              </a:solidFill>
              <a:latin typeface="Arial" panose="020B0604020202020204" pitchFamily="34" charset="0"/>
              <a:cs typeface="Arial" panose="020B0604020202020204" pitchFamily="34" charset="0"/>
            </a:endParaRPr>
          </a:p>
        </p:txBody>
      </p:sp>
      <p:sp>
        <p:nvSpPr>
          <p:cNvPr id="37" name="Freeform 37"/>
          <p:cNvSpPr/>
          <p:nvPr/>
        </p:nvSpPr>
        <p:spPr>
          <a:xfrm rot="782942">
            <a:off x="1837653" y="147403"/>
            <a:ext cx="2375706" cy="1895559"/>
          </a:xfrm>
          <a:custGeom>
            <a:avLst/>
            <a:gdLst/>
            <a:ahLst/>
            <a:cxnLst/>
            <a:rect l="l" t="t" r="r" b="b"/>
            <a:pathLst>
              <a:path w="2492796" h="1957978">
                <a:moveTo>
                  <a:pt x="0" y="0"/>
                </a:moveTo>
                <a:lnTo>
                  <a:pt x="2492796" y="0"/>
                </a:lnTo>
                <a:lnTo>
                  <a:pt x="2492796" y="1957978"/>
                </a:lnTo>
                <a:lnTo>
                  <a:pt x="0" y="1957978"/>
                </a:lnTo>
                <a:lnTo>
                  <a:pt x="0" y="0"/>
                </a:lnTo>
                <a:close/>
              </a:path>
            </a:pathLst>
          </a:custGeom>
          <a:blipFill>
            <a:blip r:embed="rId4">
              <a:extLst>
                <a:ext uri="{96DAC541-7B7A-43D3-8B79-37D633B846F1}">
                  <asvg:svgBlip xmlns:asvg="http://schemas.microsoft.com/office/drawing/2016/SVG/main" xmlns="" r:embed="rId9"/>
                </a:ext>
              </a:extLst>
            </a:blip>
            <a:stretch>
              <a:fillRect/>
            </a:stretch>
          </a:blipFill>
        </p:spPr>
      </p:sp>
    </p:spTree>
  </p:cSld>
  <p:clrMapOvr>
    <a:masterClrMapping/>
  </p:clrMapOvr>
  <p:transition spd="med">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19" name="TextBox 19"/>
          <p:cNvSpPr txBox="1"/>
          <p:nvPr/>
        </p:nvSpPr>
        <p:spPr>
          <a:xfrm>
            <a:off x="0" y="113689"/>
            <a:ext cx="3246680" cy="3255592"/>
          </a:xfrm>
          <a:prstGeom prst="rect">
            <a:avLst/>
          </a:prstGeom>
        </p:spPr>
        <p:txBody>
          <a:bodyPr lIns="50800" tIns="50800" rIns="50800" bIns="50800" rtlCol="0" anchor="ctr"/>
          <a:lstStyle/>
          <a:p>
            <a:pPr algn="ctr">
              <a:lnSpc>
                <a:spcPts val="2659"/>
              </a:lnSpc>
              <a:spcBef>
                <a:spcPct val="0"/>
              </a:spcBef>
            </a:pPr>
            <a:endParaRPr/>
          </a:p>
        </p:txBody>
      </p:sp>
      <p:grpSp>
        <p:nvGrpSpPr>
          <p:cNvPr id="9" name="Group 8"/>
          <p:cNvGrpSpPr/>
          <p:nvPr/>
        </p:nvGrpSpPr>
        <p:grpSpPr>
          <a:xfrm>
            <a:off x="304800" y="266695"/>
            <a:ext cx="9296400" cy="1295401"/>
            <a:chOff x="304800" y="266695"/>
            <a:chExt cx="14964938" cy="1295401"/>
          </a:xfrm>
        </p:grpSpPr>
        <p:sp>
          <p:nvSpPr>
            <p:cNvPr id="2" name="Round Single Corner Rectangle 1"/>
            <p:cNvSpPr/>
            <p:nvPr/>
          </p:nvSpPr>
          <p:spPr>
            <a:xfrm flipV="1">
              <a:off x="304800" y="266695"/>
              <a:ext cx="14964938" cy="1295401"/>
            </a:xfrm>
            <a:prstGeom prst="round1Rect">
              <a:avLst>
                <a:gd name="adj" fmla="val 29216"/>
              </a:avLst>
            </a:prstGeom>
            <a:solidFill>
              <a:srgbClr val="FFD3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24438" y="564059"/>
              <a:ext cx="14545300" cy="769441"/>
            </a:xfrm>
            <a:prstGeom prst="rect">
              <a:avLst/>
            </a:prstGeom>
          </p:spPr>
          <p:txBody>
            <a:bodyPr wrap="square">
              <a:spAutoFit/>
            </a:bodyPr>
            <a:lstStyle/>
            <a:p>
              <a:r>
                <a:rPr lang="vi-VN" sz="4400" b="1">
                  <a:cs typeface="Arial" panose="020B0604020202020204" pitchFamily="34" charset="0"/>
                </a:rPr>
                <a:t>1. Một số dạng biểu đồ thống kê</a:t>
              </a:r>
              <a:endParaRPr lang="en-US" sz="4400" b="1">
                <a:latin typeface="Arial" panose="020B0604020202020204" pitchFamily="34" charset="0"/>
                <a:cs typeface="Arial" panose="020B0604020202020204" pitchFamily="34" charset="0"/>
              </a:endParaRPr>
            </a:p>
          </p:txBody>
        </p:sp>
      </p:grpSp>
      <p:sp>
        <p:nvSpPr>
          <p:cNvPr id="10" name="Rounded Rectangle 9"/>
          <p:cNvSpPr/>
          <p:nvPr/>
        </p:nvSpPr>
        <p:spPr>
          <a:xfrm>
            <a:off x="1066800" y="2460406"/>
            <a:ext cx="1676400" cy="1197581"/>
          </a:xfrm>
          <a:prstGeom prst="round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vi-VN" sz="4000" b="1" smtClean="0">
                <a:solidFill>
                  <a:schemeClr val="bg1"/>
                </a:solidFill>
                <a:latin typeface="Arial" panose="020B0604020202020204" pitchFamily="34" charset="0"/>
                <a:cs typeface="Arial" panose="020B0604020202020204" pitchFamily="34" charset="0"/>
              </a:rPr>
              <a:t>HĐ1</a:t>
            </a:r>
            <a:endParaRPr lang="en-US" sz="4000" b="1">
              <a:solidFill>
                <a:schemeClr val="bg1"/>
              </a:solidFill>
              <a:latin typeface="Arial" panose="020B0604020202020204" pitchFamily="34" charset="0"/>
              <a:cs typeface="Arial" panose="020B0604020202020204" pitchFamily="34" charset="0"/>
            </a:endParaRPr>
          </a:p>
        </p:txBody>
      </p:sp>
      <p:sp>
        <p:nvSpPr>
          <p:cNvPr id="12" name="Rectangle 11"/>
          <p:cNvSpPr/>
          <p:nvPr/>
        </p:nvSpPr>
        <p:spPr>
          <a:xfrm>
            <a:off x="3024860" y="2213908"/>
            <a:ext cx="14196340" cy="1938992"/>
          </a:xfrm>
          <a:prstGeom prst="rect">
            <a:avLst/>
          </a:prstGeom>
        </p:spPr>
        <p:txBody>
          <a:bodyPr wrap="square">
            <a:spAutoFit/>
          </a:bodyPr>
          <a:lstStyle/>
          <a:p>
            <a:pPr algn="just">
              <a:lnSpc>
                <a:spcPct val="150000"/>
              </a:lnSpc>
            </a:pPr>
            <a:r>
              <a:rPr lang="vi-VN" sz="4000">
                <a:cs typeface="Arial" panose="020B0604020202020204" pitchFamily="34" charset="0"/>
              </a:rPr>
              <a:t>Hãy cho biết ta có thể sử dụng những dạng biểu đồ thống kê nào để mô tả và biểu diễn dữ liệu.</a:t>
            </a:r>
            <a:endParaRPr lang="vi-VN" sz="4000">
              <a:cs typeface="Arial" panose="020B0604020202020204" pitchFamily="34" charset="0"/>
            </a:endParaRPr>
          </a:p>
        </p:txBody>
      </p:sp>
      <p:pic>
        <p:nvPicPr>
          <p:cNvPr id="14" name="Picture 13"/>
          <p:cNvPicPr>
            <a:picLocks noChangeAspect="1"/>
          </p:cNvPicPr>
          <p:nvPr/>
        </p:nvPicPr>
        <p:blipFill>
          <a:blip r:embed="rId2"/>
          <a:stretch>
            <a:fillRect/>
          </a:stretch>
        </p:blipFill>
        <p:spPr>
          <a:xfrm>
            <a:off x="16154400" y="256670"/>
            <a:ext cx="1565547" cy="1565547"/>
          </a:xfrm>
          <a:prstGeom prst="rect">
            <a:avLst/>
          </a:prstGeom>
        </p:spPr>
      </p:pic>
      <p:grpSp>
        <p:nvGrpSpPr>
          <p:cNvPr id="11" name="Group 10"/>
          <p:cNvGrpSpPr/>
          <p:nvPr/>
        </p:nvGrpSpPr>
        <p:grpSpPr>
          <a:xfrm>
            <a:off x="7947590" y="4533900"/>
            <a:ext cx="2392820" cy="1506804"/>
            <a:chOff x="981393" y="720513"/>
            <a:chExt cx="2194840" cy="1506804"/>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1393" y="720513"/>
              <a:ext cx="2194840" cy="1506804"/>
            </a:xfrm>
            <a:prstGeom prst="rect">
              <a:avLst/>
            </a:prstGeom>
          </p:spPr>
        </p:pic>
        <p:sp>
          <p:nvSpPr>
            <p:cNvPr id="15" name="TextBox 14"/>
            <p:cNvSpPr txBox="1"/>
            <p:nvPr/>
          </p:nvSpPr>
          <p:spPr>
            <a:xfrm>
              <a:off x="1140075" y="1027547"/>
              <a:ext cx="1965815" cy="707886"/>
            </a:xfrm>
            <a:prstGeom prst="rect">
              <a:avLst/>
            </a:prstGeom>
            <a:noFill/>
          </p:spPr>
          <p:txBody>
            <a:bodyPr wrap="square" rtlCol="0">
              <a:spAutoFit/>
            </a:bodyPr>
            <a:lstStyle/>
            <a:p>
              <a:pPr algn="ctr"/>
              <a:r>
                <a:rPr lang="en-US" sz="4000" b="1" smtClean="0">
                  <a:solidFill>
                    <a:schemeClr val="tx2"/>
                  </a:solidFill>
                  <a:latin typeface="Arial" panose="020B0604020202020204" pitchFamily="34" charset="0"/>
                  <a:cs typeface="Arial" panose="020B0604020202020204" pitchFamily="34" charset="0"/>
                </a:rPr>
                <a:t>Trả lời:</a:t>
              </a:r>
              <a:endParaRPr lang="en-US" sz="4000" b="1">
                <a:solidFill>
                  <a:schemeClr val="tx2"/>
                </a:solidFill>
                <a:latin typeface="Arial" panose="020B0604020202020204" pitchFamily="34" charset="0"/>
                <a:cs typeface="Arial" panose="020B0604020202020204" pitchFamily="34" charset="0"/>
              </a:endParaRPr>
            </a:p>
          </p:txBody>
        </p:sp>
      </p:grpSp>
      <p:sp>
        <p:nvSpPr>
          <p:cNvPr id="4" name="Rectangle 3"/>
          <p:cNvSpPr/>
          <p:nvPr/>
        </p:nvSpPr>
        <p:spPr>
          <a:xfrm>
            <a:off x="1066800" y="6438900"/>
            <a:ext cx="16002000" cy="2862322"/>
          </a:xfrm>
          <a:prstGeom prst="rect">
            <a:avLst/>
          </a:prstGeom>
        </p:spPr>
        <p:txBody>
          <a:bodyPr wrap="square">
            <a:spAutoFit/>
          </a:bodyPr>
          <a:lstStyle/>
          <a:p>
            <a:pPr algn="just">
              <a:lnSpc>
                <a:spcPct val="150000"/>
              </a:lnSpc>
              <a:spcBef>
                <a:spcPts val="600"/>
              </a:spcBef>
              <a:spcAft>
                <a:spcPts val="600"/>
              </a:spcAft>
            </a:pPr>
            <a:r>
              <a:rPr lang="da-DK" sz="4000">
                <a:latin typeface="Arial" panose="020B0604020202020204" pitchFamily="34" charset="0"/>
                <a:ea typeface="Dotum" panose="020B0600000101010101" pitchFamily="34" charset="-127"/>
                <a:cs typeface="Arial" panose="020B0604020202020204" pitchFamily="34" charset="0"/>
              </a:rPr>
              <a:t>Ta có thể sử dụng những dạng biểu đồ thống kê như: biểu đồ </a:t>
            </a:r>
            <a:r>
              <a:rPr lang="da-DK" sz="4000">
                <a:latin typeface="Arial" panose="020B0604020202020204" pitchFamily="34" charset="0"/>
                <a:ea typeface="Dotum" panose="020B0600000101010101" pitchFamily="34" charset="-127"/>
                <a:cs typeface="Arial" panose="020B0604020202020204" pitchFamily="34" charset="0"/>
              </a:rPr>
              <a:t>cột</a:t>
            </a:r>
            <a:r>
              <a:rPr lang="da-DK" sz="4000" smtClean="0">
                <a:latin typeface="Arial" panose="020B0604020202020204" pitchFamily="34" charset="0"/>
                <a:ea typeface="Dotum" panose="020B0600000101010101" pitchFamily="34" charset="-127"/>
                <a:cs typeface="Arial" panose="020B0604020202020204" pitchFamily="34" charset="0"/>
              </a:rPr>
              <a:t>/    cột </a:t>
            </a:r>
            <a:r>
              <a:rPr lang="da-DK" sz="4000">
                <a:latin typeface="Arial" panose="020B0604020202020204" pitchFamily="34" charset="0"/>
                <a:ea typeface="Dotum" panose="020B0600000101010101" pitchFamily="34" charset="-127"/>
                <a:cs typeface="Arial" panose="020B0604020202020204" pitchFamily="34" charset="0"/>
              </a:rPr>
              <a:t>kép, biểu đồ đoạn thẳng, biểu đồ tranh, biểu đồ hình quạt tròn,... để mô tả và biểu diễn dữ liệu.</a:t>
            </a:r>
            <a:r>
              <a:rPr lang="da-DK" sz="4000">
                <a:latin typeface="Arial" panose="020B0604020202020204" pitchFamily="34" charset="0"/>
                <a:ea typeface="Dotum" panose="020B0600000101010101" pitchFamily="34" charset="-127"/>
                <a:cs typeface="Arial" panose="020B0604020202020204" pitchFamily="34" charset="0"/>
              </a:rPr>
              <a:t> </a:t>
            </a:r>
            <a:endParaRPr lang="en-US" sz="4000">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5035627"/>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grpSp>
        <p:nvGrpSpPr>
          <p:cNvPr id="15" name="Group 14"/>
          <p:cNvGrpSpPr/>
          <p:nvPr/>
        </p:nvGrpSpPr>
        <p:grpSpPr>
          <a:xfrm>
            <a:off x="642416" y="419100"/>
            <a:ext cx="10779563" cy="5747727"/>
            <a:chOff x="457200" y="809823"/>
            <a:chExt cx="10779563" cy="5747727"/>
          </a:xfrm>
        </p:grpSpPr>
        <p:sp>
          <p:nvSpPr>
            <p:cNvPr id="2" name="Rounded Rectangle 1"/>
            <p:cNvSpPr/>
            <p:nvPr/>
          </p:nvSpPr>
          <p:spPr>
            <a:xfrm>
              <a:off x="533401" y="910029"/>
              <a:ext cx="2057400" cy="737994"/>
            </a:xfrm>
            <a:prstGeom prst="round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b="1">
                  <a:latin typeface="Arial" panose="020B0604020202020204" pitchFamily="34" charset="0"/>
                  <a:cs typeface="Arial" panose="020B0604020202020204" pitchFamily="34" charset="0"/>
                </a:rPr>
                <a:t>Ví dụ </a:t>
              </a:r>
              <a:r>
                <a:rPr lang="en-US" sz="3700" b="1" smtClean="0">
                  <a:latin typeface="Arial" panose="020B0604020202020204" pitchFamily="34" charset="0"/>
                  <a:cs typeface="Arial" panose="020B0604020202020204" pitchFamily="34" charset="0"/>
                </a:rPr>
                <a:t>1</a:t>
              </a:r>
              <a:endParaRPr lang="en-US" sz="3700" b="1">
                <a:latin typeface="Arial" panose="020B0604020202020204" pitchFamily="34" charset="0"/>
                <a:cs typeface="Arial" panose="020B0604020202020204" pitchFamily="34" charset="0"/>
              </a:endParaRPr>
            </a:p>
          </p:txBody>
        </p:sp>
        <p:sp>
          <p:nvSpPr>
            <p:cNvPr id="5" name="Rectangle 4"/>
            <p:cNvSpPr/>
            <p:nvPr/>
          </p:nvSpPr>
          <p:spPr>
            <a:xfrm>
              <a:off x="457200" y="809823"/>
              <a:ext cx="10779563" cy="5747727"/>
            </a:xfrm>
            <a:prstGeom prst="rect">
              <a:avLst/>
            </a:prstGeom>
          </p:spPr>
          <p:txBody>
            <a:bodyPr wrap="square">
              <a:spAutoFit/>
            </a:bodyPr>
            <a:lstStyle/>
            <a:p>
              <a:pPr algn="just">
                <a:lnSpc>
                  <a:spcPct val="150000"/>
                </a:lnSpc>
                <a:spcAft>
                  <a:spcPts val="500"/>
                </a:spcAft>
              </a:pPr>
              <a:r>
                <a:rPr lang="en-US" sz="3500" smtClean="0">
                  <a:latin typeface="Arial" panose="020B0604020202020204" pitchFamily="34" charset="0"/>
                  <a:cs typeface="Arial" panose="020B0604020202020204" pitchFamily="34" charset="0"/>
                </a:rPr>
                <a:t>                  </a:t>
              </a:r>
              <a:r>
                <a:rPr lang="vi-VN" sz="3500" smtClean="0">
                  <a:latin typeface="Arial" panose="020B0604020202020204" pitchFamily="34" charset="0"/>
                  <a:cs typeface="Arial" panose="020B0604020202020204" pitchFamily="34" charset="0"/>
                </a:rPr>
                <a:t>Biểu </a:t>
              </a:r>
              <a:r>
                <a:rPr lang="vi-VN" sz="3500">
                  <a:latin typeface="Arial" panose="020B0604020202020204" pitchFamily="34" charset="0"/>
                  <a:cs typeface="Arial" panose="020B0604020202020204" pitchFamily="34" charset="0"/>
                </a:rPr>
                <a:t>đồ cột ở Hình 3 biểu diễn kim ngạch xuất khẩu điện thoại và linh kiện của Việt Nam trong các năm 2017, 2018, 2019, 2020. Ở đây, kim ngạch xuất khẩu một loại hàng hoá là số tiền thu được khi xuất khẩu loại hàng </a:t>
              </a:r>
              <a:r>
                <a:rPr lang="vi-VN" sz="3500">
                  <a:latin typeface="Arial" panose="020B0604020202020204" pitchFamily="34" charset="0"/>
                  <a:cs typeface="Arial" panose="020B0604020202020204" pitchFamily="34" charset="0"/>
                </a:rPr>
                <a:t>hoá </a:t>
              </a:r>
              <a:r>
                <a:rPr lang="vi-VN" sz="3500" smtClean="0">
                  <a:latin typeface="Arial" panose="020B0604020202020204" pitchFamily="34" charset="0"/>
                  <a:cs typeface="Arial" panose="020B0604020202020204" pitchFamily="34" charset="0"/>
                </a:rPr>
                <a:t>đó.</a:t>
              </a:r>
              <a:r>
                <a:rPr lang="en-US" sz="3500" smtClean="0">
                  <a:latin typeface="Arial" panose="020B0604020202020204" pitchFamily="34" charset="0"/>
                  <a:cs typeface="Arial" panose="020B0604020202020204" pitchFamily="34" charset="0"/>
                </a:rPr>
                <a:t> </a:t>
              </a:r>
              <a:r>
                <a:rPr lang="vi-VN" sz="3500" smtClean="0">
                  <a:latin typeface="Arial" panose="020B0604020202020204" pitchFamily="34" charset="0"/>
                  <a:cs typeface="Arial" panose="020B0604020202020204" pitchFamily="34" charset="0"/>
                </a:rPr>
                <a:t>Nêu </a:t>
              </a:r>
              <a:r>
                <a:rPr lang="vi-VN" sz="3500">
                  <a:latin typeface="Arial" panose="020B0604020202020204" pitchFamily="34" charset="0"/>
                  <a:cs typeface="Arial" panose="020B0604020202020204" pitchFamily="34" charset="0"/>
                </a:rPr>
                <a:t>cách xác định kim ngạch xuất khẩu điện thoại và linh kiện của Việt Nam trong năm 2020.</a:t>
              </a:r>
            </a:p>
          </p:txBody>
        </p:sp>
      </p:grpSp>
      <p:sp>
        <p:nvSpPr>
          <p:cNvPr id="19" name="TextBox 18"/>
          <p:cNvSpPr txBox="1"/>
          <p:nvPr/>
        </p:nvSpPr>
        <p:spPr>
          <a:xfrm>
            <a:off x="8445500" y="5981700"/>
            <a:ext cx="1397000" cy="661720"/>
          </a:xfrm>
          <a:prstGeom prst="rect">
            <a:avLst/>
          </a:prstGeom>
          <a:noFill/>
        </p:spPr>
        <p:txBody>
          <a:bodyPr wrap="square" rtlCol="0">
            <a:spAutoFit/>
          </a:bodyPr>
          <a:lstStyle/>
          <a:p>
            <a:pPr algn="ctr"/>
            <a:r>
              <a:rPr lang="vi-VN" sz="3550" b="1" u="sng" smtClean="0">
                <a:solidFill>
                  <a:srgbClr val="C00000"/>
                </a:solidFill>
                <a:latin typeface="Arial" panose="020B0604020202020204" pitchFamily="34" charset="0"/>
                <a:cs typeface="Arial" panose="020B0604020202020204" pitchFamily="34" charset="0"/>
              </a:rPr>
              <a:t>Giải</a:t>
            </a:r>
            <a:r>
              <a:rPr lang="vi-VN" sz="3550" b="1" smtClean="0">
                <a:solidFill>
                  <a:srgbClr val="C00000"/>
                </a:solidFill>
                <a:latin typeface="Arial" panose="020B0604020202020204" pitchFamily="34" charset="0"/>
                <a:cs typeface="Arial" panose="020B0604020202020204" pitchFamily="34" charset="0"/>
              </a:rPr>
              <a:t>:</a:t>
            </a:r>
            <a:endParaRPr lang="en-US" sz="3550" b="1">
              <a:solidFill>
                <a:srgbClr val="C00000"/>
              </a:solidFill>
              <a:latin typeface="Arial" panose="020B0604020202020204" pitchFamily="34" charset="0"/>
              <a:cs typeface="Arial" panose="020B0604020202020204" pitchFamily="34" charset="0"/>
            </a:endParaRPr>
          </a:p>
        </p:txBody>
      </p:sp>
      <p:sp>
        <p:nvSpPr>
          <p:cNvPr id="20" name="Rectangle 19"/>
          <p:cNvSpPr/>
          <p:nvPr/>
        </p:nvSpPr>
        <p:spPr>
          <a:xfrm>
            <a:off x="609600" y="6680180"/>
            <a:ext cx="17068800" cy="3224152"/>
          </a:xfrm>
          <a:prstGeom prst="rect">
            <a:avLst/>
          </a:prstGeom>
        </p:spPr>
        <p:txBody>
          <a:bodyPr wrap="square">
            <a:spAutoFit/>
          </a:bodyPr>
          <a:lstStyle/>
          <a:p>
            <a:pPr algn="just">
              <a:lnSpc>
                <a:spcPct val="150000"/>
              </a:lnSpc>
              <a:spcAft>
                <a:spcPts val="500"/>
              </a:spcAft>
            </a:pPr>
            <a:r>
              <a:rPr lang="vi-VN" sz="3500" smtClean="0">
                <a:cs typeface="Arial" panose="020B0604020202020204" pitchFamily="34" charset="0"/>
              </a:rPr>
              <a:t>Nhìn vào cột biểu thị kim ngạch xuất khẩu điện thoại và linh kiện của Việt Nam trong năm 2020, ta thấy trên đỉnh cột đó ghi số 50 và đơn vị tính ghi trên trục thẳng đứng là tỉ đô la Mỹ. Vậy kim ngạch xuất khẩu điện thoại và linh kiện của Việt Nam trong năm 2020 là 50 tỉ đô la Mỹ.</a:t>
            </a:r>
            <a:endParaRPr lang="vi-VN" sz="3500">
              <a:cs typeface="Arial" panose="020B0604020202020204" pitchFamily="34" charset="0"/>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200000"/>
                    </a14:imgEffect>
                    <a14:imgEffect>
                      <a14:brightnessContrast contrast="-40000"/>
                    </a14:imgEffect>
                  </a14:imgLayer>
                </a14:imgProps>
              </a:ext>
            </a:extLst>
          </a:blip>
          <a:stretch>
            <a:fillRect/>
          </a:stretch>
        </p:blipFill>
        <p:spPr>
          <a:xfrm>
            <a:off x="11561000" y="402902"/>
            <a:ext cx="6346000" cy="5731198"/>
          </a:xfrm>
          <a:prstGeom prst="rect">
            <a:avLst/>
          </a:prstGeom>
        </p:spPr>
      </p:pic>
      <p:pic>
        <p:nvPicPr>
          <p:cNvPr id="13" name="Picture 12"/>
          <p:cNvPicPr>
            <a:picLocks noChangeAspect="1"/>
          </p:cNvPicPr>
          <p:nvPr/>
        </p:nvPicPr>
        <p:blipFill>
          <a:blip r:embed="rId4"/>
          <a:stretch>
            <a:fillRect/>
          </a:stretch>
        </p:blipFill>
        <p:spPr>
          <a:xfrm rot="20903899">
            <a:off x="16682037" y="-150141"/>
            <a:ext cx="1491294" cy="1491294"/>
          </a:xfrm>
          <a:prstGeom prst="rect">
            <a:avLst/>
          </a:prstGeom>
        </p:spPr>
      </p:pic>
    </p:spTree>
    <p:extLst>
      <p:ext uri="{BB962C8B-B14F-4D97-AF65-F5344CB8AC3E}">
        <p14:creationId xmlns:p14="http://schemas.microsoft.com/office/powerpoint/2010/main" val="99342551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24"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228600" y="190500"/>
            <a:ext cx="17830800" cy="9873917"/>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pic>
        <p:nvPicPr>
          <p:cNvPr id="14" name="Picture 13"/>
          <p:cNvPicPr>
            <a:picLocks noChangeAspect="1"/>
          </p:cNvPicPr>
          <p:nvPr/>
        </p:nvPicPr>
        <p:blipFill>
          <a:blip r:embed="rId2"/>
          <a:stretch>
            <a:fillRect/>
          </a:stretch>
        </p:blipFill>
        <p:spPr>
          <a:xfrm>
            <a:off x="15773399" y="8727278"/>
            <a:ext cx="2107529" cy="1248906"/>
          </a:xfrm>
          <a:prstGeom prst="rect">
            <a:avLst/>
          </a:prstGeom>
        </p:spPr>
      </p:pic>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Effect>
                      <a14:brightnessContrast contrast="-40000"/>
                    </a14:imgEffect>
                  </a14:imgLayer>
                </a14:imgProps>
              </a:ext>
            </a:extLst>
          </a:blip>
          <a:stretch>
            <a:fillRect/>
          </a:stretch>
        </p:blipFill>
        <p:spPr>
          <a:xfrm>
            <a:off x="4684226" y="4947765"/>
            <a:ext cx="8919547" cy="5072535"/>
          </a:xfrm>
          <a:prstGeom prst="rect">
            <a:avLst/>
          </a:prstGeom>
        </p:spPr>
      </p:pic>
      <p:grpSp>
        <p:nvGrpSpPr>
          <p:cNvPr id="16" name="Group 15"/>
          <p:cNvGrpSpPr/>
          <p:nvPr/>
        </p:nvGrpSpPr>
        <p:grpSpPr>
          <a:xfrm>
            <a:off x="844716" y="425499"/>
            <a:ext cx="16598566" cy="4478149"/>
            <a:chOff x="785057" y="662517"/>
            <a:chExt cx="16598566" cy="4478149"/>
          </a:xfrm>
        </p:grpSpPr>
        <p:sp>
          <p:nvSpPr>
            <p:cNvPr id="17" name="Rounded Rectangle 16"/>
            <p:cNvSpPr/>
            <p:nvPr/>
          </p:nvSpPr>
          <p:spPr>
            <a:xfrm>
              <a:off x="818147" y="707859"/>
              <a:ext cx="2316075" cy="880707"/>
            </a:xfrm>
            <a:prstGeom prst="round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a:latin typeface="Arial" panose="020B0604020202020204" pitchFamily="34" charset="0"/>
                  <a:cs typeface="Arial" panose="020B0604020202020204" pitchFamily="34" charset="0"/>
                </a:rPr>
                <a:t>Ví dụ </a:t>
              </a:r>
              <a:r>
                <a:rPr lang="en-US" sz="3800" b="1" smtClean="0">
                  <a:latin typeface="Arial" panose="020B0604020202020204" pitchFamily="34" charset="0"/>
                  <a:cs typeface="Arial" panose="020B0604020202020204" pitchFamily="34" charset="0"/>
                </a:rPr>
                <a:t>2</a:t>
              </a:r>
              <a:endParaRPr lang="en-US" sz="3800" b="1">
                <a:latin typeface="Arial" panose="020B0604020202020204" pitchFamily="34" charset="0"/>
                <a:cs typeface="Arial" panose="020B0604020202020204" pitchFamily="34" charset="0"/>
              </a:endParaRPr>
            </a:p>
          </p:txBody>
        </p:sp>
        <p:sp>
          <p:nvSpPr>
            <p:cNvPr id="19" name="Rectangle 18"/>
            <p:cNvSpPr/>
            <p:nvPr/>
          </p:nvSpPr>
          <p:spPr>
            <a:xfrm>
              <a:off x="785057" y="662517"/>
              <a:ext cx="16598566" cy="4478149"/>
            </a:xfrm>
            <a:prstGeom prst="rect">
              <a:avLst/>
            </a:prstGeom>
          </p:spPr>
          <p:txBody>
            <a:bodyPr wrap="square">
              <a:spAutoFit/>
            </a:bodyPr>
            <a:lstStyle/>
            <a:p>
              <a:pPr algn="just">
                <a:lnSpc>
                  <a:spcPct val="150000"/>
                </a:lnSpc>
              </a:pPr>
              <a:r>
                <a:rPr lang="en-US" sz="3800" smtClean="0">
                  <a:latin typeface="Arial" panose="020B0604020202020204" pitchFamily="34" charset="0"/>
                  <a:cs typeface="Arial" panose="020B0604020202020204" pitchFamily="34" charset="0"/>
                </a:rPr>
                <a:t>                   </a:t>
              </a:r>
              <a:r>
                <a:rPr lang="vi-VN" sz="3800" smtClean="0">
                  <a:latin typeface="Arial" panose="020B0604020202020204" pitchFamily="34" charset="0"/>
                  <a:cs typeface="Arial" panose="020B0604020202020204" pitchFamily="34" charset="0"/>
                </a:rPr>
                <a:t>Biểu </a:t>
              </a:r>
              <a:r>
                <a:rPr lang="vi-VN" sz="3800">
                  <a:latin typeface="Arial" panose="020B0604020202020204" pitchFamily="34" charset="0"/>
                  <a:cs typeface="Arial" panose="020B0604020202020204" pitchFamily="34" charset="0"/>
                </a:rPr>
                <a:t>đồ cột kép ở Hình 4 biểu diễn tổng sản phẩm trong nước (GDP) theo giá hiện hành của Việt Nam và Singapore trong các năm 2016, 2017, 2018, 2019.</a:t>
              </a:r>
            </a:p>
            <a:p>
              <a:pPr algn="just">
                <a:lnSpc>
                  <a:spcPct val="150000"/>
                </a:lnSpc>
              </a:pPr>
              <a:r>
                <a:rPr lang="vi-VN" sz="3800">
                  <a:latin typeface="Arial" panose="020B0604020202020204" pitchFamily="34" charset="0"/>
                  <a:cs typeface="Arial" panose="020B0604020202020204" pitchFamily="34" charset="0"/>
                </a:rPr>
                <a:t>Nêu cách xác định tổng sản phẩm trong nước (GDP) của Việt Nam và Singapore trong năm 2019.</a:t>
              </a:r>
            </a:p>
          </p:txBody>
        </p:sp>
      </p:grpSp>
    </p:spTree>
    <p:extLst>
      <p:ext uri="{BB962C8B-B14F-4D97-AF65-F5344CB8AC3E}">
        <p14:creationId xmlns:p14="http://schemas.microsoft.com/office/powerpoint/2010/main" val="384943946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228600" y="190500"/>
            <a:ext cx="17830800" cy="9873917"/>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pic>
        <p:nvPicPr>
          <p:cNvPr id="14" name="Picture 13"/>
          <p:cNvPicPr>
            <a:picLocks noChangeAspect="1"/>
          </p:cNvPicPr>
          <p:nvPr/>
        </p:nvPicPr>
        <p:blipFill>
          <a:blip r:embed="rId2"/>
          <a:stretch>
            <a:fillRect/>
          </a:stretch>
        </p:blipFill>
        <p:spPr>
          <a:xfrm>
            <a:off x="15773399" y="8727278"/>
            <a:ext cx="2107529" cy="1248906"/>
          </a:xfrm>
          <a:prstGeom prst="rect">
            <a:avLst/>
          </a:prstGeom>
        </p:spPr>
      </p:pic>
      <p:grpSp>
        <p:nvGrpSpPr>
          <p:cNvPr id="8" name="Group 7"/>
          <p:cNvGrpSpPr/>
          <p:nvPr/>
        </p:nvGrpSpPr>
        <p:grpSpPr>
          <a:xfrm>
            <a:off x="8041158" y="571500"/>
            <a:ext cx="1936398" cy="1253918"/>
            <a:chOff x="675917" y="1145922"/>
            <a:chExt cx="1936398" cy="1109596"/>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917" y="1145922"/>
              <a:ext cx="1936398" cy="1109596"/>
            </a:xfrm>
            <a:prstGeom prst="rect">
              <a:avLst/>
            </a:prstGeom>
          </p:spPr>
        </p:pic>
        <p:sp>
          <p:nvSpPr>
            <p:cNvPr id="10" name="TextBox 9"/>
            <p:cNvSpPr txBox="1"/>
            <p:nvPr/>
          </p:nvSpPr>
          <p:spPr>
            <a:xfrm>
              <a:off x="897502" y="1329393"/>
              <a:ext cx="1528743" cy="5991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38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endParaRPr>
            </a:p>
          </p:txBody>
        </p:sp>
      </p:grpSp>
      <p:sp>
        <p:nvSpPr>
          <p:cNvPr id="3" name="Rectangle 2"/>
          <p:cNvSpPr/>
          <p:nvPr/>
        </p:nvSpPr>
        <p:spPr>
          <a:xfrm>
            <a:off x="1008357" y="2019300"/>
            <a:ext cx="16002000" cy="7109639"/>
          </a:xfrm>
          <a:prstGeom prst="rect">
            <a:avLst/>
          </a:prstGeom>
        </p:spPr>
        <p:txBody>
          <a:bodyPr wrap="square">
            <a:spAutoFit/>
          </a:bodyPr>
          <a:lstStyle/>
          <a:p>
            <a:pPr marL="571500" indent="-571500" algn="just">
              <a:lnSpc>
                <a:spcPct val="150000"/>
              </a:lnSpc>
              <a:buFontTx/>
              <a:buChar char="-"/>
            </a:pPr>
            <a:r>
              <a:rPr lang="vi-VN" sz="3800" smtClean="0">
                <a:solidFill>
                  <a:srgbClr val="000000"/>
                </a:solidFill>
              </a:rPr>
              <a:t>Nhìn </a:t>
            </a:r>
            <a:r>
              <a:rPr lang="vi-VN" sz="3800">
                <a:solidFill>
                  <a:srgbClr val="000000"/>
                </a:solidFill>
              </a:rPr>
              <a:t>vào cột (màu xanh) biểu thị GDP của Việt Nam trong năm 2019, ta thấy trên đỉnh cột đó ghi số 261,9 và đơn vị tính ghi trên trục thẳng đứng là tỉ đô </a:t>
            </a:r>
            <a:r>
              <a:rPr lang="vi-VN" sz="3800">
                <a:solidFill>
                  <a:srgbClr val="000000"/>
                </a:solidFill>
              </a:rPr>
              <a:t>la </a:t>
            </a:r>
            <a:r>
              <a:rPr lang="vi-VN" sz="3800" smtClean="0">
                <a:solidFill>
                  <a:srgbClr val="000000"/>
                </a:solidFill>
              </a:rPr>
              <a:t>Mỹ.</a:t>
            </a:r>
            <a:r>
              <a:rPr lang="en-US" sz="3800" smtClean="0">
                <a:solidFill>
                  <a:srgbClr val="000000"/>
                </a:solidFill>
              </a:rPr>
              <a:t> </a:t>
            </a:r>
            <a:r>
              <a:rPr lang="vi-VN" sz="3800" smtClean="0">
                <a:solidFill>
                  <a:srgbClr val="000000"/>
                </a:solidFill>
              </a:rPr>
              <a:t>Vậy </a:t>
            </a:r>
            <a:r>
              <a:rPr lang="vi-VN" sz="3800">
                <a:solidFill>
                  <a:srgbClr val="000000"/>
                </a:solidFill>
              </a:rPr>
              <a:t>GDP của Việt Nam trong năm 2019 là 261,9 tỉ đô </a:t>
            </a:r>
            <a:r>
              <a:rPr lang="vi-VN" sz="3800">
                <a:solidFill>
                  <a:srgbClr val="000000"/>
                </a:solidFill>
              </a:rPr>
              <a:t>la </a:t>
            </a:r>
            <a:r>
              <a:rPr lang="vi-VN" sz="3800" smtClean="0">
                <a:solidFill>
                  <a:srgbClr val="000000"/>
                </a:solidFill>
              </a:rPr>
              <a:t>Mỹ.</a:t>
            </a:r>
            <a:endParaRPr lang="en-US" sz="3800" smtClean="0">
              <a:solidFill>
                <a:srgbClr val="000000"/>
              </a:solidFill>
            </a:endParaRPr>
          </a:p>
          <a:p>
            <a:pPr marL="571500" indent="-571500" algn="just">
              <a:lnSpc>
                <a:spcPct val="150000"/>
              </a:lnSpc>
              <a:buFontTx/>
              <a:buChar char="-"/>
            </a:pPr>
            <a:r>
              <a:rPr lang="vi-VN" sz="3800" smtClean="0">
                <a:solidFill>
                  <a:srgbClr val="000000"/>
                </a:solidFill>
              </a:rPr>
              <a:t>Nhìn </a:t>
            </a:r>
            <a:r>
              <a:rPr lang="vi-VN" sz="3800">
                <a:solidFill>
                  <a:srgbClr val="000000"/>
                </a:solidFill>
              </a:rPr>
              <a:t>vào cột (màu cam) biểu thị GDP của Singapore trong năm 2019, ta thấy </a:t>
            </a:r>
            <a:r>
              <a:rPr lang="vi-VN" sz="3800">
                <a:solidFill>
                  <a:srgbClr val="000000"/>
                </a:solidFill>
              </a:rPr>
              <a:t>trên </a:t>
            </a:r>
            <a:r>
              <a:rPr lang="vi-VN" sz="3800" smtClean="0">
                <a:solidFill>
                  <a:srgbClr val="000000"/>
                </a:solidFill>
              </a:rPr>
              <a:t>đỉnh</a:t>
            </a:r>
            <a:r>
              <a:rPr lang="en-US" sz="3800" smtClean="0">
                <a:solidFill>
                  <a:srgbClr val="000000"/>
                </a:solidFill>
              </a:rPr>
              <a:t> </a:t>
            </a:r>
            <a:r>
              <a:rPr lang="vi-VN" sz="3800" smtClean="0">
                <a:solidFill>
                  <a:srgbClr val="000000"/>
                </a:solidFill>
              </a:rPr>
              <a:t>cột </a:t>
            </a:r>
            <a:r>
              <a:rPr lang="vi-VN" sz="3800">
                <a:solidFill>
                  <a:srgbClr val="000000"/>
                </a:solidFill>
              </a:rPr>
              <a:t>đó ghi số 372,1 và đơn vị tính ghi trên trục thẳng đứng là tỉ đô la Mỹ. Vậy GDP của Singapore trong năm 2019 là 372,1 tỉ đô la </a:t>
            </a:r>
            <a:r>
              <a:rPr lang="vi-VN" sz="3800">
                <a:solidFill>
                  <a:srgbClr val="000000"/>
                </a:solidFill>
              </a:rPr>
              <a:t>Mỹ</a:t>
            </a:r>
            <a:r>
              <a:rPr lang="vi-VN" sz="3800" smtClean="0">
                <a:solidFill>
                  <a:srgbClr val="000000"/>
                </a:solidFill>
              </a:rPr>
              <a:t>.</a:t>
            </a:r>
            <a:endParaRPr lang="vi-VN" sz="3800">
              <a:solidFill>
                <a:srgbClr val="000000"/>
              </a:solidFill>
            </a:endParaRPr>
          </a:p>
        </p:txBody>
      </p:sp>
    </p:spTree>
    <p:extLst>
      <p:ext uri="{BB962C8B-B14F-4D97-AF65-F5344CB8AC3E}">
        <p14:creationId xmlns:p14="http://schemas.microsoft.com/office/powerpoint/2010/main" val="37785208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5028</TotalTime>
  <Words>3630</Words>
  <Application>Microsoft Office PowerPoint</Application>
  <PresentationFormat>Custom</PresentationFormat>
  <Paragraphs>325</Paragraphs>
  <Slides>49</Slides>
  <Notes>1</Notes>
  <HiddenSlides>0</HiddenSlides>
  <MMClips>10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6" baseType="lpstr">
      <vt:lpstr>Arial</vt:lpstr>
      <vt:lpstr>Cambria Math</vt:lpstr>
      <vt:lpstr>Calibri</vt:lpstr>
      <vt:lpstr>Times New Roman</vt:lpstr>
      <vt:lpstr>Dotum</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B1</dc:title>
  <dc:creator>Xinh Đẹp Dịu Hiền Huế Thị</dc:creator>
  <cp:lastModifiedBy>Admin</cp:lastModifiedBy>
  <cp:revision>209</cp:revision>
  <dcterms:created xsi:type="dcterms:W3CDTF">2006-08-16T00:00:00Z</dcterms:created>
  <dcterms:modified xsi:type="dcterms:W3CDTF">2023-11-23T09:00:38Z</dcterms:modified>
  <dc:identifier>DAFn2dd0_sY</dc:identifier>
</cp:coreProperties>
</file>