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49"/>
  </p:notesMasterIdLst>
  <p:sldIdLst>
    <p:sldId id="256" r:id="rId3"/>
    <p:sldId id="257" r:id="rId4"/>
    <p:sldId id="259" r:id="rId5"/>
    <p:sldId id="258" r:id="rId6"/>
    <p:sldId id="260" r:id="rId7"/>
    <p:sldId id="312" r:id="rId8"/>
    <p:sldId id="266" r:id="rId9"/>
    <p:sldId id="282" r:id="rId10"/>
    <p:sldId id="264" r:id="rId11"/>
    <p:sldId id="314" r:id="rId12"/>
    <p:sldId id="315" r:id="rId13"/>
    <p:sldId id="347" r:id="rId14"/>
    <p:sldId id="323" r:id="rId15"/>
    <p:sldId id="359" r:id="rId16"/>
    <p:sldId id="271" r:id="rId17"/>
    <p:sldId id="362" r:id="rId18"/>
    <p:sldId id="363" r:id="rId19"/>
    <p:sldId id="364" r:id="rId20"/>
    <p:sldId id="365" r:id="rId21"/>
    <p:sldId id="366" r:id="rId22"/>
    <p:sldId id="367" r:id="rId23"/>
    <p:sldId id="368" r:id="rId24"/>
    <p:sldId id="369" r:id="rId25"/>
    <p:sldId id="370" r:id="rId26"/>
    <p:sldId id="371" r:id="rId27"/>
    <p:sldId id="372" r:id="rId28"/>
    <p:sldId id="374" r:id="rId29"/>
    <p:sldId id="373" r:id="rId30"/>
    <p:sldId id="375" r:id="rId31"/>
    <p:sldId id="355" r:id="rId32"/>
    <p:sldId id="329" r:id="rId33"/>
    <p:sldId id="330" r:id="rId34"/>
    <p:sldId id="334" r:id="rId35"/>
    <p:sldId id="332" r:id="rId36"/>
    <p:sldId id="333" r:id="rId37"/>
    <p:sldId id="331" r:id="rId38"/>
    <p:sldId id="328" r:id="rId39"/>
    <p:sldId id="351" r:id="rId40"/>
    <p:sldId id="377" r:id="rId41"/>
    <p:sldId id="354" r:id="rId42"/>
    <p:sldId id="336" r:id="rId43"/>
    <p:sldId id="339" r:id="rId44"/>
    <p:sldId id="378" r:id="rId45"/>
    <p:sldId id="379" r:id="rId46"/>
    <p:sldId id="274" r:id="rId47"/>
    <p:sldId id="291" r:id="rId48"/>
  </p:sldIdLst>
  <p:sldSz cx="9144000" cy="5143500" type="screen16x9"/>
  <p:notesSz cx="6858000" cy="9144000"/>
  <p:embeddedFontLst>
    <p:embeddedFont>
      <p:font typeface="Poppins SemiBold" panose="020B0604020202020204" charset="0"/>
      <p:regular r:id="rId50"/>
      <p:bold r:id="rId51"/>
      <p:italic r:id="rId52"/>
      <p:boldItalic r:id="rId53"/>
    </p:embeddedFont>
    <p:embeddedFont>
      <p:font typeface="Chelsea Market" panose="020B0604020202020204" charset="0"/>
      <p:regular r:id="rId54"/>
    </p:embeddedFont>
    <p:embeddedFont>
      <p:font typeface="Maven Pro" panose="020B0604020202020204" charset="0"/>
      <p:regular r:id="rId55"/>
      <p:bold r:id="rId56"/>
    </p:embeddedFont>
    <p:embeddedFont>
      <p:font typeface="Pangolin" panose="020B0604020202020204" charset="0"/>
      <p:regular r:id="rId57"/>
    </p:embeddedFont>
    <p:embeddedFont>
      <p:font typeface="Nunito Light" panose="020B0604020202020204" charset="0"/>
      <p:regular r:id="rId58"/>
      <p:italic r:id="rId59"/>
    </p:embeddedFont>
    <p:embeddedFont>
      <p:font typeface="Delius" panose="020B0604020202020204" charset="0"/>
      <p:regular r:id="rId60"/>
    </p:embeddedFont>
    <p:embeddedFont>
      <p:font typeface="Calibri" panose="020F0502020204030204" pitchFamily="34" charset="0"/>
      <p:regular r:id="rId61"/>
      <p:bold r:id="rId62"/>
      <p:italic r:id="rId63"/>
      <p:boldItalic r:id="rId64"/>
    </p:embeddedFont>
    <p:embeddedFont>
      <p:font typeface="Be Vietnam Pro" panose="020B0604020202020204" charset="0"/>
      <p:regular r:id="rId65"/>
      <p:bold r:id="rId66"/>
      <p:italic r:id="rId67"/>
      <p:boldItalic r:id="rId68"/>
    </p:embeddedFont>
    <p:embeddedFont>
      <p:font typeface="Anaheim" panose="020B0604020202020204" charset="0"/>
      <p:regular r:id="rId69"/>
    </p:embeddedFont>
    <p:embeddedFont>
      <p:font typeface="Dotum" panose="020B0600000101010101" pitchFamily="34" charset="-127"/>
      <p:regular r:id="rId70"/>
    </p:embeddedFont>
    <p:embeddedFont>
      <p:font typeface="Maven Pro ExtraBold" panose="020B0604020202020204" charset="0"/>
      <p:bold r:id="rId71"/>
    </p:embeddedFont>
    <p:embeddedFont>
      <p:font typeface="Cambria Math" panose="02040503050406030204" pitchFamily="18"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4DD"/>
    <a:srgbClr val="0056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E8CA21-6702-4EC6-B724-3792C4BCC2F7}">
  <a:tblStyle styleId="{B7E8CA21-6702-4EC6-B724-3792C4BCC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80" d="100"/>
          <a:sy n="80" d="100"/>
        </p:scale>
        <p:origin x="2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c0ad4e2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c0ad4e2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6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41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66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3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605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665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82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27d69c7f24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27d69c7f24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89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26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625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979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82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324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491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857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344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29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3931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6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5"/>
        <p:cNvGrpSpPr/>
        <p:nvPr/>
      </p:nvGrpSpPr>
      <p:grpSpPr>
        <a:xfrm>
          <a:off x="0" y="0"/>
          <a:ext cx="0" cy="0"/>
          <a:chOff x="0" y="0"/>
          <a:chExt cx="0" cy="0"/>
        </a:xfrm>
      </p:grpSpPr>
      <p:sp>
        <p:nvSpPr>
          <p:cNvPr id="1936" name="Google Shape;193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7" name="Google Shape;193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972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47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3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19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53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chum bóng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38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27d69c7f24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27d69c7f24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378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526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068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63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7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51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082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710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4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861975"/>
            <a:ext cx="3851700" cy="2943900"/>
          </a:xfrm>
          <a:prstGeom prst="rect">
            <a:avLst/>
          </a:prstGeom>
        </p:spPr>
        <p:txBody>
          <a:bodyPr spcFirstLastPara="1" wrap="square" lIns="91425" tIns="91425" rIns="91425" bIns="91425" anchor="ctr" anchorCtr="0">
            <a:noAutofit/>
          </a:bodyPr>
          <a:lstStyle>
            <a:lvl1pPr lvl="0" algn="l">
              <a:spcBef>
                <a:spcPts val="0"/>
              </a:spcBef>
              <a:spcAft>
                <a:spcPts val="0"/>
              </a:spcAft>
              <a:buClr>
                <a:srgbClr val="191919"/>
              </a:buClr>
              <a:buSzPts val="5200"/>
              <a:buNone/>
              <a:defRPr sz="7000">
                <a:latin typeface="Delius"/>
                <a:ea typeface="Delius"/>
                <a:cs typeface="Delius"/>
                <a:sym typeface="Deliu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5738"/>
            <a:ext cx="4241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61186" y="-15826"/>
            <a:ext cx="5485465" cy="5535558"/>
            <a:chOff x="-161186" y="-15826"/>
            <a:chExt cx="5485465" cy="5535558"/>
          </a:xfrm>
        </p:grpSpPr>
        <p:grpSp>
          <p:nvGrpSpPr>
            <p:cNvPr id="12" name="Google Shape;12;p2"/>
            <p:cNvGrpSpPr/>
            <p:nvPr/>
          </p:nvGrpSpPr>
          <p:grpSpPr>
            <a:xfrm>
              <a:off x="-161186" y="-15826"/>
              <a:ext cx="1135926" cy="998478"/>
              <a:chOff x="1" y="5679"/>
              <a:chExt cx="1564206" cy="1374935"/>
            </a:xfrm>
          </p:grpSpPr>
          <p:sp>
            <p:nvSpPr>
              <p:cNvPr id="13" name="Google Shape;13;p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329227">
              <a:off x="3723827" y="4658588"/>
              <a:ext cx="1545995" cy="591484"/>
              <a:chOff x="5554408" y="1265017"/>
              <a:chExt cx="1620304" cy="619914"/>
            </a:xfrm>
          </p:grpSpPr>
          <p:sp>
            <p:nvSpPr>
              <p:cNvPr id="36" name="Google Shape;36;p2"/>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184503" y="167988"/>
            <a:ext cx="8715438" cy="4855165"/>
            <a:chOff x="184503" y="167988"/>
            <a:chExt cx="8715438" cy="4855165"/>
          </a:xfrm>
        </p:grpSpPr>
        <p:grpSp>
          <p:nvGrpSpPr>
            <p:cNvPr id="59" name="Google Shape;59;p2"/>
            <p:cNvGrpSpPr/>
            <p:nvPr/>
          </p:nvGrpSpPr>
          <p:grpSpPr>
            <a:xfrm>
              <a:off x="4237542" y="167988"/>
              <a:ext cx="518939" cy="371512"/>
              <a:chOff x="4237542" y="167988"/>
              <a:chExt cx="518939" cy="371512"/>
            </a:xfrm>
          </p:grpSpPr>
          <p:sp>
            <p:nvSpPr>
              <p:cNvPr id="60" name="Google Shape;60;p2"/>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84503" y="4548871"/>
              <a:ext cx="583307" cy="474282"/>
              <a:chOff x="184503" y="4548871"/>
              <a:chExt cx="583307" cy="474282"/>
            </a:xfrm>
          </p:grpSpPr>
          <p:sp>
            <p:nvSpPr>
              <p:cNvPr id="63" name="Google Shape;63;p2"/>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8716502" y="1405625"/>
              <a:ext cx="183439" cy="16911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81"/>
        <p:cNvGrpSpPr/>
        <p:nvPr/>
      </p:nvGrpSpPr>
      <p:grpSpPr>
        <a:xfrm>
          <a:off x="0" y="0"/>
          <a:ext cx="0" cy="0"/>
          <a:chOff x="0" y="0"/>
          <a:chExt cx="0" cy="0"/>
        </a:xfrm>
      </p:grpSpPr>
      <p:sp>
        <p:nvSpPr>
          <p:cNvPr id="882" name="Google Shape;88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3" name="Google Shape;883;p18"/>
          <p:cNvGrpSpPr/>
          <p:nvPr/>
        </p:nvGrpSpPr>
        <p:grpSpPr>
          <a:xfrm>
            <a:off x="-736967" y="2864395"/>
            <a:ext cx="9819351" cy="2753257"/>
            <a:chOff x="-736967" y="2864395"/>
            <a:chExt cx="9819351" cy="2753257"/>
          </a:xfrm>
        </p:grpSpPr>
        <p:sp>
          <p:nvSpPr>
            <p:cNvPr id="884" name="Google Shape;884;p18"/>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8"/>
          <p:cNvGrpSpPr/>
          <p:nvPr/>
        </p:nvGrpSpPr>
        <p:grpSpPr>
          <a:xfrm>
            <a:off x="-240454" y="100282"/>
            <a:ext cx="9533016" cy="5119675"/>
            <a:chOff x="-240454" y="100282"/>
            <a:chExt cx="9533016" cy="5119675"/>
          </a:xfrm>
        </p:grpSpPr>
        <p:grpSp>
          <p:nvGrpSpPr>
            <p:cNvPr id="888" name="Google Shape;888;p18"/>
            <p:cNvGrpSpPr/>
            <p:nvPr/>
          </p:nvGrpSpPr>
          <p:grpSpPr>
            <a:xfrm rot="4955892" flipH="1">
              <a:off x="-24691" y="-40614"/>
              <a:ext cx="429754" cy="812657"/>
              <a:chOff x="3925396" y="4059189"/>
              <a:chExt cx="757372" cy="1432176"/>
            </a:xfrm>
          </p:grpSpPr>
          <p:sp>
            <p:nvSpPr>
              <p:cNvPr id="889" name="Google Shape;889;p1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8"/>
            <p:cNvGrpSpPr/>
            <p:nvPr/>
          </p:nvGrpSpPr>
          <p:grpSpPr>
            <a:xfrm rot="4956030" flipH="1">
              <a:off x="-76462" y="787193"/>
              <a:ext cx="533303" cy="799260"/>
              <a:chOff x="2995144" y="4433786"/>
              <a:chExt cx="710262" cy="1064470"/>
            </a:xfrm>
          </p:grpSpPr>
          <p:sp>
            <p:nvSpPr>
              <p:cNvPr id="893" name="Google Shape;893;p1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8"/>
            <p:cNvGrpSpPr/>
            <p:nvPr/>
          </p:nvGrpSpPr>
          <p:grpSpPr>
            <a:xfrm rot="-4124887">
              <a:off x="8583996" y="4386761"/>
              <a:ext cx="382430" cy="961467"/>
              <a:chOff x="4979142" y="4336675"/>
              <a:chExt cx="444861" cy="1118426"/>
            </a:xfrm>
          </p:grpSpPr>
          <p:sp>
            <p:nvSpPr>
              <p:cNvPr id="898" name="Google Shape;898;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8"/>
              <p:cNvGrpSpPr/>
              <p:nvPr/>
            </p:nvGrpSpPr>
            <p:grpSpPr>
              <a:xfrm>
                <a:off x="4979142" y="4336675"/>
                <a:ext cx="444861" cy="1118426"/>
                <a:chOff x="4979142" y="4336675"/>
                <a:chExt cx="444861" cy="1118426"/>
              </a:xfrm>
            </p:grpSpPr>
            <p:sp>
              <p:nvSpPr>
                <p:cNvPr id="900" name="Google Shape;900;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3" name="Google Shape;903;p18"/>
          <p:cNvGrpSpPr/>
          <p:nvPr/>
        </p:nvGrpSpPr>
        <p:grpSpPr>
          <a:xfrm flipH="1">
            <a:off x="7806464" y="-307321"/>
            <a:ext cx="1564206" cy="1374935"/>
            <a:chOff x="1" y="5679"/>
            <a:chExt cx="1564206" cy="1374935"/>
          </a:xfrm>
        </p:grpSpPr>
        <p:sp>
          <p:nvSpPr>
            <p:cNvPr id="904" name="Google Shape;904;p18"/>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59"/>
        <p:cNvGrpSpPr/>
        <p:nvPr/>
      </p:nvGrpSpPr>
      <p:grpSpPr>
        <a:xfrm>
          <a:off x="0" y="0"/>
          <a:ext cx="0" cy="0"/>
          <a:chOff x="0" y="0"/>
          <a:chExt cx="0" cy="0"/>
        </a:xfrm>
      </p:grpSpPr>
      <p:sp>
        <p:nvSpPr>
          <p:cNvPr id="960" name="Google Shape;96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20"/>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3"/>
        <p:cNvGrpSpPr/>
        <p:nvPr/>
      </p:nvGrpSpPr>
      <p:grpSpPr>
        <a:xfrm>
          <a:off x="0" y="0"/>
          <a:ext cx="0" cy="0"/>
          <a:chOff x="0" y="0"/>
          <a:chExt cx="0" cy="0"/>
        </a:xfrm>
      </p:grpSpPr>
      <p:sp>
        <p:nvSpPr>
          <p:cNvPr id="1024" name="Google Shape;102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5" name="Google Shape;1025;p22"/>
          <p:cNvSpPr txBox="1">
            <a:spLocks noGrp="1"/>
          </p:cNvSpPr>
          <p:nvPr>
            <p:ph type="subTitle" idx="1"/>
          </p:nvPr>
        </p:nvSpPr>
        <p:spPr>
          <a:xfrm>
            <a:off x="4952131"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2"/>
          <p:cNvSpPr txBox="1">
            <a:spLocks noGrp="1"/>
          </p:cNvSpPr>
          <p:nvPr>
            <p:ph type="subTitle" idx="2"/>
          </p:nvPr>
        </p:nvSpPr>
        <p:spPr>
          <a:xfrm>
            <a:off x="1333425"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2"/>
          <p:cNvSpPr txBox="1">
            <a:spLocks noGrp="1"/>
          </p:cNvSpPr>
          <p:nvPr>
            <p:ph type="subTitle" idx="3"/>
          </p:nvPr>
        </p:nvSpPr>
        <p:spPr>
          <a:xfrm>
            <a:off x="1333425"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8" name="Google Shape;1028;p22"/>
          <p:cNvSpPr txBox="1">
            <a:spLocks noGrp="1"/>
          </p:cNvSpPr>
          <p:nvPr>
            <p:ph type="subTitle" idx="4"/>
          </p:nvPr>
        </p:nvSpPr>
        <p:spPr>
          <a:xfrm>
            <a:off x="4952131"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9" name="Google Shape;1029;p22"/>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22"/>
          <p:cNvGrpSpPr/>
          <p:nvPr/>
        </p:nvGrpSpPr>
        <p:grpSpPr>
          <a:xfrm>
            <a:off x="-11" y="85153"/>
            <a:ext cx="9030186" cy="5056379"/>
            <a:chOff x="-11" y="85153"/>
            <a:chExt cx="9030186" cy="5056379"/>
          </a:xfrm>
        </p:grpSpPr>
        <p:grpSp>
          <p:nvGrpSpPr>
            <p:cNvPr id="1031" name="Google Shape;1031;p22"/>
            <p:cNvGrpSpPr/>
            <p:nvPr/>
          </p:nvGrpSpPr>
          <p:grpSpPr>
            <a:xfrm rot="-1361874">
              <a:off x="77633" y="202648"/>
              <a:ext cx="718707" cy="546683"/>
              <a:chOff x="3251400" y="723825"/>
              <a:chExt cx="714950" cy="543825"/>
            </a:xfrm>
          </p:grpSpPr>
          <p:sp>
            <p:nvSpPr>
              <p:cNvPr id="1032" name="Google Shape;1032;p22"/>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9899719" flipH="1">
              <a:off x="8447232" y="4131533"/>
              <a:ext cx="465814" cy="966171"/>
              <a:chOff x="3614175" y="1788875"/>
              <a:chExt cx="629100" cy="1304850"/>
            </a:xfrm>
          </p:grpSpPr>
          <p:sp>
            <p:nvSpPr>
              <p:cNvPr id="1040" name="Google Shape;1040;p22"/>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5" name="Google Shape;1055;p22"/>
          <p:cNvGrpSpPr/>
          <p:nvPr/>
        </p:nvGrpSpPr>
        <p:grpSpPr>
          <a:xfrm>
            <a:off x="-311652" y="3605698"/>
            <a:ext cx="1623971" cy="2142934"/>
            <a:chOff x="-311652" y="3605698"/>
            <a:chExt cx="1623971" cy="2142934"/>
          </a:xfrm>
        </p:grpSpPr>
        <p:grpSp>
          <p:nvGrpSpPr>
            <p:cNvPr id="1056" name="Google Shape;1056;p22"/>
            <p:cNvGrpSpPr/>
            <p:nvPr/>
          </p:nvGrpSpPr>
          <p:grpSpPr>
            <a:xfrm rot="-8248398" flipH="1">
              <a:off x="-109674" y="4404955"/>
              <a:ext cx="1220015" cy="1072392"/>
              <a:chOff x="1" y="5679"/>
              <a:chExt cx="1564206" cy="1374935"/>
            </a:xfrm>
          </p:grpSpPr>
          <p:sp>
            <p:nvSpPr>
              <p:cNvPr id="1057" name="Google Shape;1057;p2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2"/>
            <p:cNvGrpSpPr/>
            <p:nvPr/>
          </p:nvGrpSpPr>
          <p:grpSpPr>
            <a:xfrm rot="-1379592">
              <a:off x="-41501" y="3700029"/>
              <a:ext cx="606647" cy="608032"/>
              <a:chOff x="7581671" y="539495"/>
              <a:chExt cx="606681" cy="608066"/>
            </a:xfrm>
          </p:grpSpPr>
          <p:sp>
            <p:nvSpPr>
              <p:cNvPr id="1080" name="Google Shape;1080;p22"/>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64"/>
        <p:cNvGrpSpPr/>
        <p:nvPr/>
      </p:nvGrpSpPr>
      <p:grpSpPr>
        <a:xfrm>
          <a:off x="0" y="0"/>
          <a:ext cx="0" cy="0"/>
          <a:chOff x="0" y="0"/>
          <a:chExt cx="0" cy="0"/>
        </a:xfrm>
      </p:grpSpPr>
      <p:sp>
        <p:nvSpPr>
          <p:cNvPr id="1165" name="Google Shape;116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4"/>
          <p:cNvSpPr txBox="1">
            <a:spLocks noGrp="1"/>
          </p:cNvSpPr>
          <p:nvPr>
            <p:ph type="subTitle" idx="1"/>
          </p:nvPr>
        </p:nvSpPr>
        <p:spPr>
          <a:xfrm>
            <a:off x="720000"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4"/>
          <p:cNvSpPr txBox="1">
            <a:spLocks noGrp="1"/>
          </p:cNvSpPr>
          <p:nvPr>
            <p:ph type="subTitle" idx="2"/>
          </p:nvPr>
        </p:nvSpPr>
        <p:spPr>
          <a:xfrm>
            <a:off x="3419218"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4"/>
          <p:cNvSpPr txBox="1">
            <a:spLocks noGrp="1"/>
          </p:cNvSpPr>
          <p:nvPr>
            <p:ph type="subTitle" idx="3"/>
          </p:nvPr>
        </p:nvSpPr>
        <p:spPr>
          <a:xfrm>
            <a:off x="6118443"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4"/>
          <p:cNvSpPr txBox="1">
            <a:spLocks noGrp="1"/>
          </p:cNvSpPr>
          <p:nvPr>
            <p:ph type="subTitle" idx="4"/>
          </p:nvPr>
        </p:nvSpPr>
        <p:spPr>
          <a:xfrm>
            <a:off x="720000"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0" name="Google Shape;1170;p24"/>
          <p:cNvSpPr txBox="1">
            <a:spLocks noGrp="1"/>
          </p:cNvSpPr>
          <p:nvPr>
            <p:ph type="subTitle" idx="5"/>
          </p:nvPr>
        </p:nvSpPr>
        <p:spPr>
          <a:xfrm>
            <a:off x="3419222"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1" name="Google Shape;1171;p24"/>
          <p:cNvSpPr txBox="1">
            <a:spLocks noGrp="1"/>
          </p:cNvSpPr>
          <p:nvPr>
            <p:ph type="subTitle" idx="6"/>
          </p:nvPr>
        </p:nvSpPr>
        <p:spPr>
          <a:xfrm>
            <a:off x="6118444"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172" name="Google Shape;1172;p24"/>
          <p:cNvGrpSpPr/>
          <p:nvPr/>
        </p:nvGrpSpPr>
        <p:grpSpPr>
          <a:xfrm>
            <a:off x="51367" y="2894075"/>
            <a:ext cx="668626" cy="1090176"/>
            <a:chOff x="51367" y="2894075"/>
            <a:chExt cx="668626" cy="1090176"/>
          </a:xfrm>
        </p:grpSpPr>
        <p:grpSp>
          <p:nvGrpSpPr>
            <p:cNvPr id="1173" name="Google Shape;1173;p24"/>
            <p:cNvGrpSpPr/>
            <p:nvPr/>
          </p:nvGrpSpPr>
          <p:grpSpPr>
            <a:xfrm rot="633019">
              <a:off x="118375" y="2940290"/>
              <a:ext cx="555778" cy="552028"/>
              <a:chOff x="2439375" y="2818275"/>
              <a:chExt cx="555775" cy="552025"/>
            </a:xfrm>
          </p:grpSpPr>
          <p:sp>
            <p:nvSpPr>
              <p:cNvPr id="1174" name="Google Shape;1174;p24"/>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4"/>
            <p:cNvGrpSpPr/>
            <p:nvPr/>
          </p:nvGrpSpPr>
          <p:grpSpPr>
            <a:xfrm rot="780811">
              <a:off x="79169" y="3677130"/>
              <a:ext cx="281374" cy="279024"/>
              <a:chOff x="3128600" y="3028450"/>
              <a:chExt cx="281350" cy="279000"/>
            </a:xfrm>
          </p:grpSpPr>
          <p:sp>
            <p:nvSpPr>
              <p:cNvPr id="1182" name="Google Shape;1182;p24"/>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7" name="Google Shape;1187;p24"/>
          <p:cNvGrpSpPr/>
          <p:nvPr/>
        </p:nvGrpSpPr>
        <p:grpSpPr>
          <a:xfrm>
            <a:off x="8349217" y="1934234"/>
            <a:ext cx="992377" cy="3707466"/>
            <a:chOff x="8349217" y="1934234"/>
            <a:chExt cx="992377" cy="3707466"/>
          </a:xfrm>
        </p:grpSpPr>
        <p:sp>
          <p:nvSpPr>
            <p:cNvPr id="1188" name="Google Shape;1188;p24"/>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4"/>
            <p:cNvGrpSpPr/>
            <p:nvPr/>
          </p:nvGrpSpPr>
          <p:grpSpPr>
            <a:xfrm>
              <a:off x="8349217" y="4280502"/>
              <a:ext cx="647493" cy="646977"/>
              <a:chOff x="4088500" y="3399775"/>
              <a:chExt cx="785125" cy="784500"/>
            </a:xfrm>
          </p:grpSpPr>
          <p:sp>
            <p:nvSpPr>
              <p:cNvPr id="1190" name="Google Shape;1190;p24"/>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 name="Google Shape;1199;p24"/>
          <p:cNvGrpSpPr/>
          <p:nvPr/>
        </p:nvGrpSpPr>
        <p:grpSpPr>
          <a:xfrm>
            <a:off x="-127223" y="-307321"/>
            <a:ext cx="9497893" cy="6060506"/>
            <a:chOff x="-127223" y="-307321"/>
            <a:chExt cx="9497893" cy="6060506"/>
          </a:xfrm>
        </p:grpSpPr>
        <p:grpSp>
          <p:nvGrpSpPr>
            <p:cNvPr id="1200" name="Google Shape;1200;p24"/>
            <p:cNvGrpSpPr/>
            <p:nvPr/>
          </p:nvGrpSpPr>
          <p:grpSpPr>
            <a:xfrm rot="6395472">
              <a:off x="-112599" y="4234427"/>
              <a:ext cx="1564267" cy="1196674"/>
              <a:chOff x="8489095" y="3798132"/>
              <a:chExt cx="2066925" cy="1581211"/>
            </a:xfrm>
          </p:grpSpPr>
          <p:sp>
            <p:nvSpPr>
              <p:cNvPr id="1201" name="Google Shape;1201;p2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4"/>
            <p:cNvGrpSpPr/>
            <p:nvPr/>
          </p:nvGrpSpPr>
          <p:grpSpPr>
            <a:xfrm flipH="1">
              <a:off x="7806464" y="-307321"/>
              <a:ext cx="1564206" cy="1374935"/>
              <a:chOff x="1" y="5679"/>
              <a:chExt cx="1564206" cy="1374935"/>
            </a:xfrm>
          </p:grpSpPr>
          <p:sp>
            <p:nvSpPr>
              <p:cNvPr id="1225" name="Google Shape;1225;p2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01"/>
        <p:cNvGrpSpPr/>
        <p:nvPr/>
      </p:nvGrpSpPr>
      <p:grpSpPr>
        <a:xfrm>
          <a:off x="0" y="0"/>
          <a:ext cx="0" cy="0"/>
          <a:chOff x="0" y="0"/>
          <a:chExt cx="0" cy="0"/>
        </a:xfrm>
      </p:grpSpPr>
      <p:sp>
        <p:nvSpPr>
          <p:cNvPr id="1402" name="Google Shape;1402;p27"/>
          <p:cNvSpPr txBox="1">
            <a:spLocks noGrp="1"/>
          </p:cNvSpPr>
          <p:nvPr>
            <p:ph type="title" hasCustomPrompt="1"/>
          </p:nvPr>
        </p:nvSpPr>
        <p:spPr>
          <a:xfrm>
            <a:off x="2223600" y="65947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3" name="Google Shape;1403;p27"/>
          <p:cNvSpPr txBox="1">
            <a:spLocks noGrp="1"/>
          </p:cNvSpPr>
          <p:nvPr>
            <p:ph type="subTitle" idx="1"/>
          </p:nvPr>
        </p:nvSpPr>
        <p:spPr>
          <a:xfrm>
            <a:off x="2223600" y="1348396"/>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4" name="Google Shape;1404;p27"/>
          <p:cNvSpPr txBox="1">
            <a:spLocks noGrp="1"/>
          </p:cNvSpPr>
          <p:nvPr>
            <p:ph type="title" idx="2" hasCustomPrompt="1"/>
          </p:nvPr>
        </p:nvSpPr>
        <p:spPr>
          <a:xfrm>
            <a:off x="2223600" y="201173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5" name="Google Shape;1405;p27"/>
          <p:cNvSpPr txBox="1">
            <a:spLocks noGrp="1"/>
          </p:cNvSpPr>
          <p:nvPr>
            <p:ph type="subTitle" idx="3"/>
          </p:nvPr>
        </p:nvSpPr>
        <p:spPr>
          <a:xfrm>
            <a:off x="2223600" y="2700652"/>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6" name="Google Shape;1406;p27"/>
          <p:cNvSpPr txBox="1">
            <a:spLocks noGrp="1"/>
          </p:cNvSpPr>
          <p:nvPr>
            <p:ph type="title" idx="4" hasCustomPrompt="1"/>
          </p:nvPr>
        </p:nvSpPr>
        <p:spPr>
          <a:xfrm>
            <a:off x="2223600" y="336399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7" name="Google Shape;1407;p27"/>
          <p:cNvSpPr txBox="1">
            <a:spLocks noGrp="1"/>
          </p:cNvSpPr>
          <p:nvPr>
            <p:ph type="subTitle" idx="5"/>
          </p:nvPr>
        </p:nvSpPr>
        <p:spPr>
          <a:xfrm>
            <a:off x="2223600" y="4052925"/>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408" name="Google Shape;1408;p27"/>
          <p:cNvGrpSpPr/>
          <p:nvPr/>
        </p:nvGrpSpPr>
        <p:grpSpPr>
          <a:xfrm>
            <a:off x="184503" y="167988"/>
            <a:ext cx="4571978" cy="4855165"/>
            <a:chOff x="184503" y="167988"/>
            <a:chExt cx="4571978" cy="4855165"/>
          </a:xfrm>
        </p:grpSpPr>
        <p:sp>
          <p:nvSpPr>
            <p:cNvPr id="1409" name="Google Shape;1409;p27"/>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27"/>
          <p:cNvGrpSpPr/>
          <p:nvPr/>
        </p:nvGrpSpPr>
        <p:grpSpPr>
          <a:xfrm>
            <a:off x="-278098" y="1938133"/>
            <a:ext cx="1075421" cy="1267237"/>
            <a:chOff x="-278098" y="1938133"/>
            <a:chExt cx="1075421" cy="1267237"/>
          </a:xfrm>
        </p:grpSpPr>
        <p:grpSp>
          <p:nvGrpSpPr>
            <p:cNvPr id="1413" name="Google Shape;1413;p27"/>
            <p:cNvGrpSpPr/>
            <p:nvPr/>
          </p:nvGrpSpPr>
          <p:grpSpPr>
            <a:xfrm rot="5400000">
              <a:off x="-24743" y="2383304"/>
              <a:ext cx="568711" cy="1075421"/>
              <a:chOff x="3925396" y="4059189"/>
              <a:chExt cx="757372" cy="1432176"/>
            </a:xfrm>
          </p:grpSpPr>
          <p:sp>
            <p:nvSpPr>
              <p:cNvPr id="1414" name="Google Shape;1414;p2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7"/>
            <p:cNvGrpSpPr/>
            <p:nvPr/>
          </p:nvGrpSpPr>
          <p:grpSpPr>
            <a:xfrm rot="5400000">
              <a:off x="-59729" y="1805146"/>
              <a:ext cx="533336" cy="799310"/>
              <a:chOff x="2995144" y="4433786"/>
              <a:chExt cx="710262" cy="1064470"/>
            </a:xfrm>
          </p:grpSpPr>
          <p:sp>
            <p:nvSpPr>
              <p:cNvPr id="1418" name="Google Shape;1418;p2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7"/>
          <p:cNvGrpSpPr/>
          <p:nvPr/>
        </p:nvGrpSpPr>
        <p:grpSpPr>
          <a:xfrm>
            <a:off x="-161186" y="-15826"/>
            <a:ext cx="9445898" cy="5218160"/>
            <a:chOff x="-161186" y="-15826"/>
            <a:chExt cx="9445898" cy="5218160"/>
          </a:xfrm>
        </p:grpSpPr>
        <p:grpSp>
          <p:nvGrpSpPr>
            <p:cNvPr id="1423" name="Google Shape;1423;p27"/>
            <p:cNvGrpSpPr/>
            <p:nvPr/>
          </p:nvGrpSpPr>
          <p:grpSpPr>
            <a:xfrm>
              <a:off x="7720463" y="4005673"/>
              <a:ext cx="1564249" cy="1196661"/>
              <a:chOff x="8489095" y="3798132"/>
              <a:chExt cx="2066925" cy="1581211"/>
            </a:xfrm>
          </p:grpSpPr>
          <p:sp>
            <p:nvSpPr>
              <p:cNvPr id="1424" name="Google Shape;1424;p27"/>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7"/>
            <p:cNvGrpSpPr/>
            <p:nvPr/>
          </p:nvGrpSpPr>
          <p:grpSpPr>
            <a:xfrm>
              <a:off x="-161186" y="-15826"/>
              <a:ext cx="1135926" cy="998478"/>
              <a:chOff x="1" y="5679"/>
              <a:chExt cx="1564206" cy="1374935"/>
            </a:xfrm>
          </p:grpSpPr>
          <p:sp>
            <p:nvSpPr>
              <p:cNvPr id="1448" name="Google Shape;1448;p27"/>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0"/>
        <p:cNvGrpSpPr/>
        <p:nvPr/>
      </p:nvGrpSpPr>
      <p:grpSpPr>
        <a:xfrm>
          <a:off x="0" y="0"/>
          <a:ext cx="0" cy="0"/>
          <a:chOff x="0" y="0"/>
          <a:chExt cx="0" cy="0"/>
        </a:xfrm>
      </p:grpSpPr>
      <p:grpSp>
        <p:nvGrpSpPr>
          <p:cNvPr id="1501" name="Google Shape;1501;p29"/>
          <p:cNvGrpSpPr/>
          <p:nvPr/>
        </p:nvGrpSpPr>
        <p:grpSpPr>
          <a:xfrm>
            <a:off x="8399068" y="2894075"/>
            <a:ext cx="668626" cy="1090176"/>
            <a:chOff x="8399068" y="2894075"/>
            <a:chExt cx="668626" cy="1090176"/>
          </a:xfrm>
        </p:grpSpPr>
        <p:grpSp>
          <p:nvGrpSpPr>
            <p:cNvPr id="1502" name="Google Shape;1502;p29"/>
            <p:cNvGrpSpPr/>
            <p:nvPr/>
          </p:nvGrpSpPr>
          <p:grpSpPr>
            <a:xfrm rot="-633019" flipH="1">
              <a:off x="8444908" y="2940290"/>
              <a:ext cx="555778" cy="552028"/>
              <a:chOff x="2439375" y="2818275"/>
              <a:chExt cx="555775" cy="552025"/>
            </a:xfrm>
          </p:grpSpPr>
          <p:sp>
            <p:nvSpPr>
              <p:cNvPr id="1503" name="Google Shape;1503;p29"/>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9"/>
            <p:cNvGrpSpPr/>
            <p:nvPr/>
          </p:nvGrpSpPr>
          <p:grpSpPr>
            <a:xfrm rot="-780811" flipH="1">
              <a:off x="8758518" y="3677130"/>
              <a:ext cx="281374" cy="279024"/>
              <a:chOff x="3128600" y="3028450"/>
              <a:chExt cx="281350" cy="279000"/>
            </a:xfrm>
          </p:grpSpPr>
          <p:sp>
            <p:nvSpPr>
              <p:cNvPr id="1511" name="Google Shape;1511;p29"/>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6" name="Google Shape;1516;p29"/>
          <p:cNvGrpSpPr/>
          <p:nvPr/>
        </p:nvGrpSpPr>
        <p:grpSpPr>
          <a:xfrm>
            <a:off x="-222533" y="1934234"/>
            <a:ext cx="992377" cy="3707466"/>
            <a:chOff x="-222533" y="1934234"/>
            <a:chExt cx="992377" cy="3707466"/>
          </a:xfrm>
        </p:grpSpPr>
        <p:sp>
          <p:nvSpPr>
            <p:cNvPr id="1517" name="Google Shape;1517;p29"/>
            <p:cNvSpPr/>
            <p:nvPr/>
          </p:nvSpPr>
          <p:spPr>
            <a:xfrm rot="-5400000">
              <a:off x="-1580081"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 name="Google Shape;1518;p29"/>
            <p:cNvGrpSpPr/>
            <p:nvPr/>
          </p:nvGrpSpPr>
          <p:grpSpPr>
            <a:xfrm flipH="1">
              <a:off x="122352" y="4280502"/>
              <a:ext cx="647493" cy="646977"/>
              <a:chOff x="4088500" y="3399775"/>
              <a:chExt cx="785125" cy="784500"/>
            </a:xfrm>
          </p:grpSpPr>
          <p:sp>
            <p:nvSpPr>
              <p:cNvPr id="1519" name="Google Shape;1519;p29"/>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29"/>
          <p:cNvGrpSpPr/>
          <p:nvPr/>
        </p:nvGrpSpPr>
        <p:grpSpPr>
          <a:xfrm>
            <a:off x="-251609" y="-307321"/>
            <a:ext cx="9497893" cy="6060506"/>
            <a:chOff x="-251609" y="-307321"/>
            <a:chExt cx="9497893" cy="6060506"/>
          </a:xfrm>
        </p:grpSpPr>
        <p:grpSp>
          <p:nvGrpSpPr>
            <p:cNvPr id="1529" name="Google Shape;1529;p29"/>
            <p:cNvGrpSpPr/>
            <p:nvPr/>
          </p:nvGrpSpPr>
          <p:grpSpPr>
            <a:xfrm rot="-6395472" flipH="1">
              <a:off x="7667393" y="4234427"/>
              <a:ext cx="1564267" cy="1196674"/>
              <a:chOff x="8489095" y="3798132"/>
              <a:chExt cx="2066925" cy="1581211"/>
            </a:xfrm>
          </p:grpSpPr>
          <p:sp>
            <p:nvSpPr>
              <p:cNvPr id="1530" name="Google Shape;1530;p29"/>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9"/>
            <p:cNvGrpSpPr/>
            <p:nvPr/>
          </p:nvGrpSpPr>
          <p:grpSpPr>
            <a:xfrm>
              <a:off x="-251609" y="-307321"/>
              <a:ext cx="1564206" cy="1374935"/>
              <a:chOff x="1" y="5679"/>
              <a:chExt cx="1564206" cy="1374935"/>
            </a:xfrm>
          </p:grpSpPr>
          <p:sp>
            <p:nvSpPr>
              <p:cNvPr id="1554" name="Google Shape;1554;p2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6"/>
        <p:cNvGrpSpPr/>
        <p:nvPr/>
      </p:nvGrpSpPr>
      <p:grpSpPr>
        <a:xfrm>
          <a:off x="0" y="0"/>
          <a:ext cx="0" cy="0"/>
          <a:chOff x="0" y="0"/>
          <a:chExt cx="0" cy="0"/>
        </a:xfrm>
      </p:grpSpPr>
      <p:sp>
        <p:nvSpPr>
          <p:cNvPr id="1577" name="Google Shape;1577;p30"/>
          <p:cNvSpPr/>
          <p:nvPr/>
        </p:nvSpPr>
        <p:spPr>
          <a:xfrm rot="6073284" flipH="1">
            <a:off x="-771008"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0"/>
          <p:cNvGrpSpPr/>
          <p:nvPr/>
        </p:nvGrpSpPr>
        <p:grpSpPr>
          <a:xfrm>
            <a:off x="7807269" y="3605698"/>
            <a:ext cx="1623971" cy="2142934"/>
            <a:chOff x="7807269" y="3605698"/>
            <a:chExt cx="1623971" cy="2142934"/>
          </a:xfrm>
        </p:grpSpPr>
        <p:grpSp>
          <p:nvGrpSpPr>
            <p:cNvPr id="1579" name="Google Shape;1579;p30"/>
            <p:cNvGrpSpPr/>
            <p:nvPr/>
          </p:nvGrpSpPr>
          <p:grpSpPr>
            <a:xfrm rot="8248398">
              <a:off x="8009247" y="4404955"/>
              <a:ext cx="1220015" cy="1072392"/>
              <a:chOff x="1" y="5679"/>
              <a:chExt cx="1564206" cy="1374935"/>
            </a:xfrm>
          </p:grpSpPr>
          <p:sp>
            <p:nvSpPr>
              <p:cNvPr id="1580" name="Google Shape;1580;p30"/>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0"/>
            <p:cNvGrpSpPr/>
            <p:nvPr/>
          </p:nvGrpSpPr>
          <p:grpSpPr>
            <a:xfrm rot="1379592" flipH="1">
              <a:off x="8554443" y="3700029"/>
              <a:ext cx="606647" cy="608032"/>
              <a:chOff x="7581671" y="539495"/>
              <a:chExt cx="606681" cy="608066"/>
            </a:xfrm>
          </p:grpSpPr>
          <p:sp>
            <p:nvSpPr>
              <p:cNvPr id="1603" name="Google Shape;1603;p30"/>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30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82536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193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367600" y="2770156"/>
            <a:ext cx="4408800" cy="1002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3844500" y="1417822"/>
            <a:ext cx="14550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a:spLocks noGrp="1"/>
          </p:cNvSpPr>
          <p:nvPr>
            <p:ph type="subTitle" idx="1"/>
          </p:nvPr>
        </p:nvSpPr>
        <p:spPr>
          <a:xfrm>
            <a:off x="2367600" y="3772435"/>
            <a:ext cx="4408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0" name="Google Shape;70;p3"/>
          <p:cNvGrpSpPr/>
          <p:nvPr/>
        </p:nvGrpSpPr>
        <p:grpSpPr>
          <a:xfrm>
            <a:off x="4237542" y="167988"/>
            <a:ext cx="4649654" cy="4731503"/>
            <a:chOff x="4237542" y="167988"/>
            <a:chExt cx="4649654" cy="4731503"/>
          </a:xfrm>
        </p:grpSpPr>
        <p:sp>
          <p:nvSpPr>
            <p:cNvPr id="71" name="Google Shape;71;p3"/>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71299" y="2429332"/>
              <a:ext cx="215897" cy="206016"/>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983249" y="4658798"/>
              <a:ext cx="54578" cy="5512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699946" y="4681417"/>
              <a:ext cx="215897" cy="218074"/>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278759" y="-395357"/>
            <a:ext cx="9896578" cy="6056219"/>
            <a:chOff x="-278759" y="-395357"/>
            <a:chExt cx="9896578" cy="6056219"/>
          </a:xfrm>
        </p:grpSpPr>
        <p:grpSp>
          <p:nvGrpSpPr>
            <p:cNvPr id="77" name="Google Shape;77;p3"/>
            <p:cNvGrpSpPr/>
            <p:nvPr/>
          </p:nvGrpSpPr>
          <p:grpSpPr>
            <a:xfrm>
              <a:off x="7654558" y="-395357"/>
              <a:ext cx="1963260" cy="2753257"/>
              <a:chOff x="7654558" y="-395357"/>
              <a:chExt cx="1963260" cy="2753257"/>
            </a:xfrm>
          </p:grpSpPr>
          <p:sp>
            <p:nvSpPr>
              <p:cNvPr id="78" name="Google Shape;78;p3"/>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flipH="1">
                <a:off x="7806464" y="-307321"/>
                <a:ext cx="1564206" cy="1374935"/>
                <a:chOff x="1" y="5679"/>
                <a:chExt cx="1564206" cy="1374935"/>
              </a:xfrm>
            </p:grpSpPr>
            <p:sp>
              <p:nvSpPr>
                <p:cNvPr id="80" name="Google Shape;80;p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3"/>
            <p:cNvSpPr/>
            <p:nvPr/>
          </p:nvSpPr>
          <p:spPr>
            <a:xfrm flipH="1">
              <a:off x="-278759" y="2940330"/>
              <a:ext cx="3150684" cy="2720532"/>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3115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2154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5704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06523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6336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3597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9671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066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6" name="Google Shape;256;p6"/>
          <p:cNvGrpSpPr/>
          <p:nvPr/>
        </p:nvGrpSpPr>
        <p:grpSpPr>
          <a:xfrm>
            <a:off x="8349217" y="1934234"/>
            <a:ext cx="992377" cy="3707466"/>
            <a:chOff x="8349217" y="1934234"/>
            <a:chExt cx="992377" cy="3707466"/>
          </a:xfrm>
        </p:grpSpPr>
        <p:sp>
          <p:nvSpPr>
            <p:cNvPr id="257" name="Google Shape;257;p6"/>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6"/>
            <p:cNvGrpSpPr/>
            <p:nvPr/>
          </p:nvGrpSpPr>
          <p:grpSpPr>
            <a:xfrm>
              <a:off x="8349217" y="4280502"/>
              <a:ext cx="647493" cy="646977"/>
              <a:chOff x="4088500" y="3399775"/>
              <a:chExt cx="785125" cy="784500"/>
            </a:xfrm>
          </p:grpSpPr>
          <p:sp>
            <p:nvSpPr>
              <p:cNvPr id="259" name="Google Shape;259;p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6"/>
          <p:cNvGrpSpPr/>
          <p:nvPr/>
        </p:nvGrpSpPr>
        <p:grpSpPr>
          <a:xfrm>
            <a:off x="51366" y="2856919"/>
            <a:ext cx="512437" cy="1127332"/>
            <a:chOff x="51366" y="2856919"/>
            <a:chExt cx="512437" cy="1127332"/>
          </a:xfrm>
        </p:grpSpPr>
        <p:grpSp>
          <p:nvGrpSpPr>
            <p:cNvPr id="269" name="Google Shape;269;p6"/>
            <p:cNvGrpSpPr/>
            <p:nvPr/>
          </p:nvGrpSpPr>
          <p:grpSpPr>
            <a:xfrm rot="632937">
              <a:off x="87643" y="2893492"/>
              <a:ext cx="439883" cy="436915"/>
              <a:chOff x="2439375" y="2818275"/>
              <a:chExt cx="555775" cy="552025"/>
            </a:xfrm>
          </p:grpSpPr>
          <p:sp>
            <p:nvSpPr>
              <p:cNvPr id="270" name="Google Shape;270;p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rot="780811">
              <a:off x="79169" y="3677130"/>
              <a:ext cx="281374" cy="279024"/>
              <a:chOff x="3128600" y="3028450"/>
              <a:chExt cx="281350" cy="279000"/>
            </a:xfrm>
          </p:grpSpPr>
          <p:sp>
            <p:nvSpPr>
              <p:cNvPr id="278" name="Google Shape;278;p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6"/>
          <p:cNvGrpSpPr/>
          <p:nvPr/>
        </p:nvGrpSpPr>
        <p:grpSpPr>
          <a:xfrm>
            <a:off x="-127223" y="-307321"/>
            <a:ext cx="9497893" cy="6060506"/>
            <a:chOff x="-127223" y="-307321"/>
            <a:chExt cx="9497893" cy="6060506"/>
          </a:xfrm>
        </p:grpSpPr>
        <p:grpSp>
          <p:nvGrpSpPr>
            <p:cNvPr id="284" name="Google Shape;284;p6"/>
            <p:cNvGrpSpPr/>
            <p:nvPr/>
          </p:nvGrpSpPr>
          <p:grpSpPr>
            <a:xfrm rot="6395472">
              <a:off x="-112599" y="4234427"/>
              <a:ext cx="1564267" cy="1196674"/>
              <a:chOff x="8489095" y="3798132"/>
              <a:chExt cx="2066925" cy="1581211"/>
            </a:xfrm>
          </p:grpSpPr>
          <p:sp>
            <p:nvSpPr>
              <p:cNvPr id="285" name="Google Shape;285;p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6"/>
            <p:cNvGrpSpPr/>
            <p:nvPr/>
          </p:nvGrpSpPr>
          <p:grpSpPr>
            <a:xfrm flipH="1">
              <a:off x="7806464" y="-307321"/>
              <a:ext cx="1564206" cy="1374935"/>
              <a:chOff x="1" y="5679"/>
              <a:chExt cx="1564206" cy="1374935"/>
            </a:xfrm>
          </p:grpSpPr>
          <p:sp>
            <p:nvSpPr>
              <p:cNvPr id="309" name="Google Shape;309;p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Chelsea Market"/>
                <a:ea typeface="Chelsea Market"/>
                <a:cs typeface="Chelsea Market"/>
                <a:sym typeface="Chelsea Marke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7"/>
          <p:cNvSpPr txBox="1">
            <a:spLocks noGrp="1"/>
          </p:cNvSpPr>
          <p:nvPr>
            <p:ph type="subTitle" idx="1"/>
          </p:nvPr>
        </p:nvSpPr>
        <p:spPr>
          <a:xfrm>
            <a:off x="24246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Light"/>
              <a:buChar char="●"/>
              <a:defRPr>
                <a:latin typeface="Be Vietnam Pro"/>
                <a:ea typeface="Be Vietnam Pro"/>
                <a:cs typeface="Be Vietnam Pro"/>
                <a:sym typeface="Be Vietnam Pro"/>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34" name="Google Shape;334;p7"/>
          <p:cNvSpPr/>
          <p:nvPr/>
        </p:nvSpPr>
        <p:spPr>
          <a:xfrm rot="10800000">
            <a:off x="5524627" y="4234758"/>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7"/>
          <p:cNvGrpSpPr/>
          <p:nvPr/>
        </p:nvGrpSpPr>
        <p:grpSpPr>
          <a:xfrm rot="3438572">
            <a:off x="8159761" y="3206105"/>
            <a:ext cx="716056" cy="1028624"/>
            <a:chOff x="3955675" y="1122150"/>
            <a:chExt cx="716056" cy="1028625"/>
          </a:xfrm>
        </p:grpSpPr>
        <p:sp>
          <p:nvSpPr>
            <p:cNvPr id="336" name="Google Shape;336;p7"/>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99000" y="101763"/>
            <a:ext cx="766325" cy="1022025"/>
            <a:chOff x="2733850" y="1716850"/>
            <a:chExt cx="766325" cy="1022025"/>
          </a:xfrm>
        </p:grpSpPr>
        <p:sp>
          <p:nvSpPr>
            <p:cNvPr id="348" name="Google Shape;348;p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5"/>
        <p:cNvGrpSpPr/>
        <p:nvPr/>
      </p:nvGrpSpPr>
      <p:grpSpPr>
        <a:xfrm>
          <a:off x="0" y="0"/>
          <a:ext cx="0" cy="0"/>
          <a:chOff x="0" y="0"/>
          <a:chExt cx="0" cy="0"/>
        </a:xfrm>
      </p:grpSpPr>
      <p:grpSp>
        <p:nvGrpSpPr>
          <p:cNvPr id="436" name="Google Shape;436;p9"/>
          <p:cNvGrpSpPr/>
          <p:nvPr/>
        </p:nvGrpSpPr>
        <p:grpSpPr>
          <a:xfrm>
            <a:off x="252726" y="3205130"/>
            <a:ext cx="9527895" cy="2425270"/>
            <a:chOff x="252726" y="3205130"/>
            <a:chExt cx="9527895" cy="2425270"/>
          </a:xfrm>
        </p:grpSpPr>
        <p:sp>
          <p:nvSpPr>
            <p:cNvPr id="437" name="Google Shape;437;p9"/>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5879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527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9"/>
          <p:cNvSpPr txBox="1">
            <a:spLocks noGrp="1"/>
          </p:cNvSpPr>
          <p:nvPr>
            <p:ph type="title"/>
          </p:nvPr>
        </p:nvSpPr>
        <p:spPr>
          <a:xfrm>
            <a:off x="2055500" y="1582425"/>
            <a:ext cx="5016000" cy="13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solidFill>
                  <a:schemeClr val="accent6"/>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2" name="Google Shape;442;p9"/>
          <p:cNvSpPr txBox="1">
            <a:spLocks noGrp="1"/>
          </p:cNvSpPr>
          <p:nvPr>
            <p:ph type="subTitle" idx="1"/>
          </p:nvPr>
        </p:nvSpPr>
        <p:spPr>
          <a:xfrm>
            <a:off x="2055500" y="2890000"/>
            <a:ext cx="50160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43" name="Google Shape;443;p9"/>
          <p:cNvGrpSpPr/>
          <p:nvPr/>
        </p:nvGrpSpPr>
        <p:grpSpPr>
          <a:xfrm>
            <a:off x="192562" y="130109"/>
            <a:ext cx="9105098" cy="5151125"/>
            <a:chOff x="192562" y="130109"/>
            <a:chExt cx="9105098" cy="5151125"/>
          </a:xfrm>
        </p:grpSpPr>
        <p:grpSp>
          <p:nvGrpSpPr>
            <p:cNvPr id="444" name="Google Shape;444;p9"/>
            <p:cNvGrpSpPr/>
            <p:nvPr/>
          </p:nvGrpSpPr>
          <p:grpSpPr>
            <a:xfrm flipH="1">
              <a:off x="192562" y="4205813"/>
              <a:ext cx="568711" cy="1075421"/>
              <a:chOff x="3925396" y="4059189"/>
              <a:chExt cx="757372" cy="1432176"/>
            </a:xfrm>
          </p:grpSpPr>
          <p:sp>
            <p:nvSpPr>
              <p:cNvPr id="445" name="Google Shape;445;p9"/>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9"/>
            <p:cNvGrpSpPr/>
            <p:nvPr/>
          </p:nvGrpSpPr>
          <p:grpSpPr>
            <a:xfrm flipH="1">
              <a:off x="897888" y="4481916"/>
              <a:ext cx="533336" cy="799310"/>
              <a:chOff x="2995144" y="4433786"/>
              <a:chExt cx="710262" cy="1064470"/>
            </a:xfrm>
          </p:grpSpPr>
          <p:sp>
            <p:nvSpPr>
              <p:cNvPr id="449" name="Google Shape;449;p9"/>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rot="-5085516">
              <a:off x="8697189" y="-85131"/>
              <a:ext cx="334064" cy="839871"/>
              <a:chOff x="4979142" y="4336675"/>
              <a:chExt cx="444861" cy="1118426"/>
            </a:xfrm>
          </p:grpSpPr>
          <p:sp>
            <p:nvSpPr>
              <p:cNvPr id="454" name="Google Shape;454;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9"/>
              <p:cNvGrpSpPr/>
              <p:nvPr/>
            </p:nvGrpSpPr>
            <p:grpSpPr>
              <a:xfrm>
                <a:off x="4979142" y="4336675"/>
                <a:ext cx="444861" cy="1118426"/>
                <a:chOff x="4979142" y="4336675"/>
                <a:chExt cx="444861" cy="1118426"/>
              </a:xfrm>
            </p:grpSpPr>
            <p:sp>
              <p:nvSpPr>
                <p:cNvPr id="456" name="Google Shape;456;p9"/>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9" name="Google Shape;459;p9"/>
          <p:cNvGrpSpPr/>
          <p:nvPr/>
        </p:nvGrpSpPr>
        <p:grpSpPr>
          <a:xfrm rot="3505052">
            <a:off x="8500460" y="4184619"/>
            <a:ext cx="395664" cy="390963"/>
            <a:chOff x="8351592" y="1216461"/>
            <a:chExt cx="549944" cy="543410"/>
          </a:xfrm>
        </p:grpSpPr>
        <p:sp>
          <p:nvSpPr>
            <p:cNvPr id="460" name="Google Shape;460;p9"/>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7"/>
        <p:cNvGrpSpPr/>
        <p:nvPr/>
      </p:nvGrpSpPr>
      <p:grpSpPr>
        <a:xfrm>
          <a:off x="0" y="0"/>
          <a:ext cx="0" cy="0"/>
          <a:chOff x="0" y="0"/>
          <a:chExt cx="0" cy="0"/>
        </a:xfrm>
      </p:grpSpPr>
      <p:sp>
        <p:nvSpPr>
          <p:cNvPr id="588" name="Google Shape;5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9" name="Google Shape;589;p13"/>
          <p:cNvSpPr txBox="1">
            <a:spLocks noGrp="1"/>
          </p:cNvSpPr>
          <p:nvPr>
            <p:ph type="subTitle" idx="1"/>
          </p:nvPr>
        </p:nvSpPr>
        <p:spPr>
          <a:xfrm>
            <a:off x="1937950"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2"/>
          </p:nvPr>
        </p:nvSpPr>
        <p:spPr>
          <a:xfrm>
            <a:off x="5750891"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subTitle" idx="3"/>
          </p:nvPr>
        </p:nvSpPr>
        <p:spPr>
          <a:xfrm>
            <a:off x="1937950"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3"/>
          <p:cNvSpPr txBox="1">
            <a:spLocks noGrp="1"/>
          </p:cNvSpPr>
          <p:nvPr>
            <p:ph type="subTitle" idx="4"/>
          </p:nvPr>
        </p:nvSpPr>
        <p:spPr>
          <a:xfrm>
            <a:off x="5750891"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3"/>
          <p:cNvSpPr txBox="1">
            <a:spLocks noGrp="1"/>
          </p:cNvSpPr>
          <p:nvPr>
            <p:ph type="title" idx="5" hasCustomPrompt="1"/>
          </p:nvPr>
        </p:nvSpPr>
        <p:spPr>
          <a:xfrm>
            <a:off x="1102380"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6" hasCustomPrompt="1"/>
          </p:nvPr>
        </p:nvSpPr>
        <p:spPr>
          <a:xfrm>
            <a:off x="1102380"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title" idx="7" hasCustomPrompt="1"/>
          </p:nvPr>
        </p:nvSpPr>
        <p:spPr>
          <a:xfrm>
            <a:off x="4915303"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8" hasCustomPrompt="1"/>
          </p:nvPr>
        </p:nvSpPr>
        <p:spPr>
          <a:xfrm>
            <a:off x="4915303"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subTitle" idx="9"/>
          </p:nvPr>
        </p:nvSpPr>
        <p:spPr>
          <a:xfrm>
            <a:off x="1937950"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8" name="Google Shape;598;p13"/>
          <p:cNvSpPr txBox="1">
            <a:spLocks noGrp="1"/>
          </p:cNvSpPr>
          <p:nvPr>
            <p:ph type="subTitle" idx="13"/>
          </p:nvPr>
        </p:nvSpPr>
        <p:spPr>
          <a:xfrm>
            <a:off x="5750891"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9" name="Google Shape;599;p13"/>
          <p:cNvSpPr txBox="1">
            <a:spLocks noGrp="1"/>
          </p:cNvSpPr>
          <p:nvPr>
            <p:ph type="subTitle" idx="14"/>
          </p:nvPr>
        </p:nvSpPr>
        <p:spPr>
          <a:xfrm>
            <a:off x="1937950"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600" name="Google Shape;600;p13"/>
          <p:cNvSpPr txBox="1">
            <a:spLocks noGrp="1"/>
          </p:cNvSpPr>
          <p:nvPr>
            <p:ph type="subTitle" idx="15"/>
          </p:nvPr>
        </p:nvSpPr>
        <p:spPr>
          <a:xfrm>
            <a:off x="5750891"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601" name="Google Shape;601;p13"/>
          <p:cNvGrpSpPr/>
          <p:nvPr/>
        </p:nvGrpSpPr>
        <p:grpSpPr>
          <a:xfrm>
            <a:off x="-736967" y="2864395"/>
            <a:ext cx="9819351" cy="2753257"/>
            <a:chOff x="-736967" y="2864395"/>
            <a:chExt cx="9819351" cy="2753257"/>
          </a:xfrm>
        </p:grpSpPr>
        <p:sp>
          <p:nvSpPr>
            <p:cNvPr id="602" name="Google Shape;602;p13"/>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a:off x="-240454" y="100282"/>
            <a:ext cx="9533016" cy="5119675"/>
            <a:chOff x="-240454" y="100282"/>
            <a:chExt cx="9533016" cy="5119675"/>
          </a:xfrm>
        </p:grpSpPr>
        <p:grpSp>
          <p:nvGrpSpPr>
            <p:cNvPr id="606" name="Google Shape;606;p13"/>
            <p:cNvGrpSpPr/>
            <p:nvPr/>
          </p:nvGrpSpPr>
          <p:grpSpPr>
            <a:xfrm rot="4955892" flipH="1">
              <a:off x="-24691" y="-40614"/>
              <a:ext cx="429754" cy="812657"/>
              <a:chOff x="3925396" y="4059189"/>
              <a:chExt cx="757372" cy="1432176"/>
            </a:xfrm>
          </p:grpSpPr>
          <p:sp>
            <p:nvSpPr>
              <p:cNvPr id="607" name="Google Shape;607;p13"/>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rot="4956030" flipH="1">
              <a:off x="-76462" y="787193"/>
              <a:ext cx="533303" cy="799260"/>
              <a:chOff x="2995144" y="4433786"/>
              <a:chExt cx="710262" cy="1064470"/>
            </a:xfrm>
          </p:grpSpPr>
          <p:sp>
            <p:nvSpPr>
              <p:cNvPr id="611" name="Google Shape;611;p13"/>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3"/>
            <p:cNvGrpSpPr/>
            <p:nvPr/>
          </p:nvGrpSpPr>
          <p:grpSpPr>
            <a:xfrm rot="-4124887">
              <a:off x="8583996" y="4386761"/>
              <a:ext cx="382430" cy="961467"/>
              <a:chOff x="4979142" y="4336675"/>
              <a:chExt cx="444861" cy="1118426"/>
            </a:xfrm>
          </p:grpSpPr>
          <p:sp>
            <p:nvSpPr>
              <p:cNvPr id="616" name="Google Shape;616;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3"/>
              <p:cNvGrpSpPr/>
              <p:nvPr/>
            </p:nvGrpSpPr>
            <p:grpSpPr>
              <a:xfrm>
                <a:off x="4979142" y="4336675"/>
                <a:ext cx="444861" cy="1118426"/>
                <a:chOff x="4979142" y="4336675"/>
                <a:chExt cx="444861" cy="1118426"/>
              </a:xfrm>
            </p:grpSpPr>
            <p:sp>
              <p:nvSpPr>
                <p:cNvPr id="618" name="Google Shape;618;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1" name="Google Shape;621;p13"/>
          <p:cNvGrpSpPr/>
          <p:nvPr/>
        </p:nvGrpSpPr>
        <p:grpSpPr>
          <a:xfrm flipH="1">
            <a:off x="7806464" y="-307321"/>
            <a:ext cx="1564206" cy="1374935"/>
            <a:chOff x="1" y="5679"/>
            <a:chExt cx="1564206" cy="1374935"/>
          </a:xfrm>
        </p:grpSpPr>
        <p:sp>
          <p:nvSpPr>
            <p:cNvPr id="622" name="Google Shape;622;p1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745875" y="3470500"/>
            <a:ext cx="5637000" cy="550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4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6" name="Google Shape;646;p14"/>
          <p:cNvSpPr txBox="1">
            <a:spLocks noGrp="1"/>
          </p:cNvSpPr>
          <p:nvPr>
            <p:ph type="subTitle" idx="1"/>
          </p:nvPr>
        </p:nvSpPr>
        <p:spPr>
          <a:xfrm>
            <a:off x="745850" y="1122500"/>
            <a:ext cx="5637000" cy="234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7" name="Google Shape;647;p14"/>
          <p:cNvGrpSpPr/>
          <p:nvPr/>
        </p:nvGrpSpPr>
        <p:grpSpPr>
          <a:xfrm>
            <a:off x="184503" y="167988"/>
            <a:ext cx="4571978" cy="4855165"/>
            <a:chOff x="184503" y="167988"/>
            <a:chExt cx="4571978" cy="4855165"/>
          </a:xfrm>
        </p:grpSpPr>
        <p:sp>
          <p:nvSpPr>
            <p:cNvPr id="648" name="Google Shape;648;p14"/>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4"/>
          <p:cNvGrpSpPr/>
          <p:nvPr/>
        </p:nvGrpSpPr>
        <p:grpSpPr>
          <a:xfrm>
            <a:off x="3297712" y="4358213"/>
            <a:ext cx="1267237" cy="1075421"/>
            <a:chOff x="3297712" y="4358213"/>
            <a:chExt cx="1267237" cy="1075421"/>
          </a:xfrm>
        </p:grpSpPr>
        <p:grpSp>
          <p:nvGrpSpPr>
            <p:cNvPr id="653" name="Google Shape;653;p14"/>
            <p:cNvGrpSpPr/>
            <p:nvPr/>
          </p:nvGrpSpPr>
          <p:grpSpPr>
            <a:xfrm>
              <a:off x="3996238" y="4358213"/>
              <a:ext cx="568711" cy="1075421"/>
              <a:chOff x="3925396" y="4059189"/>
              <a:chExt cx="757372" cy="1432176"/>
            </a:xfrm>
          </p:grpSpPr>
          <p:sp>
            <p:nvSpPr>
              <p:cNvPr id="654" name="Google Shape;654;p14"/>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a:off x="3297712" y="4548941"/>
              <a:ext cx="533336" cy="799310"/>
              <a:chOff x="2995144" y="4433786"/>
              <a:chExt cx="710262" cy="1064470"/>
            </a:xfrm>
          </p:grpSpPr>
          <p:sp>
            <p:nvSpPr>
              <p:cNvPr id="658" name="Google Shape;658;p14"/>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14"/>
          <p:cNvGrpSpPr/>
          <p:nvPr/>
        </p:nvGrpSpPr>
        <p:grpSpPr>
          <a:xfrm>
            <a:off x="-161186" y="-15826"/>
            <a:ext cx="1135926" cy="998478"/>
            <a:chOff x="1" y="5679"/>
            <a:chExt cx="1564206" cy="1374935"/>
          </a:xfrm>
        </p:grpSpPr>
        <p:sp>
          <p:nvSpPr>
            <p:cNvPr id="663" name="Google Shape;663;p1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97"/>
        <p:cNvGrpSpPr/>
        <p:nvPr/>
      </p:nvGrpSpPr>
      <p:grpSpPr>
        <a:xfrm>
          <a:off x="0" y="0"/>
          <a:ext cx="0" cy="0"/>
          <a:chOff x="0" y="0"/>
          <a:chExt cx="0" cy="0"/>
        </a:xfrm>
      </p:grpSpPr>
      <p:sp>
        <p:nvSpPr>
          <p:cNvPr id="798" name="Google Shape;798;p17"/>
          <p:cNvSpPr txBox="1">
            <a:spLocks noGrp="1"/>
          </p:cNvSpPr>
          <p:nvPr>
            <p:ph type="title"/>
          </p:nvPr>
        </p:nvSpPr>
        <p:spPr>
          <a:xfrm>
            <a:off x="5394025" y="1386750"/>
            <a:ext cx="3036600" cy="119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9" name="Google Shape;799;p17"/>
          <p:cNvSpPr txBox="1">
            <a:spLocks noGrp="1"/>
          </p:cNvSpPr>
          <p:nvPr>
            <p:ph type="subTitle" idx="1"/>
          </p:nvPr>
        </p:nvSpPr>
        <p:spPr>
          <a:xfrm>
            <a:off x="5394175" y="2581350"/>
            <a:ext cx="3036600" cy="117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7"/>
          <p:cNvGrpSpPr/>
          <p:nvPr/>
        </p:nvGrpSpPr>
        <p:grpSpPr>
          <a:xfrm>
            <a:off x="192562" y="4205813"/>
            <a:ext cx="1238662" cy="1075421"/>
            <a:chOff x="192562" y="4205813"/>
            <a:chExt cx="1238662" cy="1075421"/>
          </a:xfrm>
        </p:grpSpPr>
        <p:grpSp>
          <p:nvGrpSpPr>
            <p:cNvPr id="801" name="Google Shape;801;p17"/>
            <p:cNvGrpSpPr/>
            <p:nvPr/>
          </p:nvGrpSpPr>
          <p:grpSpPr>
            <a:xfrm flipH="1">
              <a:off x="192562" y="4205813"/>
              <a:ext cx="568711" cy="1075421"/>
              <a:chOff x="3925396" y="4059189"/>
              <a:chExt cx="757372" cy="1432176"/>
            </a:xfrm>
          </p:grpSpPr>
          <p:sp>
            <p:nvSpPr>
              <p:cNvPr id="802" name="Google Shape;802;p1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7"/>
            <p:cNvGrpSpPr/>
            <p:nvPr/>
          </p:nvGrpSpPr>
          <p:grpSpPr>
            <a:xfrm flipH="1">
              <a:off x="897888" y="4481916"/>
              <a:ext cx="533336" cy="799310"/>
              <a:chOff x="2995144" y="4433786"/>
              <a:chExt cx="710262" cy="1064470"/>
            </a:xfrm>
          </p:grpSpPr>
          <p:sp>
            <p:nvSpPr>
              <p:cNvPr id="806" name="Google Shape;806;p1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17"/>
          <p:cNvGrpSpPr/>
          <p:nvPr/>
        </p:nvGrpSpPr>
        <p:grpSpPr>
          <a:xfrm>
            <a:off x="-1941963" y="-2039161"/>
            <a:ext cx="11722584" cy="7669561"/>
            <a:chOff x="-1941963" y="-2039161"/>
            <a:chExt cx="11722584" cy="7669561"/>
          </a:xfrm>
        </p:grpSpPr>
        <p:sp>
          <p:nvSpPr>
            <p:cNvPr id="811" name="Google Shape;811;p17"/>
            <p:cNvSpPr/>
            <p:nvPr/>
          </p:nvSpPr>
          <p:spPr>
            <a:xfrm rot="-6826508">
              <a:off x="-1625304" y="-141280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355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03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rot="194987">
            <a:off x="7750262" y="269835"/>
            <a:ext cx="1560593" cy="597069"/>
            <a:chOff x="5554408" y="1265017"/>
            <a:chExt cx="1620304" cy="619914"/>
          </a:xfrm>
        </p:grpSpPr>
        <p:sp>
          <p:nvSpPr>
            <p:cNvPr id="817" name="Google Shape;817;p1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7"/>
          <p:cNvGrpSpPr/>
          <p:nvPr/>
        </p:nvGrpSpPr>
        <p:grpSpPr>
          <a:xfrm>
            <a:off x="7218205" y="68453"/>
            <a:ext cx="1750224" cy="4582557"/>
            <a:chOff x="7218205" y="68453"/>
            <a:chExt cx="1750224" cy="4582557"/>
          </a:xfrm>
        </p:grpSpPr>
        <p:grpSp>
          <p:nvGrpSpPr>
            <p:cNvPr id="840" name="Google Shape;840;p17"/>
            <p:cNvGrpSpPr/>
            <p:nvPr/>
          </p:nvGrpSpPr>
          <p:grpSpPr>
            <a:xfrm rot="-1800044">
              <a:off x="7329581" y="179390"/>
              <a:ext cx="606668" cy="608052"/>
              <a:chOff x="7581671" y="539495"/>
              <a:chExt cx="606681" cy="608066"/>
            </a:xfrm>
          </p:grpSpPr>
          <p:sp>
            <p:nvSpPr>
              <p:cNvPr id="841" name="Google Shape;841;p17"/>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7"/>
            <p:cNvGrpSpPr/>
            <p:nvPr/>
          </p:nvGrpSpPr>
          <p:grpSpPr>
            <a:xfrm rot="3505052">
              <a:off x="8500460" y="4184619"/>
              <a:ext cx="395664" cy="390963"/>
              <a:chOff x="8351592" y="1216461"/>
              <a:chExt cx="549944" cy="543410"/>
            </a:xfrm>
          </p:grpSpPr>
          <p:sp>
            <p:nvSpPr>
              <p:cNvPr id="847" name="Google Shape;847;p17"/>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7"/>
          <p:cNvGrpSpPr/>
          <p:nvPr/>
        </p:nvGrpSpPr>
        <p:grpSpPr>
          <a:xfrm>
            <a:off x="100321" y="130101"/>
            <a:ext cx="978367" cy="1304819"/>
            <a:chOff x="2733850" y="1716850"/>
            <a:chExt cx="766325" cy="1022025"/>
          </a:xfrm>
        </p:grpSpPr>
        <p:sp>
          <p:nvSpPr>
            <p:cNvPr id="854" name="Google Shape;854;p1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1pPr>
            <a:lvl2pPr lvl="1"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2pPr>
            <a:lvl3pPr lvl="2"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3pPr>
            <a:lvl4pPr lvl="3"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4pPr>
            <a:lvl5pPr lvl="4"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5pPr>
            <a:lvl6pPr lvl="5"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6pPr>
            <a:lvl7pPr lvl="6"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7pPr>
            <a:lvl8pPr lvl="7"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8pPr>
            <a:lvl9pPr lvl="8"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63" r:id="rId9"/>
    <p:sldLayoutId id="2147483664" r:id="rId10"/>
    <p:sldLayoutId id="2147483666" r:id="rId11"/>
    <p:sldLayoutId id="2147483668" r:id="rId12"/>
    <p:sldLayoutId id="2147483670" r:id="rId13"/>
    <p:sldLayoutId id="2147483673"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11/27/2023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7657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8" Type="http://schemas.microsoft.com/office/2007/relationships/hdphoto" Target="../media/hdphoto1.wdp"/><Relationship Id="rId3" Type="http://schemas.openxmlformats.org/officeDocument/2006/relationships/image" Target="../media/image2.png"/><Relationship Id="rId17" Type="http://schemas.openxmlformats.org/officeDocument/2006/relationships/image" Target="../media/image4.png"/><Relationship Id="rId2" Type="http://schemas.openxmlformats.org/officeDocument/2006/relationships/notesSlide" Target="../notesSlides/notesSlide2.xml"/><Relationship Id="rId16" Type="http://schemas.openxmlformats.org/officeDocument/2006/relationships/image" Target="NUL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4.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4.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0" Type="http://schemas.microsoft.com/office/2007/relationships/hdphoto" Target="../media/hdphoto5.wdp"/><Relationship Id="rId4" Type="http://schemas.openxmlformats.org/officeDocument/2006/relationships/image" Target="../media/image46.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5.png"/><Relationship Id="rId7" Type="http://schemas.openxmlformats.org/officeDocument/2006/relationships/image" Target="../media/image56.png"/><Relationship Id="rId12"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55.png"/><Relationship Id="rId11" Type="http://schemas.openxmlformats.org/officeDocument/2006/relationships/image" Target="../media/image52.png"/><Relationship Id="rId5" Type="http://schemas.openxmlformats.org/officeDocument/2006/relationships/image" Target="../media/image54.png"/><Relationship Id="rId10" Type="http://schemas.microsoft.com/office/2007/relationships/hdphoto" Target="../media/hdphoto5.wdp"/><Relationship Id="rId4" Type="http://schemas.openxmlformats.org/officeDocument/2006/relationships/image" Target="../media/image46.png"/><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5.png"/><Relationship Id="rId7" Type="http://schemas.openxmlformats.org/officeDocument/2006/relationships/image" Target="../media/image60.png"/><Relationship Id="rId12"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59.png"/><Relationship Id="rId11" Type="http://schemas.openxmlformats.org/officeDocument/2006/relationships/image" Target="../media/image52.png"/><Relationship Id="rId5" Type="http://schemas.openxmlformats.org/officeDocument/2006/relationships/image" Target="../media/image58.png"/><Relationship Id="rId10" Type="http://schemas.microsoft.com/office/2007/relationships/hdphoto" Target="../media/hdphoto5.wdp"/><Relationship Id="rId4" Type="http://schemas.openxmlformats.org/officeDocument/2006/relationships/image" Target="../media/image46.png"/><Relationship Id="rId9" Type="http://schemas.openxmlformats.org/officeDocument/2006/relationships/image" Target="../media/image51.png"/></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5.png"/><Relationship Id="rId7" Type="http://schemas.openxmlformats.org/officeDocument/2006/relationships/image" Target="../media/image64.png"/><Relationship Id="rId12"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63.png"/><Relationship Id="rId11" Type="http://schemas.openxmlformats.org/officeDocument/2006/relationships/image" Target="../media/image52.png"/><Relationship Id="rId5" Type="http://schemas.openxmlformats.org/officeDocument/2006/relationships/image" Target="../media/image62.png"/><Relationship Id="rId10" Type="http://schemas.microsoft.com/office/2007/relationships/hdphoto" Target="../media/hdphoto5.wdp"/><Relationship Id="rId4" Type="http://schemas.openxmlformats.org/officeDocument/2006/relationships/image" Target="../media/image46.png"/><Relationship Id="rId9" Type="http://schemas.openxmlformats.org/officeDocument/2006/relationships/image" Target="../media/image51.png"/></Relationships>
</file>

<file path=ppt/slides/_rels/slide3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34"/>
          <p:cNvSpPr txBox="1">
            <a:spLocks noGrp="1"/>
          </p:cNvSpPr>
          <p:nvPr>
            <p:ph type="ctrTitle"/>
          </p:nvPr>
        </p:nvSpPr>
        <p:spPr>
          <a:xfrm>
            <a:off x="1471573" y="989942"/>
            <a:ext cx="6237562" cy="2943900"/>
          </a:xfrm>
          <a:prstGeom prst="rect">
            <a:avLst/>
          </a:prstGeom>
        </p:spPr>
        <p:txBody>
          <a:bodyPr spcFirstLastPara="1" wrap="square" lIns="91425" tIns="91425" rIns="91425" bIns="91425" anchor="ctr" anchorCtr="0">
            <a:noAutofit/>
          </a:bodyPr>
          <a:lstStyle/>
          <a:p>
            <a:pPr lvl="0" algn="ctr">
              <a:lnSpc>
                <a:spcPct val="150000"/>
              </a:lnSpc>
            </a:pPr>
            <a:r>
              <a:rPr lang="en-US" sz="4500">
                <a:solidFill>
                  <a:schemeClr val="accent6">
                    <a:lumMod val="75000"/>
                  </a:schemeClr>
                </a:solidFill>
                <a:latin typeface="+mj-lt"/>
              </a:rPr>
              <a:t>CHÀO MỪNG </a:t>
            </a:r>
            <a:r>
              <a:rPr lang="en-US" sz="4500" smtClean="0">
                <a:solidFill>
                  <a:schemeClr val="accent6">
                    <a:lumMod val="75000"/>
                  </a:schemeClr>
                </a:solidFill>
                <a:latin typeface="+mj-lt"/>
              </a:rPr>
              <a:t>CẢ LỚP</a:t>
            </a:r>
            <a:r>
              <a:rPr lang="en-US" sz="4500">
                <a:solidFill>
                  <a:schemeClr val="accent6">
                    <a:lumMod val="75000"/>
                  </a:schemeClr>
                </a:solidFill>
                <a:latin typeface="+mj-lt"/>
              </a:rPr>
              <a:t/>
            </a:r>
            <a:br>
              <a:rPr lang="en-US" sz="4500">
                <a:solidFill>
                  <a:schemeClr val="accent6">
                    <a:lumMod val="75000"/>
                  </a:schemeClr>
                </a:solidFill>
                <a:latin typeface="+mj-lt"/>
              </a:rPr>
            </a:br>
            <a:r>
              <a:rPr lang="en-US" sz="4500">
                <a:solidFill>
                  <a:schemeClr val="accent6">
                    <a:lumMod val="75000"/>
                  </a:schemeClr>
                </a:solidFill>
                <a:latin typeface="+mj-lt"/>
              </a:rPr>
              <a:t>ĐẾN VỚI TIẾT </a:t>
            </a:r>
            <a:r>
              <a:rPr lang="en-US" sz="4500" smtClean="0">
                <a:solidFill>
                  <a:schemeClr val="accent6">
                    <a:lumMod val="75000"/>
                  </a:schemeClr>
                </a:solidFill>
                <a:latin typeface="+mj-lt"/>
              </a:rPr>
              <a:t>HỌC</a:t>
            </a:r>
            <a:br>
              <a:rPr lang="en-US" sz="4500" smtClean="0">
                <a:solidFill>
                  <a:schemeClr val="accent6">
                    <a:lumMod val="75000"/>
                  </a:schemeClr>
                </a:solidFill>
                <a:latin typeface="+mj-lt"/>
              </a:rPr>
            </a:br>
            <a:r>
              <a:rPr lang="en-US" sz="4500" smtClean="0">
                <a:solidFill>
                  <a:schemeClr val="accent6">
                    <a:lumMod val="75000"/>
                  </a:schemeClr>
                </a:solidFill>
                <a:latin typeface="+mj-lt"/>
              </a:rPr>
              <a:t> HÔM  NAY!</a:t>
            </a:r>
            <a:endParaRPr sz="4500">
              <a:solidFill>
                <a:schemeClr val="accent6">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79"/>
        <p:cNvGrpSpPr/>
        <p:nvPr/>
      </p:nvGrpSpPr>
      <p:grpSpPr>
        <a:xfrm>
          <a:off x="0" y="0"/>
          <a:ext cx="0" cy="0"/>
          <a:chOff x="0" y="0"/>
          <a:chExt cx="0" cy="0"/>
        </a:xfrm>
      </p:grpSpPr>
      <p:sp>
        <p:nvSpPr>
          <p:cNvPr id="12" name="Rectangle 11"/>
          <p:cNvSpPr/>
          <p:nvPr/>
        </p:nvSpPr>
        <p:spPr>
          <a:xfrm>
            <a:off x="15240" y="3075604"/>
            <a:ext cx="1289304" cy="20507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3623470" y="256455"/>
            <a:ext cx="2036633" cy="53553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a:t>
            </a:r>
            <a:r>
              <a:rPr kumimoji="0" lang="en-US" sz="2400" b="1" i="0" u="none" strike="noStrike" kern="1200" cap="none" spc="0" normalizeH="0" noProof="0" smtClean="0">
                <a:ln>
                  <a:noFill/>
                </a:ln>
                <a:solidFill>
                  <a:srgbClr val="070185"/>
                </a:solidFill>
                <a:effectLst/>
                <a:uLnTx/>
                <a:uFillTx/>
                <a:latin typeface="Arial"/>
                <a:ea typeface="+mn-ea"/>
                <a:cs typeface="Arial" panose="020B0604020202020204" pitchFamily="34" charset="0"/>
              </a:rPr>
              <a:t> tập 1</a:t>
            </a:r>
            <a:endParaRPr kumimoji="0" lang="en-US" sz="24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2" name="Rectangle 1"/>
          <p:cNvSpPr/>
          <p:nvPr/>
        </p:nvSpPr>
        <p:spPr>
          <a:xfrm>
            <a:off x="7836408" y="10947"/>
            <a:ext cx="1289304" cy="109360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36408" y="2914060"/>
            <a:ext cx="1289304" cy="14688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p:cNvSpPr/>
              <p:nvPr/>
            </p:nvSpPr>
            <p:spPr>
              <a:xfrm>
                <a:off x="788310" y="907937"/>
                <a:ext cx="7706955" cy="1408078"/>
              </a:xfrm>
              <a:prstGeom prst="rect">
                <a:avLst/>
              </a:prstGeom>
            </p:spPr>
            <p:txBody>
              <a:bodyPr wrap="square">
                <a:spAutoFit/>
              </a:bodyPr>
              <a:lstStyle/>
              <a:p>
                <a:pPr algn="just">
                  <a:lnSpc>
                    <a:spcPct val="150000"/>
                  </a:lnSpc>
                </a:pPr>
                <a:r>
                  <a:rPr lang="vi-VN" sz="1900" smtClean="0">
                    <a:latin typeface="+mn-lt"/>
                  </a:rPr>
                  <a:t>Nếu tung một đồng xu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40</m:t>
                    </m:r>
                  </m:oMath>
                </a14:m>
                <a:r>
                  <a:rPr lang="vi-VN" sz="1900" smtClean="0">
                    <a:latin typeface="+mn-lt"/>
                  </a:rPr>
                  <a:t> lần liên tiếp, có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19</m:t>
                    </m:r>
                  </m:oMath>
                </a14:m>
                <a:r>
                  <a:rPr lang="vi-VN" sz="1900" smtClean="0">
                    <a:latin typeface="+mn-lt"/>
                  </a:rPr>
                  <a:t> lần xuất hiện mặt </a:t>
                </a:r>
                <a14:m>
                  <m:oMath xmlns:m="http://schemas.openxmlformats.org/officeDocument/2006/math">
                    <m:r>
                      <a:rPr lang="en-US" sz="1900" b="0" i="1" smtClean="0">
                        <a:latin typeface="Cambria Math" panose="02040503050406030204" pitchFamily="18" charset="0"/>
                        <a:ea typeface="Dotum" panose="020B0600000101010101" pitchFamily="34" charset="-127"/>
                        <a:cs typeface="Times New Roman" panose="02020603050405020304" pitchFamily="18" charset="0"/>
                      </a:rPr>
                      <m:t>𝑁</m:t>
                    </m:r>
                  </m:oMath>
                </a14:m>
                <a:r>
                  <a:rPr lang="vi-VN" sz="1900">
                    <a:latin typeface="+mn-lt"/>
                  </a:rPr>
                  <a:t> thì xác suất thực nghiệm của biến cố “Mặt xuất hiện của đồng xu là mặt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𝑆</m:t>
                    </m:r>
                  </m:oMath>
                </a14:m>
                <a:r>
                  <a:rPr lang="vi-VN" sz="1900">
                    <a:latin typeface="+mn-lt"/>
                  </a:rPr>
                  <a:t>” bằng bao nhiêu?</a:t>
                </a:r>
                <a:endParaRPr lang="vi-VN" sz="1900">
                  <a:latin typeface="+mn-lt"/>
                </a:endParaRPr>
              </a:p>
            </p:txBody>
          </p:sp>
        </mc:Choice>
        <mc:Fallback>
          <p:sp>
            <p:nvSpPr>
              <p:cNvPr id="6" name="Rectangle 5"/>
              <p:cNvSpPr>
                <a:spLocks noRot="1" noChangeAspect="1" noMove="1" noResize="1" noEditPoints="1" noAdjustHandles="1" noChangeArrowheads="1" noChangeShapeType="1" noTextEdit="1"/>
              </p:cNvSpPr>
              <p:nvPr/>
            </p:nvSpPr>
            <p:spPr>
              <a:xfrm>
                <a:off x="788310" y="907937"/>
                <a:ext cx="7706955" cy="1408078"/>
              </a:xfrm>
              <a:prstGeom prst="rect">
                <a:avLst/>
              </a:prstGeom>
              <a:blipFill>
                <a:blip r:embed="rId3"/>
                <a:stretch>
                  <a:fillRect l="-711" r="-711" b="-2597"/>
                </a:stretch>
              </a:blipFill>
            </p:spPr>
            <p:txBody>
              <a:bodyPr/>
              <a:lstStyle/>
              <a:p>
                <a:r>
                  <a:rPr lang="en-US">
                    <a:noFill/>
                  </a:rPr>
                  <a:t> </a:t>
                </a:r>
              </a:p>
            </p:txBody>
          </p:sp>
        </mc:Fallback>
      </mc:AlternateContent>
      <p:sp>
        <p:nvSpPr>
          <p:cNvPr id="10" name="Rectangle 9"/>
          <p:cNvSpPr/>
          <p:nvPr/>
        </p:nvSpPr>
        <p:spPr>
          <a:xfrm>
            <a:off x="4319422" y="2365252"/>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788310" y="3059705"/>
                <a:ext cx="7706955" cy="1756956"/>
              </a:xfrm>
              <a:prstGeom prst="rect">
                <a:avLst/>
              </a:prstGeom>
            </p:spPr>
            <p:txBody>
              <a:bodyPr wrap="square">
                <a:spAutoFit/>
              </a:bodyPr>
              <a:lstStyle/>
              <a:p>
                <a:pPr marL="342900" indent="-342900" algn="just">
                  <a:lnSpc>
                    <a:spcPct val="150000"/>
                  </a:lnSpc>
                  <a:spcBef>
                    <a:spcPts val="600"/>
                  </a:spcBef>
                  <a:spcAft>
                    <a:spcPts val="600"/>
                  </a:spcAft>
                  <a:buFontTx/>
                  <a:buChar char="-"/>
                </a:pPr>
                <a:r>
                  <a:rPr lang="vi-VN" sz="1900" smtClean="0">
                    <a:latin typeface="+mn-lt"/>
                    <a:ea typeface="Dotum" panose="020B0600000101010101" pitchFamily="34" charset="-127"/>
                    <a:cs typeface="Times New Roman" panose="02020603050405020304" pitchFamily="18" charset="0"/>
                  </a:rPr>
                  <a:t>Số </a:t>
                </a:r>
                <a:r>
                  <a:rPr lang="vi-VN" sz="1900">
                    <a:latin typeface="+mn-lt"/>
                    <a:ea typeface="Dotum" panose="020B0600000101010101" pitchFamily="34" charset="-127"/>
                    <a:cs typeface="Times New Roman" panose="02020603050405020304" pitchFamily="18" charset="0"/>
                  </a:rPr>
                  <a:t>lần xuất hiện mặt </a:t>
                </a:r>
                <a14:m>
                  <m:oMath xmlns:m="http://schemas.openxmlformats.org/officeDocument/2006/math">
                    <m:r>
                      <a:rPr lang="vi-VN" sz="1900" i="1">
                        <a:effectLst/>
                        <a:latin typeface="+mn-lt"/>
                        <a:ea typeface="Dotum" panose="020B0600000101010101" pitchFamily="34" charset="-127"/>
                        <a:cs typeface="Times New Roman" panose="02020603050405020304" pitchFamily="18" charset="0"/>
                      </a:rPr>
                      <m:t>𝑆</m:t>
                    </m:r>
                  </m:oMath>
                </a14:m>
                <a:r>
                  <a:rPr lang="vi-VN" sz="1900">
                    <a:effectLst/>
                    <a:latin typeface="+mn-lt"/>
                    <a:ea typeface="Dotum" panose="020B0600000101010101" pitchFamily="34" charset="-127"/>
                    <a:cs typeface="Times New Roman" panose="02020603050405020304" pitchFamily="18" charset="0"/>
                  </a:rPr>
                  <a:t> là: </a:t>
                </a:r>
                <a14:m>
                  <m:oMath xmlns:m="http://schemas.openxmlformats.org/officeDocument/2006/math">
                    <m:r>
                      <a:rPr lang="vi-VN" sz="1900" i="1">
                        <a:effectLst/>
                        <a:latin typeface="+mn-lt"/>
                        <a:ea typeface="Dotum" panose="020B0600000101010101" pitchFamily="34" charset="-127"/>
                        <a:cs typeface="Times New Roman" panose="02020603050405020304" pitchFamily="18" charset="0"/>
                      </a:rPr>
                      <m:t>40−19=21</m:t>
                    </m:r>
                  </m:oMath>
                </a14:m>
                <a:r>
                  <a:rPr lang="vi-VN" sz="1900">
                    <a:effectLst/>
                    <a:latin typeface="+mn-lt"/>
                    <a:ea typeface="Dotum" panose="020B0600000101010101" pitchFamily="34" charset="-127"/>
                    <a:cs typeface="Times New Roman" panose="02020603050405020304" pitchFamily="18" charset="0"/>
                  </a:rPr>
                  <a:t> </a:t>
                </a:r>
                <a:r>
                  <a:rPr lang="vi-VN" sz="1900">
                    <a:effectLst/>
                    <a:latin typeface="+mn-lt"/>
                    <a:ea typeface="Dotum" panose="020B0600000101010101" pitchFamily="34" charset="-127"/>
                    <a:cs typeface="Times New Roman" panose="02020603050405020304" pitchFamily="18" charset="0"/>
                  </a:rPr>
                  <a:t>(</a:t>
                </a:r>
                <a:r>
                  <a:rPr lang="vi-VN" sz="1900" smtClean="0">
                    <a:effectLst/>
                    <a:latin typeface="+mn-lt"/>
                    <a:ea typeface="Dotum" panose="020B0600000101010101" pitchFamily="34" charset="-127"/>
                    <a:cs typeface="Times New Roman" panose="02020603050405020304" pitchFamily="18" charset="0"/>
                  </a:rPr>
                  <a:t>lần)</a:t>
                </a:r>
                <a:endParaRPr lang="en-US" sz="1900">
                  <a:latin typeface="+mn-lt"/>
                  <a:ea typeface="Dotum" panose="020B0600000101010101" pitchFamily="34" charset="-127"/>
                  <a:cs typeface="Times New Roman" panose="02020603050405020304" pitchFamily="18" charset="0"/>
                </a:endParaRPr>
              </a:p>
              <a:p>
                <a:pPr marL="342900" indent="-342900" algn="just">
                  <a:lnSpc>
                    <a:spcPct val="150000"/>
                  </a:lnSpc>
                  <a:spcBef>
                    <a:spcPts val="600"/>
                  </a:spcBef>
                  <a:spcAft>
                    <a:spcPts val="600"/>
                  </a:spcAft>
                  <a:buFontTx/>
                  <a:buChar char="-"/>
                </a:pPr>
                <a:r>
                  <a:rPr lang="vi-VN" sz="1900" smtClean="0">
                    <a:effectLst/>
                    <a:latin typeface="+mn-lt"/>
                    <a:ea typeface="Dotum" panose="020B0600000101010101" pitchFamily="34" charset="-127"/>
                    <a:cs typeface="Times New Roman" panose="02020603050405020304" pitchFamily="18" charset="0"/>
                  </a:rPr>
                  <a:t>Xác </a:t>
                </a:r>
                <a:r>
                  <a:rPr lang="vi-VN" sz="1900">
                    <a:effectLst/>
                    <a:latin typeface="+mn-lt"/>
                    <a:ea typeface="Dotum" panose="020B0600000101010101" pitchFamily="34" charset="-127"/>
                    <a:cs typeface="Times New Roman" panose="02020603050405020304" pitchFamily="18" charset="0"/>
                  </a:rPr>
                  <a:t>suất thực nghiệm của biến cố “Mặt xuất hiện của đồng xu là mặt </a:t>
                </a:r>
                <a14:m>
                  <m:oMath xmlns:m="http://schemas.openxmlformats.org/officeDocument/2006/math">
                    <m:r>
                      <a:rPr lang="vi-VN" sz="1900" i="1">
                        <a:effectLst/>
                        <a:latin typeface="+mn-lt"/>
                        <a:ea typeface="Dotum" panose="020B0600000101010101" pitchFamily="34" charset="-127"/>
                        <a:cs typeface="Times New Roman" panose="02020603050405020304" pitchFamily="18" charset="0"/>
                      </a:rPr>
                      <m:t>𝑆</m:t>
                    </m:r>
                  </m:oMath>
                </a14:m>
                <a:r>
                  <a:rPr lang="vi-VN" sz="1900">
                    <a:effectLst/>
                    <a:latin typeface="+mn-lt"/>
                    <a:ea typeface="Dotum" panose="020B0600000101010101" pitchFamily="34" charset="-127"/>
                    <a:cs typeface="Times New Roman" panose="02020603050405020304" pitchFamily="18" charset="0"/>
                  </a:rPr>
                  <a:t>” là: </a:t>
                </a:r>
                <a14:m>
                  <m:oMath xmlns:m="http://schemas.openxmlformats.org/officeDocument/2006/math">
                    <m:f>
                      <m:fPr>
                        <m:ctrlPr>
                          <a:rPr lang="en-US" sz="1900" i="1">
                            <a:effectLst/>
                            <a:latin typeface="+mn-lt"/>
                            <a:ea typeface="Dotum" panose="020B0600000101010101" pitchFamily="34" charset="-127"/>
                            <a:cs typeface="Times New Roman" panose="02020603050405020304" pitchFamily="18" charset="0"/>
                          </a:rPr>
                        </m:ctrlPr>
                      </m:fPr>
                      <m:num>
                        <m:r>
                          <a:rPr lang="vi-VN" sz="1900" i="1">
                            <a:effectLst/>
                            <a:latin typeface="+mn-lt"/>
                            <a:ea typeface="Dotum" panose="020B0600000101010101" pitchFamily="34" charset="-127"/>
                            <a:cs typeface="Times New Roman" panose="02020603050405020304" pitchFamily="18" charset="0"/>
                          </a:rPr>
                          <m:t>21</m:t>
                        </m:r>
                      </m:num>
                      <m:den>
                        <m:r>
                          <a:rPr lang="vi-VN" sz="1900" i="1">
                            <a:effectLst/>
                            <a:latin typeface="+mn-lt"/>
                            <a:ea typeface="Dotum" panose="020B0600000101010101" pitchFamily="34" charset="-127"/>
                            <a:cs typeface="Times New Roman" panose="02020603050405020304" pitchFamily="18" charset="0"/>
                          </a:rPr>
                          <m:t>40</m:t>
                        </m:r>
                      </m:den>
                    </m:f>
                  </m:oMath>
                </a14:m>
                <a:endParaRPr lang="en-US" sz="190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788310" y="3059705"/>
                <a:ext cx="7706955" cy="1756956"/>
              </a:xfrm>
              <a:prstGeom prst="rect">
                <a:avLst/>
              </a:prstGeom>
              <a:blipFill>
                <a:blip r:embed="rId4"/>
                <a:stretch>
                  <a:fillRect l="-553" r="-711"/>
                </a:stretch>
              </a:blipFill>
            </p:spPr>
            <p:txBody>
              <a:bodyPr/>
              <a:lstStyle/>
              <a:p>
                <a:r>
                  <a:rPr lang="en-US">
                    <a:noFill/>
                  </a:rPr>
                  <a:t> </a:t>
                </a:r>
              </a:p>
            </p:txBody>
          </p:sp>
        </mc:Fallback>
      </mc:AlternateContent>
    </p:spTree>
    <p:extLst>
      <p:ext uri="{BB962C8B-B14F-4D97-AF65-F5344CB8AC3E}">
        <p14:creationId xmlns:p14="http://schemas.microsoft.com/office/powerpoint/2010/main" val="221804773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57"/>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Lst>
          </a:blip>
          <a:stretch>
            <a:fillRect/>
          </a:stretch>
        </p:blipFill>
        <p:spPr>
          <a:xfrm>
            <a:off x="8078813" y="0"/>
            <a:ext cx="1065187" cy="1149752"/>
          </a:xfrm>
          <a:prstGeom prst="rect">
            <a:avLst/>
          </a:prstGeom>
        </p:spPr>
      </p:pic>
      <p:sp>
        <p:nvSpPr>
          <p:cNvPr id="38" name="Title 21"/>
          <p:cNvSpPr txBox="1">
            <a:spLocks/>
          </p:cNvSpPr>
          <p:nvPr/>
        </p:nvSpPr>
        <p:spPr>
          <a:xfrm>
            <a:off x="211983" y="153822"/>
            <a:ext cx="8720485" cy="959697"/>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lgn="ctr" defTabSz="457200">
              <a:lnSpc>
                <a:spcPct val="140000"/>
              </a:lnSpc>
              <a:buClr>
                <a:srgbClr val="070185"/>
              </a:buClr>
              <a:defRPr/>
            </a:pPr>
            <a:r>
              <a:rPr lang="nl-NL" sz="1900" b="1" kern="1200" smtClean="0">
                <a:solidFill>
                  <a:srgbClr val="000000"/>
                </a:solidFill>
                <a:latin typeface="Arial" panose="020B0604020202020204" pitchFamily="34" charset="0"/>
                <a:ea typeface="+mn-ea"/>
                <a:cs typeface="Arial" panose="020B0604020202020204" pitchFamily="34" charset="0"/>
                <a:sym typeface="Arial"/>
              </a:rPr>
              <a:t>2. Mối </a:t>
            </a:r>
            <a:r>
              <a:rPr lang="nl-NL" sz="1900" b="1" kern="1200">
                <a:solidFill>
                  <a:srgbClr val="000000"/>
                </a:solidFill>
                <a:latin typeface="Arial" panose="020B0604020202020204" pitchFamily="34" charset="0"/>
                <a:ea typeface="+mn-ea"/>
                <a:cs typeface="Arial" panose="020B0604020202020204" pitchFamily="34" charset="0"/>
                <a:sym typeface="Arial"/>
              </a:rPr>
              <a:t>liên hệ giữa xác suất thực nghiệm của một biến cố với xác suất của biến cố đó khi số lần thực nghiệm </a:t>
            </a:r>
            <a:r>
              <a:rPr lang="nl-NL" sz="1900" b="1" kern="1200">
                <a:solidFill>
                  <a:srgbClr val="000000"/>
                </a:solidFill>
                <a:latin typeface="Arial" panose="020B0604020202020204" pitchFamily="34" charset="0"/>
                <a:ea typeface="+mn-ea"/>
                <a:cs typeface="Arial" panose="020B0604020202020204" pitchFamily="34" charset="0"/>
                <a:sym typeface="Arial"/>
              </a:rPr>
              <a:t>rất </a:t>
            </a:r>
            <a:r>
              <a:rPr lang="nl-NL" sz="1900" b="1" kern="1200" smtClean="0">
                <a:solidFill>
                  <a:srgbClr val="000000"/>
                </a:solidFill>
                <a:latin typeface="Arial" panose="020B0604020202020204" pitchFamily="34" charset="0"/>
                <a:ea typeface="+mn-ea"/>
                <a:cs typeface="Arial" panose="020B0604020202020204" pitchFamily="34" charset="0"/>
                <a:sym typeface="Arial"/>
              </a:rPr>
              <a:t>lớn</a:t>
            </a:r>
            <a:endParaRPr kumimoji="0" lang="en-US" sz="1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54" name="Google Shape;2327;p41"/>
          <p:cNvGrpSpPr/>
          <p:nvPr/>
        </p:nvGrpSpPr>
        <p:grpSpPr>
          <a:xfrm rot="4649849" flipH="1">
            <a:off x="8759276" y="4618445"/>
            <a:ext cx="425930" cy="547550"/>
            <a:chOff x="2733850" y="1716850"/>
            <a:chExt cx="766325" cy="1022025"/>
          </a:xfrm>
        </p:grpSpPr>
        <p:sp>
          <p:nvSpPr>
            <p:cNvPr id="55"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141828" y="1185584"/>
            <a:ext cx="8790640" cy="1569660"/>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en-US" sz="1600" b="1" smtClean="0">
                <a:solidFill>
                  <a:srgbClr val="C00000"/>
                </a:solidFill>
                <a:latin typeface="+mn-lt"/>
              </a:rPr>
              <a:t>HĐ2: </a:t>
            </a:r>
            <a:r>
              <a:rPr lang="vi-VN" sz="1600">
                <a:latin typeface="+mn-lt"/>
              </a:rPr>
              <a:t>Đọc kĩ các nội dung sau.</a:t>
            </a:r>
          </a:p>
          <a:p>
            <a:pPr algn="just">
              <a:lnSpc>
                <a:spcPct val="150000"/>
              </a:lnSpc>
              <a:buClr>
                <a:srgbClr val="C00000"/>
              </a:buClr>
            </a:pPr>
            <a:r>
              <a:rPr lang="vi-VN" sz="1600" smtClean="0">
                <a:latin typeface="+mn-lt"/>
              </a:rPr>
              <a:t>Bá </a:t>
            </a:r>
            <a:r>
              <a:rPr lang="vi-VN" sz="1600">
                <a:latin typeface="+mn-lt"/>
              </a:rPr>
              <a:t>tước George–Louis Leclerc de Buffon (1707 – 1788, người Pháp) là một nhà khoa học nghiên cứu về Thực vật, Động vật, Trái Đất, Lịch sử tự nhiên, ... Ông đã thí nghiệm việc tung đồng xu nhiều lần và thu được kết quả sau:</a:t>
            </a:r>
            <a:endParaRPr lang="en-US" sz="1600">
              <a:latin typeface="+mn-lt"/>
            </a:endParaRPr>
          </a:p>
        </p:txBody>
      </p:sp>
      <p:sp>
        <p:nvSpPr>
          <p:cNvPr id="2" name="Rectangle 1"/>
          <p:cNvSpPr>
            <a:spLocks noChangeArrowheads="1"/>
          </p:cNvSpPr>
          <p:nvPr/>
        </p:nvSpPr>
        <p:spPr bwMode="auto">
          <a:xfrm>
            <a:off x="141827" y="3922754"/>
            <a:ext cx="87866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0"/>
              </a:spcBef>
              <a:spcAft>
                <a:spcPts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Sau này, người ta chứng minh được rằng số lần tung ngày càng lớn thì xác suất thực nghiệm của biến cố “Mặt xuất hiện của đồng xu là mặt N” ngày càng gần với 0,5. Như chúng ta đã biết số 0,5 là xác suất của biến cố “Mặt xuất hiện của đồng xu là mặt </a:t>
            </a: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N</a:t>
            </a:r>
            <a:r>
              <a:rPr kumimoji="0" lang="en-US" altLang="en-US" sz="1600" b="0" i="0" u="none" strike="noStrike" cap="none" normalizeH="0" baseline="0" smtClean="0">
                <a:ln>
                  <a:noFill/>
                </a:ln>
                <a:solidFill>
                  <a:srgbClr val="000000"/>
                </a:solidFill>
                <a:effectLst/>
                <a:latin typeface="Arial" panose="020B0604020202020204" pitchFamily="34" charset="0"/>
                <a:ea typeface="Open Sans"/>
              </a:rPr>
              <a:t>”.</a:t>
            </a:r>
            <a:endParaRPr kumimoji="0" lang="en-US" altLang="en-US" sz="1600" b="0" i="0" u="none" strike="noStrike" cap="none" normalizeH="0" baseline="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Effect>
                      <a14:brightnessContrast contrast="-20000"/>
                    </a14:imgEffect>
                  </a14:imgLayer>
                </a14:imgProps>
              </a:ext>
            </a:extLst>
          </a:blip>
          <a:stretch>
            <a:fillRect/>
          </a:stretch>
        </p:blipFill>
        <p:spPr>
          <a:xfrm>
            <a:off x="2531104" y="2707538"/>
            <a:ext cx="4412387" cy="1286780"/>
          </a:xfrm>
          <a:prstGeom prst="rect">
            <a:avLst/>
          </a:prstGeom>
        </p:spPr>
      </p:pic>
    </p:spTree>
    <p:extLst>
      <p:ext uri="{BB962C8B-B14F-4D97-AF65-F5344CB8AC3E}">
        <p14:creationId xmlns:p14="http://schemas.microsoft.com/office/powerpoint/2010/main" val="23070561"/>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657"/>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147303" y="-20274"/>
            <a:ext cx="996697" cy="1364441"/>
          </a:xfrm>
          <a:prstGeom prst="rect">
            <a:avLst/>
          </a:prstGeom>
        </p:spPr>
      </p:pic>
      <p:pic>
        <p:nvPicPr>
          <p:cNvPr id="6" name="Picture 5"/>
          <p:cNvPicPr>
            <a:picLocks noChangeAspect="1"/>
          </p:cNvPicPr>
          <p:nvPr/>
        </p:nvPicPr>
        <p:blipFill>
          <a:blip r:embed="rId4"/>
          <a:stretch>
            <a:fillRect/>
          </a:stretch>
        </p:blipFill>
        <p:spPr>
          <a:xfrm>
            <a:off x="8147303" y="4313836"/>
            <a:ext cx="726353" cy="761455"/>
          </a:xfrm>
          <a:prstGeom prst="rect">
            <a:avLst/>
          </a:prstGeom>
        </p:spPr>
      </p:pic>
      <p:sp>
        <p:nvSpPr>
          <p:cNvPr id="9" name="Google Shape;2540;p49"/>
          <p:cNvSpPr txBox="1">
            <a:spLocks/>
          </p:cNvSpPr>
          <p:nvPr/>
        </p:nvSpPr>
        <p:spPr>
          <a:xfrm>
            <a:off x="3008937" y="383913"/>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buSzTx/>
            </a:pPr>
            <a:r>
              <a:rPr lang="vi-VN" b="1">
                <a:solidFill>
                  <a:srgbClr val="C00000"/>
                </a:solidFill>
                <a:latin typeface="Arial" panose="020B0604020202020204" pitchFamily="34" charset="0"/>
                <a:cs typeface="Arial"/>
                <a:sym typeface="Arial"/>
              </a:rPr>
              <a:t>Kết </a:t>
            </a:r>
            <a:r>
              <a:rPr lang="vi-VN" b="1" smtClean="0">
                <a:solidFill>
                  <a:srgbClr val="C00000"/>
                </a:solidFill>
                <a:latin typeface="Arial" panose="020B0604020202020204" pitchFamily="34" charset="0"/>
                <a:cs typeface="Arial"/>
                <a:sym typeface="Arial"/>
              </a:rPr>
              <a:t>luận</a:t>
            </a:r>
            <a:endParaRPr lang="vi-VN" b="1">
              <a:solidFill>
                <a:srgbClr val="C00000"/>
              </a:solidFill>
              <a:latin typeface="Arial" panose="020B0604020202020204" pitchFamily="34" charset="0"/>
              <a:cs typeface="Arial"/>
            </a:endParaRPr>
          </a:p>
        </p:txBody>
      </p:sp>
      <p:sp>
        <p:nvSpPr>
          <p:cNvPr id="10" name="Rectangle 9"/>
          <p:cNvSpPr/>
          <p:nvPr/>
        </p:nvSpPr>
        <p:spPr>
          <a:xfrm>
            <a:off x="424126" y="1409059"/>
            <a:ext cx="8295421" cy="2695674"/>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200000"/>
              </a:lnSpc>
              <a:spcBef>
                <a:spcPts val="600"/>
              </a:spcBef>
              <a:spcAft>
                <a:spcPts val="600"/>
              </a:spcAft>
            </a:pPr>
            <a:r>
              <a:rPr lang="vi-VN" sz="2200">
                <a:latin typeface="+mn-lt"/>
                <a:ea typeface="Arial" panose="020B0604020202020204" pitchFamily="34" charset="0"/>
                <a:cs typeface="Times New Roman" panose="02020603050405020304" pitchFamily="18" charset="0"/>
              </a:rPr>
              <a:t>Trong trò chơi tung đồng xu, khi số lần tung ngày càng lớn thì xác suất thực nghiệm của biến cố “Mặt xuất hiện của đồng xu là mặt N” (hoặc biến cố “Mặt xuất hiện của đồng xu là mặt S”) ngày càng gần với xác suất của biến cố đó.</a:t>
            </a:r>
            <a:endParaRPr lang="en-US" sz="2200">
              <a:effectLst/>
              <a:latin typeface="+mn-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62102330"/>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478"/>
        <p:cNvGrpSpPr/>
        <p:nvPr/>
      </p:nvGrpSpPr>
      <p:grpSpPr>
        <a:xfrm>
          <a:off x="0" y="0"/>
          <a:ext cx="0" cy="0"/>
          <a:chOff x="0" y="0"/>
          <a:chExt cx="0" cy="0"/>
        </a:xfrm>
      </p:grpSpPr>
      <p:sp>
        <p:nvSpPr>
          <p:cNvPr id="23" name="TextBox 22"/>
          <p:cNvSpPr txBox="1"/>
          <p:nvPr/>
        </p:nvSpPr>
        <p:spPr>
          <a:xfrm>
            <a:off x="284108" y="229815"/>
            <a:ext cx="8676293" cy="1589602"/>
          </a:xfrm>
          <a:prstGeom prst="rect">
            <a:avLst/>
          </a:prstGeom>
          <a:noFill/>
        </p:spPr>
        <p:txBody>
          <a:bodyPr wrap="square" rtlCol="0">
            <a:spAutoFit/>
          </a:bodyPr>
          <a:lstStyle/>
          <a:p>
            <a:pPr lvl="0" algn="just">
              <a:lnSpc>
                <a:spcPct val="170000"/>
              </a:lnSpc>
              <a:buClr>
                <a:srgbClr val="2D1549"/>
              </a:buClr>
              <a:buSzPts val="1100"/>
              <a:defRPr/>
            </a:pPr>
            <a:r>
              <a:rPr lang="en-US" sz="2000" b="1">
                <a:solidFill>
                  <a:srgbClr val="FFFFFF"/>
                </a:solidFill>
                <a:highlight>
                  <a:srgbClr val="CE4D8E"/>
                </a:highlight>
                <a:latin typeface="+mn-lt"/>
                <a:cs typeface="Poppins SemiBold"/>
                <a:sym typeface="Poppins SemiBold"/>
              </a:rPr>
              <a:t>Ví </a:t>
            </a:r>
            <a:r>
              <a:rPr lang="en-US" sz="2000" b="1">
                <a:solidFill>
                  <a:srgbClr val="FFFFFF"/>
                </a:solidFill>
                <a:highlight>
                  <a:srgbClr val="CE4D8E"/>
                </a:highlight>
                <a:latin typeface="+mn-lt"/>
                <a:cs typeface="Poppins SemiBold"/>
                <a:sym typeface="Poppins SemiBold"/>
              </a:rPr>
              <a:t>dụ </a:t>
            </a:r>
            <a:r>
              <a:rPr lang="en-US" sz="2000" b="1" smtClean="0">
                <a:solidFill>
                  <a:srgbClr val="FFFFFF"/>
                </a:solidFill>
                <a:highlight>
                  <a:srgbClr val="CE4D8E"/>
                </a:highlight>
                <a:latin typeface="+mn-lt"/>
                <a:cs typeface="Poppins SemiBold"/>
                <a:sym typeface="Poppins SemiBold"/>
              </a:rPr>
              <a:t>2:</a:t>
            </a:r>
            <a:r>
              <a:rPr lang="en-US" sz="2000" kern="1200" smtClean="0">
                <a:latin typeface="+mn-lt"/>
                <a:ea typeface="+mn-ea"/>
                <a:cs typeface="Arial" panose="020B0604020202020204" pitchFamily="34" charset="0"/>
              </a:rPr>
              <a:t> T</a:t>
            </a:r>
            <a:r>
              <a:rPr lang="vi-VN" sz="2000" kern="1200" smtClean="0">
                <a:latin typeface="+mn-lt"/>
                <a:ea typeface="+mn-ea"/>
                <a:cs typeface="Arial" panose="020B0604020202020204" pitchFamily="34" charset="0"/>
              </a:rPr>
              <a:t>rong </a:t>
            </a:r>
            <a:r>
              <a:rPr lang="vi-VN" sz="2000" kern="1200">
                <a:latin typeface="+mn-lt"/>
                <a:ea typeface="+mn-ea"/>
                <a:cs typeface="Arial" panose="020B0604020202020204" pitchFamily="34" charset="0"/>
              </a:rPr>
              <a:t>trò chơi tung đồng xu, khi số lần tung đồng xu ngày càng lớn thì xác suất thực nghiệm của biến cố “Mặt xuất hiện của đồng xu là mặt S” ngày càng gần với số thực nào?</a:t>
            </a:r>
            <a:endParaRPr lang="vi-VN" sz="2000" kern="1200">
              <a:latin typeface="+mn-lt"/>
              <a:ea typeface="+mn-ea"/>
              <a:cs typeface="Arial" panose="020B0604020202020204" pitchFamily="34" charset="0"/>
            </a:endParaRPr>
          </a:p>
        </p:txBody>
      </p:sp>
      <p:sp>
        <p:nvSpPr>
          <p:cNvPr id="27" name="Rectangle 26"/>
          <p:cNvSpPr/>
          <p:nvPr/>
        </p:nvSpPr>
        <p:spPr>
          <a:xfrm>
            <a:off x="4288669" y="196270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pic>
        <p:nvPicPr>
          <p:cNvPr id="6" name="Picture 5"/>
          <p:cNvPicPr>
            <a:picLocks noChangeAspect="1"/>
          </p:cNvPicPr>
          <p:nvPr/>
        </p:nvPicPr>
        <p:blipFill>
          <a:blip r:embed="rId3"/>
          <a:stretch>
            <a:fillRect/>
          </a:stretch>
        </p:blipFill>
        <p:spPr>
          <a:xfrm>
            <a:off x="6615888" y="4436117"/>
            <a:ext cx="2523683" cy="707383"/>
          </a:xfrm>
          <a:prstGeom prst="rect">
            <a:avLst/>
          </a:prstGeom>
        </p:spPr>
      </p:pic>
      <p:pic>
        <p:nvPicPr>
          <p:cNvPr id="9" name="Picture 8"/>
          <p:cNvPicPr>
            <a:picLocks noChangeAspect="1"/>
          </p:cNvPicPr>
          <p:nvPr/>
        </p:nvPicPr>
        <p:blipFill>
          <a:blip r:embed="rId4"/>
          <a:stretch>
            <a:fillRect/>
          </a:stretch>
        </p:blipFill>
        <p:spPr>
          <a:xfrm>
            <a:off x="284109" y="4339733"/>
            <a:ext cx="604953" cy="644123"/>
          </a:xfrm>
          <a:prstGeom prst="rect">
            <a:avLst/>
          </a:prstGeom>
        </p:spPr>
      </p:pic>
      <p:sp>
        <p:nvSpPr>
          <p:cNvPr id="10" name="Rectangle 9"/>
          <p:cNvSpPr/>
          <p:nvPr/>
        </p:nvSpPr>
        <p:spPr>
          <a:xfrm>
            <a:off x="284108" y="2405115"/>
            <a:ext cx="8573644" cy="1708160"/>
          </a:xfrm>
          <a:prstGeom prst="rect">
            <a:avLst/>
          </a:prstGeom>
        </p:spPr>
        <p:txBody>
          <a:bodyPr wrap="square">
            <a:spAutoFit/>
          </a:bodyPr>
          <a:lstStyle/>
          <a:p>
            <a:pPr algn="just">
              <a:lnSpc>
                <a:spcPct val="175000"/>
              </a:lnSpc>
            </a:pPr>
            <a:r>
              <a:rPr lang="vi-VN" sz="2000">
                <a:solidFill>
                  <a:schemeClr val="bg1">
                    <a:lumMod val="10000"/>
                  </a:schemeClr>
                </a:solidFill>
                <a:latin typeface="Arial" panose="020B0604020202020204" pitchFamily="34" charset="0"/>
              </a:rPr>
              <a:t>Do xác suất của biến cố “Mặt xuất hiện của đồng xu là mặt S” là 0,5 nên khi số lần tung đồng xu ngày càng lớn thì xác suất thực nghiệm </a:t>
            </a:r>
            <a:r>
              <a:rPr lang="vi-VN" sz="2000">
                <a:solidFill>
                  <a:schemeClr val="bg1">
                    <a:lumMod val="10000"/>
                  </a:schemeClr>
                </a:solidFill>
                <a:latin typeface="Arial" panose="020B0604020202020204" pitchFamily="34" charset="0"/>
              </a:rPr>
              <a:t>của </a:t>
            </a:r>
            <a:r>
              <a:rPr lang="en-US" sz="2000" smtClean="0">
                <a:solidFill>
                  <a:schemeClr val="bg1">
                    <a:lumMod val="10000"/>
                  </a:schemeClr>
                </a:solidFill>
                <a:latin typeface="Arial" panose="020B0604020202020204" pitchFamily="34" charset="0"/>
              </a:rPr>
              <a:t>        </a:t>
            </a:r>
            <a:r>
              <a:rPr lang="vi-VN" sz="2000" smtClean="0">
                <a:solidFill>
                  <a:schemeClr val="bg1">
                    <a:lumMod val="10000"/>
                  </a:schemeClr>
                </a:solidFill>
                <a:latin typeface="Arial" panose="020B0604020202020204" pitchFamily="34" charset="0"/>
              </a:rPr>
              <a:t>biến </a:t>
            </a:r>
            <a:r>
              <a:rPr lang="vi-VN" sz="2000">
                <a:solidFill>
                  <a:schemeClr val="bg1">
                    <a:lumMod val="10000"/>
                  </a:schemeClr>
                </a:solidFill>
                <a:latin typeface="Arial" panose="020B0604020202020204" pitchFamily="34" charset="0"/>
              </a:rPr>
              <a:t>cố “Mặt xuất hiện của đồng xu là mặt S” ngày càng gần với 0,5.</a:t>
            </a:r>
            <a:endParaRPr lang="vi-VN" sz="2000">
              <a:solidFill>
                <a:schemeClr val="bg1">
                  <a:lumMod val="10000"/>
                </a:schemeClr>
              </a:solidFill>
              <a:latin typeface="Arial" panose="020B0604020202020204" pitchFamily="34" charset="0"/>
            </a:endParaRPr>
          </a:p>
        </p:txBody>
      </p:sp>
    </p:spTree>
    <p:extLst>
      <p:ext uri="{BB962C8B-B14F-4D97-AF65-F5344CB8AC3E}">
        <p14:creationId xmlns:p14="http://schemas.microsoft.com/office/powerpoint/2010/main" val="37994592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ssolv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33060"/>
            <a:ext cx="857748" cy="543117"/>
          </a:xfrm>
          <a:prstGeom prst="rect">
            <a:avLst/>
          </a:prstGeom>
        </p:spPr>
      </p:pic>
      <p:grpSp>
        <p:nvGrpSpPr>
          <p:cNvPr id="2039" name="Google Shape;2039;p38"/>
          <p:cNvGrpSpPr/>
          <p:nvPr/>
        </p:nvGrpSpPr>
        <p:grpSpPr>
          <a:xfrm rot="635329">
            <a:off x="3979789" y="371903"/>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46" name="Google Shape;2046;p38"/>
          <p:cNvSpPr txBox="1">
            <a:spLocks noGrp="1"/>
          </p:cNvSpPr>
          <p:nvPr>
            <p:ph type="title" idx="2"/>
          </p:nvPr>
        </p:nvSpPr>
        <p:spPr>
          <a:xfrm>
            <a:off x="3885919" y="472814"/>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lumMod val="50000"/>
                  </a:schemeClr>
                </a:solidFill>
                <a:latin typeface="+mj-lt"/>
              </a:rPr>
              <a:t>I</a:t>
            </a:r>
            <a:r>
              <a:rPr lang="en" smtClean="0">
                <a:solidFill>
                  <a:schemeClr val="accent6">
                    <a:lumMod val="50000"/>
                  </a:schemeClr>
                </a:solidFill>
                <a:latin typeface="+mj-lt"/>
              </a:rPr>
              <a:t>I</a:t>
            </a:r>
            <a:endParaRPr>
              <a:solidFill>
                <a:schemeClr val="accent6">
                  <a:lumMod val="50000"/>
                </a:schemeClr>
              </a:solidFill>
              <a:latin typeface="+mj-lt"/>
            </a:endParaRPr>
          </a:p>
        </p:txBody>
      </p:sp>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316875" y="1518124"/>
            <a:ext cx="8534004" cy="2881045"/>
          </a:xfrm>
          <a:prstGeom prst="rect">
            <a:avLst/>
          </a:prstGeom>
        </p:spPr>
        <p:txBody>
          <a:bodyPr wrap="square">
            <a:spAutoFit/>
          </a:bodyPr>
          <a:lstStyle/>
          <a:p>
            <a:pPr lvl="0" algn="ctr">
              <a:lnSpc>
                <a:spcPct val="150000"/>
              </a:lnSpc>
              <a:buClr>
                <a:srgbClr val="333333"/>
              </a:buClr>
              <a:buSzPts val="3600"/>
              <a:defRPr/>
            </a:pPr>
            <a:r>
              <a:rPr lang="vi-VN" sz="4200" b="1">
                <a:solidFill>
                  <a:srgbClr val="0082C6">
                    <a:lumMod val="50000"/>
                  </a:srgbClr>
                </a:solidFill>
                <a:latin typeface="Arial" panose="020B0604020202020204" pitchFamily="34" charset="0"/>
                <a:sym typeface="Delius"/>
              </a:rPr>
              <a:t>Xác suất thực nghiệm của một biến cố trong trò </a:t>
            </a:r>
            <a:r>
              <a:rPr lang="vi-VN" sz="4200" b="1">
                <a:solidFill>
                  <a:srgbClr val="0082C6">
                    <a:lumMod val="50000"/>
                  </a:srgbClr>
                </a:solidFill>
                <a:latin typeface="Arial" panose="020B0604020202020204" pitchFamily="34" charset="0"/>
                <a:sym typeface="Delius"/>
              </a:rPr>
              <a:t>chơi </a:t>
            </a:r>
            <a:endParaRPr lang="en-US" sz="4200" b="1" smtClean="0">
              <a:solidFill>
                <a:srgbClr val="0082C6">
                  <a:lumMod val="50000"/>
                </a:srgbClr>
              </a:solidFill>
              <a:latin typeface="Arial" panose="020B0604020202020204" pitchFamily="34" charset="0"/>
              <a:sym typeface="Delius"/>
            </a:endParaRPr>
          </a:p>
          <a:p>
            <a:pPr lvl="0" algn="ctr">
              <a:lnSpc>
                <a:spcPct val="150000"/>
              </a:lnSpc>
              <a:buClr>
                <a:srgbClr val="333333"/>
              </a:buClr>
              <a:buSzPts val="3600"/>
              <a:defRPr/>
            </a:pPr>
            <a:r>
              <a:rPr lang="vi-VN" sz="4200" b="1" smtClean="0">
                <a:solidFill>
                  <a:srgbClr val="0082C6">
                    <a:lumMod val="50000"/>
                  </a:srgbClr>
                </a:solidFill>
                <a:latin typeface="Arial" panose="020B0604020202020204" pitchFamily="34" charset="0"/>
                <a:sym typeface="Delius"/>
              </a:rPr>
              <a:t>gieo </a:t>
            </a:r>
            <a:r>
              <a:rPr lang="vi-VN" sz="4200" b="1">
                <a:solidFill>
                  <a:srgbClr val="0082C6">
                    <a:lumMod val="50000"/>
                  </a:srgbClr>
                </a:solidFill>
                <a:latin typeface="Arial" panose="020B0604020202020204" pitchFamily="34" charset="0"/>
                <a:sym typeface="Delius"/>
              </a:rPr>
              <a:t>xúc xắc</a:t>
            </a:r>
            <a:endParaRPr kumimoji="0" lang="vi-VN" sz="4200" b="1" i="0" u="none" strike="noStrike" kern="0" cap="none" spc="0" normalizeH="0" baseline="0" noProof="0">
              <a:ln>
                <a:noFill/>
              </a:ln>
              <a:solidFill>
                <a:srgbClr val="0082C6">
                  <a:lumMod val="50000"/>
                </a:srgbClr>
              </a:solidFill>
              <a:effectLst/>
              <a:uLnTx/>
              <a:uFillTx/>
              <a:cs typeface="Arial"/>
              <a:sym typeface="Delius"/>
            </a:endParaRPr>
          </a:p>
        </p:txBody>
      </p:sp>
    </p:spTree>
    <p:extLst>
      <p:ext uri="{BB962C8B-B14F-4D97-AF65-F5344CB8AC3E}">
        <p14:creationId xmlns:p14="http://schemas.microsoft.com/office/powerpoint/2010/main" val="444067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502997" y="4491202"/>
            <a:ext cx="456978" cy="501514"/>
          </a:xfrm>
          <a:prstGeom prst="rect">
            <a:avLst/>
          </a:prstGeom>
        </p:spPr>
      </p:pic>
      <p:sp>
        <p:nvSpPr>
          <p:cNvPr id="8" name="Title 21"/>
          <p:cNvSpPr txBox="1">
            <a:spLocks/>
          </p:cNvSpPr>
          <p:nvPr/>
        </p:nvSpPr>
        <p:spPr>
          <a:xfrm>
            <a:off x="406986" y="382347"/>
            <a:ext cx="2121528" cy="555901"/>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1. Khái niệm</a:t>
            </a:r>
            <a:endParaRPr kumimoji="0" lang="en-US" sz="2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3" name="Rectangle 12"/>
          <p:cNvSpPr/>
          <p:nvPr/>
        </p:nvSpPr>
        <p:spPr>
          <a:xfrm>
            <a:off x="4156910" y="2914431"/>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
        <p:nvSpPr>
          <p:cNvPr id="14" name="Rectangle 13"/>
          <p:cNvSpPr/>
          <p:nvPr/>
        </p:nvSpPr>
        <p:spPr>
          <a:xfrm>
            <a:off x="271809" y="1203697"/>
            <a:ext cx="8387161" cy="1500411"/>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en-US" sz="2100" b="1" i="0" u="none" strike="noStrike" kern="0" cap="none" spc="0" normalizeH="0" baseline="0" noProof="0" smtClean="0">
                <a:ln>
                  <a:noFill/>
                </a:ln>
                <a:solidFill>
                  <a:srgbClr val="C00000"/>
                </a:solidFill>
                <a:effectLst/>
                <a:uLnTx/>
                <a:uFillTx/>
                <a:latin typeface="Arial"/>
                <a:cs typeface="Arial"/>
                <a:sym typeface="Arial"/>
              </a:rPr>
              <a:t>HĐ3: </a:t>
            </a:r>
            <a:r>
              <a:rPr lang="vi-VN" sz="2000">
                <a:latin typeface="Arial" panose="020B0604020202020204" pitchFamily="34" charset="0"/>
              </a:rPr>
              <a:t>Sau khi gieo ngẫu nhiên xúc xắc 20 lần liên tiếp, bạn Vinh kiểm đếm được mặt 1 chấm xuất hiện 3 lần. Viết tỉ số của số lần xuất hiện mặt 1 chấm và tổng số lần gieo xúc xắc.</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roup 14"/>
          <p:cNvGrpSpPr/>
          <p:nvPr/>
        </p:nvGrpSpPr>
        <p:grpSpPr>
          <a:xfrm>
            <a:off x="803864" y="3398915"/>
            <a:ext cx="7458223" cy="1036630"/>
            <a:chOff x="501033" y="3037037"/>
            <a:chExt cx="7458223" cy="1036630"/>
          </a:xfrm>
        </p:grpSpPr>
        <p:sp>
          <p:nvSpPr>
            <p:cNvPr id="16" name="Rectangle 15"/>
            <p:cNvSpPr/>
            <p:nvPr/>
          </p:nvSpPr>
          <p:spPr>
            <a:xfrm>
              <a:off x="501033" y="3306854"/>
              <a:ext cx="7458223" cy="496996"/>
            </a:xfrm>
            <a:prstGeom prst="rect">
              <a:avLst/>
            </a:prstGeom>
          </p:spPr>
          <p:txBody>
            <a:bodyPr wrap="square">
              <a:spAutoFit/>
            </a:bodyPr>
            <a:lstStyle/>
            <a:p>
              <a:pPr lvl="0" algn="just">
                <a:lnSpc>
                  <a:spcPct val="150000"/>
                </a:lnSpc>
                <a:spcBef>
                  <a:spcPts val="600"/>
                </a:spcBef>
                <a:spcAft>
                  <a:spcPts val="600"/>
                </a:spcAft>
              </a:pPr>
              <a:r>
                <a:rPr lang="da-DK" sz="2000">
                  <a:ea typeface="Dotum" panose="020B0600000101010101" pitchFamily="34" charset="-127"/>
                  <a:cs typeface="Times New Roman" panose="02020603050405020304" pitchFamily="18" charset="0"/>
                </a:rPr>
                <a:t>Tỉ số của số lần xuất hiện mặt 1 chấm và tổng số lần </a:t>
              </a:r>
              <a:r>
                <a:rPr lang="da-DK" sz="2000">
                  <a:ea typeface="Dotum" panose="020B0600000101010101" pitchFamily="34" charset="-127"/>
                  <a:cs typeface="Times New Roman" panose="02020603050405020304" pitchFamily="18" charset="0"/>
                </a:rPr>
                <a:t>gieo </a:t>
              </a:r>
              <a:r>
                <a:rPr lang="da-DK" sz="2000" smtClean="0">
                  <a:ea typeface="Dotum" panose="020B0600000101010101" pitchFamily="34" charset="-127"/>
                  <a:cs typeface="Times New Roman" panose="02020603050405020304" pitchFamily="18" charset="0"/>
                </a:rPr>
                <a:t>là</a:t>
              </a:r>
              <a:endPar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17" name="Rectangle 16"/>
                <p:cNvSpPr/>
                <p:nvPr/>
              </p:nvSpPr>
              <p:spPr>
                <a:xfrm>
                  <a:off x="7291300" y="3037037"/>
                  <a:ext cx="636200" cy="1036630"/>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da-DK"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m:t>
                            </m:r>
                          </m:num>
                          <m:den>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20</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mc:Choice>
          <mc:Fallback>
            <p:sp>
              <p:nvSpPr>
                <p:cNvPr id="17" name="Rectangle 16"/>
                <p:cNvSpPr>
                  <a:spLocks noRot="1" noChangeAspect="1" noMove="1" noResize="1" noEditPoints="1" noAdjustHandles="1" noChangeArrowheads="1" noChangeShapeType="1" noTextEdit="1"/>
                </p:cNvSpPr>
                <p:nvPr/>
              </p:nvSpPr>
              <p:spPr>
                <a:xfrm>
                  <a:off x="7291300" y="3037037"/>
                  <a:ext cx="636200" cy="1036630"/>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57"/>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971782">
            <a:off x="411322" y="4520191"/>
            <a:ext cx="604820" cy="698348"/>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8077604" y="-63611"/>
            <a:ext cx="1066396" cy="145985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721683" y="469776"/>
                <a:ext cx="7670620" cy="3634456"/>
              </a:xfrm>
              <a:prstGeom prst="rect">
                <a:avLst/>
              </a:prstGeom>
            </p:spPr>
            <p:txBody>
              <a:bodyPr wrap="square">
                <a:spAutoFit/>
              </a:bodyPr>
              <a:lstStyle/>
              <a:p>
                <a:pPr marL="0" marR="0" lvl="0" indent="0" algn="just" defTabSz="914400" rtl="0" eaLnBrk="1" fontAlgn="auto" latinLnBrk="0" hangingPunct="1">
                  <a:lnSpc>
                    <a:spcPct val="175000"/>
                  </a:lnSpc>
                  <a:spcBef>
                    <a:spcPts val="0"/>
                  </a:spcBef>
                  <a:spcAft>
                    <a:spcPts val="0"/>
                  </a:spcAft>
                  <a:buClr>
                    <a:srgbClr val="000000"/>
                  </a:buClr>
                  <a:buSzTx/>
                  <a:buFont typeface="Arial"/>
                  <a:buNone/>
                  <a:tabLst/>
                  <a:defRPr/>
                </a:pPr>
                <a:r>
                  <a:rPr kumimoji="0" lang="en-US" sz="2200" b="1" i="1" u="sng" strike="noStrike" kern="0" cap="none" spc="0" normalizeH="0" baseline="0" noProof="0" smtClean="0">
                    <a:ln>
                      <a:noFill/>
                    </a:ln>
                    <a:solidFill>
                      <a:srgbClr val="0082C6">
                        <a:lumMod val="75000"/>
                      </a:srgbClr>
                    </a:solidFill>
                    <a:effectLst/>
                    <a:uLnTx/>
                    <a:uFillTx/>
                    <a:latin typeface="Arial"/>
                    <a:ea typeface="Dotum" panose="020B0600000101010101" pitchFamily="34" charset="-127"/>
                    <a:cs typeface="Times New Roman" panose="02020603050405020304" pitchFamily="18" charset="0"/>
                    <a:sym typeface="Arial"/>
                  </a:rPr>
                  <a:t>Nhận xét:</a:t>
                </a:r>
                <a:r>
                  <a:rPr kumimoji="0" lang="en-US" sz="2200" b="1" i="1" u="none" strike="noStrike" kern="0" cap="none" spc="0" normalizeH="0" baseline="0" noProof="0" smtClean="0">
                    <a:ln>
                      <a:noFill/>
                    </a:ln>
                    <a:solidFill>
                      <a:srgbClr val="0082C6">
                        <a:lumMod val="75000"/>
                      </a:srgbClr>
                    </a:solidFill>
                    <a:effectLst/>
                    <a:uLnTx/>
                    <a:uFillTx/>
                    <a:latin typeface="Arial"/>
                    <a:ea typeface="Dotum" panose="020B0600000101010101" pitchFamily="34" charset="-127"/>
                    <a:cs typeface="Times New Roman" panose="02020603050405020304" pitchFamily="18" charset="0"/>
                    <a:sym typeface="Arial"/>
                  </a:rPr>
                  <a:t> </a:t>
                </a:r>
              </a:p>
              <a:p>
                <a:pPr marL="342900" indent="-342900" algn="just">
                  <a:lnSpc>
                    <a:spcPct val="150000"/>
                  </a:lnSpc>
                  <a:spcBef>
                    <a:spcPts val="600"/>
                  </a:spcBef>
                  <a:spcAft>
                    <a:spcPts val="600"/>
                  </a:spcAft>
                  <a:buFont typeface="Arial" panose="020B0604020202020204" pitchFamily="34" charset="0"/>
                  <a:buChar char="•"/>
                </a:pPr>
                <a:r>
                  <a:rPr lang="vi-VN" sz="2000" smtClean="0">
                    <a:latin typeface="+mn-lt"/>
                    <a:ea typeface="Arial" panose="020B0604020202020204" pitchFamily="34" charset="0"/>
                    <a:cs typeface="Times New Roman" panose="02020603050405020304" pitchFamily="18" charset="0"/>
                  </a:rPr>
                  <a:t>Tỉ </a:t>
                </a:r>
                <a:r>
                  <a:rPr lang="vi-VN" sz="2000">
                    <a:latin typeface="+mn-lt"/>
                    <a:ea typeface="Arial" panose="020B0604020202020204" pitchFamily="34" charset="0"/>
                    <a:cs typeface="Times New Roman" panose="02020603050405020304" pitchFamily="18" charset="0"/>
                  </a:rPr>
                  <a:t>số của số lần xuất hiện mặt 1 chấm và tổng số lần gieo xúc xắc là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vi-VN" sz="2000" i="1">
                            <a:effectLst/>
                            <a:latin typeface="+mn-lt"/>
                            <a:ea typeface="Arial" panose="020B0604020202020204" pitchFamily="34" charset="0"/>
                            <a:cs typeface="Times New Roman" panose="02020603050405020304" pitchFamily="18" charset="0"/>
                          </a:rPr>
                          <m:t>3</m:t>
                        </m:r>
                      </m:num>
                      <m:den>
                        <m:r>
                          <a:rPr lang="vi-VN" sz="2000" i="1">
                            <a:effectLst/>
                            <a:latin typeface="+mn-lt"/>
                            <a:ea typeface="Arial" panose="020B0604020202020204" pitchFamily="34" charset="0"/>
                            <a:cs typeface="Times New Roman" panose="02020603050405020304" pitchFamily="18" charset="0"/>
                          </a:rPr>
                          <m:t>20</m:t>
                        </m:r>
                      </m:den>
                    </m:f>
                  </m:oMath>
                </a14:m>
                <a:r>
                  <a:rPr lang="vi-VN" sz="2000">
                    <a:effectLst/>
                    <a:latin typeface="+mn-lt"/>
                    <a:ea typeface="Dotum" panose="020B0600000101010101" pitchFamily="34" charset="-127"/>
                    <a:cs typeface="Times New Roman" panose="02020603050405020304" pitchFamily="18" charset="0"/>
                  </a:rPr>
                  <a:t>. Đây là </a:t>
                </a:r>
                <a:r>
                  <a:rPr lang="vi-VN" sz="2000" i="1">
                    <a:effectLst/>
                    <a:latin typeface="+mn-lt"/>
                    <a:ea typeface="Dotum" panose="020B0600000101010101" pitchFamily="34" charset="-127"/>
                    <a:cs typeface="Times New Roman" panose="02020603050405020304" pitchFamily="18" charset="0"/>
                  </a:rPr>
                  <a:t>xác suất thực nghiệm</a:t>
                </a:r>
                <a:r>
                  <a:rPr lang="vi-VN" sz="2000">
                    <a:effectLst/>
                    <a:latin typeface="+mn-lt"/>
                    <a:ea typeface="Dotum" panose="020B0600000101010101" pitchFamily="34" charset="-127"/>
                    <a:cs typeface="Times New Roman" panose="02020603050405020304" pitchFamily="18" charset="0"/>
                  </a:rPr>
                  <a:t> xuất hiện mặt 1 chấm khi gieo xúc xắc 20 lần </a:t>
                </a:r>
                <a:r>
                  <a:rPr lang="vi-VN" sz="2000">
                    <a:effectLst/>
                    <a:latin typeface="+mn-lt"/>
                    <a:ea typeface="Dotum" panose="020B0600000101010101" pitchFamily="34" charset="-127"/>
                    <a:cs typeface="Times New Roman" panose="02020603050405020304" pitchFamily="18" charset="0"/>
                  </a:rPr>
                  <a:t>liên </a:t>
                </a:r>
                <a:r>
                  <a:rPr lang="vi-VN" sz="2000" smtClean="0">
                    <a:effectLst/>
                    <a:latin typeface="+mn-lt"/>
                    <a:ea typeface="Dotum" panose="020B0600000101010101" pitchFamily="34" charset="-127"/>
                    <a:cs typeface="Times New Roman" panose="02020603050405020304" pitchFamily="18" charset="0"/>
                  </a:rPr>
                  <a:t>tiếp.</a:t>
                </a:r>
                <a:endParaRPr lang="en-US" sz="2000" smtClean="0">
                  <a:latin typeface="+mn-lt"/>
                  <a:ea typeface="Dotum" panose="020B0600000101010101" pitchFamily="34" charset="-127"/>
                  <a:cs typeface="Times New Roman" panose="02020603050405020304" pitchFamily="18" charset="0"/>
                </a:endParaRPr>
              </a:p>
              <a:p>
                <a:pPr marL="342900" indent="-342900" algn="just">
                  <a:lnSpc>
                    <a:spcPct val="150000"/>
                  </a:lnSpc>
                  <a:spcBef>
                    <a:spcPts val="600"/>
                  </a:spcBef>
                  <a:spcAft>
                    <a:spcPts val="600"/>
                  </a:spcAft>
                  <a:buFont typeface="Arial" panose="020B0604020202020204" pitchFamily="34" charset="0"/>
                  <a:buChar char="•"/>
                </a:pPr>
                <a:r>
                  <a:rPr lang="vi-VN" sz="2000" smtClean="0">
                    <a:effectLst/>
                    <a:latin typeface="+mn-lt"/>
                    <a:ea typeface="Arial" panose="020B0604020202020204" pitchFamily="34" charset="0"/>
                    <a:cs typeface="Times New Roman" panose="02020603050405020304" pitchFamily="18" charset="0"/>
                  </a:rPr>
                  <a:t>Tỉ </a:t>
                </a:r>
                <a:r>
                  <a:rPr lang="vi-VN" sz="2000">
                    <a:effectLst/>
                    <a:latin typeface="+mn-lt"/>
                    <a:ea typeface="Arial" panose="020B0604020202020204" pitchFamily="34" charset="0"/>
                    <a:cs typeface="Times New Roman" panose="02020603050405020304" pitchFamily="18" charset="0"/>
                  </a:rPr>
                  <a:t>số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vi-VN" sz="2000" i="1">
                            <a:effectLst/>
                            <a:latin typeface="+mn-lt"/>
                            <a:ea typeface="Arial" panose="020B0604020202020204" pitchFamily="34" charset="0"/>
                            <a:cs typeface="Times New Roman" panose="02020603050405020304" pitchFamily="18" charset="0"/>
                          </a:rPr>
                          <m:t>3</m:t>
                        </m:r>
                      </m:num>
                      <m:den>
                        <m:r>
                          <a:rPr lang="vi-VN" sz="2000" i="1">
                            <a:effectLst/>
                            <a:latin typeface="+mn-lt"/>
                            <a:ea typeface="Arial" panose="020B0604020202020204" pitchFamily="34" charset="0"/>
                            <a:cs typeface="Times New Roman" panose="02020603050405020304" pitchFamily="18" charset="0"/>
                          </a:rPr>
                          <m:t>20</m:t>
                        </m:r>
                      </m:den>
                    </m:f>
                  </m:oMath>
                </a14:m>
                <a:r>
                  <a:rPr lang="vi-VN" sz="2000">
                    <a:effectLst/>
                    <a:latin typeface="+mn-lt"/>
                    <a:ea typeface="Dotum" panose="020B0600000101010101" pitchFamily="34" charset="-127"/>
                    <a:cs typeface="Times New Roman" panose="02020603050405020304" pitchFamily="18" charset="0"/>
                  </a:rPr>
                  <a:t> là </a:t>
                </a:r>
                <a:r>
                  <a:rPr lang="vi-VN" sz="2000" i="1">
                    <a:effectLst/>
                    <a:latin typeface="+mn-lt"/>
                    <a:ea typeface="Dotum" panose="020B0600000101010101" pitchFamily="34" charset="-127"/>
                    <a:cs typeface="Times New Roman" panose="02020603050405020304" pitchFamily="18" charset="0"/>
                  </a:rPr>
                  <a:t>xác suất thực nghiệm </a:t>
                </a:r>
                <a:r>
                  <a:rPr lang="vi-VN" sz="2000">
                    <a:effectLst/>
                    <a:latin typeface="+mn-lt"/>
                    <a:ea typeface="Dotum" panose="020B0600000101010101" pitchFamily="34" charset="-127"/>
                    <a:cs typeface="Times New Roman" panose="02020603050405020304" pitchFamily="18" charset="0"/>
                  </a:rPr>
                  <a:t>của biến cố “Mặt xuất hiện của xúc xắc là mặt 1 chấm”.</a:t>
                </a:r>
                <a:endParaRPr lang="en-US" sz="2000">
                  <a:effectLst/>
                  <a:latin typeface="+mn-l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721683" y="469776"/>
                <a:ext cx="7670620" cy="3634456"/>
              </a:xfrm>
              <a:prstGeom prst="rect">
                <a:avLst/>
              </a:prstGeom>
              <a:blipFill>
                <a:blip r:embed="rId6"/>
                <a:stretch>
                  <a:fillRect l="-1033" r="-794" b="-671"/>
                </a:stretch>
              </a:blipFill>
            </p:spPr>
            <p:txBody>
              <a:bodyPr/>
              <a:lstStyle/>
              <a:p>
                <a:r>
                  <a:rPr lang="en-US">
                    <a:noFill/>
                  </a:rPr>
                  <a:t> </a:t>
                </a:r>
              </a:p>
            </p:txBody>
          </p:sp>
        </mc:Fallback>
      </mc:AlternateContent>
    </p:spTree>
    <p:extLst>
      <p:ext uri="{BB962C8B-B14F-4D97-AF65-F5344CB8AC3E}">
        <p14:creationId xmlns:p14="http://schemas.microsoft.com/office/powerpoint/2010/main" val="39685533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10" name="Google Shape;2540;p49"/>
          <p:cNvSpPr txBox="1">
            <a:spLocks/>
          </p:cNvSpPr>
          <p:nvPr/>
        </p:nvSpPr>
        <p:spPr>
          <a:xfrm>
            <a:off x="3003388" y="28985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32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Định nghĩa</a:t>
            </a:r>
          </a:p>
        </p:txBody>
      </p:sp>
      <p:pic>
        <p:nvPicPr>
          <p:cNvPr id="3" name="Picture 2"/>
          <p:cNvPicPr>
            <a:picLocks noChangeAspect="1"/>
          </p:cNvPicPr>
          <p:nvPr/>
        </p:nvPicPr>
        <p:blipFill>
          <a:blip r:embed="rId3"/>
          <a:stretch>
            <a:fillRect/>
          </a:stretch>
        </p:blipFill>
        <p:spPr>
          <a:xfrm>
            <a:off x="0" y="0"/>
            <a:ext cx="1130358" cy="1225613"/>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943326" y="1225613"/>
                <a:ext cx="7245919" cy="3138873"/>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75000"/>
                  </a:lnSpc>
                </a:pPr>
                <a:r>
                  <a:rPr lang="vi-VN" sz="2200" smtClean="0">
                    <a:latin typeface="+mn-lt"/>
                    <a:ea typeface="Arial" panose="020B0604020202020204" pitchFamily="34" charset="0"/>
                    <a:cs typeface="Times New Roman" panose="02020603050405020304" pitchFamily="18" charset="0"/>
                  </a:rPr>
                  <a:t>Xác suất thực nghiệm của biến cố “Mặt xuất hiện của xúc sắc là mặt </a:t>
                </a:r>
                <a14:m>
                  <m:oMath xmlns:m="http://schemas.openxmlformats.org/officeDocument/2006/math">
                    <m:r>
                      <a:rPr lang="vi-VN" sz="2200" i="1">
                        <a:effectLst/>
                        <a:latin typeface="+mn-lt"/>
                        <a:ea typeface="Arial" panose="020B0604020202020204" pitchFamily="34" charset="0"/>
                        <a:cs typeface="Times New Roman" panose="02020603050405020304" pitchFamily="18" charset="0"/>
                      </a:rPr>
                      <m:t>𝑘</m:t>
                    </m:r>
                  </m:oMath>
                </a14:m>
                <a:r>
                  <a:rPr lang="vi-VN" sz="2200">
                    <a:effectLst/>
                    <a:latin typeface="+mn-lt"/>
                    <a:ea typeface="Dotum" panose="020B0600000101010101" pitchFamily="34" charset="-127"/>
                    <a:cs typeface="Times New Roman" panose="02020603050405020304" pitchFamily="18" charset="0"/>
                  </a:rPr>
                  <a:t> chấm” </a:t>
                </a:r>
                <a14:m>
                  <m:oMath xmlns:m="http://schemas.openxmlformats.org/officeDocument/2006/math">
                    <m:d>
                      <m:dPr>
                        <m:ctrlPr>
                          <a:rPr lang="en-US" sz="2200" i="1">
                            <a:effectLst/>
                            <a:latin typeface="+mn-lt"/>
                            <a:ea typeface="Dotum" panose="020B0600000101010101" pitchFamily="34" charset="-127"/>
                            <a:cs typeface="Times New Roman" panose="02020603050405020304" pitchFamily="18" charset="0"/>
                          </a:rPr>
                        </m:ctrlPr>
                      </m:dPr>
                      <m:e>
                        <m:r>
                          <a:rPr lang="vi-VN" sz="2200" i="1">
                            <a:effectLst/>
                            <a:latin typeface="+mn-lt"/>
                            <a:ea typeface="Dotum" panose="020B0600000101010101" pitchFamily="34" charset="-127"/>
                            <a:cs typeface="Times New Roman" panose="02020603050405020304" pitchFamily="18" charset="0"/>
                          </a:rPr>
                          <m:t>𝑘</m:t>
                        </m:r>
                        <m:r>
                          <a:rPr lang="vi-VN" sz="2200" i="1">
                            <a:effectLst/>
                            <a:latin typeface="+mn-lt"/>
                            <a:ea typeface="Dotum" panose="020B0600000101010101" pitchFamily="34" charset="-127"/>
                            <a:cs typeface="Times New Roman" panose="02020603050405020304" pitchFamily="18" charset="0"/>
                          </a:rPr>
                          <m:t>∈</m:t>
                        </m:r>
                        <m:r>
                          <a:rPr lang="vi-VN" sz="2200" i="1">
                            <a:effectLst/>
                            <a:latin typeface="+mn-lt"/>
                            <a:ea typeface="Dotum" panose="020B0600000101010101" pitchFamily="34" charset="-127"/>
                            <a:cs typeface="Times New Roman" panose="02020603050405020304" pitchFamily="18" charset="0"/>
                          </a:rPr>
                          <m:t>ℕ</m:t>
                        </m:r>
                        <m:r>
                          <a:rPr lang="vi-VN" sz="2200" i="1">
                            <a:effectLst/>
                            <a:latin typeface="+mn-lt"/>
                            <a:ea typeface="Dotum" panose="020B0600000101010101" pitchFamily="34" charset="-127"/>
                            <a:cs typeface="Times New Roman" panose="02020603050405020304" pitchFamily="18" charset="0"/>
                          </a:rPr>
                          <m:t>, 1≤</m:t>
                        </m:r>
                        <m:r>
                          <a:rPr lang="vi-VN" sz="2200" i="1">
                            <a:effectLst/>
                            <a:latin typeface="+mn-lt"/>
                            <a:ea typeface="Dotum" panose="020B0600000101010101" pitchFamily="34" charset="-127"/>
                            <a:cs typeface="Times New Roman" panose="02020603050405020304" pitchFamily="18" charset="0"/>
                          </a:rPr>
                          <m:t>𝑘</m:t>
                        </m:r>
                        <m:r>
                          <a:rPr lang="vi-VN" sz="2200" i="1">
                            <a:effectLst/>
                            <a:latin typeface="+mn-lt"/>
                            <a:ea typeface="Dotum" panose="020B0600000101010101" pitchFamily="34" charset="-127"/>
                            <a:cs typeface="Times New Roman" panose="02020603050405020304" pitchFamily="18" charset="0"/>
                          </a:rPr>
                          <m:t>≤6</m:t>
                        </m:r>
                      </m:e>
                    </m:d>
                  </m:oMath>
                </a14:m>
                <a:r>
                  <a:rPr lang="vi-VN" sz="2200">
                    <a:effectLst/>
                    <a:latin typeface="+mn-lt"/>
                    <a:ea typeface="Dotum" panose="020B0600000101010101" pitchFamily="34" charset="-127"/>
                    <a:cs typeface="Times New Roman" panose="02020603050405020304" pitchFamily="18" charset="0"/>
                  </a:rPr>
                  <a:t> khi gieo xúc xắc nhiều lần bằng</a:t>
                </a:r>
                <a:endParaRPr lang="en-US" sz="2200">
                  <a:effectLst/>
                  <a:latin typeface="+mn-lt"/>
                  <a:ea typeface="Arial" panose="020B0604020202020204" pitchFamily="34" charset="0"/>
                  <a:cs typeface="Times New Roman" panose="02020603050405020304" pitchFamily="18" charset="0"/>
                </a:endParaRPr>
              </a:p>
              <a:p>
                <a:pPr algn="just">
                  <a:lnSpc>
                    <a:spcPct val="175000"/>
                  </a:lnSpc>
                </a:pPr>
                <a14:m>
                  <m:oMathPara xmlns:m="http://schemas.openxmlformats.org/officeDocument/2006/math">
                    <m:oMathParaPr>
                      <m:jc m:val="centerGroup"/>
                    </m:oMathParaPr>
                    <m:oMath xmlns:m="http://schemas.openxmlformats.org/officeDocument/2006/math">
                      <m:f>
                        <m:fPr>
                          <m:ctrlPr>
                            <a:rPr lang="en-US" sz="2200" i="1">
                              <a:effectLst/>
                              <a:latin typeface="+mn-lt"/>
                              <a:ea typeface="Arial" panose="020B0604020202020204" pitchFamily="34" charset="0"/>
                              <a:cs typeface="Times New Roman" panose="02020603050405020304" pitchFamily="18" charset="0"/>
                            </a:rPr>
                          </m:ctrlPr>
                        </m:fPr>
                        <m:num>
                          <m:r>
                            <m:rPr>
                              <m:sty m:val="p"/>
                            </m:rPr>
                            <a:rPr lang="vi-VN" sz="2200">
                              <a:effectLst/>
                              <a:latin typeface="+mn-lt"/>
                              <a:ea typeface="Arial" panose="020B0604020202020204" pitchFamily="34" charset="0"/>
                              <a:cs typeface="Times New Roman" panose="02020603050405020304" pitchFamily="18" charset="0"/>
                            </a:rPr>
                            <m:t>S</m:t>
                          </m:r>
                          <m:r>
                            <a:rPr lang="vi-VN" sz="2200">
                              <a:effectLst/>
                              <a:latin typeface="+mn-lt"/>
                              <a:ea typeface="Arial" panose="020B0604020202020204" pitchFamily="34" charset="0"/>
                              <a:cs typeface="Times New Roman" panose="02020603050405020304" pitchFamily="18" charset="0"/>
                            </a:rPr>
                            <m:t>ố </m:t>
                          </m:r>
                          <m:r>
                            <m:rPr>
                              <m:sty m:val="p"/>
                            </m:rPr>
                            <a:rPr lang="vi-VN" sz="2200">
                              <a:effectLst/>
                              <a:latin typeface="+mn-lt"/>
                              <a:ea typeface="Arial" panose="020B0604020202020204" pitchFamily="34" charset="0"/>
                              <a:cs typeface="Times New Roman" panose="02020603050405020304" pitchFamily="18" charset="0"/>
                            </a:rPr>
                            <m:t>l</m:t>
                          </m:r>
                          <m:r>
                            <a:rPr lang="vi-VN" sz="2200">
                              <a:effectLst/>
                              <a:latin typeface="+mn-lt"/>
                              <a:ea typeface="Arial" panose="020B0604020202020204" pitchFamily="34" charset="0"/>
                              <a:cs typeface="Times New Roman" panose="02020603050405020304" pitchFamily="18" charset="0"/>
                            </a:rPr>
                            <m:t>ầ</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xu</m:t>
                          </m:r>
                          <m:r>
                            <a:rPr lang="vi-VN" sz="2200">
                              <a:effectLst/>
                              <a:latin typeface="+mn-lt"/>
                              <a:ea typeface="Arial" panose="020B0604020202020204" pitchFamily="34" charset="0"/>
                              <a:cs typeface="Times New Roman" panose="02020603050405020304" pitchFamily="18" charset="0"/>
                            </a:rPr>
                            <m:t>ấ</m:t>
                          </m:r>
                          <m:r>
                            <m:rPr>
                              <m:sty m:val="p"/>
                            </m:rPr>
                            <a:rPr lang="vi-VN" sz="2200">
                              <a:effectLst/>
                              <a:latin typeface="+mn-lt"/>
                              <a:ea typeface="Arial" panose="020B0604020202020204" pitchFamily="34" charset="0"/>
                              <a:cs typeface="Times New Roman" panose="02020603050405020304" pitchFamily="18" charset="0"/>
                            </a:rPr>
                            <m:t>t</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hi</m:t>
                          </m:r>
                          <m:r>
                            <a:rPr lang="vi-VN" sz="2200">
                              <a:effectLst/>
                              <a:latin typeface="+mn-lt"/>
                              <a:ea typeface="Arial" panose="020B0604020202020204" pitchFamily="34" charset="0"/>
                              <a:cs typeface="Times New Roman" panose="02020603050405020304" pitchFamily="18" charset="0"/>
                            </a:rPr>
                            <m:t>ệ</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m</m:t>
                          </m:r>
                          <m:r>
                            <a:rPr lang="vi-VN" sz="2200">
                              <a:effectLst/>
                              <a:latin typeface="+mn-lt"/>
                              <a:ea typeface="Arial" panose="020B0604020202020204" pitchFamily="34" charset="0"/>
                              <a:cs typeface="Times New Roman" panose="02020603050405020304" pitchFamily="18" charset="0"/>
                            </a:rPr>
                            <m:t>ặ</m:t>
                          </m:r>
                          <m:r>
                            <m:rPr>
                              <m:sty m:val="p"/>
                            </m:rPr>
                            <a:rPr lang="vi-VN" sz="2200">
                              <a:effectLst/>
                              <a:latin typeface="+mn-lt"/>
                              <a:ea typeface="Arial" panose="020B0604020202020204" pitchFamily="34" charset="0"/>
                              <a:cs typeface="Times New Roman" panose="02020603050405020304" pitchFamily="18" charset="0"/>
                            </a:rPr>
                            <m:t>t</m:t>
                          </m:r>
                          <m:r>
                            <a:rPr lang="en-US" sz="2200" b="0" i="0" smtClean="0">
                              <a:effectLst/>
                              <a:latin typeface="Cambria Math" panose="02040503050406030204" pitchFamily="18" charset="0"/>
                              <a:ea typeface="Arial" panose="020B0604020202020204" pitchFamily="34" charset="0"/>
                              <a:cs typeface="Times New Roman" panose="02020603050405020304" pitchFamily="18" charset="0"/>
                            </a:rPr>
                            <m:t> </m:t>
                          </m:r>
                          <m:r>
                            <a:rPr lang="vi-VN" sz="2200" i="1">
                              <a:latin typeface="Cambria Math" panose="02040503050406030204" pitchFamily="18" charset="0"/>
                              <a:ea typeface="Dotum" panose="020B0600000101010101" pitchFamily="34" charset="-127"/>
                              <a:cs typeface="Times New Roman" panose="02020603050405020304" pitchFamily="18" charset="0"/>
                            </a:rPr>
                            <m:t>𝑘</m:t>
                          </m:r>
                          <m:r>
                            <a:rPr lang="en-US" sz="2200" b="0" i="0" smtClean="0">
                              <a:latin typeface="Cambria Math" panose="02040503050406030204" pitchFamily="18" charset="0"/>
                              <a:ea typeface="Dotum" panose="020B0600000101010101" pitchFamily="34" charset="-127"/>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ch</m:t>
                          </m:r>
                          <m:r>
                            <a:rPr lang="vi-VN" sz="2200">
                              <a:effectLst/>
                              <a:latin typeface="+mn-lt"/>
                              <a:ea typeface="Arial" panose="020B0604020202020204" pitchFamily="34" charset="0"/>
                              <a:cs typeface="Times New Roman" panose="02020603050405020304" pitchFamily="18" charset="0"/>
                            </a:rPr>
                            <m:t>ấ</m:t>
                          </m:r>
                          <m:r>
                            <m:rPr>
                              <m:sty m:val="p"/>
                            </m:rPr>
                            <a:rPr lang="vi-VN" sz="2200">
                              <a:effectLst/>
                              <a:latin typeface="+mn-lt"/>
                              <a:ea typeface="Arial" panose="020B0604020202020204" pitchFamily="34" charset="0"/>
                              <a:cs typeface="Times New Roman" panose="02020603050405020304" pitchFamily="18" charset="0"/>
                            </a:rPr>
                            <m:t>m</m:t>
                          </m:r>
                        </m:num>
                        <m:den>
                          <m:r>
                            <m:rPr>
                              <m:sty m:val="p"/>
                            </m:rPr>
                            <a:rPr lang="vi-VN" sz="2200">
                              <a:effectLst/>
                              <a:latin typeface="+mn-lt"/>
                              <a:ea typeface="Arial" panose="020B0604020202020204" pitchFamily="34" charset="0"/>
                              <a:cs typeface="Times New Roman" panose="02020603050405020304" pitchFamily="18" charset="0"/>
                            </a:rPr>
                            <m:t>T</m:t>
                          </m:r>
                          <m:r>
                            <a:rPr lang="vi-VN" sz="2200">
                              <a:effectLst/>
                              <a:latin typeface="+mn-lt"/>
                              <a:ea typeface="Arial" panose="020B0604020202020204" pitchFamily="34" charset="0"/>
                              <a:cs typeface="Times New Roman" panose="02020603050405020304" pitchFamily="18" charset="0"/>
                            </a:rPr>
                            <m:t>ổ</m:t>
                          </m:r>
                          <m:r>
                            <m:rPr>
                              <m:sty m:val="p"/>
                            </m:rPr>
                            <a:rPr lang="vi-VN" sz="2200">
                              <a:effectLst/>
                              <a:latin typeface="+mn-lt"/>
                              <a:ea typeface="Arial" panose="020B0604020202020204" pitchFamily="34" charset="0"/>
                              <a:cs typeface="Times New Roman" panose="02020603050405020304" pitchFamily="18" charset="0"/>
                            </a:rPr>
                            <m:t>ng</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s</m:t>
                          </m:r>
                          <m:r>
                            <a:rPr lang="vi-VN" sz="2200">
                              <a:effectLst/>
                              <a:latin typeface="+mn-lt"/>
                              <a:ea typeface="Arial" panose="020B0604020202020204" pitchFamily="34" charset="0"/>
                              <a:cs typeface="Times New Roman" panose="02020603050405020304" pitchFamily="18" charset="0"/>
                            </a:rPr>
                            <m:t>ố </m:t>
                          </m:r>
                          <m:r>
                            <m:rPr>
                              <m:sty m:val="p"/>
                            </m:rPr>
                            <a:rPr lang="vi-VN" sz="2200">
                              <a:effectLst/>
                              <a:latin typeface="+mn-lt"/>
                              <a:ea typeface="Arial" panose="020B0604020202020204" pitchFamily="34" charset="0"/>
                              <a:cs typeface="Times New Roman" panose="02020603050405020304" pitchFamily="18" charset="0"/>
                            </a:rPr>
                            <m:t>l</m:t>
                          </m:r>
                          <m:r>
                            <a:rPr lang="vi-VN" sz="2200">
                              <a:effectLst/>
                              <a:latin typeface="+mn-lt"/>
                              <a:ea typeface="Arial" panose="020B0604020202020204" pitchFamily="34" charset="0"/>
                              <a:cs typeface="Times New Roman" panose="02020603050405020304" pitchFamily="18" charset="0"/>
                            </a:rPr>
                            <m:t>ầ</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gieo</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x</m:t>
                          </m:r>
                          <m:r>
                            <a:rPr lang="vi-VN" sz="2200">
                              <a:effectLst/>
                              <a:latin typeface="+mn-lt"/>
                              <a:ea typeface="Arial" panose="020B0604020202020204" pitchFamily="34" charset="0"/>
                              <a:cs typeface="Times New Roman" panose="02020603050405020304" pitchFamily="18" charset="0"/>
                            </a:rPr>
                            <m:t>ú</m:t>
                          </m:r>
                          <m:r>
                            <m:rPr>
                              <m:sty m:val="p"/>
                            </m:rPr>
                            <a:rPr lang="vi-VN" sz="2200">
                              <a:effectLst/>
                              <a:latin typeface="+mn-lt"/>
                              <a:ea typeface="Arial" panose="020B0604020202020204" pitchFamily="34" charset="0"/>
                              <a:cs typeface="Times New Roman" panose="02020603050405020304" pitchFamily="18" charset="0"/>
                            </a:rPr>
                            <m:t>c</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x</m:t>
                          </m:r>
                          <m:r>
                            <a:rPr lang="vi-VN" sz="2200">
                              <a:effectLst/>
                              <a:latin typeface="+mn-lt"/>
                              <a:ea typeface="Arial" panose="020B0604020202020204" pitchFamily="34" charset="0"/>
                              <a:cs typeface="Times New Roman" panose="02020603050405020304" pitchFamily="18" charset="0"/>
                            </a:rPr>
                            <m:t>ắ</m:t>
                          </m:r>
                          <m:r>
                            <m:rPr>
                              <m:sty m:val="p"/>
                            </m:rPr>
                            <a:rPr lang="vi-VN" sz="2200">
                              <a:effectLst/>
                              <a:latin typeface="+mn-lt"/>
                              <a:ea typeface="Arial" panose="020B0604020202020204" pitchFamily="34" charset="0"/>
                              <a:cs typeface="Times New Roman" panose="02020603050405020304" pitchFamily="18" charset="0"/>
                            </a:rPr>
                            <m:t>c</m:t>
                          </m:r>
                        </m:den>
                      </m:f>
                    </m:oMath>
                  </m:oMathPara>
                </a14:m>
                <a:endParaRPr lang="en-US" sz="2200">
                  <a:effectLst/>
                  <a:latin typeface="+mn-lt"/>
                  <a:ea typeface="Arial" panose="020B060402020202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943326" y="1225613"/>
                <a:ext cx="7245919" cy="3138873"/>
              </a:xfrm>
              <a:prstGeom prst="rect">
                <a:avLst/>
              </a:prstGeom>
              <a:blipFill>
                <a:blip r:embed="rId4"/>
                <a:stretch>
                  <a:fillRect l="-923" r="-1007"/>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7599999" y="3991554"/>
            <a:ext cx="1003312" cy="859833"/>
          </a:xfrm>
          <a:prstGeom prst="rect">
            <a:avLst/>
          </a:prstGeom>
        </p:spPr>
      </p:pic>
    </p:spTree>
    <p:extLst>
      <p:ext uri="{BB962C8B-B14F-4D97-AF65-F5344CB8AC3E}">
        <p14:creationId xmlns:p14="http://schemas.microsoft.com/office/powerpoint/2010/main" val="21958637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7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0073345">
            <a:off x="8422072" y="4341145"/>
            <a:ext cx="498174" cy="589238"/>
          </a:xfrm>
          <a:prstGeom prst="rect">
            <a:avLst/>
          </a:prstGeom>
        </p:spPr>
      </p:pic>
      <p:sp>
        <p:nvSpPr>
          <p:cNvPr id="8" name="TextBox 7"/>
          <p:cNvSpPr txBox="1"/>
          <p:nvPr/>
        </p:nvSpPr>
        <p:spPr>
          <a:xfrm>
            <a:off x="164838" y="349084"/>
            <a:ext cx="7977297" cy="1661993"/>
          </a:xfrm>
          <a:prstGeom prst="rect">
            <a:avLst/>
          </a:prstGeom>
          <a:noFill/>
        </p:spPr>
        <p:txBody>
          <a:bodyPr wrap="square" rtlCol="0">
            <a:spAutoFit/>
          </a:bodyPr>
          <a:lstStyle/>
          <a:p>
            <a:pPr lvl="0" algn="just">
              <a:lnSpc>
                <a:spcPct val="170000"/>
              </a:lnSpc>
              <a:buClr>
                <a:srgbClr val="2D1549"/>
              </a:buClr>
              <a:buSzPts val="1100"/>
              <a:defRPr/>
            </a:pPr>
            <a:r>
              <a:rPr lang="en-US" sz="2000" b="1">
                <a:solidFill>
                  <a:srgbClr val="FFFFFF"/>
                </a:solidFill>
                <a:highlight>
                  <a:srgbClr val="CE4D8E"/>
                </a:highlight>
                <a:latin typeface="+mn-lt"/>
                <a:cs typeface="Poppins SemiBold"/>
                <a:sym typeface="Poppins SemiBold"/>
              </a:rPr>
              <a:t>Ví </a:t>
            </a:r>
            <a:r>
              <a:rPr lang="en-US" sz="2000" b="1">
                <a:solidFill>
                  <a:srgbClr val="FFFFFF"/>
                </a:solidFill>
                <a:highlight>
                  <a:srgbClr val="CE4D8E"/>
                </a:highlight>
                <a:latin typeface="+mn-lt"/>
                <a:cs typeface="Poppins SemiBold"/>
                <a:sym typeface="Poppins SemiBold"/>
              </a:rPr>
              <a:t>dụ </a:t>
            </a:r>
            <a:r>
              <a:rPr lang="en-US" sz="2000" b="1" smtClean="0">
                <a:solidFill>
                  <a:srgbClr val="FFFFFF"/>
                </a:solidFill>
                <a:highlight>
                  <a:srgbClr val="CE4D8E"/>
                </a:highlight>
                <a:latin typeface="+mn-lt"/>
                <a:cs typeface="Poppins SemiBold"/>
                <a:sym typeface="Poppins SemiBold"/>
              </a:rPr>
              <a:t>3:</a:t>
            </a:r>
            <a:r>
              <a:rPr lang="en-US" sz="2000" kern="1200" smtClean="0">
                <a:latin typeface="+mn-lt"/>
                <a:ea typeface="+mn-ea"/>
                <a:cs typeface="Arial" panose="020B0604020202020204" pitchFamily="34" charset="0"/>
              </a:rPr>
              <a:t> </a:t>
            </a:r>
            <a:r>
              <a:rPr lang="vi-VN" sz="2000" kern="1200" smtClean="0">
                <a:latin typeface="+mn-lt"/>
                <a:ea typeface="+mn-ea"/>
                <a:cs typeface="Arial" panose="020B0604020202020204" pitchFamily="34" charset="0"/>
              </a:rPr>
              <a:t>Gieo </a:t>
            </a:r>
            <a:r>
              <a:rPr lang="vi-VN" sz="2000" kern="1200">
                <a:latin typeface="+mn-lt"/>
                <a:ea typeface="+mn-ea"/>
                <a:cs typeface="Arial" panose="020B0604020202020204" pitchFamily="34" charset="0"/>
              </a:rPr>
              <a:t>xúc xắc 30 lần liên tiếp, có 5 lần xuất hiện mặt 6 chấm. Tính xác suất thực nghiệm của biến cố “Mặt xuất hiện của xúc xắc là mặt 6 chấm”.</a:t>
            </a:r>
          </a:p>
        </p:txBody>
      </p:sp>
      <p:sp>
        <p:nvSpPr>
          <p:cNvPr id="9" name="Rectangle 8"/>
          <p:cNvSpPr/>
          <p:nvPr/>
        </p:nvSpPr>
        <p:spPr>
          <a:xfrm>
            <a:off x="4278354" y="2034930"/>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164838" y="2662404"/>
                <a:ext cx="8979162" cy="2003112"/>
              </a:xfrm>
              <a:prstGeom prst="rect">
                <a:avLst/>
              </a:prstGeom>
            </p:spPr>
            <p:txBody>
              <a:bodyPr wrap="square">
                <a:spAutoFit/>
              </a:bodyPr>
              <a:lstStyle/>
              <a:p>
                <a:pPr>
                  <a:lnSpc>
                    <a:spcPct val="150000"/>
                  </a:lnSpc>
                  <a:spcAft>
                    <a:spcPts val="500"/>
                  </a:spcAft>
                </a:pPr>
                <a:r>
                  <a:rPr lang="en-US" sz="2000" smtClean="0">
                    <a:solidFill>
                      <a:schemeClr val="tx1"/>
                    </a:solidFill>
                    <a:latin typeface="+mn-lt"/>
                  </a:rPr>
                  <a:t>Xác suất thực nghiệm của biến cố “Mặt xuất hiện của xúc xắc là mặt 6 chấm</a:t>
                </a:r>
                <a:r>
                  <a:rPr lang="en-US" sz="2000">
                    <a:solidFill>
                      <a:schemeClr val="tx1"/>
                    </a:solidFill>
                    <a:latin typeface="+mn-lt"/>
                  </a:rPr>
                  <a:t>” </a:t>
                </a:r>
                <a:r>
                  <a:rPr lang="en-US" sz="2000" smtClean="0">
                    <a:solidFill>
                      <a:schemeClr val="tx1"/>
                    </a:solidFill>
                    <a:latin typeface="+mn-lt"/>
                  </a:rPr>
                  <a:t>là</a:t>
                </a:r>
              </a:p>
              <a:p>
                <a:pPr>
                  <a:lnSpc>
                    <a:spcPct val="150000"/>
                  </a:lnSpc>
                  <a:spcAft>
                    <a:spcPts val="5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b="0" i="1" smtClean="0">
                              <a:latin typeface="Cambria Math" panose="02040503050406030204" pitchFamily="18" charset="0"/>
                              <a:ea typeface="Arial" panose="020B0604020202020204" pitchFamily="34" charset="0"/>
                              <a:cs typeface="Times New Roman" panose="02020603050405020304" pitchFamily="18" charset="0"/>
                            </a:rPr>
                            <m:t>5</m:t>
                          </m:r>
                        </m:num>
                        <m:den>
                          <m:r>
                            <a:rPr lang="en-US" sz="2000" b="0" i="1" smtClean="0">
                              <a:latin typeface="Cambria Math" panose="02040503050406030204" pitchFamily="18" charset="0"/>
                              <a:ea typeface="Arial" panose="020B0604020202020204" pitchFamily="34" charset="0"/>
                              <a:cs typeface="Times New Roman" panose="02020603050405020304" pitchFamily="18" charset="0"/>
                            </a:rPr>
                            <m:t>3</m:t>
                          </m:r>
                          <m:r>
                            <a:rPr lang="vi-VN" sz="2000" i="1">
                              <a:latin typeface="Cambria Math" panose="02040503050406030204" pitchFamily="18" charset="0"/>
                              <a:ea typeface="Arial" panose="020B0604020202020204" pitchFamily="34" charset="0"/>
                              <a:cs typeface="Times New Roman" panose="02020603050405020304" pitchFamily="18" charset="0"/>
                            </a:rPr>
                            <m:t>0</m:t>
                          </m:r>
                        </m:den>
                      </m:f>
                      <m:r>
                        <a:rPr lang="en-US" sz="2000" b="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6</m:t>
                          </m:r>
                        </m:den>
                      </m:f>
                    </m:oMath>
                  </m:oMathPara>
                </a14:m>
                <a:r>
                  <a:rPr lang="en-US" sz="2000">
                    <a:solidFill>
                      <a:schemeClr val="tx1"/>
                    </a:solidFill>
                    <a:latin typeface="+mn-lt"/>
                  </a:rPr>
                  <a:t/>
                </a:r>
                <a:br>
                  <a:rPr lang="en-US" sz="2000">
                    <a:solidFill>
                      <a:schemeClr val="tx1"/>
                    </a:solidFill>
                    <a:latin typeface="+mn-lt"/>
                  </a:rPr>
                </a:br>
                <a:endParaRPr lang="en-US" sz="2000">
                  <a:solidFill>
                    <a:schemeClr val="tx1"/>
                  </a:solidFill>
                  <a:latin typeface="+mn-lt"/>
                </a:endParaRPr>
              </a:p>
            </p:txBody>
          </p:sp>
        </mc:Choice>
        <mc:Fallback>
          <p:sp>
            <p:nvSpPr>
              <p:cNvPr id="6" name="Rectangle 5"/>
              <p:cNvSpPr>
                <a:spLocks noRot="1" noChangeAspect="1" noMove="1" noResize="1" noEditPoints="1" noAdjustHandles="1" noChangeArrowheads="1" noChangeShapeType="1" noTextEdit="1"/>
              </p:cNvSpPr>
              <p:nvPr/>
            </p:nvSpPr>
            <p:spPr>
              <a:xfrm>
                <a:off x="164838" y="2662404"/>
                <a:ext cx="8979162" cy="2003112"/>
              </a:xfrm>
              <a:prstGeom prst="rect">
                <a:avLst/>
              </a:prstGeom>
              <a:blipFill>
                <a:blip r:embed="rId4"/>
                <a:stretch>
                  <a:fillRect l="-679" r="-136"/>
                </a:stretch>
              </a:blipFill>
            </p:spPr>
            <p:txBody>
              <a:bodyPr/>
              <a:lstStyle/>
              <a:p>
                <a:r>
                  <a:rPr lang="en-US">
                    <a:noFill/>
                  </a:rPr>
                  <a:t> </a:t>
                </a:r>
              </a:p>
            </p:txBody>
          </p:sp>
        </mc:Fallback>
      </mc:AlternateContent>
    </p:spTree>
    <p:extLst>
      <p:ext uri="{BB962C8B-B14F-4D97-AF65-F5344CB8AC3E}">
        <p14:creationId xmlns:p14="http://schemas.microsoft.com/office/powerpoint/2010/main" val="7572419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500"/>
                                        <p:tgtEl>
                                          <p:spTgt spid="6">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up)">
                                      <p:cBhvr>
                                        <p:cTn id="2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84671" flipH="1">
            <a:off x="8514199" y="1365377"/>
            <a:ext cx="334948" cy="467592"/>
          </a:xfrm>
          <a:prstGeom prst="rect">
            <a:avLst/>
          </a:prstGeom>
        </p:spPr>
      </p:pic>
      <p:sp>
        <p:nvSpPr>
          <p:cNvPr id="9" name="TextBox 8"/>
          <p:cNvSpPr txBox="1"/>
          <p:nvPr/>
        </p:nvSpPr>
        <p:spPr>
          <a:xfrm>
            <a:off x="578121" y="399254"/>
            <a:ext cx="2036633" cy="53553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rPr>
              <a:t>Luyện</a:t>
            </a:r>
            <a:r>
              <a:rPr kumimoji="0" lang="en-US" sz="2400" b="1" i="0" u="none" strike="noStrike" kern="1200" cap="none" spc="0" normalizeH="0" noProof="0" smtClean="0">
                <a:ln>
                  <a:noFill/>
                </a:ln>
                <a:solidFill>
                  <a:srgbClr val="070185"/>
                </a:solidFill>
                <a:effectLst/>
                <a:uLnTx/>
                <a:uFillTx/>
                <a:latin typeface="Arial"/>
                <a:ea typeface="+mn-ea"/>
                <a:cs typeface="Arial" panose="020B0604020202020204" pitchFamily="34" charset="0"/>
              </a:rPr>
              <a:t> tập </a:t>
            </a:r>
            <a:r>
              <a:rPr kumimoji="0" lang="en-US" sz="2400" b="1" i="0" u="none" strike="noStrike" kern="1200" cap="none" spc="0" normalizeH="0" noProof="0" smtClean="0">
                <a:ln>
                  <a:noFill/>
                </a:ln>
                <a:solidFill>
                  <a:srgbClr val="070185"/>
                </a:solidFill>
                <a:effectLst/>
                <a:uLnTx/>
                <a:uFillTx/>
                <a:latin typeface="Arial"/>
                <a:ea typeface="+mn-ea"/>
                <a:cs typeface="Arial" panose="020B0604020202020204" pitchFamily="34" charset="0"/>
              </a:rPr>
              <a:t>2</a:t>
            </a:r>
            <a:endParaRPr kumimoji="0" lang="en-US" sz="2400" b="1" i="0" u="none" strike="noStrike" kern="1200" cap="none" spc="0" normalizeH="0" baseline="0" noProof="0">
              <a:ln>
                <a:noFill/>
              </a:ln>
              <a:solidFill>
                <a:srgbClr val="070185"/>
              </a:solidFill>
              <a:effectLst/>
              <a:uLnTx/>
              <a:uFillTx/>
              <a:latin typeface="Arial"/>
              <a:ea typeface="+mn-ea"/>
              <a:cs typeface="Arial" panose="020B0604020202020204" pitchFamily="34" charset="0"/>
            </a:endParaRPr>
          </a:p>
        </p:txBody>
      </p:sp>
      <p:sp>
        <p:nvSpPr>
          <p:cNvPr id="4" name="Rectangle 3"/>
          <p:cNvSpPr/>
          <p:nvPr/>
        </p:nvSpPr>
        <p:spPr>
          <a:xfrm>
            <a:off x="512860" y="1103376"/>
            <a:ext cx="7422543" cy="1477328"/>
          </a:xfrm>
          <a:prstGeom prst="rect">
            <a:avLst/>
          </a:prstGeom>
        </p:spPr>
        <p:txBody>
          <a:bodyPr wrap="square">
            <a:spAutoFit/>
          </a:bodyPr>
          <a:lstStyle/>
          <a:p>
            <a:pPr algn="just">
              <a:lnSpc>
                <a:spcPct val="150000"/>
              </a:lnSpc>
            </a:pPr>
            <a:r>
              <a:rPr lang="en-US" sz="2000">
                <a:latin typeface="+mn-lt"/>
              </a:rPr>
              <a:t>Gieo xúc xắc 30 lần liên tiếp, có 4 lần xuất hiện mặt 2 chấm. Tính xác suất thực nghiệm của biến cố “Mặt xuất hiện của xúc xắc là mặt 2 chấm”.</a:t>
            </a:r>
          </a:p>
        </p:txBody>
      </p:sp>
      <p:sp>
        <p:nvSpPr>
          <p:cNvPr id="10" name="Rectangle 9"/>
          <p:cNvSpPr/>
          <p:nvPr/>
        </p:nvSpPr>
        <p:spPr>
          <a:xfrm>
            <a:off x="1220372" y="2757246"/>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578121" y="3364284"/>
                <a:ext cx="8047491" cy="1165384"/>
              </a:xfrm>
              <a:prstGeom prst="rect">
                <a:avLst/>
              </a:prstGeom>
            </p:spPr>
            <p:txBody>
              <a:bodyPr wrap="square">
                <a:spAutoFit/>
              </a:bodyPr>
              <a:lstStyle/>
              <a:p>
                <a:pPr algn="just">
                  <a:lnSpc>
                    <a:spcPct val="150000"/>
                  </a:lnSpc>
                  <a:spcBef>
                    <a:spcPts val="600"/>
                  </a:spcBef>
                  <a:spcAft>
                    <a:spcPts val="600"/>
                  </a:spcAft>
                </a:pPr>
                <a:r>
                  <a:rPr lang="vi-VN" sz="2000" smtClean="0">
                    <a:latin typeface="+mn-lt"/>
                    <a:ea typeface="Arial" panose="020B0604020202020204" pitchFamily="34" charset="0"/>
                    <a:cs typeface="Times New Roman" panose="02020603050405020304" pitchFamily="18" charset="0"/>
                  </a:rPr>
                  <a:t>Xác suất thực nghiệm của biến cố “Mặt xuất hiện của xúc xắc là </a:t>
                </a:r>
                <a:r>
                  <a:rPr lang="vi-VN" sz="2000">
                    <a:latin typeface="+mn-lt"/>
                    <a:ea typeface="Arial" panose="020B0604020202020204" pitchFamily="34" charset="0"/>
                    <a:cs typeface="Times New Roman" panose="02020603050405020304" pitchFamily="18" charset="0"/>
                  </a:rPr>
                  <a:t>mặt </a:t>
                </a:r>
                <a:r>
                  <a:rPr lang="en-US" sz="2000" smtClean="0">
                    <a:latin typeface="+mn-lt"/>
                    <a:ea typeface="Arial" panose="020B0604020202020204" pitchFamily="34" charset="0"/>
                    <a:cs typeface="Times New Roman" panose="02020603050405020304" pitchFamily="18" charset="0"/>
                  </a:rPr>
                  <a:t>2 </a:t>
                </a:r>
                <a:r>
                  <a:rPr lang="vi-VN" sz="2000" smtClean="0">
                    <a:latin typeface="+mn-lt"/>
                    <a:ea typeface="Arial" panose="020B0604020202020204" pitchFamily="34" charset="0"/>
                    <a:cs typeface="Times New Roman" panose="02020603050405020304" pitchFamily="18" charset="0"/>
                  </a:rPr>
                  <a:t>chấm</a:t>
                </a:r>
                <a:r>
                  <a:rPr lang="vi-VN" sz="2000">
                    <a:latin typeface="+mn-lt"/>
                    <a:ea typeface="Arial" panose="020B0604020202020204" pitchFamily="34" charset="0"/>
                    <a:cs typeface="Times New Roman" panose="02020603050405020304" pitchFamily="18" charset="0"/>
                  </a:rPr>
                  <a:t>” là: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vi-VN" sz="2000" i="1">
                            <a:effectLst/>
                            <a:latin typeface="+mn-lt"/>
                            <a:ea typeface="Arial" panose="020B0604020202020204" pitchFamily="34" charset="0"/>
                            <a:cs typeface="Times New Roman" panose="02020603050405020304" pitchFamily="18" charset="0"/>
                          </a:rPr>
                          <m:t>4</m:t>
                        </m:r>
                      </m:num>
                      <m:den>
                        <m:r>
                          <a:rPr lang="vi-VN" sz="2000" i="1">
                            <a:effectLst/>
                            <a:latin typeface="+mn-lt"/>
                            <a:ea typeface="Arial" panose="020B0604020202020204" pitchFamily="34" charset="0"/>
                            <a:cs typeface="Times New Roman" panose="02020603050405020304" pitchFamily="18" charset="0"/>
                          </a:rPr>
                          <m:t>30</m:t>
                        </m:r>
                      </m:den>
                    </m:f>
                    <m:r>
                      <a:rPr lang="vi-VN" sz="2000" i="1">
                        <a:effectLst/>
                        <a:latin typeface="+mn-lt"/>
                        <a:ea typeface="Arial" panose="020B0604020202020204" pitchFamily="34" charset="0"/>
                        <a:cs typeface="Times New Roman" panose="02020603050405020304" pitchFamily="18" charset="0"/>
                      </a:rPr>
                      <m:t>=</m:t>
                    </m:r>
                    <m:f>
                      <m:fPr>
                        <m:ctrlPr>
                          <a:rPr lang="en-US" sz="2000" i="1">
                            <a:effectLst/>
                            <a:latin typeface="+mn-lt"/>
                            <a:ea typeface="Arial" panose="020B0604020202020204" pitchFamily="34" charset="0"/>
                            <a:cs typeface="Times New Roman" panose="02020603050405020304" pitchFamily="18" charset="0"/>
                          </a:rPr>
                        </m:ctrlPr>
                      </m:fPr>
                      <m:num>
                        <m:r>
                          <a:rPr lang="vi-VN" sz="2000" i="1">
                            <a:effectLst/>
                            <a:latin typeface="+mn-lt"/>
                            <a:ea typeface="Arial" panose="020B0604020202020204" pitchFamily="34" charset="0"/>
                            <a:cs typeface="Times New Roman" panose="02020603050405020304" pitchFamily="18" charset="0"/>
                          </a:rPr>
                          <m:t>2</m:t>
                        </m:r>
                      </m:num>
                      <m:den>
                        <m:r>
                          <a:rPr lang="vi-VN" sz="2000" i="1">
                            <a:effectLst/>
                            <a:latin typeface="+mn-lt"/>
                            <a:ea typeface="Arial" panose="020B0604020202020204" pitchFamily="34" charset="0"/>
                            <a:cs typeface="Times New Roman" panose="02020603050405020304" pitchFamily="18" charset="0"/>
                          </a:rPr>
                          <m:t>15</m:t>
                        </m:r>
                      </m:den>
                    </m:f>
                    <m:r>
                      <a:rPr lang="en-US" sz="2000" b="0" i="1" smtClean="0">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2000">
                  <a:effectLst/>
                  <a:latin typeface="+mn-lt"/>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8121" y="3364284"/>
                <a:ext cx="8047491" cy="1165384"/>
              </a:xfrm>
              <a:prstGeom prst="rect">
                <a:avLst/>
              </a:prstGeom>
              <a:blipFill>
                <a:blip r:embed="rId4"/>
                <a:stretch>
                  <a:fillRect l="-833" r="-758" b="-2618"/>
                </a:stretch>
              </a:blipFill>
            </p:spPr>
            <p:txBody>
              <a:bodyPr/>
              <a:lstStyle/>
              <a:p>
                <a:r>
                  <a:rPr lang="en-US">
                    <a:noFill/>
                  </a:rPr>
                  <a:t> </a:t>
                </a:r>
              </a:p>
            </p:txBody>
          </p:sp>
        </mc:Fallback>
      </mc:AlternateContent>
      <p:grpSp>
        <p:nvGrpSpPr>
          <p:cNvPr id="12" name="Google Shape;2327;p41"/>
          <p:cNvGrpSpPr/>
          <p:nvPr/>
        </p:nvGrpSpPr>
        <p:grpSpPr>
          <a:xfrm rot="7105963" flipH="1">
            <a:off x="8352015" y="4514587"/>
            <a:ext cx="594623" cy="803101"/>
            <a:chOff x="2733850" y="1716850"/>
            <a:chExt cx="766325" cy="1022025"/>
          </a:xfrm>
        </p:grpSpPr>
        <p:sp>
          <p:nvSpPr>
            <p:cNvPr id="13"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42939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1888"/>
        <p:cNvGrpSpPr/>
        <p:nvPr/>
      </p:nvGrpSpPr>
      <p:grpSpPr>
        <a:xfrm>
          <a:off x="0" y="0"/>
          <a:ext cx="0" cy="0"/>
          <a:chOff x="0" y="0"/>
          <a:chExt cx="0" cy="0"/>
        </a:xfrm>
      </p:grpSpPr>
      <p:sp>
        <p:nvSpPr>
          <p:cNvPr id="12" name="Google Shape;1991;p38"/>
          <p:cNvSpPr txBox="1">
            <a:spLocks/>
          </p:cNvSpPr>
          <p:nvPr/>
        </p:nvSpPr>
        <p:spPr>
          <a:xfrm>
            <a:off x="710054" y="280591"/>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en-US" sz="3200" b="1" i="0" u="none" strike="noStrike" kern="0" cap="none" spc="0" normalizeH="0" baseline="0" noProof="0" smtClean="0">
                <a:ln>
                  <a:noFill/>
                </a:ln>
                <a:solidFill>
                  <a:srgbClr val="C00000"/>
                </a:solidFill>
                <a:effectLst/>
                <a:uLnTx/>
                <a:uFillTx/>
                <a:latin typeface="Arial"/>
                <a:sym typeface="Maven Pro ExtraBold"/>
              </a:rPr>
              <a:t>KHỞI ĐỘNG</a:t>
            </a:r>
            <a:endParaRPr kumimoji="0" lang="en-US" sz="3200" b="1" i="0" u="none" strike="noStrike" kern="0" cap="none" spc="0" normalizeH="0" baseline="0" noProof="0">
              <a:ln>
                <a:noFill/>
              </a:ln>
              <a:solidFill>
                <a:srgbClr val="C00000"/>
              </a:solidFill>
              <a:effectLst/>
              <a:uLnTx/>
              <a:uFillTx/>
              <a:latin typeface="Arial"/>
              <a:sym typeface="Maven Pro ExtraBold"/>
            </a:endParaRPr>
          </a:p>
        </p:txBody>
      </p:sp>
      <p:sp>
        <p:nvSpPr>
          <p:cNvPr id="2" name="Rectangle 1"/>
          <p:cNvSpPr/>
          <p:nvPr/>
        </p:nvSpPr>
        <p:spPr>
          <a:xfrm>
            <a:off x="393581" y="985214"/>
            <a:ext cx="8336945" cy="1001941"/>
          </a:xfrm>
          <a:prstGeom prst="rect">
            <a:avLst/>
          </a:prstGeom>
        </p:spPr>
        <p:txBody>
          <a:bodyPr wrap="square">
            <a:spAutoFit/>
          </a:bodyPr>
          <a:lstStyle/>
          <a:p>
            <a:pPr algn="just">
              <a:lnSpc>
                <a:spcPct val="150000"/>
              </a:lnSpc>
            </a:pPr>
            <a:r>
              <a:rPr lang="vi-VN" sz="2100" kern="100">
                <a:latin typeface="+mn-lt"/>
                <a:ea typeface="Calibri" panose="020F0502020204030204" pitchFamily="34" charset="0"/>
                <a:cs typeface="Times New Roman" panose="02020603050405020304" pitchFamily="18" charset="0"/>
              </a:rPr>
              <a:t>Sau khi tung một đồng xu 15 lần liên tiếp, bạn Thảo kiểm đếm được mặt N xuất hiện 8 </a:t>
            </a:r>
            <a:r>
              <a:rPr lang="vi-VN" sz="2100" kern="100">
                <a:latin typeface="+mn-lt"/>
                <a:ea typeface="Calibri" panose="020F0502020204030204" pitchFamily="34" charset="0"/>
                <a:cs typeface="Times New Roman" panose="02020603050405020304" pitchFamily="18" charset="0"/>
              </a:rPr>
              <a:t>lần</a:t>
            </a:r>
            <a:r>
              <a:rPr lang="vi-VN" sz="2100" kern="100" smtClean="0">
                <a:latin typeface="+mn-lt"/>
                <a:ea typeface="Calibri" panose="020F0502020204030204" pitchFamily="34" charset="0"/>
                <a:cs typeface="Times New Roman" panose="02020603050405020304" pitchFamily="18" charset="0"/>
              </a:rPr>
              <a:t>.</a:t>
            </a:r>
            <a:endParaRPr lang="vi-VN" sz="2100" kern="100">
              <a:latin typeface="+mn-lt"/>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flipH="1">
            <a:off x="8662970" y="196151"/>
            <a:ext cx="322004" cy="490161"/>
          </a:xfrm>
          <a:prstGeom prst="rect">
            <a:avLst/>
          </a:prstGeom>
        </p:spPr>
      </p:pic>
      <p:sp>
        <p:nvSpPr>
          <p:cNvPr id="13" name="Freeform 9"/>
          <p:cNvSpPr/>
          <p:nvPr/>
        </p:nvSpPr>
        <p:spPr>
          <a:xfrm>
            <a:off x="575712" y="2226476"/>
            <a:ext cx="425403" cy="655784"/>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r:embed="rId4">
              <a:extLst>
                <a:ext uri="{96DAC541-7B7A-43D3-8B79-37D633B846F1}">
                  <asvg:svgBlip xmlns="" xmlns:asvg="http://schemas.microsoft.com/office/drawing/2016/SVG/main" r:embed="rId16"/>
                </a:ext>
              </a:extLst>
            </a:blip>
            <a:stretch>
              <a:fillRect/>
            </a:stretch>
          </a:blipFill>
        </p:spPr>
      </p:sp>
      <p:pic>
        <p:nvPicPr>
          <p:cNvPr id="3" name="Picture 2"/>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contrast="-20000"/>
                    </a14:imgEffect>
                  </a14:imgLayer>
                </a14:imgProps>
              </a:ext>
            </a:extLst>
          </a:blip>
          <a:stretch>
            <a:fillRect/>
          </a:stretch>
        </p:blipFill>
        <p:spPr>
          <a:xfrm>
            <a:off x="6460019" y="1796994"/>
            <a:ext cx="2202951" cy="3226148"/>
          </a:xfrm>
          <a:prstGeom prst="rect">
            <a:avLst/>
          </a:prstGeom>
        </p:spPr>
      </p:pic>
      <p:sp>
        <p:nvSpPr>
          <p:cNvPr id="4" name="Rectangle 3"/>
          <p:cNvSpPr/>
          <p:nvPr/>
        </p:nvSpPr>
        <p:spPr>
          <a:xfrm>
            <a:off x="1094974" y="2030272"/>
            <a:ext cx="4743165" cy="3000821"/>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100" kern="100">
                <a:latin typeface="Arial" panose="020B0604020202020204" pitchFamily="34" charset="0"/>
                <a:ea typeface="Calibri" panose="020F0502020204030204" pitchFamily="34" charset="0"/>
                <a:cs typeface="Times New Roman" panose="02020603050405020304" pitchFamily="18" charset="0"/>
              </a:rPr>
              <a:t>Xác suất thực nghiệm của biến cố </a:t>
            </a:r>
            <a:r>
              <a:rPr lang="vi-VN" sz="2100" kern="100">
                <a:latin typeface="Arial" panose="020B0604020202020204" pitchFamily="34" charset="0"/>
                <a:ea typeface="Calibri" panose="020F0502020204030204" pitchFamily="34" charset="0"/>
                <a:cs typeface="Times New Roman" panose="02020603050405020304" pitchFamily="18" charset="0"/>
              </a:rPr>
              <a:t>ngẫu </a:t>
            </a:r>
            <a:r>
              <a:rPr lang="vi-VN" sz="2100" kern="100" smtClean="0">
                <a:latin typeface="Arial" panose="020B0604020202020204" pitchFamily="34" charset="0"/>
                <a:ea typeface="Calibri" panose="020F0502020204030204" pitchFamily="34" charset="0"/>
                <a:cs typeface="Times New Roman" panose="02020603050405020304" pitchFamily="18" charset="0"/>
              </a:rPr>
              <a:t>nhiên</a:t>
            </a:r>
            <a:r>
              <a:rPr lang="en-US" sz="2100" kern="100" smtClean="0">
                <a:latin typeface="Arial" panose="020B0604020202020204" pitchFamily="34" charset="0"/>
                <a:ea typeface="Calibri" panose="020F0502020204030204" pitchFamily="34" charset="0"/>
                <a:cs typeface="Times New Roman" panose="02020603050405020304" pitchFamily="18" charset="0"/>
              </a:rPr>
              <a:t> </a:t>
            </a:r>
            <a:r>
              <a:rPr lang="en-US" sz="2100" kern="100" smtClean="0">
                <a:latin typeface="+mj-lt"/>
                <a:ea typeface="Calibri" panose="020F0502020204030204" pitchFamily="34" charset="0"/>
                <a:cs typeface="Times New Roman" panose="02020603050405020304" pitchFamily="18" charset="0"/>
              </a:rPr>
              <a:t>“</a:t>
            </a:r>
            <a:r>
              <a:rPr lang="vi-VN" sz="2100" kern="100" smtClean="0">
                <a:latin typeface="Arial" panose="020B0604020202020204" pitchFamily="34" charset="0"/>
                <a:ea typeface="Calibri" panose="020F0502020204030204" pitchFamily="34" charset="0"/>
                <a:cs typeface="Times New Roman" panose="02020603050405020304" pitchFamily="18" charset="0"/>
              </a:rPr>
              <a:t>Mặt </a:t>
            </a:r>
            <a:r>
              <a:rPr lang="vi-VN" sz="2100" kern="100">
                <a:latin typeface="Arial" panose="020B0604020202020204" pitchFamily="34" charset="0"/>
                <a:ea typeface="Calibri" panose="020F0502020204030204" pitchFamily="34" charset="0"/>
                <a:cs typeface="Times New Roman" panose="02020603050405020304" pitchFamily="18" charset="0"/>
              </a:rPr>
              <a:t>xuất hiện của đồng xu là mặt N” là bao nhiêu?</a:t>
            </a:r>
          </a:p>
          <a:p>
            <a:pPr marL="342900" lvl="0" indent="-342900" algn="just">
              <a:lnSpc>
                <a:spcPct val="150000"/>
              </a:lnSpc>
              <a:buFont typeface="Arial" panose="020B0604020202020204" pitchFamily="34" charset="0"/>
              <a:buChar char="•"/>
            </a:pPr>
            <a:r>
              <a:rPr lang="vi-VN" sz="2100" kern="100">
                <a:latin typeface="Arial" panose="020B0604020202020204" pitchFamily="34" charset="0"/>
                <a:ea typeface="Calibri" panose="020F0502020204030204" pitchFamily="34" charset="0"/>
                <a:cs typeface="Times New Roman" panose="02020603050405020304" pitchFamily="18" charset="0"/>
              </a:rPr>
              <a:t>Xác suất thực nghiệm đó có mối liên hệ gì với xác suất của biến cố ngẫu nhiên trên?</a:t>
            </a:r>
            <a:endParaRPr lang="vi-VN" sz="2100" kern="1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57"/>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Lst>
          </a:blip>
          <a:stretch>
            <a:fillRect/>
          </a:stretch>
        </p:blipFill>
        <p:spPr>
          <a:xfrm>
            <a:off x="8078813" y="0"/>
            <a:ext cx="1065187" cy="1149752"/>
          </a:xfrm>
          <a:prstGeom prst="rect">
            <a:avLst/>
          </a:prstGeom>
        </p:spPr>
      </p:pic>
      <p:sp>
        <p:nvSpPr>
          <p:cNvPr id="38" name="Title 21"/>
          <p:cNvSpPr txBox="1">
            <a:spLocks/>
          </p:cNvSpPr>
          <p:nvPr/>
        </p:nvSpPr>
        <p:spPr>
          <a:xfrm>
            <a:off x="383028" y="245886"/>
            <a:ext cx="8367474" cy="1172971"/>
          </a:xfrm>
          <a:prstGeom prst="rect">
            <a:avLst/>
          </a:prstGeom>
          <a:solidFill>
            <a:srgbClr val="FCD4DD"/>
          </a:solidFill>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lgn="ctr" defTabSz="457200">
              <a:lnSpc>
                <a:spcPct val="140000"/>
              </a:lnSpc>
              <a:buClr>
                <a:srgbClr val="070185"/>
              </a:buClr>
              <a:defRPr/>
            </a:pPr>
            <a:r>
              <a:rPr lang="nl-NL" sz="2200" b="1" kern="1200">
                <a:solidFill>
                  <a:srgbClr val="000000"/>
                </a:solidFill>
                <a:latin typeface="Arial" panose="020B0604020202020204" pitchFamily="34" charset="0"/>
                <a:ea typeface="+mn-ea"/>
                <a:cs typeface="Arial" panose="020B0604020202020204" pitchFamily="34" charset="0"/>
                <a:sym typeface="Arial"/>
              </a:rPr>
              <a:t>2. Mối liên hệ giữa xác suất thực nghiệm của một biến cố với xác suất của biến cố đó khi số lần thực nghiệm rất lớn</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5" name="Google Shape;2540;p49"/>
          <p:cNvSpPr txBox="1">
            <a:spLocks/>
          </p:cNvSpPr>
          <p:nvPr/>
        </p:nvSpPr>
        <p:spPr>
          <a:xfrm>
            <a:off x="3003864" y="1643809"/>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500" b="1">
                <a:solidFill>
                  <a:srgbClr val="C00000"/>
                </a:solidFill>
                <a:latin typeface="Arial" panose="020B0604020202020204" pitchFamily="34" charset="0"/>
              </a:rPr>
              <a:t>Kết luận</a:t>
            </a:r>
            <a:endParaRPr lang="vi-VN" sz="2500" b="1">
              <a:solidFill>
                <a:srgbClr val="C00000"/>
              </a:solidFill>
              <a:latin typeface="Arial" panose="020B0604020202020204" pitchFamily="34" charset="0"/>
            </a:endParaRPr>
          </a:p>
        </p:txBody>
      </p:sp>
      <p:sp>
        <p:nvSpPr>
          <p:cNvPr id="36" name="Rectangle 35"/>
          <p:cNvSpPr/>
          <p:nvPr/>
        </p:nvSpPr>
        <p:spPr>
          <a:xfrm>
            <a:off x="943805" y="2358349"/>
            <a:ext cx="7245919" cy="1755930"/>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200000"/>
              </a:lnSpc>
            </a:pPr>
            <a:r>
              <a:rPr lang="vi-VN" sz="1900">
                <a:latin typeface="+mn-lt"/>
                <a:ea typeface="Arial" panose="020B0604020202020204" pitchFamily="34" charset="0"/>
                <a:cs typeface="Times New Roman" panose="02020603050405020304" pitchFamily="18" charset="0"/>
              </a:rPr>
              <a:t>Trong trò chơi gieo xúc xắc, khi số lần gieo xúc xắc ngày càng lớn thì xác suất thực nghiệm của một biến cố ngày càng gần với xác suất của biến cố đó.</a:t>
            </a:r>
            <a:endParaRPr lang="en-US" sz="1900">
              <a:effectLst/>
              <a:latin typeface="+mn-lt"/>
              <a:ea typeface="Arial" panose="020B0604020202020204" pitchFamily="34" charset="0"/>
              <a:cs typeface="Times New Roman" panose="02020603050405020304" pitchFamily="18" charset="0"/>
            </a:endParaRPr>
          </a:p>
        </p:txBody>
      </p:sp>
      <p:pic>
        <p:nvPicPr>
          <p:cNvPr id="37" name="Picture 36"/>
          <p:cNvPicPr>
            <a:picLocks noChangeAspect="1"/>
          </p:cNvPicPr>
          <p:nvPr/>
        </p:nvPicPr>
        <p:blipFill>
          <a:blip r:embed="rId5"/>
          <a:stretch>
            <a:fillRect/>
          </a:stretch>
        </p:blipFill>
        <p:spPr>
          <a:xfrm rot="1073886" flipH="1">
            <a:off x="4068181" y="4412948"/>
            <a:ext cx="997165" cy="678557"/>
          </a:xfrm>
          <a:prstGeom prst="rect">
            <a:avLst/>
          </a:prstGeom>
        </p:spPr>
      </p:pic>
    </p:spTree>
    <p:extLst>
      <p:ext uri="{BB962C8B-B14F-4D97-AF65-F5344CB8AC3E}">
        <p14:creationId xmlns:p14="http://schemas.microsoft.com/office/powerpoint/2010/main" val="131080767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grpSp>
        <p:nvGrpSpPr>
          <p:cNvPr id="8" name="Google Shape;3786;p58"/>
          <p:cNvGrpSpPr/>
          <p:nvPr/>
        </p:nvGrpSpPr>
        <p:grpSpPr>
          <a:xfrm rot="922726" flipH="1">
            <a:off x="8057706" y="4056444"/>
            <a:ext cx="974414" cy="975311"/>
            <a:chOff x="4249525" y="1996550"/>
            <a:chExt cx="1575225" cy="1641750"/>
          </a:xfrm>
        </p:grpSpPr>
        <p:sp>
          <p:nvSpPr>
            <p:cNvPr id="9"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mc:Choice xmlns:a14="http://schemas.microsoft.com/office/drawing/2010/main" Requires="a14">
          <p:sp>
            <p:nvSpPr>
              <p:cNvPr id="32" name="TextBox 31"/>
              <p:cNvSpPr txBox="1"/>
              <p:nvPr/>
            </p:nvSpPr>
            <p:spPr>
              <a:xfrm>
                <a:off x="89266" y="86691"/>
                <a:ext cx="8007112" cy="1589602"/>
              </a:xfrm>
              <a:prstGeom prst="rect">
                <a:avLst/>
              </a:prstGeom>
              <a:noFill/>
            </p:spPr>
            <p:txBody>
              <a:bodyPr wrap="square" rtlCol="0">
                <a:spAutoFit/>
              </a:bodyPr>
              <a:lstStyle/>
              <a:p>
                <a:pPr lvl="0" algn="just">
                  <a:lnSpc>
                    <a:spcPct val="170000"/>
                  </a:lnSpc>
                  <a:buClr>
                    <a:srgbClr val="2D1549"/>
                  </a:buClr>
                  <a:buSzPts val="1100"/>
                  <a:defRPr/>
                </a:pPr>
                <a:r>
                  <a:rPr lang="en-US" sz="2000" b="1" smtClean="0">
                    <a:solidFill>
                      <a:srgbClr val="FFFFFF"/>
                    </a:solidFill>
                    <a:highlight>
                      <a:srgbClr val="CE4D8E"/>
                    </a:highlight>
                    <a:latin typeface="+mn-lt"/>
                    <a:cs typeface="Poppins SemiBold"/>
                    <a:sym typeface="Poppins SemiBold"/>
                  </a:rPr>
                  <a:t>Ví </a:t>
                </a:r>
                <a:r>
                  <a:rPr lang="en-US" sz="2000" b="1">
                    <a:solidFill>
                      <a:srgbClr val="FFFFFF"/>
                    </a:solidFill>
                    <a:highlight>
                      <a:srgbClr val="CE4D8E"/>
                    </a:highlight>
                    <a:latin typeface="+mn-lt"/>
                    <a:cs typeface="Poppins SemiBold"/>
                    <a:sym typeface="Poppins SemiBold"/>
                  </a:rPr>
                  <a:t>dụ </a:t>
                </a:r>
                <a:r>
                  <a:rPr lang="en-US" sz="2000" b="1" smtClean="0">
                    <a:solidFill>
                      <a:srgbClr val="FFFFFF"/>
                    </a:solidFill>
                    <a:highlight>
                      <a:srgbClr val="CE4D8E"/>
                    </a:highlight>
                    <a:latin typeface="+mn-lt"/>
                    <a:cs typeface="Poppins SemiBold"/>
                    <a:sym typeface="Poppins SemiBold"/>
                  </a:rPr>
                  <a:t>4:</a:t>
                </a:r>
                <a:r>
                  <a:rPr lang="en-US" sz="2000" kern="1200" smtClean="0">
                    <a:latin typeface="+mn-lt"/>
                    <a:ea typeface="+mn-ea"/>
                    <a:cs typeface="Arial" panose="020B0604020202020204" pitchFamily="34" charset="0"/>
                  </a:rPr>
                  <a:t> </a:t>
                </a:r>
                <a:r>
                  <a:rPr lang="vi-VN" sz="2000" kern="1200">
                    <a:latin typeface="+mn-lt"/>
                    <a:ea typeface="+mn-ea"/>
                    <a:cs typeface="Arial" panose="020B0604020202020204" pitchFamily="34" charset="0"/>
                  </a:rPr>
                  <a:t>Trong trò chơi gieo xúc xắc, khi số lần gieo xúc xắc ngày càng lớn thì xác suất thực nghiệm của biến cố “Mặt xuất hiện của xúc xắc là mặt </a:t>
                </a:r>
                <a14:m>
                  <m:oMath xmlns:m="http://schemas.openxmlformats.org/officeDocument/2006/math">
                    <m:r>
                      <a:rPr lang="vi-VN" sz="2000" i="1" kern="1200" smtClean="0">
                        <a:latin typeface="Cambria Math" panose="02040503050406030204" pitchFamily="18" charset="0"/>
                        <a:ea typeface="+mn-ea"/>
                        <a:cs typeface="Arial" panose="020B0604020202020204" pitchFamily="34" charset="0"/>
                      </a:rPr>
                      <m:t>𝑘</m:t>
                    </m:r>
                  </m:oMath>
                </a14:m>
                <a:r>
                  <a:rPr lang="vi-VN" sz="2000" kern="1200">
                    <a:latin typeface="+mn-lt"/>
                    <a:ea typeface="+mn-ea"/>
                    <a:cs typeface="Arial" panose="020B0604020202020204" pitchFamily="34" charset="0"/>
                  </a:rPr>
                  <a:t> chấm</a:t>
                </a:r>
                <a:r>
                  <a:rPr lang="vi-VN" sz="2000" kern="1200">
                    <a:latin typeface="+mn-lt"/>
                    <a:ea typeface="+mn-ea"/>
                    <a:cs typeface="Arial" panose="020B0604020202020204" pitchFamily="34" charset="0"/>
                  </a:rPr>
                  <a:t>” </a:t>
                </a:r>
                <a14:m>
                  <m:oMath xmlns:m="http://schemas.openxmlformats.org/officeDocument/2006/math">
                    <m:d>
                      <m:dPr>
                        <m:ctrlPr>
                          <a:rPr lang="vi-VN" sz="2000" i="1" kern="1200" smtClean="0">
                            <a:latin typeface="Cambria Math" panose="02040503050406030204" pitchFamily="18" charset="0"/>
                            <a:cs typeface="Arial" panose="020B0604020202020204" pitchFamily="34" charset="0"/>
                          </a:rPr>
                        </m:ctrlPr>
                      </m:dPr>
                      <m:e>
                        <m:r>
                          <a:rPr lang="vi-VN" sz="2000" i="1" kern="1200">
                            <a:latin typeface="Cambria Math" panose="02040503050406030204" pitchFamily="18" charset="0"/>
                            <a:cs typeface="Arial" panose="020B0604020202020204" pitchFamily="34" charset="0"/>
                          </a:rPr>
                          <m:t>𝑘</m:t>
                        </m:r>
                        <m:r>
                          <a:rPr lang="vi-VN" sz="2000" i="1" kern="1200" smtClean="0">
                            <a:latin typeface="Cambria Math" panose="02040503050406030204" pitchFamily="18" charset="0"/>
                            <a:ea typeface="Cambria Math" panose="02040503050406030204" pitchFamily="18" charset="0"/>
                            <a:cs typeface="Arial" panose="020B0604020202020204" pitchFamily="34" charset="0"/>
                          </a:rPr>
                          <m:t>𝜖</m:t>
                        </m:r>
                        <m:r>
                          <a:rPr lang="en-US" sz="2000" b="0" i="1" kern="1200" smtClean="0">
                            <a:latin typeface="Cambria Math" panose="02040503050406030204" pitchFamily="18" charset="0"/>
                            <a:ea typeface="Cambria Math" panose="02040503050406030204" pitchFamily="18" charset="0"/>
                            <a:cs typeface="Arial" panose="020B0604020202020204" pitchFamily="34" charset="0"/>
                          </a:rPr>
                          <m:t>𝑁</m:t>
                        </m:r>
                        <m:r>
                          <a:rPr lang="en-US" sz="2000" b="0" i="1" kern="1200" smtClean="0">
                            <a:latin typeface="Cambria Math" panose="02040503050406030204" pitchFamily="18" charset="0"/>
                            <a:ea typeface="Cambria Math" panose="02040503050406030204" pitchFamily="18" charset="0"/>
                            <a:cs typeface="Arial" panose="020B0604020202020204" pitchFamily="34" charset="0"/>
                          </a:rPr>
                          <m:t>, 1≤</m:t>
                        </m:r>
                        <m:r>
                          <a:rPr lang="en-US" sz="2000" b="0" i="1" kern="1200" smtClean="0">
                            <a:latin typeface="Cambria Math" panose="02040503050406030204" pitchFamily="18" charset="0"/>
                            <a:ea typeface="Cambria Math" panose="02040503050406030204" pitchFamily="18" charset="0"/>
                            <a:cs typeface="Arial" panose="020B0604020202020204" pitchFamily="34" charset="0"/>
                          </a:rPr>
                          <m:t>𝑘</m:t>
                        </m:r>
                        <m:r>
                          <a:rPr lang="en-US" sz="2000" b="0" i="1" kern="1200" smtClean="0">
                            <a:latin typeface="Cambria Math" panose="02040503050406030204" pitchFamily="18" charset="0"/>
                            <a:ea typeface="Cambria Math" panose="02040503050406030204" pitchFamily="18" charset="0"/>
                            <a:cs typeface="Arial" panose="020B0604020202020204" pitchFamily="34" charset="0"/>
                          </a:rPr>
                          <m:t>≤6</m:t>
                        </m:r>
                      </m:e>
                    </m:d>
                  </m:oMath>
                </a14:m>
                <a:r>
                  <a:rPr lang="en-US" sz="2000" kern="1200" smtClean="0">
                    <a:latin typeface="+mn-lt"/>
                    <a:ea typeface="+mn-ea"/>
                    <a:cs typeface="Arial" panose="020B0604020202020204" pitchFamily="34" charset="0"/>
                  </a:rPr>
                  <a:t> </a:t>
                </a:r>
                <a:r>
                  <a:rPr lang="vi-VN" sz="2000" kern="1200" smtClean="0">
                    <a:latin typeface="+mn-lt"/>
                    <a:ea typeface="+mn-ea"/>
                    <a:cs typeface="Arial" panose="020B0604020202020204" pitchFamily="34" charset="0"/>
                  </a:rPr>
                  <a:t>ngày </a:t>
                </a:r>
                <a:r>
                  <a:rPr lang="vi-VN" sz="2000" kern="1200">
                    <a:latin typeface="+mn-lt"/>
                    <a:ea typeface="+mn-ea"/>
                    <a:cs typeface="Arial" panose="020B0604020202020204" pitchFamily="34" charset="0"/>
                  </a:rPr>
                  <a:t>càng gần với số thực </a:t>
                </a:r>
                <a:r>
                  <a:rPr lang="vi-VN" sz="2000" kern="1200">
                    <a:latin typeface="+mn-lt"/>
                    <a:ea typeface="+mn-ea"/>
                    <a:cs typeface="Arial" panose="020B0604020202020204" pitchFamily="34" charset="0"/>
                  </a:rPr>
                  <a:t>nào</a:t>
                </a:r>
                <a:r>
                  <a:rPr lang="vi-VN" sz="2000" kern="1200" smtClean="0">
                    <a:latin typeface="+mn-lt"/>
                    <a:ea typeface="+mn-ea"/>
                    <a:cs typeface="Arial" panose="020B0604020202020204" pitchFamily="34" charset="0"/>
                  </a:rPr>
                  <a:t>?</a:t>
                </a:r>
                <a:endParaRPr lang="vi-VN" sz="2000" kern="1200">
                  <a:latin typeface="+mn-lt"/>
                  <a:ea typeface="+mn-ea"/>
                  <a:cs typeface="Arial" panose="020B0604020202020204" pitchFamily="34"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89266" y="86691"/>
                <a:ext cx="8007112" cy="1589602"/>
              </a:xfrm>
              <a:prstGeom prst="rect">
                <a:avLst/>
              </a:prstGeom>
              <a:blipFill>
                <a:blip r:embed="rId3"/>
                <a:stretch>
                  <a:fillRect l="-838" r="-762" b="-6130"/>
                </a:stretch>
              </a:blipFill>
            </p:spPr>
            <p:txBody>
              <a:bodyPr/>
              <a:lstStyle/>
              <a:p>
                <a:r>
                  <a:rPr lang="en-US">
                    <a:noFill/>
                  </a:rPr>
                  <a:t> </a:t>
                </a:r>
              </a:p>
            </p:txBody>
          </p:sp>
        </mc:Fallback>
      </mc:AlternateContent>
      <p:sp>
        <p:nvSpPr>
          <p:cNvPr id="35" name="Rectangle 34"/>
          <p:cNvSpPr/>
          <p:nvPr/>
        </p:nvSpPr>
        <p:spPr>
          <a:xfrm>
            <a:off x="464998" y="1874651"/>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89266" y="2359719"/>
                <a:ext cx="8906986" cy="1863587"/>
              </a:xfrm>
              <a:prstGeom prst="rect">
                <a:avLst/>
              </a:prstGeom>
            </p:spPr>
            <p:txBody>
              <a:bodyPr wrap="square">
                <a:spAutoFit/>
              </a:bodyPr>
              <a:lstStyle/>
              <a:p>
                <a:pPr algn="just">
                  <a:lnSpc>
                    <a:spcPct val="150000"/>
                  </a:lnSpc>
                  <a:spcAft>
                    <a:spcPts val="500"/>
                  </a:spcAft>
                </a:pPr>
                <a:r>
                  <a:rPr lang="en-US" sz="2000" smtClean="0">
                    <a:solidFill>
                      <a:schemeClr val="tx1"/>
                    </a:solidFill>
                    <a:latin typeface="+mn-lt"/>
                  </a:rPr>
                  <a:t>Do xác suất của biến cố “Mặt xuất hiện của xúc xắc là mặt </a:t>
                </a:r>
                <a14:m>
                  <m:oMath xmlns:m="http://schemas.openxmlformats.org/officeDocument/2006/math">
                    <m:r>
                      <a:rPr lang="en-US" sz="2000" i="1" smtClean="0">
                        <a:solidFill>
                          <a:schemeClr val="tx1"/>
                        </a:solidFill>
                        <a:latin typeface="Cambria Math" panose="02040503050406030204" pitchFamily="18" charset="0"/>
                      </a:rPr>
                      <m:t>𝑘</m:t>
                    </m:r>
                  </m:oMath>
                </a14:m>
                <a:r>
                  <a:rPr lang="en-US" sz="2000">
                    <a:solidFill>
                      <a:schemeClr val="tx1"/>
                    </a:solidFill>
                    <a:latin typeface="+mn-lt"/>
                  </a:rPr>
                  <a:t> chấm</a:t>
                </a:r>
                <a:r>
                  <a:rPr lang="en-US" sz="2000">
                    <a:solidFill>
                      <a:schemeClr val="tx1"/>
                    </a:solidFill>
                    <a:latin typeface="+mn-lt"/>
                  </a:rPr>
                  <a:t>” </a:t>
                </a:r>
                <a:r>
                  <a:rPr lang="en-US" sz="2000" smtClean="0">
                    <a:solidFill>
                      <a:schemeClr val="tx1"/>
                    </a:solidFill>
                    <a:latin typeface="+mn-lt"/>
                  </a:rPr>
                  <a:t>là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r>
                          <a:rPr lang="en-US" sz="2000" b="0" i="1" smtClean="0">
                            <a:solidFill>
                              <a:schemeClr val="tx1"/>
                            </a:solidFill>
                            <a:latin typeface="Cambria Math" panose="02040503050406030204" pitchFamily="18" charset="0"/>
                          </a:rPr>
                          <m:t>6</m:t>
                        </m:r>
                      </m:den>
                    </m:f>
                  </m:oMath>
                </a14:m>
                <a:r>
                  <a:rPr lang="en-US" sz="2000" smtClean="0">
                    <a:solidFill>
                      <a:schemeClr val="tx1"/>
                    </a:solidFill>
                    <a:latin typeface="+mn-lt"/>
                  </a:rPr>
                  <a:t> </a:t>
                </a:r>
                <a:r>
                  <a:rPr lang="en-US" sz="2000">
                    <a:solidFill>
                      <a:schemeClr val="tx1"/>
                    </a:solidFill>
                    <a:latin typeface="+mn-lt"/>
                  </a:rPr>
                  <a:t>nên khi số lần gieo xúc xắc ngày càng lớn thì xác suất thực nghiệm của biến cố “Mặt xuất hiện của xúc xắc là mặt </a:t>
                </a:r>
                <a14:m>
                  <m:oMath xmlns:m="http://schemas.openxmlformats.org/officeDocument/2006/math">
                    <m:r>
                      <a:rPr lang="en-US" sz="2000" i="1" smtClean="0">
                        <a:solidFill>
                          <a:schemeClr val="tx1"/>
                        </a:solidFill>
                        <a:latin typeface="Cambria Math" panose="02040503050406030204" pitchFamily="18" charset="0"/>
                      </a:rPr>
                      <m:t>𝑘</m:t>
                    </m:r>
                  </m:oMath>
                </a14:m>
                <a:r>
                  <a:rPr lang="en-US" sz="2000">
                    <a:solidFill>
                      <a:schemeClr val="tx1"/>
                    </a:solidFill>
                    <a:latin typeface="+mn-lt"/>
                  </a:rPr>
                  <a:t> chấm” ngày càng </a:t>
                </a:r>
                <a:r>
                  <a:rPr lang="en-US" sz="2000">
                    <a:solidFill>
                      <a:schemeClr val="tx1"/>
                    </a:solidFill>
                    <a:latin typeface="+mn-lt"/>
                  </a:rPr>
                  <a:t>gần </a:t>
                </a:r>
                <a:r>
                  <a:rPr lang="en-US" sz="2000" smtClean="0">
                    <a:solidFill>
                      <a:schemeClr val="tx1"/>
                    </a:solidFill>
                    <a:latin typeface="+mn-lt"/>
                  </a:rPr>
                  <a:t>với </a:t>
                </a:r>
                <a14:m>
                  <m:oMath xmlns:m="http://schemas.openxmlformats.org/officeDocument/2006/math">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1</m:t>
                        </m:r>
                      </m:num>
                      <m:den>
                        <m:r>
                          <a:rPr lang="en-US" sz="2000" i="1">
                            <a:solidFill>
                              <a:schemeClr val="tx1"/>
                            </a:solidFill>
                            <a:latin typeface="Cambria Math" panose="02040503050406030204" pitchFamily="18" charset="0"/>
                          </a:rPr>
                          <m:t>6</m:t>
                        </m:r>
                      </m:den>
                    </m:f>
                    <m:r>
                      <a:rPr lang="en-US" sz="2000" b="0" i="0" smtClean="0">
                        <a:solidFill>
                          <a:schemeClr val="tx1"/>
                        </a:solidFill>
                        <a:latin typeface="Cambria Math" panose="02040503050406030204" pitchFamily="18" charset="0"/>
                      </a:rPr>
                      <m:t>.</m:t>
                    </m:r>
                  </m:oMath>
                </a14:m>
                <a:endParaRPr lang="en-US" sz="2000">
                  <a:solidFill>
                    <a:schemeClr val="tx1"/>
                  </a:solidFill>
                  <a:latin typeface="+mn-lt"/>
                </a:endParaRPr>
              </a:p>
            </p:txBody>
          </p:sp>
        </mc:Choice>
        <mc:Fallback>
          <p:sp>
            <p:nvSpPr>
              <p:cNvPr id="3" name="Rectangle 2"/>
              <p:cNvSpPr>
                <a:spLocks noRot="1" noChangeAspect="1" noMove="1" noResize="1" noEditPoints="1" noAdjustHandles="1" noChangeArrowheads="1" noChangeShapeType="1" noTextEdit="1"/>
              </p:cNvSpPr>
              <p:nvPr/>
            </p:nvSpPr>
            <p:spPr>
              <a:xfrm>
                <a:off x="89266" y="2359719"/>
                <a:ext cx="8906986" cy="1863587"/>
              </a:xfrm>
              <a:prstGeom prst="rect">
                <a:avLst/>
              </a:prstGeom>
              <a:blipFill>
                <a:blip r:embed="rId4"/>
                <a:stretch>
                  <a:fillRect l="-753" r="-684"/>
                </a:stretch>
              </a:blipFill>
            </p:spPr>
            <p:txBody>
              <a:bodyPr/>
              <a:lstStyle/>
              <a:p>
                <a:r>
                  <a:rPr lang="en-US">
                    <a:noFill/>
                  </a:rPr>
                  <a:t> </a:t>
                </a:r>
              </a:p>
            </p:txBody>
          </p:sp>
        </mc:Fallback>
      </mc:AlternateContent>
    </p:spTree>
    <p:extLst>
      <p:ext uri="{BB962C8B-B14F-4D97-AF65-F5344CB8AC3E}">
        <p14:creationId xmlns:p14="http://schemas.microsoft.com/office/powerpoint/2010/main" val="329495499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33060"/>
            <a:ext cx="857748" cy="543117"/>
          </a:xfrm>
          <a:prstGeom prst="rect">
            <a:avLst/>
          </a:prstGeom>
        </p:spPr>
      </p:pic>
      <p:grpSp>
        <p:nvGrpSpPr>
          <p:cNvPr id="2039" name="Google Shape;2039;p38"/>
          <p:cNvGrpSpPr/>
          <p:nvPr/>
        </p:nvGrpSpPr>
        <p:grpSpPr>
          <a:xfrm rot="635329">
            <a:off x="4027493" y="202029"/>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46" name="Google Shape;2046;p38"/>
          <p:cNvSpPr txBox="1">
            <a:spLocks noGrp="1"/>
          </p:cNvSpPr>
          <p:nvPr>
            <p:ph type="title" idx="2"/>
          </p:nvPr>
        </p:nvSpPr>
        <p:spPr>
          <a:xfrm>
            <a:off x="3933623" y="326793"/>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accent6">
                    <a:lumMod val="50000"/>
                  </a:schemeClr>
                </a:solidFill>
                <a:latin typeface="+mj-lt"/>
              </a:rPr>
              <a:t>III</a:t>
            </a:r>
            <a:endParaRPr>
              <a:solidFill>
                <a:schemeClr val="accent6">
                  <a:lumMod val="50000"/>
                </a:schemeClr>
              </a:solidFill>
              <a:latin typeface="+mj-lt"/>
            </a:endParaRPr>
          </a:p>
        </p:txBody>
      </p:sp>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501805" y="1249133"/>
            <a:ext cx="8156930" cy="3600986"/>
          </a:xfrm>
          <a:prstGeom prst="rect">
            <a:avLst/>
          </a:prstGeom>
        </p:spPr>
        <p:txBody>
          <a:bodyPr wrap="square">
            <a:spAutoFit/>
          </a:bodyPr>
          <a:lstStyle/>
          <a:p>
            <a:pPr lvl="0" algn="ctr">
              <a:lnSpc>
                <a:spcPct val="150000"/>
              </a:lnSpc>
              <a:buClr>
                <a:srgbClr val="333333"/>
              </a:buClr>
              <a:buSzPts val="3600"/>
            </a:pPr>
            <a:r>
              <a:rPr lang="vi-VN" sz="3800" b="1">
                <a:solidFill>
                  <a:srgbClr val="0082C6">
                    <a:lumMod val="50000"/>
                  </a:srgbClr>
                </a:solidFill>
                <a:latin typeface="Arial" panose="020B0604020202020204" pitchFamily="34" charset="0"/>
                <a:sym typeface="Delius"/>
              </a:rPr>
              <a:t>Xác suất thực nghiệm của </a:t>
            </a:r>
            <a:r>
              <a:rPr lang="vi-VN" sz="3800" b="1">
                <a:solidFill>
                  <a:srgbClr val="0082C6">
                    <a:lumMod val="50000"/>
                  </a:srgbClr>
                </a:solidFill>
                <a:latin typeface="Arial" panose="020B0604020202020204" pitchFamily="34" charset="0"/>
                <a:sym typeface="Delius"/>
              </a:rPr>
              <a:t>một </a:t>
            </a:r>
            <a:r>
              <a:rPr lang="vi-VN" sz="3800" b="1" smtClean="0">
                <a:solidFill>
                  <a:srgbClr val="0082C6">
                    <a:lumMod val="50000"/>
                  </a:srgbClr>
                </a:solidFill>
                <a:latin typeface="Arial" panose="020B0604020202020204" pitchFamily="34" charset="0"/>
                <a:sym typeface="Delius"/>
              </a:rPr>
              <a:t>biến </a:t>
            </a:r>
            <a:r>
              <a:rPr lang="vi-VN" sz="3800" b="1">
                <a:solidFill>
                  <a:srgbClr val="0082C6">
                    <a:lumMod val="50000"/>
                  </a:srgbClr>
                </a:solidFill>
                <a:latin typeface="Arial" panose="020B0604020202020204" pitchFamily="34" charset="0"/>
                <a:sym typeface="Delius"/>
              </a:rPr>
              <a:t>cố trong trò </a:t>
            </a:r>
            <a:r>
              <a:rPr lang="vi-VN" sz="3800" b="1">
                <a:solidFill>
                  <a:srgbClr val="0082C6">
                    <a:lumMod val="50000"/>
                  </a:srgbClr>
                </a:solidFill>
                <a:latin typeface="Arial" panose="020B0604020202020204" pitchFamily="34" charset="0"/>
                <a:sym typeface="Delius"/>
              </a:rPr>
              <a:t>chơi </a:t>
            </a:r>
            <a:r>
              <a:rPr lang="vi-VN" sz="3800" b="1" smtClean="0">
                <a:solidFill>
                  <a:srgbClr val="0082C6">
                    <a:lumMod val="50000"/>
                  </a:srgbClr>
                </a:solidFill>
                <a:latin typeface="Arial" panose="020B0604020202020204" pitchFamily="34" charset="0"/>
                <a:sym typeface="Delius"/>
              </a:rPr>
              <a:t>chọn</a:t>
            </a:r>
            <a:r>
              <a:rPr lang="en-US" sz="3800" b="1" smtClean="0">
                <a:solidFill>
                  <a:srgbClr val="0082C6">
                    <a:lumMod val="50000"/>
                  </a:srgbClr>
                </a:solidFill>
                <a:latin typeface="Arial" panose="020B0604020202020204" pitchFamily="34" charset="0"/>
                <a:sym typeface="Delius"/>
              </a:rPr>
              <a:t>     </a:t>
            </a:r>
            <a:r>
              <a:rPr lang="vi-VN" sz="3800" b="1" smtClean="0">
                <a:solidFill>
                  <a:srgbClr val="0082C6">
                    <a:lumMod val="50000"/>
                  </a:srgbClr>
                </a:solidFill>
                <a:latin typeface="Arial" panose="020B0604020202020204" pitchFamily="34" charset="0"/>
                <a:sym typeface="Delius"/>
              </a:rPr>
              <a:t> ngẫu </a:t>
            </a:r>
            <a:r>
              <a:rPr lang="vi-VN" sz="3800" b="1">
                <a:solidFill>
                  <a:srgbClr val="0082C6">
                    <a:lumMod val="50000"/>
                  </a:srgbClr>
                </a:solidFill>
                <a:latin typeface="Arial" panose="020B0604020202020204" pitchFamily="34" charset="0"/>
                <a:sym typeface="Delius"/>
              </a:rPr>
              <a:t>nhiên một đối </a:t>
            </a:r>
            <a:r>
              <a:rPr lang="vi-VN" sz="3800" b="1">
                <a:solidFill>
                  <a:srgbClr val="0082C6">
                    <a:lumMod val="50000"/>
                  </a:srgbClr>
                </a:solidFill>
                <a:latin typeface="Arial" panose="020B0604020202020204" pitchFamily="34" charset="0"/>
                <a:sym typeface="Delius"/>
              </a:rPr>
              <a:t>tượng </a:t>
            </a:r>
            <a:r>
              <a:rPr lang="vi-VN" sz="3800" b="1" smtClean="0">
                <a:solidFill>
                  <a:srgbClr val="0082C6">
                    <a:lumMod val="50000"/>
                  </a:srgbClr>
                </a:solidFill>
                <a:latin typeface="Arial" panose="020B0604020202020204" pitchFamily="34" charset="0"/>
                <a:sym typeface="Delius"/>
              </a:rPr>
              <a:t>từ </a:t>
            </a:r>
            <a:r>
              <a:rPr lang="en-US" sz="3800" b="1" smtClean="0">
                <a:solidFill>
                  <a:srgbClr val="0082C6">
                    <a:lumMod val="50000"/>
                  </a:srgbClr>
                </a:solidFill>
                <a:latin typeface="Arial" panose="020B0604020202020204" pitchFamily="34" charset="0"/>
                <a:sym typeface="Delius"/>
              </a:rPr>
              <a:t>    </a:t>
            </a:r>
            <a:r>
              <a:rPr lang="vi-VN" sz="3800" b="1" smtClean="0">
                <a:solidFill>
                  <a:srgbClr val="0082C6">
                    <a:lumMod val="50000"/>
                  </a:srgbClr>
                </a:solidFill>
                <a:latin typeface="Arial" panose="020B0604020202020204" pitchFamily="34" charset="0"/>
                <a:sym typeface="Delius"/>
              </a:rPr>
              <a:t>một </a:t>
            </a:r>
            <a:r>
              <a:rPr lang="vi-VN" sz="3800" b="1">
                <a:solidFill>
                  <a:srgbClr val="0082C6">
                    <a:lumMod val="50000"/>
                  </a:srgbClr>
                </a:solidFill>
                <a:latin typeface="Arial" panose="020B0604020202020204" pitchFamily="34" charset="0"/>
                <a:sym typeface="Delius"/>
              </a:rPr>
              <a:t>nhóm </a:t>
            </a:r>
            <a:r>
              <a:rPr lang="vi-VN" sz="3800" b="1">
                <a:solidFill>
                  <a:srgbClr val="0082C6">
                    <a:lumMod val="50000"/>
                  </a:srgbClr>
                </a:solidFill>
                <a:latin typeface="Arial" panose="020B0604020202020204" pitchFamily="34" charset="0"/>
                <a:sym typeface="Delius"/>
              </a:rPr>
              <a:t>đối </a:t>
            </a:r>
            <a:r>
              <a:rPr lang="vi-VN" sz="3800" b="1" smtClean="0">
                <a:solidFill>
                  <a:srgbClr val="0082C6">
                    <a:lumMod val="50000"/>
                  </a:srgbClr>
                </a:solidFill>
                <a:latin typeface="Arial" panose="020B0604020202020204" pitchFamily="34" charset="0"/>
                <a:sym typeface="Delius"/>
              </a:rPr>
              <a:t>tượng</a:t>
            </a:r>
            <a:endParaRPr kumimoji="0" lang="vi-VN" sz="3800" b="1" i="0" u="none" strike="noStrike" kern="0" cap="none" spc="0" normalizeH="0" baseline="0" noProof="0">
              <a:ln>
                <a:noFill/>
              </a:ln>
              <a:solidFill>
                <a:srgbClr val="0082C6">
                  <a:lumMod val="50000"/>
                </a:srgbClr>
              </a:solidFill>
              <a:effectLst/>
              <a:uLnTx/>
              <a:uFillTx/>
              <a:latin typeface="Arial" panose="020B0604020202020204" pitchFamily="34" charset="0"/>
              <a:sym typeface="Delius"/>
            </a:endParaRPr>
          </a:p>
        </p:txBody>
      </p:sp>
    </p:spTree>
    <p:extLst>
      <p:ext uri="{BB962C8B-B14F-4D97-AF65-F5344CB8AC3E}">
        <p14:creationId xmlns:p14="http://schemas.microsoft.com/office/powerpoint/2010/main" val="1504723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1"/>
        <p:cNvGrpSpPr/>
        <p:nvPr/>
      </p:nvGrpSpPr>
      <p:grpSpPr>
        <a:xfrm>
          <a:off x="0" y="0"/>
          <a:ext cx="0" cy="0"/>
          <a:chOff x="0" y="0"/>
          <a:chExt cx="0" cy="0"/>
        </a:xfrm>
      </p:grpSpPr>
      <p:sp>
        <p:nvSpPr>
          <p:cNvPr id="2" name="Rectangle 1"/>
          <p:cNvSpPr/>
          <p:nvPr/>
        </p:nvSpPr>
        <p:spPr>
          <a:xfrm>
            <a:off x="87465" y="87464"/>
            <a:ext cx="1049573" cy="131991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2" name="Title 21"/>
          <p:cNvSpPr txBox="1">
            <a:spLocks/>
          </p:cNvSpPr>
          <p:nvPr/>
        </p:nvSpPr>
        <p:spPr>
          <a:xfrm>
            <a:off x="359278" y="199764"/>
            <a:ext cx="2121528" cy="555901"/>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1. Khái niệm</a:t>
            </a:r>
            <a:endParaRPr kumimoji="0" lang="en-US" sz="2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1" name="Rectangle 10"/>
          <p:cNvSpPr/>
          <p:nvPr/>
        </p:nvSpPr>
        <p:spPr>
          <a:xfrm rot="20355972">
            <a:off x="7765719" y="2990806"/>
            <a:ext cx="1172841" cy="133581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pic>
        <p:nvPicPr>
          <p:cNvPr id="13" name="Picture 12"/>
          <p:cNvPicPr>
            <a:picLocks noChangeAspect="1"/>
          </p:cNvPicPr>
          <p:nvPr/>
        </p:nvPicPr>
        <p:blipFill>
          <a:blip r:embed="rId3"/>
          <a:stretch>
            <a:fillRect/>
          </a:stretch>
        </p:blipFill>
        <p:spPr>
          <a:xfrm>
            <a:off x="8560475" y="108802"/>
            <a:ext cx="472204" cy="597084"/>
          </a:xfrm>
          <a:prstGeom prst="rect">
            <a:avLst/>
          </a:prstGeom>
        </p:spPr>
      </p:pic>
      <p:sp>
        <p:nvSpPr>
          <p:cNvPr id="16" name="Rectangle 15"/>
          <p:cNvSpPr/>
          <p:nvPr/>
        </p:nvSpPr>
        <p:spPr>
          <a:xfrm>
            <a:off x="4184161" y="352871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
        <p:nvSpPr>
          <p:cNvPr id="5" name="Rectangle 4"/>
          <p:cNvSpPr/>
          <p:nvPr/>
        </p:nvSpPr>
        <p:spPr>
          <a:xfrm>
            <a:off x="271811" y="878488"/>
            <a:ext cx="8522329" cy="2608406"/>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en-US" sz="1900" b="1" i="0" u="none" strike="noStrike" kern="0" cap="none" spc="0" normalizeH="0" baseline="0" noProof="0" smtClean="0">
                <a:ln>
                  <a:noFill/>
                </a:ln>
                <a:solidFill>
                  <a:srgbClr val="C00000"/>
                </a:solidFill>
                <a:effectLst/>
                <a:uLnTx/>
                <a:uFillTx/>
                <a:sym typeface="Arial"/>
              </a:rPr>
              <a:t>HĐ4: </a:t>
            </a:r>
            <a:r>
              <a:rPr lang="vi-VN" sz="1800">
                <a:latin typeface="Arial" panose="020B0604020202020204" pitchFamily="34" charset="0"/>
              </a:rPr>
              <a:t>Một hộp có 1 quả bóng màu xanh, 1 quả bóng màu đỏ và 1 quả bóng màu vàng; các quả bóng có kích thước và khối lượng như nhau. Mỗi lần bạn Châu lấy ngẫu nhiên một quả bóng trong hộp, ghi lại màu của quả bóng lấy ra và bỏ lại quả bóng đó vào hộp. Sau 20 lần lấy bóng liên tiếp, bạn Châu kiểm đếm được quả bóng màu xanh xuất hiện 7 lần. Viết tỉ số của số lần xuất hiện quả bóng màu xanh và tổng số lần lấy bóng.</a:t>
            </a:r>
            <a:endParaRPr kumimoji="0" lang="en-US" sz="1800" b="0" i="0" u="none" strike="noStrike" kern="0" cap="none" spc="0" normalizeH="0" baseline="0" noProof="0">
              <a:ln>
                <a:noFill/>
              </a:ln>
              <a:solidFill>
                <a:srgbClr val="000000"/>
              </a:solidFill>
              <a:effectLst/>
              <a:uLnTx/>
              <a:uFillTx/>
              <a:sym typeface="Arial"/>
            </a:endParaRPr>
          </a:p>
        </p:txBody>
      </p:sp>
      <p:grpSp>
        <p:nvGrpSpPr>
          <p:cNvPr id="10" name="Group 9"/>
          <p:cNvGrpSpPr/>
          <p:nvPr/>
        </p:nvGrpSpPr>
        <p:grpSpPr>
          <a:xfrm>
            <a:off x="644057" y="3759500"/>
            <a:ext cx="7458223" cy="947119"/>
            <a:chOff x="501033" y="3061561"/>
            <a:chExt cx="7458223" cy="947119"/>
          </a:xfrm>
        </p:grpSpPr>
        <p:sp>
          <p:nvSpPr>
            <p:cNvPr id="6" name="Rectangle 5"/>
            <p:cNvSpPr/>
            <p:nvPr/>
          </p:nvSpPr>
          <p:spPr>
            <a:xfrm>
              <a:off x="501033" y="3306854"/>
              <a:ext cx="7458223" cy="456535"/>
            </a:xfrm>
            <a:prstGeom prst="rect">
              <a:avLst/>
            </a:prstGeom>
          </p:spPr>
          <p:txBody>
            <a:bodyPr wrap="square">
              <a:spAutoFit/>
            </a:bodyPr>
            <a:lstStyle/>
            <a:p>
              <a:pPr lvl="0" algn="just">
                <a:lnSpc>
                  <a:spcPct val="150000"/>
                </a:lnSpc>
                <a:spcBef>
                  <a:spcPts val="600"/>
                </a:spcBef>
                <a:spcAft>
                  <a:spcPts val="600"/>
                </a:spcAft>
              </a:pPr>
              <a:r>
                <a:rPr lang="da-DK" sz="1800">
                  <a:ea typeface="Dotum" panose="020B0600000101010101" pitchFamily="34" charset="-127"/>
                  <a:cs typeface="Times New Roman" panose="02020603050405020304" pitchFamily="18" charset="0"/>
                </a:rPr>
                <a:t>Tỉ số xuất hiện quả bóng màu xanh và tổng số lần lấy bóng là</a:t>
              </a:r>
              <a:endParaRPr kumimoji="0" lang="en-US" sz="18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8" name="Rectangle 7"/>
                <p:cNvSpPr/>
                <p:nvPr/>
              </p:nvSpPr>
              <p:spPr>
                <a:xfrm>
                  <a:off x="6764352" y="3061561"/>
                  <a:ext cx="591829" cy="947119"/>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vi-VN" sz="1800" i="1">
                                <a:effectLst/>
                                <a:latin typeface="Cambria Math" panose="02040503050406030204" pitchFamily="18" charset="0"/>
                                <a:ea typeface="Arial" panose="020B0604020202020204" pitchFamily="34" charset="0"/>
                                <a:cs typeface="Times New Roman" panose="02020603050405020304" pitchFamily="18" charset="0"/>
                              </a:rPr>
                              <m:t>7</m:t>
                            </m:r>
                          </m:num>
                          <m:den>
                            <m:r>
                              <a:rPr lang="vi-VN" sz="1800" i="1">
                                <a:effectLst/>
                                <a:latin typeface="Cambria Math" panose="02040503050406030204" pitchFamily="18" charset="0"/>
                                <a:ea typeface="Arial" panose="020B0604020202020204" pitchFamily="34" charset="0"/>
                                <a:cs typeface="Times New Roman" panose="02020603050405020304" pitchFamily="18" charset="0"/>
                              </a:rPr>
                              <m:t>20</m:t>
                            </m:r>
                          </m:den>
                        </m:f>
                        <m:r>
                          <a:rPr lang="en-US" sz="1800" b="0" i="1" smtClean="0">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18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mc:Choice>
          <mc:Fallback>
            <p:sp>
              <p:nvSpPr>
                <p:cNvPr id="8" name="Rectangle 7"/>
                <p:cNvSpPr>
                  <a:spLocks noRot="1" noChangeAspect="1" noMove="1" noResize="1" noEditPoints="1" noAdjustHandles="1" noChangeArrowheads="1" noChangeShapeType="1" noTextEdit="1"/>
                </p:cNvSpPr>
                <p:nvPr/>
              </p:nvSpPr>
              <p:spPr>
                <a:xfrm>
                  <a:off x="6764352" y="3061561"/>
                  <a:ext cx="591829" cy="947119"/>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274406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57"/>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971782">
            <a:off x="411322" y="4520191"/>
            <a:ext cx="604820" cy="698348"/>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8077604" y="-63611"/>
            <a:ext cx="1066396" cy="145985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753487" y="469776"/>
                <a:ext cx="7670620" cy="3630096"/>
              </a:xfrm>
              <a:prstGeom prst="rect">
                <a:avLst/>
              </a:prstGeom>
            </p:spPr>
            <p:txBody>
              <a:bodyPr wrap="square">
                <a:spAutoFit/>
              </a:bodyPr>
              <a:lstStyle/>
              <a:p>
                <a:pPr marL="0" marR="0" lvl="0" indent="0" algn="just" defTabSz="914400" rtl="0" eaLnBrk="1" fontAlgn="auto" latinLnBrk="0" hangingPunct="1">
                  <a:lnSpc>
                    <a:spcPct val="175000"/>
                  </a:lnSpc>
                  <a:spcBef>
                    <a:spcPts val="0"/>
                  </a:spcBef>
                  <a:spcAft>
                    <a:spcPts val="0"/>
                  </a:spcAft>
                  <a:buClr>
                    <a:srgbClr val="000000"/>
                  </a:buClr>
                  <a:buSzTx/>
                  <a:buFont typeface="Arial"/>
                  <a:buNone/>
                  <a:tabLst/>
                  <a:defRPr/>
                </a:pPr>
                <a:r>
                  <a:rPr kumimoji="0" lang="en-US" sz="2200" b="1" i="1" u="sng" strike="noStrike" kern="0" cap="none" spc="0" normalizeH="0" baseline="0" noProof="0" smtClean="0">
                    <a:ln>
                      <a:noFill/>
                    </a:ln>
                    <a:solidFill>
                      <a:srgbClr val="0082C6">
                        <a:lumMod val="75000"/>
                      </a:srgbClr>
                    </a:solidFill>
                    <a:effectLst/>
                    <a:uLnTx/>
                    <a:uFillTx/>
                    <a:latin typeface="Arial"/>
                    <a:ea typeface="Dotum" panose="020B0600000101010101" pitchFamily="34" charset="-127"/>
                    <a:cs typeface="Times New Roman" panose="02020603050405020304" pitchFamily="18" charset="0"/>
                    <a:sym typeface="Arial"/>
                  </a:rPr>
                  <a:t>Nhận xét:</a:t>
                </a:r>
                <a:r>
                  <a:rPr kumimoji="0" lang="en-US" sz="2200" b="1" i="1" u="none" strike="noStrike" kern="0" cap="none" spc="0" normalizeH="0" baseline="0" noProof="0" smtClean="0">
                    <a:ln>
                      <a:noFill/>
                    </a:ln>
                    <a:solidFill>
                      <a:srgbClr val="0082C6">
                        <a:lumMod val="75000"/>
                      </a:srgbClr>
                    </a:solidFill>
                    <a:effectLst/>
                    <a:uLnTx/>
                    <a:uFillTx/>
                    <a:latin typeface="Arial"/>
                    <a:ea typeface="Dotum" panose="020B0600000101010101" pitchFamily="34" charset="-127"/>
                    <a:cs typeface="Times New Roman" panose="02020603050405020304" pitchFamily="18" charset="0"/>
                    <a:sym typeface="Arial"/>
                  </a:rPr>
                  <a:t> </a:t>
                </a:r>
              </a:p>
              <a:p>
                <a:pPr marL="342900" indent="-342900" algn="just">
                  <a:lnSpc>
                    <a:spcPct val="150000"/>
                  </a:lnSpc>
                  <a:spcBef>
                    <a:spcPts val="600"/>
                  </a:spcBef>
                  <a:spcAft>
                    <a:spcPts val="600"/>
                  </a:spcAft>
                  <a:buFont typeface="Arial" panose="020B0604020202020204" pitchFamily="34" charset="0"/>
                  <a:buChar char="•"/>
                </a:pPr>
                <a:r>
                  <a:rPr lang="vi-VN" sz="2000" smtClean="0">
                    <a:latin typeface="+mn-lt"/>
                    <a:ea typeface="Arial" panose="020B0604020202020204" pitchFamily="34" charset="0"/>
                    <a:cs typeface="Times New Roman" panose="02020603050405020304" pitchFamily="18" charset="0"/>
                  </a:rPr>
                  <a:t>Tỉ </a:t>
                </a:r>
                <a:r>
                  <a:rPr lang="vi-VN" sz="2000">
                    <a:latin typeface="+mn-lt"/>
                    <a:ea typeface="Arial" panose="020B0604020202020204" pitchFamily="34" charset="0"/>
                    <a:cs typeface="Times New Roman" panose="02020603050405020304" pitchFamily="18" charset="0"/>
                  </a:rPr>
                  <a:t>số của số lần xuất hiện quả bóng màu xanh và tổng số lần lấy bóng là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vi-VN" sz="2000" i="1">
                            <a:effectLst/>
                            <a:latin typeface="+mn-lt"/>
                            <a:ea typeface="Arial" panose="020B0604020202020204" pitchFamily="34" charset="0"/>
                            <a:cs typeface="Times New Roman" panose="02020603050405020304" pitchFamily="18" charset="0"/>
                          </a:rPr>
                          <m:t>7</m:t>
                        </m:r>
                      </m:num>
                      <m:den>
                        <m:r>
                          <a:rPr lang="vi-VN" sz="2000" i="1">
                            <a:effectLst/>
                            <a:latin typeface="+mn-lt"/>
                            <a:ea typeface="Arial" panose="020B0604020202020204" pitchFamily="34" charset="0"/>
                            <a:cs typeface="Times New Roman" panose="02020603050405020304" pitchFamily="18" charset="0"/>
                          </a:rPr>
                          <m:t>20</m:t>
                        </m:r>
                      </m:den>
                    </m:f>
                  </m:oMath>
                </a14:m>
                <a:r>
                  <a:rPr lang="vi-VN" sz="2000">
                    <a:effectLst/>
                    <a:latin typeface="+mn-lt"/>
                    <a:ea typeface="Dotum" panose="020B0600000101010101" pitchFamily="34" charset="-127"/>
                    <a:cs typeface="Times New Roman" panose="02020603050405020304" pitchFamily="18" charset="0"/>
                  </a:rPr>
                  <a:t>. Đây là </a:t>
                </a:r>
                <a:r>
                  <a:rPr lang="vi-VN" sz="2000" i="1">
                    <a:effectLst/>
                    <a:latin typeface="+mn-lt"/>
                    <a:ea typeface="Dotum" panose="020B0600000101010101" pitchFamily="34" charset="-127"/>
                    <a:cs typeface="Times New Roman" panose="02020603050405020304" pitchFamily="18" charset="0"/>
                  </a:rPr>
                  <a:t>xác suất thực nghiệm</a:t>
                </a:r>
                <a:r>
                  <a:rPr lang="vi-VN" sz="2000">
                    <a:effectLst/>
                    <a:latin typeface="+mn-lt"/>
                    <a:ea typeface="Dotum" panose="020B0600000101010101" pitchFamily="34" charset="-127"/>
                    <a:cs typeface="Times New Roman" panose="02020603050405020304" pitchFamily="18" charset="0"/>
                  </a:rPr>
                  <a:t> xuất hiện quả bóng màu xanh khi lấy bóng </a:t>
                </a:r>
                <a:r>
                  <a:rPr lang="vi-VN" sz="2000">
                    <a:effectLst/>
                    <a:latin typeface="+mn-lt"/>
                    <a:ea typeface="Dotum" panose="020B0600000101010101" pitchFamily="34" charset="-127"/>
                    <a:cs typeface="Times New Roman" panose="02020603050405020304" pitchFamily="18" charset="0"/>
                  </a:rPr>
                  <a:t>20 </a:t>
                </a:r>
                <a:r>
                  <a:rPr lang="vi-VN" sz="2000" smtClean="0">
                    <a:effectLst/>
                    <a:latin typeface="+mn-lt"/>
                    <a:ea typeface="Dotum" panose="020B0600000101010101" pitchFamily="34" charset="-127"/>
                    <a:cs typeface="Times New Roman" panose="02020603050405020304" pitchFamily="18" charset="0"/>
                  </a:rPr>
                  <a:t>lần.</a:t>
                </a:r>
                <a:endParaRPr lang="en-US" sz="2000" smtClean="0">
                  <a:latin typeface="+mn-lt"/>
                  <a:ea typeface="Dotum" panose="020B0600000101010101" pitchFamily="34" charset="-127"/>
                  <a:cs typeface="Times New Roman" panose="02020603050405020304" pitchFamily="18" charset="0"/>
                </a:endParaRPr>
              </a:p>
              <a:p>
                <a:pPr marL="342900" indent="-342900" algn="just">
                  <a:lnSpc>
                    <a:spcPct val="150000"/>
                  </a:lnSpc>
                  <a:spcBef>
                    <a:spcPts val="600"/>
                  </a:spcBef>
                  <a:spcAft>
                    <a:spcPts val="600"/>
                  </a:spcAft>
                  <a:buFont typeface="Arial" panose="020B0604020202020204" pitchFamily="34" charset="0"/>
                  <a:buChar char="•"/>
                </a:pPr>
                <a:r>
                  <a:rPr lang="vi-VN" sz="2000" smtClean="0">
                    <a:effectLst/>
                    <a:latin typeface="+mn-lt"/>
                    <a:ea typeface="Dotum" panose="020B0600000101010101" pitchFamily="34" charset="-127"/>
                    <a:cs typeface="Times New Roman" panose="02020603050405020304" pitchFamily="18" charset="0"/>
                  </a:rPr>
                  <a:t>Tỉ </a:t>
                </a:r>
                <a:r>
                  <a:rPr lang="vi-VN" sz="2000">
                    <a:effectLst/>
                    <a:latin typeface="+mn-lt"/>
                    <a:ea typeface="Dotum" panose="020B0600000101010101" pitchFamily="34" charset="-127"/>
                    <a:cs typeface="Times New Roman" panose="02020603050405020304" pitchFamily="18" charset="0"/>
                  </a:rPr>
                  <a:t>số </a:t>
                </a:r>
                <a14:m>
                  <m:oMath xmlns:m="http://schemas.openxmlformats.org/officeDocument/2006/math">
                    <m:f>
                      <m:fPr>
                        <m:ctrlPr>
                          <a:rPr lang="en-US" sz="2000" i="1">
                            <a:effectLst/>
                            <a:latin typeface="+mn-lt"/>
                            <a:ea typeface="Arial" panose="020B0604020202020204" pitchFamily="34" charset="0"/>
                            <a:cs typeface="Times New Roman" panose="02020603050405020304" pitchFamily="18" charset="0"/>
                          </a:rPr>
                        </m:ctrlPr>
                      </m:fPr>
                      <m:num>
                        <m:r>
                          <a:rPr lang="vi-VN" sz="2000" i="1">
                            <a:effectLst/>
                            <a:latin typeface="+mn-lt"/>
                            <a:ea typeface="Arial" panose="020B0604020202020204" pitchFamily="34" charset="0"/>
                            <a:cs typeface="Times New Roman" panose="02020603050405020304" pitchFamily="18" charset="0"/>
                          </a:rPr>
                          <m:t>7</m:t>
                        </m:r>
                      </m:num>
                      <m:den>
                        <m:r>
                          <a:rPr lang="vi-VN" sz="2000" i="1">
                            <a:effectLst/>
                            <a:latin typeface="+mn-lt"/>
                            <a:ea typeface="Arial" panose="020B0604020202020204" pitchFamily="34" charset="0"/>
                            <a:cs typeface="Times New Roman" panose="02020603050405020304" pitchFamily="18" charset="0"/>
                          </a:rPr>
                          <m:t>20</m:t>
                        </m:r>
                      </m:den>
                    </m:f>
                  </m:oMath>
                </a14:m>
                <a:r>
                  <a:rPr lang="vi-VN" sz="2000">
                    <a:effectLst/>
                    <a:latin typeface="+mn-lt"/>
                    <a:ea typeface="Dotum" panose="020B0600000101010101" pitchFamily="34" charset="-127"/>
                    <a:cs typeface="Times New Roman" panose="02020603050405020304" pitchFamily="18" charset="0"/>
                  </a:rPr>
                  <a:t> là </a:t>
                </a:r>
                <a:r>
                  <a:rPr lang="vi-VN" sz="2000" i="1">
                    <a:effectLst/>
                    <a:latin typeface="+mn-lt"/>
                    <a:ea typeface="Dotum" panose="020B0600000101010101" pitchFamily="34" charset="-127"/>
                    <a:cs typeface="Times New Roman" panose="02020603050405020304" pitchFamily="18" charset="0"/>
                  </a:rPr>
                  <a:t>xác suất thực nghiệm</a:t>
                </a:r>
                <a:r>
                  <a:rPr lang="vi-VN" sz="2000">
                    <a:effectLst/>
                    <a:latin typeface="+mn-lt"/>
                    <a:ea typeface="Dotum" panose="020B0600000101010101" pitchFamily="34" charset="-127"/>
                    <a:cs typeface="Times New Roman" panose="02020603050405020304" pitchFamily="18" charset="0"/>
                  </a:rPr>
                  <a:t> của biến cố “Quả bóng lấy ra là quả bóng màu xanh”. </a:t>
                </a:r>
                <a:endParaRPr lang="en-US" sz="2000">
                  <a:effectLst/>
                  <a:latin typeface="+mn-l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753487" y="469776"/>
                <a:ext cx="7670620" cy="3630096"/>
              </a:xfrm>
              <a:prstGeom prst="rect">
                <a:avLst/>
              </a:prstGeom>
              <a:blipFill>
                <a:blip r:embed="rId6"/>
                <a:stretch>
                  <a:fillRect l="-1033" r="-795" b="-503"/>
                </a:stretch>
              </a:blipFill>
            </p:spPr>
            <p:txBody>
              <a:bodyPr/>
              <a:lstStyle/>
              <a:p>
                <a:r>
                  <a:rPr lang="en-US">
                    <a:noFill/>
                  </a:rPr>
                  <a:t> </a:t>
                </a:r>
              </a:p>
            </p:txBody>
          </p:sp>
        </mc:Fallback>
      </mc:AlternateContent>
    </p:spTree>
    <p:extLst>
      <p:ext uri="{BB962C8B-B14F-4D97-AF65-F5344CB8AC3E}">
        <p14:creationId xmlns:p14="http://schemas.microsoft.com/office/powerpoint/2010/main" val="409674313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10" name="Google Shape;2540;p49"/>
          <p:cNvSpPr txBox="1">
            <a:spLocks/>
          </p:cNvSpPr>
          <p:nvPr/>
        </p:nvSpPr>
        <p:spPr>
          <a:xfrm>
            <a:off x="3018864" y="308642"/>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32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Định nghĩa</a:t>
            </a:r>
          </a:p>
        </p:txBody>
      </p:sp>
      <p:pic>
        <p:nvPicPr>
          <p:cNvPr id="3" name="Picture 2"/>
          <p:cNvPicPr>
            <a:picLocks noChangeAspect="1"/>
          </p:cNvPicPr>
          <p:nvPr/>
        </p:nvPicPr>
        <p:blipFill>
          <a:blip r:embed="rId3"/>
          <a:stretch>
            <a:fillRect/>
          </a:stretch>
        </p:blipFill>
        <p:spPr>
          <a:xfrm>
            <a:off x="0" y="0"/>
            <a:ext cx="1130358" cy="1225613"/>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1061871" y="1305127"/>
                <a:ext cx="7039784" cy="2615139"/>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75000"/>
                  </a:lnSpc>
                </a:pPr>
                <a:r>
                  <a:rPr lang="vi-VN" sz="2200">
                    <a:latin typeface="+mn-lt"/>
                    <a:ea typeface="Arial" panose="020B0604020202020204" pitchFamily="34" charset="0"/>
                    <a:cs typeface="Times New Roman" panose="02020603050405020304" pitchFamily="18" charset="0"/>
                  </a:rPr>
                  <a:t>Xác suất thực hiện của biến cố “Đối tượng </a:t>
                </a:r>
                <a14:m>
                  <m:oMath xmlns:m="http://schemas.openxmlformats.org/officeDocument/2006/math">
                    <m:r>
                      <a:rPr lang="vi-VN" sz="2200" i="1">
                        <a:effectLst/>
                        <a:latin typeface="+mn-lt"/>
                        <a:ea typeface="Arial" panose="020B0604020202020204" pitchFamily="34" charset="0"/>
                        <a:cs typeface="Times New Roman" panose="02020603050405020304" pitchFamily="18" charset="0"/>
                      </a:rPr>
                      <m:t>𝐴</m:t>
                    </m:r>
                  </m:oMath>
                </a14:m>
                <a:r>
                  <a:rPr lang="vi-VN" sz="2200">
                    <a:effectLst/>
                    <a:latin typeface="+mn-lt"/>
                    <a:ea typeface="Dotum" panose="020B0600000101010101" pitchFamily="34" charset="-127"/>
                    <a:cs typeface="Times New Roman" panose="02020603050405020304" pitchFamily="18" charset="0"/>
                  </a:rPr>
                  <a:t> được chọn ra” khi chọn đối tượng nhiều lần bằng</a:t>
                </a:r>
                <a:endParaRPr lang="en-US" sz="2200">
                  <a:effectLst/>
                  <a:latin typeface="+mn-lt"/>
                  <a:ea typeface="Arial" panose="020B0604020202020204" pitchFamily="34" charset="0"/>
                  <a:cs typeface="Times New Roman" panose="02020603050405020304" pitchFamily="18" charset="0"/>
                </a:endParaRPr>
              </a:p>
              <a:p>
                <a:pPr>
                  <a:lnSpc>
                    <a:spcPct val="175000"/>
                  </a:lnSpc>
                </a:pPr>
                <a14:m>
                  <m:oMathPara xmlns:m="http://schemas.openxmlformats.org/officeDocument/2006/math">
                    <m:oMathParaPr>
                      <m:jc m:val="centerGroup"/>
                    </m:oMathParaPr>
                    <m:oMath xmlns:m="http://schemas.openxmlformats.org/officeDocument/2006/math">
                      <m:f>
                        <m:fPr>
                          <m:ctrlPr>
                            <a:rPr lang="en-US" sz="2200" i="1">
                              <a:effectLst/>
                              <a:latin typeface="+mn-lt"/>
                              <a:cs typeface="Times New Roman" panose="02020603050405020304" pitchFamily="18" charset="0"/>
                            </a:rPr>
                          </m:ctrlPr>
                        </m:fPr>
                        <m:num>
                          <m:r>
                            <m:rPr>
                              <m:sty m:val="p"/>
                            </m:rPr>
                            <a:rPr lang="vi-VN" sz="2200">
                              <a:effectLst/>
                              <a:latin typeface="+mn-lt"/>
                              <a:ea typeface="Arial" panose="020B0604020202020204" pitchFamily="34" charset="0"/>
                              <a:cs typeface="Times New Roman" panose="02020603050405020304" pitchFamily="18" charset="0"/>
                            </a:rPr>
                            <m:t>S</m:t>
                          </m:r>
                          <m:r>
                            <a:rPr lang="vi-VN" sz="2200">
                              <a:effectLst/>
                              <a:latin typeface="+mn-lt"/>
                              <a:ea typeface="Arial" panose="020B0604020202020204" pitchFamily="34" charset="0"/>
                              <a:cs typeface="Times New Roman" panose="02020603050405020304" pitchFamily="18" charset="0"/>
                            </a:rPr>
                            <m:t>ố </m:t>
                          </m:r>
                          <m:r>
                            <m:rPr>
                              <m:sty m:val="p"/>
                            </m:rPr>
                            <a:rPr lang="vi-VN" sz="2200">
                              <a:effectLst/>
                              <a:latin typeface="+mn-lt"/>
                              <a:ea typeface="Arial" panose="020B0604020202020204" pitchFamily="34" charset="0"/>
                              <a:cs typeface="Times New Roman" panose="02020603050405020304" pitchFamily="18" charset="0"/>
                            </a:rPr>
                            <m:t>l</m:t>
                          </m:r>
                          <m:r>
                            <a:rPr lang="vi-VN" sz="2200">
                              <a:effectLst/>
                              <a:latin typeface="+mn-lt"/>
                              <a:ea typeface="Arial" panose="020B0604020202020204" pitchFamily="34" charset="0"/>
                              <a:cs typeface="Times New Roman" panose="02020603050405020304" pitchFamily="18" charset="0"/>
                            </a:rPr>
                            <m:t>ầ</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đố</m:t>
                          </m:r>
                          <m:r>
                            <m:rPr>
                              <m:sty m:val="p"/>
                            </m:rPr>
                            <a:rPr lang="vi-VN" sz="2200">
                              <a:effectLst/>
                              <a:latin typeface="+mn-lt"/>
                              <a:ea typeface="Arial" panose="020B0604020202020204" pitchFamily="34" charset="0"/>
                              <a:cs typeface="Times New Roman" panose="02020603050405020304" pitchFamily="18" charset="0"/>
                            </a:rPr>
                            <m:t>i</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t</m:t>
                          </m:r>
                          <m:r>
                            <a:rPr lang="vi-VN" sz="2200">
                              <a:effectLst/>
                              <a:latin typeface="+mn-lt"/>
                              <a:ea typeface="Arial" panose="020B0604020202020204" pitchFamily="34" charset="0"/>
                              <a:cs typeface="Times New Roman" panose="02020603050405020304" pitchFamily="18" charset="0"/>
                            </a:rPr>
                            <m:t>ượ</m:t>
                          </m:r>
                          <m:r>
                            <m:rPr>
                              <m:sty m:val="p"/>
                            </m:rPr>
                            <a:rPr lang="vi-VN" sz="2200">
                              <a:effectLst/>
                              <a:latin typeface="+mn-lt"/>
                              <a:ea typeface="Arial" panose="020B0604020202020204" pitchFamily="34" charset="0"/>
                              <a:cs typeface="Times New Roman" panose="02020603050405020304" pitchFamily="18" charset="0"/>
                            </a:rPr>
                            <m:t>ng</m:t>
                          </m:r>
                          <m:r>
                            <a:rPr lang="vi-VN" sz="2200">
                              <a:effectLst/>
                              <a:latin typeface="+mn-lt"/>
                              <a:ea typeface="Arial" panose="020B0604020202020204" pitchFamily="34" charset="0"/>
                              <a:cs typeface="Times New Roman" panose="02020603050405020304" pitchFamily="18" charset="0"/>
                            </a:rPr>
                            <m:t> </m:t>
                          </m:r>
                          <m:r>
                            <a:rPr lang="vi-VN" sz="2200" i="1">
                              <a:effectLst/>
                              <a:latin typeface="+mn-lt"/>
                              <a:ea typeface="Arial" panose="020B0604020202020204" pitchFamily="34" charset="0"/>
                              <a:cs typeface="Times New Roman" panose="02020603050405020304" pitchFamily="18" charset="0"/>
                            </a:rPr>
                            <m:t>𝐴</m:t>
                          </m:r>
                          <m:r>
                            <a:rPr lang="vi-VN" sz="2200">
                              <a:effectLst/>
                              <a:latin typeface="+mn-lt"/>
                              <a:ea typeface="Arial" panose="020B0604020202020204" pitchFamily="34" charset="0"/>
                              <a:cs typeface="Times New Roman" panose="02020603050405020304" pitchFamily="18" charset="0"/>
                            </a:rPr>
                            <m:t> đượ</m:t>
                          </m:r>
                          <m:r>
                            <m:rPr>
                              <m:sty m:val="p"/>
                            </m:rPr>
                            <a:rPr lang="vi-VN" sz="2200">
                              <a:effectLst/>
                              <a:latin typeface="+mn-lt"/>
                              <a:ea typeface="Arial" panose="020B0604020202020204" pitchFamily="34" charset="0"/>
                              <a:cs typeface="Times New Roman" panose="02020603050405020304" pitchFamily="18" charset="0"/>
                            </a:rPr>
                            <m:t>c</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ch</m:t>
                          </m:r>
                          <m:r>
                            <a:rPr lang="vi-VN" sz="2200">
                              <a:effectLst/>
                              <a:latin typeface="+mn-lt"/>
                              <a:ea typeface="Arial" panose="020B0604020202020204" pitchFamily="34" charset="0"/>
                              <a:cs typeface="Times New Roman" panose="02020603050405020304" pitchFamily="18" charset="0"/>
                            </a:rPr>
                            <m:t>ọ</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ra</m:t>
                          </m:r>
                        </m:num>
                        <m:den>
                          <m:r>
                            <m:rPr>
                              <m:sty m:val="p"/>
                            </m:rPr>
                            <a:rPr lang="vi-VN" sz="2200">
                              <a:effectLst/>
                              <a:latin typeface="+mn-lt"/>
                              <a:ea typeface="Arial" panose="020B0604020202020204" pitchFamily="34" charset="0"/>
                              <a:cs typeface="Times New Roman" panose="02020603050405020304" pitchFamily="18" charset="0"/>
                            </a:rPr>
                            <m:t>T</m:t>
                          </m:r>
                          <m:r>
                            <a:rPr lang="vi-VN" sz="2200">
                              <a:effectLst/>
                              <a:latin typeface="+mn-lt"/>
                              <a:ea typeface="Arial" panose="020B0604020202020204" pitchFamily="34" charset="0"/>
                              <a:cs typeface="Times New Roman" panose="02020603050405020304" pitchFamily="18" charset="0"/>
                            </a:rPr>
                            <m:t>ổ</m:t>
                          </m:r>
                          <m:r>
                            <m:rPr>
                              <m:sty m:val="p"/>
                            </m:rPr>
                            <a:rPr lang="vi-VN" sz="2200">
                              <a:effectLst/>
                              <a:latin typeface="+mn-lt"/>
                              <a:ea typeface="Arial" panose="020B0604020202020204" pitchFamily="34" charset="0"/>
                              <a:cs typeface="Times New Roman" panose="02020603050405020304" pitchFamily="18" charset="0"/>
                            </a:rPr>
                            <m:t>ng</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s</m:t>
                          </m:r>
                          <m:r>
                            <a:rPr lang="vi-VN" sz="2200">
                              <a:effectLst/>
                              <a:latin typeface="+mn-lt"/>
                              <a:ea typeface="Arial" panose="020B0604020202020204" pitchFamily="34" charset="0"/>
                              <a:cs typeface="Times New Roman" panose="02020603050405020304" pitchFamily="18" charset="0"/>
                            </a:rPr>
                            <m:t>ố </m:t>
                          </m:r>
                          <m:r>
                            <m:rPr>
                              <m:sty m:val="p"/>
                            </m:rPr>
                            <a:rPr lang="vi-VN" sz="2200">
                              <a:effectLst/>
                              <a:latin typeface="+mn-lt"/>
                              <a:ea typeface="Arial" panose="020B0604020202020204" pitchFamily="34" charset="0"/>
                              <a:cs typeface="Times New Roman" panose="02020603050405020304" pitchFamily="18" charset="0"/>
                            </a:rPr>
                            <m:t>l</m:t>
                          </m:r>
                          <m:r>
                            <a:rPr lang="vi-VN" sz="2200">
                              <a:effectLst/>
                              <a:latin typeface="+mn-lt"/>
                              <a:ea typeface="Arial" panose="020B0604020202020204" pitchFamily="34" charset="0"/>
                              <a:cs typeface="Times New Roman" panose="02020603050405020304" pitchFamily="18" charset="0"/>
                            </a:rPr>
                            <m:t>ầ</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ch</m:t>
                          </m:r>
                          <m:r>
                            <a:rPr lang="vi-VN" sz="2200">
                              <a:effectLst/>
                              <a:latin typeface="+mn-lt"/>
                              <a:ea typeface="Arial" panose="020B0604020202020204" pitchFamily="34" charset="0"/>
                              <a:cs typeface="Times New Roman" panose="02020603050405020304" pitchFamily="18" charset="0"/>
                            </a:rPr>
                            <m:t>ọ</m:t>
                          </m:r>
                          <m:r>
                            <m:rPr>
                              <m:sty m:val="p"/>
                            </m:rPr>
                            <a:rPr lang="vi-VN" sz="2200">
                              <a:effectLst/>
                              <a:latin typeface="+mn-lt"/>
                              <a:ea typeface="Arial" panose="020B0604020202020204" pitchFamily="34" charset="0"/>
                              <a:cs typeface="Times New Roman" panose="02020603050405020304" pitchFamily="18" charset="0"/>
                            </a:rPr>
                            <m:t>n</m:t>
                          </m:r>
                          <m:r>
                            <a:rPr lang="vi-VN" sz="2200">
                              <a:effectLst/>
                              <a:latin typeface="+mn-lt"/>
                              <a:ea typeface="Arial" panose="020B0604020202020204" pitchFamily="34" charset="0"/>
                              <a:cs typeface="Times New Roman" panose="02020603050405020304" pitchFamily="18" charset="0"/>
                            </a:rPr>
                            <m:t> đố</m:t>
                          </m:r>
                          <m:r>
                            <m:rPr>
                              <m:sty m:val="p"/>
                            </m:rPr>
                            <a:rPr lang="vi-VN" sz="2200">
                              <a:effectLst/>
                              <a:latin typeface="+mn-lt"/>
                              <a:ea typeface="Arial" panose="020B0604020202020204" pitchFamily="34" charset="0"/>
                              <a:cs typeface="Times New Roman" panose="02020603050405020304" pitchFamily="18" charset="0"/>
                            </a:rPr>
                            <m:t>i</m:t>
                          </m:r>
                          <m:r>
                            <a:rPr lang="vi-VN" sz="2200">
                              <a:effectLst/>
                              <a:latin typeface="+mn-lt"/>
                              <a:ea typeface="Arial" panose="020B0604020202020204" pitchFamily="34" charset="0"/>
                              <a:cs typeface="Times New Roman" panose="02020603050405020304" pitchFamily="18" charset="0"/>
                            </a:rPr>
                            <m:t> </m:t>
                          </m:r>
                          <m:r>
                            <m:rPr>
                              <m:sty m:val="p"/>
                            </m:rPr>
                            <a:rPr lang="vi-VN" sz="2200">
                              <a:effectLst/>
                              <a:latin typeface="+mn-lt"/>
                              <a:ea typeface="Arial" panose="020B0604020202020204" pitchFamily="34" charset="0"/>
                              <a:cs typeface="Times New Roman" panose="02020603050405020304" pitchFamily="18" charset="0"/>
                            </a:rPr>
                            <m:t>t</m:t>
                          </m:r>
                          <m:r>
                            <a:rPr lang="vi-VN" sz="2200">
                              <a:effectLst/>
                              <a:latin typeface="+mn-lt"/>
                              <a:ea typeface="Arial" panose="020B0604020202020204" pitchFamily="34" charset="0"/>
                              <a:cs typeface="Times New Roman" panose="02020603050405020304" pitchFamily="18" charset="0"/>
                            </a:rPr>
                            <m:t>ượ</m:t>
                          </m:r>
                          <m:r>
                            <m:rPr>
                              <m:sty m:val="p"/>
                            </m:rPr>
                            <a:rPr lang="vi-VN" sz="2200">
                              <a:effectLst/>
                              <a:latin typeface="+mn-lt"/>
                              <a:ea typeface="Arial" panose="020B0604020202020204" pitchFamily="34" charset="0"/>
                              <a:cs typeface="Times New Roman" panose="02020603050405020304" pitchFamily="18" charset="0"/>
                            </a:rPr>
                            <m:t>ng</m:t>
                          </m:r>
                        </m:den>
                      </m:f>
                    </m:oMath>
                  </m:oMathPara>
                </a14:m>
                <a:endParaRPr kumimoji="0" lang="en-US" sz="22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p:sp>
            <p:nvSpPr>
              <p:cNvPr id="12" name="Rectangle 11"/>
              <p:cNvSpPr>
                <a:spLocks noRot="1" noChangeAspect="1" noMove="1" noResize="1" noEditPoints="1" noAdjustHandles="1" noChangeArrowheads="1" noChangeShapeType="1" noTextEdit="1"/>
              </p:cNvSpPr>
              <p:nvPr/>
            </p:nvSpPr>
            <p:spPr>
              <a:xfrm>
                <a:off x="1061871" y="1305127"/>
                <a:ext cx="7039784" cy="2615139"/>
              </a:xfrm>
              <a:prstGeom prst="rect">
                <a:avLst/>
              </a:prstGeom>
              <a:blipFill>
                <a:blip r:embed="rId4"/>
                <a:stretch>
                  <a:fillRect l="-949" r="-949"/>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7599999" y="3991554"/>
            <a:ext cx="1003312" cy="859833"/>
          </a:xfrm>
          <a:prstGeom prst="rect">
            <a:avLst/>
          </a:prstGeom>
        </p:spPr>
      </p:pic>
    </p:spTree>
    <p:extLst>
      <p:ext uri="{BB962C8B-B14F-4D97-AF65-F5344CB8AC3E}">
        <p14:creationId xmlns:p14="http://schemas.microsoft.com/office/powerpoint/2010/main" val="375114468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509"/>
        <p:cNvGrpSpPr/>
        <p:nvPr/>
      </p:nvGrpSpPr>
      <p:grpSpPr>
        <a:xfrm>
          <a:off x="0" y="0"/>
          <a:ext cx="0" cy="0"/>
          <a:chOff x="0" y="0"/>
          <a:chExt cx="0" cy="0"/>
        </a:xfrm>
      </p:grpSpPr>
      <p:sp>
        <p:nvSpPr>
          <p:cNvPr id="3537" name="Google Shape;3537;p56"/>
          <p:cNvSpPr/>
          <p:nvPr/>
        </p:nvSpPr>
        <p:spPr>
          <a:xfrm>
            <a:off x="7275441" y="4572020"/>
            <a:ext cx="2003731" cy="6311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Picture 6"/>
          <p:cNvPicPr>
            <a:picLocks noChangeAspect="1"/>
          </p:cNvPicPr>
          <p:nvPr/>
        </p:nvPicPr>
        <p:blipFill>
          <a:blip r:embed="rId3"/>
          <a:stretch>
            <a:fillRect/>
          </a:stretch>
        </p:blipFill>
        <p:spPr>
          <a:xfrm rot="10800000">
            <a:off x="8494776" y="1653329"/>
            <a:ext cx="649224" cy="1089768"/>
          </a:xfrm>
          <a:prstGeom prst="rect">
            <a:avLst/>
          </a:prstGeom>
        </p:spPr>
      </p:pic>
      <p:sp>
        <p:nvSpPr>
          <p:cNvPr id="10" name="TextBox 9"/>
          <p:cNvSpPr txBox="1"/>
          <p:nvPr/>
        </p:nvSpPr>
        <p:spPr>
          <a:xfrm>
            <a:off x="413468" y="126795"/>
            <a:ext cx="8237550" cy="2398349"/>
          </a:xfrm>
          <a:prstGeom prst="rect">
            <a:avLst/>
          </a:prstGeom>
          <a:noFill/>
        </p:spPr>
        <p:txBody>
          <a:bodyPr wrap="square" rtlCol="0">
            <a:spAutoFit/>
          </a:bodyPr>
          <a:lstStyle/>
          <a:p>
            <a:pPr lvl="0" algn="just">
              <a:lnSpc>
                <a:spcPct val="150000"/>
              </a:lnSpc>
              <a:buClr>
                <a:srgbClr val="2D1549"/>
              </a:buClr>
              <a:buSzPts val="1100"/>
              <a:defRPr/>
            </a:pPr>
            <a:r>
              <a:rPr lang="en-US" sz="1700" b="1" smtClean="0">
                <a:solidFill>
                  <a:srgbClr val="FFFFFF"/>
                </a:solidFill>
                <a:highlight>
                  <a:srgbClr val="CE4D8E"/>
                </a:highlight>
                <a:latin typeface="+mn-lt"/>
                <a:cs typeface="Poppins SemiBold"/>
                <a:sym typeface="Poppins SemiBold"/>
              </a:rPr>
              <a:t>Ví </a:t>
            </a:r>
            <a:r>
              <a:rPr lang="en-US" sz="1700" b="1">
                <a:solidFill>
                  <a:srgbClr val="FFFFFF"/>
                </a:solidFill>
                <a:highlight>
                  <a:srgbClr val="CE4D8E"/>
                </a:highlight>
                <a:latin typeface="+mn-lt"/>
                <a:cs typeface="Poppins SemiBold"/>
                <a:sym typeface="Poppins SemiBold"/>
              </a:rPr>
              <a:t>dụ </a:t>
            </a:r>
            <a:r>
              <a:rPr lang="en-US" sz="1700" b="1" smtClean="0">
                <a:solidFill>
                  <a:srgbClr val="FFFFFF"/>
                </a:solidFill>
                <a:highlight>
                  <a:srgbClr val="CE4D8E"/>
                </a:highlight>
                <a:latin typeface="+mn-lt"/>
                <a:cs typeface="Poppins SemiBold"/>
                <a:sym typeface="Poppins SemiBold"/>
              </a:rPr>
              <a:t>5:</a:t>
            </a:r>
            <a:r>
              <a:rPr lang="en-US" sz="1700" kern="1200" smtClean="0">
                <a:latin typeface="+mn-lt"/>
                <a:ea typeface="+mn-ea"/>
                <a:cs typeface="Arial" panose="020B0604020202020204" pitchFamily="34" charset="0"/>
              </a:rPr>
              <a:t> </a:t>
            </a:r>
            <a:r>
              <a:rPr lang="vi-VN" sz="1700" kern="1200">
                <a:latin typeface="+mn-lt"/>
                <a:ea typeface="+mn-ea"/>
                <a:cs typeface="Arial" panose="020B0604020202020204" pitchFamily="34" charset="0"/>
              </a:rPr>
              <a:t>Một hộp có 1 quả bóng màu xanh, 1 quả bóng màu đỏ và 1 quả bóng màu vàng; các quả bóng có kích thước và khối lượng như nhau. Mỗi lần bạn Xuân lấy ngẫu nhiên 1 quả bóng trong hộp, ghi lại màu của quả bóng lấy ra và bỏ lại quả bóng đó vào hộp. Trong 45 lần lấy bóng liên tiếp, quả bóng màu xanh xuất hiện 15 lần, quả bóng màu đỏ xuất hiện 14 lần. Tính xác suất thực nghiệm của biến cố “Quả bóng lấy ra là quả bóng màu vàng” trong trò chơi trên.</a:t>
            </a:r>
          </a:p>
        </p:txBody>
      </p:sp>
      <mc:AlternateContent xmlns:mc="http://schemas.openxmlformats.org/markup-compatibility/2006">
        <mc:Choice xmlns:a14="http://schemas.microsoft.com/office/drawing/2010/main" Requires="a14">
          <p:sp>
            <p:nvSpPr>
              <p:cNvPr id="4" name="Rectangle 3"/>
              <p:cNvSpPr/>
              <p:nvPr/>
            </p:nvSpPr>
            <p:spPr>
              <a:xfrm>
                <a:off x="413468" y="3060828"/>
                <a:ext cx="8237550" cy="1928990"/>
              </a:xfrm>
              <a:prstGeom prst="rect">
                <a:avLst/>
              </a:prstGeom>
            </p:spPr>
            <p:txBody>
              <a:bodyPr wrap="square">
                <a:spAutoFit/>
              </a:bodyPr>
              <a:lstStyle/>
              <a:p>
                <a:pPr algn="just">
                  <a:lnSpc>
                    <a:spcPct val="150000"/>
                  </a:lnSpc>
                </a:pPr>
                <a:r>
                  <a:rPr lang="en-US" sz="1800" smtClean="0">
                    <a:solidFill>
                      <a:schemeClr val="tx1"/>
                    </a:solidFill>
                    <a:latin typeface="+mn-lt"/>
                  </a:rPr>
                  <a:t>Khi lấy bóng 45 lần liên tiếp, do quả bóng màu xanh xuất hiện 15 lần và quả bóng màu đỏ xuất hiện 14 lần nên quả bóng màu vàng xuất hiện 16 lần</a:t>
                </a:r>
                <a:r>
                  <a:rPr lang="en-US" sz="1800">
                    <a:solidFill>
                      <a:schemeClr val="tx1"/>
                    </a:solidFill>
                    <a:latin typeface="+mn-lt"/>
                  </a:rPr>
                  <a:t>. </a:t>
                </a:r>
                <a:endParaRPr lang="en-US" sz="1800" smtClean="0">
                  <a:solidFill>
                    <a:schemeClr val="tx1"/>
                  </a:solidFill>
                  <a:latin typeface="+mn-lt"/>
                </a:endParaRPr>
              </a:p>
              <a:p>
                <a:pPr algn="just">
                  <a:lnSpc>
                    <a:spcPct val="150000"/>
                  </a:lnSpc>
                </a:pPr>
                <a:r>
                  <a:rPr lang="en-US" sz="1800" smtClean="0">
                    <a:solidFill>
                      <a:schemeClr val="tx1"/>
                    </a:solidFill>
                    <a:latin typeface="+mn-lt"/>
                  </a:rPr>
                  <a:t>Vì </a:t>
                </a:r>
                <a:r>
                  <a:rPr lang="en-US" sz="1800">
                    <a:solidFill>
                      <a:schemeClr val="tx1"/>
                    </a:solidFill>
                    <a:latin typeface="+mn-lt"/>
                  </a:rPr>
                  <a:t>vậy, xác suất thực nghiệm của biến cố “Quả bóng lấy ra là quả bóng màu vàng</a:t>
                </a:r>
                <a:r>
                  <a:rPr lang="en-US" sz="1800">
                    <a:solidFill>
                      <a:schemeClr val="tx1"/>
                    </a:solidFill>
                    <a:latin typeface="+mn-lt"/>
                  </a:rPr>
                  <a:t>” </a:t>
                </a:r>
                <a:r>
                  <a:rPr lang="en-US" sz="1800" smtClean="0">
                    <a:solidFill>
                      <a:schemeClr val="tx1"/>
                    </a:solidFill>
                    <a:latin typeface="+mn-lt"/>
                  </a:rPr>
                  <a:t>là  </a:t>
                </a:r>
                <a14:m>
                  <m:oMath xmlns:m="http://schemas.openxmlformats.org/officeDocument/2006/math">
                    <m:f>
                      <m:fPr>
                        <m:ctrlPr>
                          <a:rPr lang="en-US" sz="1800" i="1" smtClean="0">
                            <a:solidFill>
                              <a:schemeClr val="tx1"/>
                            </a:solidFill>
                            <a:latin typeface="Cambria Math" panose="02040503050406030204" pitchFamily="18" charset="0"/>
                          </a:rPr>
                        </m:ctrlPr>
                      </m:fPr>
                      <m:num>
                        <m:r>
                          <a:rPr lang="en-US" sz="1800" b="0" i="1" smtClean="0">
                            <a:solidFill>
                              <a:schemeClr val="tx1"/>
                            </a:solidFill>
                            <a:latin typeface="Cambria Math" panose="02040503050406030204" pitchFamily="18" charset="0"/>
                          </a:rPr>
                          <m:t>16</m:t>
                        </m:r>
                      </m:num>
                      <m:den>
                        <m:r>
                          <a:rPr lang="en-US" sz="1800" b="0" i="1" smtClean="0">
                            <a:solidFill>
                              <a:schemeClr val="tx1"/>
                            </a:solidFill>
                            <a:latin typeface="Cambria Math" panose="02040503050406030204" pitchFamily="18" charset="0"/>
                          </a:rPr>
                          <m:t>45</m:t>
                        </m:r>
                      </m:den>
                    </m:f>
                    <m:r>
                      <a:rPr lang="en-US" sz="1800" b="0" i="1" smtClean="0">
                        <a:solidFill>
                          <a:schemeClr val="tx1"/>
                        </a:solidFill>
                        <a:latin typeface="Cambria Math" panose="02040503050406030204" pitchFamily="18" charset="0"/>
                      </a:rPr>
                      <m:t>.</m:t>
                    </m:r>
                  </m:oMath>
                </a14:m>
                <a:endParaRPr lang="en-US" sz="1800">
                  <a:solidFill>
                    <a:schemeClr val="tx1"/>
                  </a:solidFill>
                  <a:latin typeface="+mn-lt"/>
                </a:endParaRPr>
              </a:p>
            </p:txBody>
          </p:sp>
        </mc:Choice>
        <mc:Fallback>
          <p:sp>
            <p:nvSpPr>
              <p:cNvPr id="4" name="Rectangle 3"/>
              <p:cNvSpPr>
                <a:spLocks noRot="1" noChangeAspect="1" noMove="1" noResize="1" noEditPoints="1" noAdjustHandles="1" noChangeArrowheads="1" noChangeShapeType="1" noTextEdit="1"/>
              </p:cNvSpPr>
              <p:nvPr/>
            </p:nvSpPr>
            <p:spPr>
              <a:xfrm>
                <a:off x="413468" y="3060828"/>
                <a:ext cx="8237550" cy="1928990"/>
              </a:xfrm>
              <a:prstGeom prst="rect">
                <a:avLst/>
              </a:prstGeom>
              <a:blipFill>
                <a:blip r:embed="rId4"/>
                <a:stretch>
                  <a:fillRect l="-666" r="-592"/>
                </a:stretch>
              </a:blipFill>
            </p:spPr>
            <p:txBody>
              <a:bodyPr/>
              <a:lstStyle/>
              <a:p>
                <a:r>
                  <a:rPr lang="en-US">
                    <a:noFill/>
                  </a:rPr>
                  <a:t> </a:t>
                </a:r>
              </a:p>
            </p:txBody>
          </p:sp>
        </mc:Fallback>
      </mc:AlternateContent>
      <p:sp>
        <p:nvSpPr>
          <p:cNvPr id="11" name="Rectangle 10"/>
          <p:cNvSpPr/>
          <p:nvPr/>
        </p:nvSpPr>
        <p:spPr>
          <a:xfrm>
            <a:off x="4183429" y="264230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Tree>
    <p:extLst>
      <p:ext uri="{BB962C8B-B14F-4D97-AF65-F5344CB8AC3E}">
        <p14:creationId xmlns:p14="http://schemas.microsoft.com/office/powerpoint/2010/main" val="34112929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up)">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79"/>
        <p:cNvGrpSpPr/>
        <p:nvPr/>
      </p:nvGrpSpPr>
      <p:grpSpPr>
        <a:xfrm>
          <a:off x="0" y="0"/>
          <a:ext cx="0" cy="0"/>
          <a:chOff x="0" y="0"/>
          <a:chExt cx="0" cy="0"/>
        </a:xfrm>
      </p:grpSpPr>
      <p:sp>
        <p:nvSpPr>
          <p:cNvPr id="12" name="Rectangle 11"/>
          <p:cNvSpPr/>
          <p:nvPr/>
        </p:nvSpPr>
        <p:spPr>
          <a:xfrm>
            <a:off x="15240" y="3075604"/>
            <a:ext cx="1289304" cy="205078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33" name="TextBox 132"/>
          <p:cNvSpPr txBox="1"/>
          <p:nvPr/>
        </p:nvSpPr>
        <p:spPr>
          <a:xfrm>
            <a:off x="3623470" y="256455"/>
            <a:ext cx="2036633" cy="535531"/>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70185"/>
                </a:solidFill>
                <a:effectLst/>
                <a:uLnTx/>
                <a:uFillTx/>
                <a:latin typeface="Arial"/>
                <a:ea typeface="+mn-ea"/>
                <a:cs typeface="Arial" panose="020B0604020202020204" pitchFamily="34" charset="0"/>
                <a:sym typeface="Arial"/>
              </a:rPr>
              <a:t>Luyện tập 3</a:t>
            </a:r>
            <a:endParaRPr kumimoji="0" lang="en-US" sz="2400" b="1" i="0" u="none" strike="noStrike" kern="1200" cap="none" spc="0" normalizeH="0" baseline="0" noProof="0">
              <a:ln>
                <a:noFill/>
              </a:ln>
              <a:solidFill>
                <a:srgbClr val="070185"/>
              </a:solidFill>
              <a:effectLst/>
              <a:uLnTx/>
              <a:uFillTx/>
              <a:latin typeface="Arial"/>
              <a:ea typeface="+mn-ea"/>
              <a:cs typeface="Arial" panose="020B0604020202020204" pitchFamily="34" charset="0"/>
              <a:sym typeface="Arial"/>
            </a:endParaRPr>
          </a:p>
        </p:txBody>
      </p:sp>
      <p:sp>
        <p:nvSpPr>
          <p:cNvPr id="2" name="Rectangle 1"/>
          <p:cNvSpPr/>
          <p:nvPr/>
        </p:nvSpPr>
        <p:spPr>
          <a:xfrm>
            <a:off x="7836408" y="10947"/>
            <a:ext cx="1289304" cy="109360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8" name="Rectangle 7"/>
          <p:cNvSpPr/>
          <p:nvPr/>
        </p:nvSpPr>
        <p:spPr>
          <a:xfrm>
            <a:off x="7836408" y="2914060"/>
            <a:ext cx="1289304" cy="14688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6" name="Rectangle 5"/>
          <p:cNvSpPr/>
          <p:nvPr/>
        </p:nvSpPr>
        <p:spPr>
          <a:xfrm>
            <a:off x="666699" y="931874"/>
            <a:ext cx="7950173" cy="2669642"/>
          </a:xfrm>
          <a:prstGeom prst="rect">
            <a:avLst/>
          </a:prstGeom>
        </p:spPr>
        <p:txBody>
          <a:bodyPr wrap="square">
            <a:spAutoFit/>
          </a:bodyPr>
          <a:lstStyle/>
          <a:p>
            <a:pPr lvl="0" algn="just">
              <a:lnSpc>
                <a:spcPct val="150000"/>
              </a:lnSpc>
            </a:pPr>
            <a:r>
              <a:rPr lang="vi-VN" sz="1900">
                <a:latin typeface="Arial" panose="020B0604020202020204" pitchFamily="34" charset="0"/>
              </a:rPr>
              <a:t>Một hộp có 10 chiếc thẻ cùng loại, mỗi thẻ được ghi một trong các số nguyên dương không vượt quá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a:t>
            </a:r>
            <a:r>
              <a:rPr lang="vi-VN" sz="1900">
                <a:latin typeface="Arial" panose="020B0604020202020204" pitchFamily="34" charset="0"/>
              </a:rPr>
              <a:t>trên</a:t>
            </a:r>
            <a:r>
              <a:rPr lang="vi-VN" sz="1900" smtClean="0">
                <a:latin typeface="Arial" panose="020B0604020202020204" pitchFamily="34" charset="0"/>
              </a:rPr>
              <a:t>.</a:t>
            </a:r>
            <a:endParaRPr lang="vi-VN" sz="1900">
              <a:latin typeface="Arial" panose="020B0604020202020204" pitchFamily="34" charset="0"/>
            </a:endParaRPr>
          </a:p>
        </p:txBody>
      </p:sp>
      <p:sp>
        <p:nvSpPr>
          <p:cNvPr id="10" name="Rectangle 9"/>
          <p:cNvSpPr/>
          <p:nvPr/>
        </p:nvSpPr>
        <p:spPr>
          <a:xfrm>
            <a:off x="4282452" y="3723439"/>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7" name="Rectangle 6"/>
              <p:cNvSpPr/>
              <p:nvPr/>
            </p:nvSpPr>
            <p:spPr>
              <a:xfrm>
                <a:off x="1000651" y="4069915"/>
                <a:ext cx="7282267" cy="725904"/>
              </a:xfrm>
              <a:prstGeom prst="rect">
                <a:avLst/>
              </a:prstGeom>
            </p:spPr>
            <p:txBody>
              <a:bodyPr wrap="square">
                <a:spAutoFit/>
              </a:bodyPr>
              <a:lstStyle/>
              <a:p>
                <a:pPr algn="ctr">
                  <a:lnSpc>
                    <a:spcPct val="150000"/>
                  </a:lnSpc>
                  <a:spcBef>
                    <a:spcPts val="600"/>
                  </a:spcBef>
                  <a:spcAft>
                    <a:spcPts val="600"/>
                  </a:spcAft>
                </a:pPr>
                <a:r>
                  <a:rPr lang="vi-VN" sz="1900" smtClean="0">
                    <a:latin typeface="+mn-lt"/>
                    <a:ea typeface="Arial" panose="020B0604020202020204" pitchFamily="34" charset="0"/>
                    <a:cs typeface="Times New Roman" panose="02020603050405020304" pitchFamily="18" charset="0"/>
                  </a:rPr>
                  <a:t>Xác suất thực nghiệm của biến cố “Thẻ lấy ra ghi số 1” là: </a:t>
                </a:r>
                <a14:m>
                  <m:oMath xmlns:m="http://schemas.openxmlformats.org/officeDocument/2006/math">
                    <m:f>
                      <m:fPr>
                        <m:ctrlPr>
                          <a:rPr lang="en-US" sz="1900" i="1">
                            <a:effectLst/>
                            <a:latin typeface="+mn-lt"/>
                            <a:ea typeface="Arial" panose="020B0604020202020204" pitchFamily="34" charset="0"/>
                            <a:cs typeface="Times New Roman" panose="02020603050405020304" pitchFamily="18" charset="0"/>
                          </a:rPr>
                        </m:ctrlPr>
                      </m:fPr>
                      <m:num>
                        <m:r>
                          <a:rPr lang="vi-VN" sz="1900" i="1">
                            <a:effectLst/>
                            <a:latin typeface="+mn-lt"/>
                            <a:ea typeface="Arial" panose="020B0604020202020204" pitchFamily="34" charset="0"/>
                            <a:cs typeface="Times New Roman" panose="02020603050405020304" pitchFamily="18" charset="0"/>
                          </a:rPr>
                          <m:t>3</m:t>
                        </m:r>
                      </m:num>
                      <m:den>
                        <m:r>
                          <a:rPr lang="vi-VN" sz="1900" i="1">
                            <a:effectLst/>
                            <a:latin typeface="+mn-lt"/>
                            <a:ea typeface="Arial" panose="020B0604020202020204" pitchFamily="34" charset="0"/>
                            <a:cs typeface="Times New Roman" panose="02020603050405020304" pitchFamily="18" charset="0"/>
                          </a:rPr>
                          <m:t>40</m:t>
                        </m:r>
                      </m:den>
                    </m:f>
                    <m:r>
                      <a:rPr lang="en-US" sz="1900" b="0" i="0" smtClean="0">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1900">
                  <a:effectLst/>
                  <a:latin typeface="+mn-lt"/>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00651" y="4069915"/>
                <a:ext cx="7282267" cy="72590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8131068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6" grpId="0"/>
      <p:bldP spid="10"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57"/>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Lst>
          </a:blip>
          <a:stretch>
            <a:fillRect/>
          </a:stretch>
        </p:blipFill>
        <p:spPr>
          <a:xfrm>
            <a:off x="8078813" y="0"/>
            <a:ext cx="1065187" cy="1149752"/>
          </a:xfrm>
          <a:prstGeom prst="rect">
            <a:avLst/>
          </a:prstGeom>
        </p:spPr>
      </p:pic>
      <p:sp>
        <p:nvSpPr>
          <p:cNvPr id="38" name="Title 21"/>
          <p:cNvSpPr txBox="1">
            <a:spLocks/>
          </p:cNvSpPr>
          <p:nvPr/>
        </p:nvSpPr>
        <p:spPr>
          <a:xfrm>
            <a:off x="383028" y="245886"/>
            <a:ext cx="8367474" cy="1172971"/>
          </a:xfrm>
          <a:prstGeom prst="rect">
            <a:avLst/>
          </a:prstGeom>
          <a:solidFill>
            <a:srgbClr val="FCD4DD"/>
          </a:solidFill>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lgn="ctr" defTabSz="457200">
              <a:lnSpc>
                <a:spcPct val="140000"/>
              </a:lnSpc>
              <a:buClr>
                <a:srgbClr val="070185"/>
              </a:buClr>
              <a:defRPr/>
            </a:pPr>
            <a:r>
              <a:rPr kumimoji="0" lang="nl-NL"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2. </a:t>
            </a:r>
            <a:r>
              <a:rPr lang="nl-NL" sz="2200" b="1" kern="1200">
                <a:solidFill>
                  <a:srgbClr val="000000"/>
                </a:solidFill>
                <a:latin typeface="Arial" panose="020B0604020202020204" pitchFamily="34" charset="0"/>
                <a:ea typeface="+mn-ea"/>
                <a:cs typeface="Arial" panose="020B0604020202020204" pitchFamily="34" charset="0"/>
                <a:sym typeface="Arial"/>
              </a:rPr>
              <a:t>Mối liên hệ giữa xác suất thực nghiệm của một biến cố với xác suất của biến cố đó khi số lần thực nghiệm rất lớn</a:t>
            </a:r>
            <a:endPar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5" name="Google Shape;2540;p49"/>
          <p:cNvSpPr txBox="1">
            <a:spLocks/>
          </p:cNvSpPr>
          <p:nvPr/>
        </p:nvSpPr>
        <p:spPr>
          <a:xfrm>
            <a:off x="3003864" y="1643809"/>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500" b="1">
                <a:solidFill>
                  <a:srgbClr val="C00000"/>
                </a:solidFill>
                <a:latin typeface="Arial" panose="020B0604020202020204" pitchFamily="34" charset="0"/>
              </a:rPr>
              <a:t>Kết luận</a:t>
            </a:r>
            <a:endParaRPr kumimoji="0" lang="vi-VN" sz="25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
        <p:nvSpPr>
          <p:cNvPr id="36" name="Rectangle 35"/>
          <p:cNvSpPr/>
          <p:nvPr/>
        </p:nvSpPr>
        <p:spPr>
          <a:xfrm>
            <a:off x="943805" y="2358349"/>
            <a:ext cx="7245919" cy="1755930"/>
          </a:xfrm>
          <a:prstGeom prst="rect">
            <a:avLst/>
          </a:prstGeom>
          <a:solidFill>
            <a:srgbClr val="BFDBF7"/>
          </a:solidFill>
          <a:ln w="25400" cap="flat" cmpd="sng" algn="ctr">
            <a:solidFill>
              <a:srgbClr val="FFFFFF"/>
            </a:solidFill>
            <a:prstDash val="solid"/>
          </a:ln>
          <a:effectLst/>
        </p:spPr>
        <p:txBody>
          <a:bodyPr wrap="square">
            <a:spAutoFit/>
          </a:bodyPr>
          <a:lstStyle/>
          <a:p>
            <a:pPr lvl="0" algn="just">
              <a:lnSpc>
                <a:spcPct val="200000"/>
              </a:lnSpc>
            </a:pPr>
            <a:r>
              <a:rPr lang="vi-VN" sz="1900">
                <a:latin typeface="Arial" panose="020B0604020202020204" pitchFamily="34" charset="0"/>
                <a:ea typeface="Arial" panose="020B0604020202020204" pitchFamily="34" charset="0"/>
                <a:cs typeface="Times New Roman" panose="02020603050405020304" pitchFamily="18" charset="0"/>
              </a:rPr>
              <a:t>Khi số lần lấy ra ngẫu nhiên một đối tượng ngày càng lớn thì xác suất thực nghiệm của biến cố “Đối tượng lấy ra là đối tượng A” ngày càng gần với xác suất của biến cố đó.</a:t>
            </a:r>
            <a:endParaRPr kumimoji="0" lang="en-US" sz="19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37" name="Picture 36"/>
          <p:cNvPicPr>
            <a:picLocks noChangeAspect="1"/>
          </p:cNvPicPr>
          <p:nvPr/>
        </p:nvPicPr>
        <p:blipFill>
          <a:blip r:embed="rId5"/>
          <a:stretch>
            <a:fillRect/>
          </a:stretch>
        </p:blipFill>
        <p:spPr>
          <a:xfrm rot="1073886" flipH="1">
            <a:off x="4068181" y="4412948"/>
            <a:ext cx="997165" cy="678557"/>
          </a:xfrm>
          <a:prstGeom prst="rect">
            <a:avLst/>
          </a:prstGeom>
        </p:spPr>
      </p:pic>
    </p:spTree>
    <p:extLst>
      <p:ext uri="{BB962C8B-B14F-4D97-AF65-F5344CB8AC3E}">
        <p14:creationId xmlns:p14="http://schemas.microsoft.com/office/powerpoint/2010/main" val="315561163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up)">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5" grpId="0"/>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78"/>
        <p:cNvGrpSpPr/>
        <p:nvPr/>
      </p:nvGrpSpPr>
      <p:grpSpPr>
        <a:xfrm>
          <a:off x="0" y="0"/>
          <a:ext cx="0" cy="0"/>
          <a:chOff x="0" y="0"/>
          <a:chExt cx="0" cy="0"/>
        </a:xfrm>
      </p:grpSpPr>
      <p:sp>
        <p:nvSpPr>
          <p:cNvPr id="27" name="Rectangle 26"/>
          <p:cNvSpPr/>
          <p:nvPr/>
        </p:nvSpPr>
        <p:spPr>
          <a:xfrm>
            <a:off x="4225981" y="2184693"/>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0" y="0"/>
            <a:ext cx="859536" cy="11143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3" name="Rectangle 12"/>
          <p:cNvSpPr/>
          <p:nvPr/>
        </p:nvSpPr>
        <p:spPr>
          <a:xfrm>
            <a:off x="27432" y="3654552"/>
            <a:ext cx="935736" cy="14615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mc:Choice xmlns:a14="http://schemas.microsoft.com/office/drawing/2010/main" Requires="a14">
          <p:sp>
            <p:nvSpPr>
              <p:cNvPr id="16" name="TextBox 15"/>
              <p:cNvSpPr txBox="1"/>
              <p:nvPr/>
            </p:nvSpPr>
            <p:spPr>
              <a:xfrm>
                <a:off x="167375" y="241960"/>
                <a:ext cx="7895248" cy="1792478"/>
              </a:xfrm>
              <a:prstGeom prst="rect">
                <a:avLst/>
              </a:prstGeom>
              <a:noFill/>
            </p:spPr>
            <p:txBody>
              <a:bodyPr wrap="square" rtlCol="0">
                <a:spAutoFit/>
              </a:bodyPr>
              <a:lstStyle/>
              <a:p>
                <a:pPr lvl="0" algn="just">
                  <a:lnSpc>
                    <a:spcPct val="150000"/>
                  </a:lnSpc>
                  <a:buClr>
                    <a:srgbClr val="2D1549"/>
                  </a:buClr>
                  <a:buSzPts val="1100"/>
                  <a:defRPr/>
                </a:pPr>
                <a:r>
                  <a:rPr kumimoji="0" lang="en-US" sz="1900" b="1" i="0" u="none" strike="noStrike" kern="0" cap="none" spc="0" normalizeH="0" baseline="0" noProof="0">
                    <a:ln>
                      <a:noFill/>
                    </a:ln>
                    <a:solidFill>
                      <a:srgbClr val="FFFFFF"/>
                    </a:solidFill>
                    <a:effectLst/>
                    <a:highlight>
                      <a:srgbClr val="CE4D8E"/>
                    </a:highlight>
                    <a:uLnTx/>
                    <a:uFillTx/>
                    <a:cs typeface="Poppins SemiBold"/>
                    <a:sym typeface="Poppins SemiBold"/>
                  </a:rPr>
                  <a:t>Ví dụ </a:t>
                </a:r>
                <a:r>
                  <a:rPr kumimoji="0" lang="en-US" sz="1900" b="1" i="0" u="none" strike="noStrike" kern="0" cap="none" spc="0" normalizeH="0" baseline="0" noProof="0" smtClean="0">
                    <a:ln>
                      <a:noFill/>
                    </a:ln>
                    <a:solidFill>
                      <a:srgbClr val="FFFFFF"/>
                    </a:solidFill>
                    <a:effectLst/>
                    <a:highlight>
                      <a:srgbClr val="CE4D8E"/>
                    </a:highlight>
                    <a:uLnTx/>
                    <a:uFillTx/>
                    <a:cs typeface="Poppins SemiBold"/>
                    <a:sym typeface="Poppins SemiBold"/>
                  </a:rPr>
                  <a:t>6:</a:t>
                </a:r>
                <a:r>
                  <a:rPr kumimoji="0" lang="en-US" sz="19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a:rPr>
                  <a:t> </a:t>
                </a:r>
                <a:r>
                  <a:rPr lang="vi-VN" sz="1900" kern="1200">
                    <a:latin typeface="Arial" panose="020B0604020202020204" pitchFamily="34" charset="0"/>
                    <a:ea typeface="+mn-ea"/>
                    <a:cs typeface="Arial" panose="020B0604020202020204" pitchFamily="34" charset="0"/>
                  </a:rPr>
                  <a:t>Xét đối </a:t>
                </a:r>
                <a:r>
                  <a:rPr lang="vi-VN" sz="1900" kern="1200">
                    <a:latin typeface="Arial" panose="020B0604020202020204" pitchFamily="34" charset="0"/>
                    <a:ea typeface="+mn-ea"/>
                    <a:cs typeface="Arial" panose="020B0604020202020204" pitchFamily="34" charset="0"/>
                  </a:rPr>
                  <a:t>tượng </a:t>
                </a:r>
                <a14:m>
                  <m:oMath xmlns:m="http://schemas.openxmlformats.org/officeDocument/2006/math">
                    <m:r>
                      <a:rPr lang="en-US" sz="1900" i="1" kern="1200" smtClean="0">
                        <a:latin typeface="Cambria Math" panose="02040503050406030204" pitchFamily="18" charset="0"/>
                        <a:ea typeface="+mn-ea"/>
                        <a:cs typeface="Arial" panose="020B0604020202020204" pitchFamily="34" charset="0"/>
                      </a:rPr>
                      <m:t>𝐴</m:t>
                    </m:r>
                  </m:oMath>
                </a14:m>
                <a:r>
                  <a:rPr lang="vi-VN" sz="1900" kern="1200" smtClean="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từ nhóm gồm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𝑘</m:t>
                    </m:r>
                  </m:oMath>
                </a14:m>
                <a:r>
                  <a:rPr lang="vi-VN" sz="1900" kern="1200">
                    <a:latin typeface="Arial" panose="020B0604020202020204" pitchFamily="34" charset="0"/>
                    <a:ea typeface="+mn-ea"/>
                    <a:cs typeface="Arial" panose="020B0604020202020204" pitchFamily="34" charset="0"/>
                  </a:rPr>
                  <a:t> đối tượng trong trò chơi nói trên. Khi số lần lấy ra ngẫu nhiên một đối tượng ngày càng lớn thì xác suất thực nghiệm của biến cố “Đối tượng lấy ra là đối tượng </a:t>
                </a:r>
                <a14:m>
                  <m:oMath xmlns:m="http://schemas.openxmlformats.org/officeDocument/2006/math">
                    <m:r>
                      <a:rPr lang="en-US" sz="1900" i="1" kern="1200">
                        <a:latin typeface="Cambria Math" panose="02040503050406030204" pitchFamily="18" charset="0"/>
                        <a:cs typeface="Arial" panose="020B0604020202020204" pitchFamily="34" charset="0"/>
                      </a:rPr>
                      <m:t>𝐴</m:t>
                    </m:r>
                  </m:oMath>
                </a14:m>
                <a:r>
                  <a:rPr lang="vi-VN" sz="1900" kern="1200">
                    <a:latin typeface="Arial" panose="020B0604020202020204" pitchFamily="34" charset="0"/>
                    <a:ea typeface="+mn-ea"/>
                    <a:cs typeface="Arial" panose="020B0604020202020204" pitchFamily="34" charset="0"/>
                  </a:rPr>
                  <a:t>” ngày càng gần với số thực nào?</a:t>
                </a:r>
              </a:p>
            </p:txBody>
          </p:sp>
        </mc:Choice>
        <mc:Fallback>
          <p:sp>
            <p:nvSpPr>
              <p:cNvPr id="16" name="TextBox 15"/>
              <p:cNvSpPr txBox="1">
                <a:spLocks noRot="1" noChangeAspect="1" noMove="1" noResize="1" noEditPoints="1" noAdjustHandles="1" noChangeArrowheads="1" noChangeShapeType="1" noTextEdit="1"/>
              </p:cNvSpPr>
              <p:nvPr/>
            </p:nvSpPr>
            <p:spPr>
              <a:xfrm>
                <a:off x="167375" y="241960"/>
                <a:ext cx="7895248" cy="1792478"/>
              </a:xfrm>
              <a:prstGeom prst="rect">
                <a:avLst/>
              </a:prstGeom>
              <a:blipFill>
                <a:blip r:embed="rId3"/>
                <a:stretch>
                  <a:fillRect l="-694" r="-694" b="-47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67375" y="2621388"/>
                <a:ext cx="8761940" cy="1722523"/>
              </a:xfrm>
              <a:prstGeom prst="rect">
                <a:avLst/>
              </a:prstGeom>
            </p:spPr>
            <p:txBody>
              <a:bodyPr wrap="square">
                <a:spAutoFit/>
              </a:bodyPr>
              <a:lstStyle/>
              <a:p>
                <a:pPr lvl="0" algn="just">
                  <a:lnSpc>
                    <a:spcPct val="150000"/>
                  </a:lnSpc>
                </a:pPr>
                <a:r>
                  <a:rPr lang="vi-VN" sz="1900" smtClean="0">
                    <a:solidFill>
                      <a:srgbClr val="1F2000"/>
                    </a:solidFill>
                    <a:latin typeface="Arial" panose="020B0604020202020204" pitchFamily="34" charset="0"/>
                  </a:rPr>
                  <a:t>Do xác suất của biến cố “Đối tượng lấy ra là đối tượng </a:t>
                </a:r>
                <a14:m>
                  <m:oMath xmlns:m="http://schemas.openxmlformats.org/officeDocument/2006/math">
                    <m:r>
                      <a:rPr lang="en-US" sz="1900" i="1" kern="1200">
                        <a:latin typeface="Cambria Math" panose="02040503050406030204" pitchFamily="18" charset="0"/>
                        <a:cs typeface="Arial" panose="020B0604020202020204" pitchFamily="34" charset="0"/>
                      </a:rPr>
                      <m:t>𝐴</m:t>
                    </m:r>
                  </m:oMath>
                </a14:m>
                <a:r>
                  <a:rPr lang="vi-VN" sz="1900">
                    <a:solidFill>
                      <a:srgbClr val="1F2000"/>
                    </a:solidFill>
                    <a:latin typeface="Arial" panose="020B0604020202020204" pitchFamily="34" charset="0"/>
                  </a:rPr>
                  <a:t>” </a:t>
                </a:r>
                <a:r>
                  <a:rPr lang="vi-VN" sz="1900" smtClean="0">
                    <a:solidFill>
                      <a:srgbClr val="1F2000"/>
                    </a:solidFill>
                    <a:latin typeface="Arial" panose="020B0604020202020204" pitchFamily="34" charset="0"/>
                  </a:rPr>
                  <a:t>là</a:t>
                </a:r>
                <a:r>
                  <a:rPr lang="en-US" sz="1900" smtClean="0">
                    <a:solidFill>
                      <a:srgbClr val="1F2000"/>
                    </a:solidFill>
                    <a:latin typeface="Arial" panose="020B0604020202020204" pitchFamily="34" charset="0"/>
                  </a:rPr>
                  <a:t> </a:t>
                </a:r>
                <a14:m>
                  <m:oMath xmlns:m="http://schemas.openxmlformats.org/officeDocument/2006/math">
                    <m:f>
                      <m:fPr>
                        <m:ctrlPr>
                          <a:rPr lang="vi-VN" sz="1900" i="1" smtClean="0">
                            <a:solidFill>
                              <a:srgbClr val="1F2000"/>
                            </a:solidFill>
                            <a:latin typeface="Cambria Math" panose="02040503050406030204" pitchFamily="18" charset="0"/>
                          </a:rPr>
                        </m:ctrlPr>
                      </m:fPr>
                      <m:num>
                        <m:r>
                          <a:rPr lang="en-US" sz="1900" b="0" i="1" smtClean="0">
                            <a:solidFill>
                              <a:srgbClr val="1F2000"/>
                            </a:solidFill>
                            <a:latin typeface="Cambria Math" panose="02040503050406030204" pitchFamily="18" charset="0"/>
                          </a:rPr>
                          <m:t>1</m:t>
                        </m:r>
                      </m:num>
                      <m:den>
                        <m:r>
                          <a:rPr lang="en-US" sz="1900" b="0" i="1" smtClean="0">
                            <a:solidFill>
                              <a:srgbClr val="1F2000"/>
                            </a:solidFill>
                            <a:latin typeface="Cambria Math" panose="02040503050406030204" pitchFamily="18" charset="0"/>
                          </a:rPr>
                          <m:t>𝑘</m:t>
                        </m:r>
                      </m:den>
                    </m:f>
                  </m:oMath>
                </a14:m>
                <a:r>
                  <a:rPr lang="en-US" sz="1900" smtClean="0">
                    <a:solidFill>
                      <a:srgbClr val="1F2000"/>
                    </a:solidFill>
                    <a:latin typeface="Arial" panose="020B0604020202020204" pitchFamily="34" charset="0"/>
                  </a:rPr>
                  <a:t> </a:t>
                </a:r>
                <a:r>
                  <a:rPr lang="vi-VN" sz="1900" smtClean="0">
                    <a:solidFill>
                      <a:srgbClr val="1F2000"/>
                    </a:solidFill>
                    <a:latin typeface="Arial" panose="020B0604020202020204" pitchFamily="34" charset="0"/>
                  </a:rPr>
                  <a:t>nên </a:t>
                </a:r>
                <a:r>
                  <a:rPr lang="vi-VN" sz="1900">
                    <a:solidFill>
                      <a:srgbClr val="1F2000"/>
                    </a:solidFill>
                    <a:latin typeface="Arial" panose="020B0604020202020204" pitchFamily="34" charset="0"/>
                  </a:rPr>
                  <a:t>khi số lần lấy </a:t>
                </a:r>
                <a:r>
                  <a:rPr lang="vi-VN" sz="1900">
                    <a:solidFill>
                      <a:srgbClr val="1F2000"/>
                    </a:solidFill>
                    <a:latin typeface="Arial" panose="020B0604020202020204" pitchFamily="34" charset="0"/>
                  </a:rPr>
                  <a:t>ra </a:t>
                </a:r>
                <a:r>
                  <a:rPr lang="vi-VN" sz="1900" smtClean="0">
                    <a:solidFill>
                      <a:srgbClr val="1F2000"/>
                    </a:solidFill>
                    <a:latin typeface="Arial" panose="020B0604020202020204" pitchFamily="34" charset="0"/>
                  </a:rPr>
                  <a:t>ngẫu</a:t>
                </a:r>
                <a:r>
                  <a:rPr lang="en-US" sz="1900" smtClean="0">
                    <a:solidFill>
                      <a:srgbClr val="1F2000"/>
                    </a:solidFill>
                    <a:latin typeface="Arial" panose="020B0604020202020204" pitchFamily="34" charset="0"/>
                  </a:rPr>
                  <a:t> </a:t>
                </a:r>
                <a:r>
                  <a:rPr lang="vi-VN" sz="1900" smtClean="0">
                    <a:solidFill>
                      <a:srgbClr val="1F2000"/>
                    </a:solidFill>
                    <a:latin typeface="Arial" panose="020B0604020202020204" pitchFamily="34" charset="0"/>
                  </a:rPr>
                  <a:t>nhiên </a:t>
                </a:r>
                <a:r>
                  <a:rPr lang="vi-VN" sz="1900">
                    <a:solidFill>
                      <a:srgbClr val="1F2000"/>
                    </a:solidFill>
                    <a:latin typeface="Arial" panose="020B0604020202020204" pitchFamily="34" charset="0"/>
                  </a:rPr>
                  <a:t>một đối tượng ngày càng lớn thì xác suất thực nghiệm của biến cố “Đối tượng </a:t>
                </a:r>
                <a:r>
                  <a:rPr lang="vi-VN" sz="1900">
                    <a:solidFill>
                      <a:srgbClr val="1F2000"/>
                    </a:solidFill>
                    <a:latin typeface="Arial" panose="020B0604020202020204" pitchFamily="34" charset="0"/>
                  </a:rPr>
                  <a:t>lấy </a:t>
                </a:r>
                <a:r>
                  <a:rPr lang="vi-VN" sz="1900" smtClean="0">
                    <a:solidFill>
                      <a:srgbClr val="1F2000"/>
                    </a:solidFill>
                    <a:latin typeface="Arial" panose="020B0604020202020204" pitchFamily="34" charset="0"/>
                  </a:rPr>
                  <a:t>ra</a:t>
                </a:r>
                <a:r>
                  <a:rPr lang="en-US" sz="1900" smtClean="0">
                    <a:solidFill>
                      <a:srgbClr val="1F2000"/>
                    </a:solidFill>
                    <a:latin typeface="Arial" panose="020B0604020202020204" pitchFamily="34" charset="0"/>
                  </a:rPr>
                  <a:t> </a:t>
                </a:r>
                <a:r>
                  <a:rPr lang="vi-VN" sz="1900" smtClean="0">
                    <a:solidFill>
                      <a:srgbClr val="1F2000"/>
                    </a:solidFill>
                    <a:latin typeface="Arial" panose="020B0604020202020204" pitchFamily="34" charset="0"/>
                  </a:rPr>
                  <a:t>là </a:t>
                </a:r>
                <a:r>
                  <a:rPr lang="vi-VN" sz="1900">
                    <a:solidFill>
                      <a:srgbClr val="1F2000"/>
                    </a:solidFill>
                    <a:latin typeface="Arial" panose="020B0604020202020204" pitchFamily="34" charset="0"/>
                  </a:rPr>
                  <a:t>đối tượng </a:t>
                </a:r>
                <a14:m>
                  <m:oMath xmlns:m="http://schemas.openxmlformats.org/officeDocument/2006/math">
                    <m:r>
                      <a:rPr lang="en-US" sz="1900" i="1" kern="1200">
                        <a:latin typeface="Cambria Math" panose="02040503050406030204" pitchFamily="18" charset="0"/>
                        <a:cs typeface="Arial" panose="020B0604020202020204" pitchFamily="34" charset="0"/>
                      </a:rPr>
                      <m:t>𝐴</m:t>
                    </m:r>
                  </m:oMath>
                </a14:m>
                <a:r>
                  <a:rPr lang="vi-VN" sz="1900">
                    <a:solidFill>
                      <a:srgbClr val="1F2000"/>
                    </a:solidFill>
                    <a:latin typeface="Arial" panose="020B0604020202020204" pitchFamily="34" charset="0"/>
                  </a:rPr>
                  <a:t>” ngày càng </a:t>
                </a:r>
                <a:r>
                  <a:rPr lang="vi-VN" sz="1900">
                    <a:solidFill>
                      <a:srgbClr val="1F2000"/>
                    </a:solidFill>
                    <a:latin typeface="Arial" panose="020B0604020202020204" pitchFamily="34" charset="0"/>
                  </a:rPr>
                  <a:t>gần </a:t>
                </a:r>
                <a:r>
                  <a:rPr lang="vi-VN" sz="1900" smtClean="0">
                    <a:solidFill>
                      <a:srgbClr val="1F2000"/>
                    </a:solidFill>
                    <a:latin typeface="Arial" panose="020B0604020202020204" pitchFamily="34" charset="0"/>
                  </a:rPr>
                  <a:t>với</a:t>
                </a:r>
                <a:r>
                  <a:rPr lang="en-US" sz="1900" smtClean="0">
                    <a:solidFill>
                      <a:srgbClr val="1F2000"/>
                    </a:solidFill>
                    <a:latin typeface="Arial" panose="020B0604020202020204" pitchFamily="34" charset="0"/>
                  </a:rPr>
                  <a:t> </a:t>
                </a:r>
                <a14:m>
                  <m:oMath xmlns:m="http://schemas.openxmlformats.org/officeDocument/2006/math">
                    <m:f>
                      <m:fPr>
                        <m:ctrlPr>
                          <a:rPr lang="vi-VN" sz="1900" i="1">
                            <a:solidFill>
                              <a:srgbClr val="1F2000"/>
                            </a:solidFill>
                            <a:latin typeface="Cambria Math" panose="02040503050406030204" pitchFamily="18" charset="0"/>
                          </a:rPr>
                        </m:ctrlPr>
                      </m:fPr>
                      <m:num>
                        <m:r>
                          <a:rPr lang="en-US" sz="1900" i="1">
                            <a:solidFill>
                              <a:srgbClr val="1F2000"/>
                            </a:solidFill>
                            <a:latin typeface="Cambria Math" panose="02040503050406030204" pitchFamily="18" charset="0"/>
                          </a:rPr>
                          <m:t>1</m:t>
                        </m:r>
                      </m:num>
                      <m:den>
                        <m:r>
                          <a:rPr lang="en-US" sz="1900" i="1">
                            <a:solidFill>
                              <a:srgbClr val="1F2000"/>
                            </a:solidFill>
                            <a:latin typeface="Cambria Math" panose="02040503050406030204" pitchFamily="18" charset="0"/>
                          </a:rPr>
                          <m:t>𝑘</m:t>
                        </m:r>
                      </m:den>
                    </m:f>
                    <m:r>
                      <a:rPr lang="en-US" sz="1900" b="0" i="1" smtClean="0">
                        <a:solidFill>
                          <a:srgbClr val="1F2000"/>
                        </a:solidFill>
                        <a:latin typeface="Cambria Math" panose="02040503050406030204" pitchFamily="18" charset="0"/>
                      </a:rPr>
                      <m:t>.</m:t>
                    </m:r>
                  </m:oMath>
                </a14:m>
                <a:endParaRPr lang="vi-VN" sz="1900">
                  <a:solidFill>
                    <a:srgbClr val="1F2000"/>
                  </a:solidFill>
                  <a:latin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67375" y="2621388"/>
                <a:ext cx="8761940" cy="1722523"/>
              </a:xfrm>
              <a:prstGeom prst="rect">
                <a:avLst/>
              </a:prstGeom>
              <a:blipFill>
                <a:blip r:embed="rId4"/>
                <a:stretch>
                  <a:fillRect l="-626" r="-626" b="-1060"/>
                </a:stretch>
              </a:blipFill>
            </p:spPr>
            <p:txBody>
              <a:bodyPr/>
              <a:lstStyle/>
              <a:p>
                <a:r>
                  <a:rPr lang="en-US">
                    <a:noFill/>
                  </a:rPr>
                  <a:t> </a:t>
                </a:r>
              </a:p>
            </p:txBody>
          </p:sp>
        </mc:Fallback>
      </mc:AlternateContent>
    </p:spTree>
    <p:extLst>
      <p:ext uri="{BB962C8B-B14F-4D97-AF65-F5344CB8AC3E}">
        <p14:creationId xmlns:p14="http://schemas.microsoft.com/office/powerpoint/2010/main" val="7487587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03" name="Rectangle 102"/>
          <p:cNvSpPr/>
          <p:nvPr/>
        </p:nvSpPr>
        <p:spPr>
          <a:xfrm>
            <a:off x="786779" y="340082"/>
            <a:ext cx="7591748" cy="1800493"/>
          </a:xfrm>
          <a:prstGeom prst="rect">
            <a:avLst/>
          </a:prstGeom>
        </p:spPr>
        <p:txBody>
          <a:bodyPr wrap="square">
            <a:spAutoFit/>
          </a:bodyPr>
          <a:lstStyle/>
          <a:p>
            <a:pPr algn="ctr">
              <a:lnSpc>
                <a:spcPct val="150000"/>
              </a:lnSpc>
            </a:pPr>
            <a:r>
              <a:rPr lang="vi-VN" sz="3800" b="1">
                <a:solidFill>
                  <a:srgbClr val="BFDBF7">
                    <a:lumMod val="25000"/>
                  </a:srgbClr>
                </a:solidFill>
                <a:latin typeface="Arial" panose="020B0604020202020204" pitchFamily="34" charset="0"/>
                <a:ea typeface="Maven Pro"/>
                <a:cs typeface="Maven Pro"/>
                <a:sym typeface="Maven Pro"/>
              </a:rPr>
              <a:t>CHƯƠNG VI. MỘT SỐ YẾU TỐ THỐNG KÊ VÀ XÁC SUẤT</a:t>
            </a:r>
            <a:endParaRPr lang="vi-VN" sz="3800" b="1">
              <a:solidFill>
                <a:srgbClr val="BFDBF7">
                  <a:lumMod val="25000"/>
                </a:srgbClr>
              </a:solidFill>
              <a:latin typeface="Arial" panose="020B0604020202020204" pitchFamily="34" charset="0"/>
              <a:ea typeface="Maven Pro"/>
              <a:cs typeface="Maven Pro"/>
              <a:sym typeface="Maven Pro"/>
            </a:endParaRPr>
          </a:p>
        </p:txBody>
      </p:sp>
      <p:pic>
        <p:nvPicPr>
          <p:cNvPr id="3" name="Picture 2"/>
          <p:cNvPicPr>
            <a:picLocks noChangeAspect="1"/>
          </p:cNvPicPr>
          <p:nvPr/>
        </p:nvPicPr>
        <p:blipFill>
          <a:blip r:embed="rId3"/>
          <a:stretch>
            <a:fillRect/>
          </a:stretch>
        </p:blipFill>
        <p:spPr>
          <a:xfrm>
            <a:off x="161055" y="2896045"/>
            <a:ext cx="681783" cy="762039"/>
          </a:xfrm>
          <a:prstGeom prst="rect">
            <a:avLst/>
          </a:prstGeom>
        </p:spPr>
      </p:pic>
      <p:pic>
        <p:nvPicPr>
          <p:cNvPr id="100" name="Picture 99"/>
          <p:cNvPicPr>
            <a:picLocks noChangeAspect="1"/>
          </p:cNvPicPr>
          <p:nvPr/>
        </p:nvPicPr>
        <p:blipFill>
          <a:blip r:embed="rId3"/>
          <a:stretch>
            <a:fillRect/>
          </a:stretch>
        </p:blipFill>
        <p:spPr>
          <a:xfrm>
            <a:off x="8121636" y="3072299"/>
            <a:ext cx="681783" cy="762039"/>
          </a:xfrm>
          <a:prstGeom prst="rect">
            <a:avLst/>
          </a:prstGeom>
        </p:spPr>
      </p:pic>
      <p:pic>
        <p:nvPicPr>
          <p:cNvPr id="5" name="Picture 4"/>
          <p:cNvPicPr>
            <a:picLocks noChangeAspect="1"/>
          </p:cNvPicPr>
          <p:nvPr/>
        </p:nvPicPr>
        <p:blipFill>
          <a:blip r:embed="rId4"/>
          <a:stretch>
            <a:fillRect/>
          </a:stretch>
        </p:blipFill>
        <p:spPr>
          <a:xfrm rot="3344606">
            <a:off x="8451801" y="4167590"/>
            <a:ext cx="591796" cy="510452"/>
          </a:xfrm>
          <a:prstGeom prst="rect">
            <a:avLst/>
          </a:prstGeom>
        </p:spPr>
      </p:pic>
      <p:sp>
        <p:nvSpPr>
          <p:cNvPr id="7" name="Rectangle 6"/>
          <p:cNvSpPr/>
          <p:nvPr/>
        </p:nvSpPr>
        <p:spPr>
          <a:xfrm>
            <a:off x="574333" y="2154949"/>
            <a:ext cx="8016639" cy="2549031"/>
          </a:xfrm>
          <a:prstGeom prst="rect">
            <a:avLst/>
          </a:prstGeom>
        </p:spPr>
        <p:txBody>
          <a:bodyPr wrap="square">
            <a:spAutoFit/>
          </a:bodyPr>
          <a:lstStyle/>
          <a:p>
            <a:pPr lvl="0" algn="ctr">
              <a:lnSpc>
                <a:spcPct val="150000"/>
              </a:lnSpc>
              <a:buClrTx/>
            </a:pPr>
            <a:r>
              <a:rPr lang="vi-VN" sz="3700" b="1">
                <a:solidFill>
                  <a:srgbClr val="C00000"/>
                </a:solidFill>
                <a:latin typeface="Arial" panose="020B0604020202020204" pitchFamily="34" charset="0"/>
                <a:ea typeface="Maven Pro"/>
                <a:cs typeface="Maven Pro"/>
                <a:sym typeface="Maven Pro"/>
              </a:rPr>
              <a:t>BÀI 5. XÁC SUẤT THỰC NGHIỆM </a:t>
            </a:r>
            <a:r>
              <a:rPr lang="vi-VN" sz="3700" b="1">
                <a:solidFill>
                  <a:srgbClr val="C00000"/>
                </a:solidFill>
                <a:latin typeface="Arial" panose="020B0604020202020204" pitchFamily="34" charset="0"/>
                <a:ea typeface="Maven Pro"/>
                <a:cs typeface="Maven Pro"/>
                <a:sym typeface="Maven Pro"/>
              </a:rPr>
              <a:t>CỦA </a:t>
            </a:r>
            <a:r>
              <a:rPr lang="en-US" sz="3700" b="1" smtClean="0">
                <a:solidFill>
                  <a:srgbClr val="C00000"/>
                </a:solidFill>
                <a:latin typeface="Arial" panose="020B0604020202020204" pitchFamily="34" charset="0"/>
                <a:ea typeface="Maven Pro"/>
                <a:cs typeface="Maven Pro"/>
                <a:sym typeface="Maven Pro"/>
              </a:rPr>
              <a:t>MỘT </a:t>
            </a:r>
            <a:r>
              <a:rPr lang="vi-VN" sz="3700" b="1" smtClean="0">
                <a:solidFill>
                  <a:srgbClr val="C00000"/>
                </a:solidFill>
                <a:latin typeface="Arial" panose="020B0604020202020204" pitchFamily="34" charset="0"/>
                <a:ea typeface="Maven Pro"/>
                <a:cs typeface="Maven Pro"/>
                <a:sym typeface="Maven Pro"/>
              </a:rPr>
              <a:t>BIẾN </a:t>
            </a:r>
            <a:r>
              <a:rPr lang="vi-VN" sz="3700" b="1">
                <a:solidFill>
                  <a:srgbClr val="C00000"/>
                </a:solidFill>
                <a:latin typeface="Arial" panose="020B0604020202020204" pitchFamily="34" charset="0"/>
                <a:ea typeface="Maven Pro"/>
                <a:cs typeface="Maven Pro"/>
                <a:sym typeface="Maven Pro"/>
              </a:rPr>
              <a:t>CỐ </a:t>
            </a:r>
            <a:r>
              <a:rPr lang="vi-VN" sz="3700" b="1">
                <a:solidFill>
                  <a:srgbClr val="C00000"/>
                </a:solidFill>
                <a:latin typeface="Arial" panose="020B0604020202020204" pitchFamily="34" charset="0"/>
                <a:ea typeface="Maven Pro"/>
                <a:cs typeface="Maven Pro"/>
                <a:sym typeface="Maven Pro"/>
              </a:rPr>
              <a:t>TRONG </a:t>
            </a:r>
            <a:r>
              <a:rPr lang="vi-VN" sz="3700" b="1" smtClean="0">
                <a:solidFill>
                  <a:srgbClr val="C00000"/>
                </a:solidFill>
                <a:latin typeface="Arial" panose="020B0604020202020204" pitchFamily="34" charset="0"/>
                <a:ea typeface="Maven Pro"/>
                <a:cs typeface="Maven Pro"/>
                <a:sym typeface="Maven Pro"/>
              </a:rPr>
              <a:t>MỘT </a:t>
            </a:r>
            <a:r>
              <a:rPr lang="vi-VN" sz="3700" b="1">
                <a:solidFill>
                  <a:srgbClr val="C00000"/>
                </a:solidFill>
                <a:latin typeface="Arial" panose="020B0604020202020204" pitchFamily="34" charset="0"/>
                <a:ea typeface="Maven Pro"/>
                <a:cs typeface="Maven Pro"/>
                <a:sym typeface="Maven Pro"/>
              </a:rPr>
              <a:t>SỐ TRÒ CHƠI ĐƠN GIẢN</a:t>
            </a:r>
            <a:endParaRPr lang="vi-VN" sz="3700">
              <a:solidFill>
                <a:srgbClr val="C00000"/>
              </a:solidFill>
              <a:ea typeface="Maven Pro"/>
              <a:cs typeface="Maven Pro"/>
              <a:sym typeface="Maven Pro"/>
            </a:endParaRPr>
          </a:p>
        </p:txBody>
      </p:sp>
    </p:spTree>
  </p:cSld>
  <p:clrMapOvr>
    <a:masterClrMapping/>
  </p:clrMapOvr>
  <mc:AlternateContent xmlns:mc="http://schemas.openxmlformats.org/markup-compatibility/2006" xmlns:p14="http://schemas.microsoft.com/office/powerpoint/2010/main">
    <mc:Choice Requires="p14">
      <p:transition spd="med" p14:dur="700">
        <p14:flythrough dir="ou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17158"/>
            <a:ext cx="857748" cy="543117"/>
          </a:xfrm>
          <a:prstGeom prst="rect">
            <a:avLst/>
          </a:prstGeom>
        </p:spPr>
      </p:pic>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423408" y="928609"/>
            <a:ext cx="8286480" cy="150855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333333"/>
              </a:buClr>
              <a:buSzPts val="3600"/>
              <a:buFont typeface="Arial"/>
              <a:buNone/>
              <a:tabLst/>
              <a:defRPr/>
            </a:pPr>
            <a:r>
              <a:rPr lang="en-US" sz="7000" b="1" smtClean="0">
                <a:solidFill>
                  <a:srgbClr val="0082C6">
                    <a:lumMod val="50000"/>
                  </a:srgbClr>
                </a:solidFill>
                <a:latin typeface="Arial" panose="020B0604020202020204" pitchFamily="34" charset="0"/>
                <a:sym typeface="Delius"/>
              </a:rPr>
              <a:t>LUYỆN TẬP</a:t>
            </a:r>
            <a:endParaRPr kumimoji="0" lang="vi-VN" sz="7000" b="1" i="0" u="none" strike="noStrike" kern="0" cap="none" spc="0" normalizeH="0" baseline="0" noProof="0">
              <a:ln>
                <a:noFill/>
              </a:ln>
              <a:solidFill>
                <a:srgbClr val="0082C6">
                  <a:lumMod val="50000"/>
                </a:srgbClr>
              </a:solidFill>
              <a:effectLst/>
              <a:uLnTx/>
              <a:uFillTx/>
              <a:latin typeface="Arial"/>
              <a:cs typeface="Arial"/>
              <a:sym typeface="Delius"/>
            </a:endParaRPr>
          </a:p>
        </p:txBody>
      </p:sp>
      <p:pic>
        <p:nvPicPr>
          <p:cNvPr id="13" name="Picture 12"/>
          <p:cNvPicPr>
            <a:picLocks noChangeAspect="1"/>
          </p:cNvPicPr>
          <p:nvPr/>
        </p:nvPicPr>
        <p:blipFill>
          <a:blip r:embed="rId4"/>
          <a:stretch>
            <a:fillRect/>
          </a:stretch>
        </p:blipFill>
        <p:spPr>
          <a:xfrm flipH="1">
            <a:off x="7058392" y="3754882"/>
            <a:ext cx="1605776" cy="1092708"/>
          </a:xfrm>
          <a:prstGeom prst="rect">
            <a:avLst/>
          </a:prstGeom>
        </p:spPr>
      </p:pic>
    </p:spTree>
    <p:extLst>
      <p:ext uri="{BB962C8B-B14F-4D97-AF65-F5344CB8AC3E}">
        <p14:creationId xmlns:p14="http://schemas.microsoft.com/office/powerpoint/2010/main" val="2004392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624" y="366819"/>
            <a:ext cx="3829050" cy="10287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3300" b="1" kern="1200" dirty="0" err="1">
                <a:solidFill>
                  <a:srgbClr val="C00000"/>
                </a:solidFill>
                <a:latin typeface="Arial" panose="020B0604020202020204" pitchFamily="34" charset="0"/>
                <a:cs typeface="Arial" panose="020B0604020202020204" pitchFamily="34" charset="0"/>
              </a:rPr>
              <a:t>Bắn</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Cung</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Tên</a:t>
            </a:r>
            <a:endParaRPr lang="en-US" sz="3300" b="1" kern="1200" dirty="0">
              <a:solidFill>
                <a:srgbClr val="C00000"/>
              </a:solidFill>
              <a:latin typeface="Arial" panose="020B0604020202020204" pitchFamily="34" charset="0"/>
              <a:cs typeface="Arial" panose="020B0604020202020204" pitchFamily="34" charset="0"/>
            </a:endParaRPr>
          </a:p>
        </p:txBody>
      </p:sp>
      <p:pic>
        <p:nvPicPr>
          <p:cNvPr id="3" name="Picture 2" descr="1548b78863bea9b589200adb6a7ee866.png"/>
          <p:cNvPicPr>
            <a:picLocks noChangeAspect="1"/>
          </p:cNvPicPr>
          <p:nvPr/>
        </p:nvPicPr>
        <p:blipFill>
          <a:blip r:embed="rId2" cstate="print"/>
          <a:stretch>
            <a:fillRect/>
          </a:stretch>
        </p:blipFill>
        <p:spPr>
          <a:xfrm rot="21388199">
            <a:off x="3030847" y="1834275"/>
            <a:ext cx="2970605" cy="2858535"/>
          </a:xfrm>
          <a:prstGeom prst="rect">
            <a:avLst/>
          </a:prstGeom>
        </p:spPr>
      </p:pic>
    </p:spTree>
    <p:extLst>
      <p:ext uri="{BB962C8B-B14F-4D97-AF65-F5344CB8AC3E}">
        <p14:creationId xmlns:p14="http://schemas.microsoft.com/office/powerpoint/2010/main" val="215481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048476" y="2931518"/>
                <a:ext cx="818449" cy="711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f>
                        <m:fPr>
                          <m:ctrlPr>
                            <a:rPr lang="en-US" sz="2000" i="1">
                              <a:solidFill>
                                <a:srgbClr val="000000"/>
                              </a:solidFill>
                              <a:effectLst/>
                              <a:latin typeface="Cambria Math" panose="02040503050406030204" pitchFamily="18" charset="0"/>
                              <a:cs typeface="Times New Roman" panose="02020603050405020304" pitchFamily="18" charset="0"/>
                            </a:rPr>
                          </m:ctrlPr>
                        </m:fPr>
                        <m:num>
                          <m:r>
                            <a:rPr lang="fr-FR" sz="20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8</m:t>
                          </m:r>
                        </m:den>
                      </m:f>
                    </m:oMath>
                  </m:oMathPara>
                </a14:m>
                <a:endParaRPr lang="en-US" sz="2000" kern="1200" dirty="0">
                  <a:solidFill>
                    <a:schemeClr val="tx1"/>
                  </a:solidFill>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4048476" y="2931518"/>
                <a:ext cx="818449" cy="711799"/>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53025" y="3404115"/>
            <a:ext cx="628650" cy="902369"/>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387453" y="4476750"/>
                <a:ext cx="997744" cy="5253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1</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387453" y="4476750"/>
                <a:ext cx="997744" cy="525378"/>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7519251" y="4318233"/>
                <a:ext cx="920330" cy="683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2</m:t>
                          </m:r>
                        </m:num>
                        <m:den>
                          <m:r>
                            <a:rPr lang="en-US"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40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519251" y="4318233"/>
                <a:ext cx="920330" cy="683896"/>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6543867" y="2757100"/>
                <a:ext cx="1028316" cy="7012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25</m:t>
                          </m:r>
                        </m:num>
                        <m:den>
                          <m:r>
                            <a:rPr lang="en-US" sz="2000" b="0" i="1"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40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543867" y="2757100"/>
                <a:ext cx="1028316" cy="701207"/>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55448" y="133350"/>
            <a:ext cx="9427464" cy="14397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1653" y="400316"/>
            <a:ext cx="8098405" cy="892552"/>
          </a:xfrm>
          <a:prstGeom prst="rect">
            <a:avLst/>
          </a:prstGeom>
          <a:noFill/>
        </p:spPr>
        <p:txBody>
          <a:bodyPr wrap="square" rtlCol="0">
            <a:spAutoFit/>
          </a:bodyPr>
          <a:lstStyle/>
          <a:p>
            <a:pPr algn="just">
              <a:lnSpc>
                <a:spcPct val="130000"/>
              </a:lnSpc>
              <a:spcBef>
                <a:spcPts val="600"/>
              </a:spcBef>
              <a:spcAft>
                <a:spcPts val="600"/>
              </a:spcAft>
            </a:pPr>
            <a:r>
              <a:rPr lang="fr-FR" sz="2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 1.</a:t>
            </a:r>
            <a:r>
              <a:rPr lang="fr-FR" sz="2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2000">
                <a:solidFill>
                  <a:schemeClr val="bg1"/>
                </a:solidFill>
                <a:latin typeface="Arial" panose="020B0604020202020204" pitchFamily="34" charset="0"/>
                <a:ea typeface="Arial" panose="020B0604020202020204" pitchFamily="34" charset="0"/>
                <a:cs typeface="Arial" panose="020B0604020202020204" pitchFamily="34" charset="0"/>
              </a:rPr>
              <a:t>Gieo ngẫu nhiên xúc xắc 40 lần thì có 15 lần xuất hiện mặt 2 chấm. Xác suất thực nghiệm của biến cố: “Xuất hiện mặt 2 chấm” là:</a:t>
            </a:r>
            <a:endParaRPr lang="en-US" sz="2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6" name="Picture 15" descr="12.png"/>
          <p:cNvPicPr>
            <a:picLocks noChangeAspect="1"/>
          </p:cNvPicPr>
          <p:nvPr/>
        </p:nvPicPr>
        <p:blipFill>
          <a:blip r:embed="rId11"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2"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2" cstate="print"/>
          <a:stretch>
            <a:fillRect/>
          </a:stretch>
        </p:blipFill>
        <p:spPr>
          <a:xfrm rot="3009738">
            <a:off x="2140317" y="2654667"/>
            <a:ext cx="685800" cy="685800"/>
          </a:xfrm>
          <a:prstGeom prst="rect">
            <a:avLst/>
          </a:prstGeom>
        </p:spPr>
      </p:pic>
      <p:sp>
        <p:nvSpPr>
          <p:cNvPr id="21" name="Rectangle 20"/>
          <p:cNvSpPr/>
          <p:nvPr/>
        </p:nvSpPr>
        <p:spPr>
          <a:xfrm>
            <a:off x="2966184" y="4384625"/>
            <a:ext cx="915407" cy="3458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86184"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7" y="3975333"/>
            <a:ext cx="97806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2" cstate="print"/>
          <a:stretch>
            <a:fillRect/>
          </a:stretch>
        </p:blipFill>
        <p:spPr>
          <a:xfrm rot="3009738">
            <a:off x="2145933" y="2654668"/>
            <a:ext cx="685800" cy="685800"/>
          </a:xfrm>
          <a:prstGeom prst="rect">
            <a:avLst/>
          </a:prstGeom>
        </p:spPr>
      </p:pic>
      <p:sp>
        <p:nvSpPr>
          <p:cNvPr id="26" name="Rounded Rectangle 25"/>
          <p:cNvSpPr/>
          <p:nvPr/>
        </p:nvSpPr>
        <p:spPr>
          <a:xfrm>
            <a:off x="5424642" y="2097855"/>
            <a:ext cx="98353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201967" y="2638324"/>
                <a:ext cx="1017818" cy="6652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1</m:t>
                          </m:r>
                        </m:num>
                        <m:den>
                          <m:r>
                            <a:rPr lang="en-US" sz="2000" b="0" i="1" smtClean="0">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201967" y="2638324"/>
                <a:ext cx="1017818" cy="665210"/>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824117" y="3374313"/>
            <a:ext cx="628650" cy="902369"/>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202907" y="4326184"/>
                <a:ext cx="978694" cy="683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5</m:t>
                          </m:r>
                        </m:num>
                        <m:den>
                          <m:r>
                            <a:rPr lang="en-US" sz="2000" i="1">
                              <a:solidFill>
                                <a:srgbClr val="000000"/>
                              </a:solidFill>
                              <a:latin typeface="Cambria Math" panose="02040503050406030204" pitchFamily="18" charset="0"/>
                              <a:cs typeface="Times New Roman" panose="02020603050405020304" pitchFamily="18" charset="0"/>
                            </a:rPr>
                            <m:t>30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202907" y="4326184"/>
                <a:ext cx="978694" cy="683896"/>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58843" y="3472583"/>
            <a:ext cx="628650" cy="902369"/>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7562458" y="4276682"/>
                <a:ext cx="890309" cy="723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6</m:t>
                          </m:r>
                        </m:num>
                        <m:den>
                          <m:r>
                            <a:rPr lang="en-US" sz="2000" i="1">
                              <a:solidFill>
                                <a:srgbClr val="000000"/>
                              </a:solidFill>
                              <a:latin typeface="Cambria Math" panose="02040503050406030204" pitchFamily="18" charset="0"/>
                              <a:cs typeface="Times New Roman" panose="02020603050405020304" pitchFamily="18" charset="0"/>
                            </a:rPr>
                            <m:t>30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562458" y="4276682"/>
                <a:ext cx="890309" cy="723568"/>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3598484" y="2665772"/>
                <a:ext cx="1016718" cy="7112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4</m:t>
                          </m:r>
                        </m:num>
                        <m:den>
                          <m:r>
                            <a:rPr lang="en-US" sz="2000" b="0" i="1" smtClean="0">
                              <a:solidFill>
                                <a:srgbClr val="000000"/>
                              </a:solidFill>
                              <a:latin typeface="Cambria Math" panose="02040503050406030204" pitchFamily="18" charset="0"/>
                              <a:cs typeface="Times New Roman" panose="02020603050405020304" pitchFamily="18" charset="0"/>
                            </a:rPr>
                            <m:t>30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3598484" y="2665772"/>
                <a:ext cx="1016718" cy="711216"/>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46190"/>
            <a:ext cx="9390888" cy="17821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8016" y="106474"/>
            <a:ext cx="8057573" cy="1477328"/>
          </a:xfrm>
          <a:prstGeom prst="rect">
            <a:avLst/>
          </a:prstGeom>
          <a:noFill/>
        </p:spPr>
        <p:txBody>
          <a:bodyPr wrap="square" rtlCol="0">
            <a:spAutoFit/>
          </a:bodyPr>
          <a:lstStyle/>
          <a:p>
            <a:pPr marR="30480" algn="just">
              <a:lnSpc>
                <a:spcPct val="150000"/>
              </a:lnSpc>
              <a:spcBef>
                <a:spcPts val="600"/>
              </a:spcBef>
              <a:spcAft>
                <a:spcPts val="600"/>
              </a:spcAft>
            </a:pPr>
            <a:r>
              <a:rPr lang="fr-FR" sz="2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 2</a:t>
            </a:r>
            <a:r>
              <a:rPr lang="fr-FR" sz="2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2000">
                <a:solidFill>
                  <a:schemeClr val="bg1"/>
                </a:solidFill>
                <a:latin typeface="Arial" panose="020B0604020202020204" pitchFamily="34" charset="0"/>
                <a:ea typeface="Times New Roman" panose="02020603050405020304" pitchFamily="18" charset="0"/>
                <a:cs typeface="Arial" panose="020B0604020202020204" pitchFamily="34" charset="0"/>
              </a:rPr>
              <a:t>Gieo ngẫu nhiên xúc xắc 30 lần thì có 4 lần xuất hiện mặt 2 chấm, 5 lần xuất hiện mặt 4 chấm, 6 lần xuất hiện mặt 6 chấm. Xác suất thực nghiệm của biến cố: “Xuất hiện mặt chẵn” là: </a:t>
            </a:r>
            <a:endParaRPr lang="en-US" sz="20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descr="12.png"/>
          <p:cNvPicPr>
            <a:picLocks noChangeAspect="1"/>
          </p:cNvPicPr>
          <p:nvPr/>
        </p:nvPicPr>
        <p:blipFill>
          <a:blip r:embed="rId11"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2"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2"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329238" y="3975333"/>
            <a:ext cx="956197"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2" cstate="print"/>
          <a:stretch>
            <a:fillRect/>
          </a:stretch>
        </p:blipFill>
        <p:spPr>
          <a:xfrm rot="3009738">
            <a:off x="2121267" y="2654668"/>
            <a:ext cx="685800" cy="685800"/>
          </a:xfrm>
          <a:prstGeom prst="rect">
            <a:avLst/>
          </a:prstGeom>
        </p:spPr>
      </p:pic>
      <p:sp>
        <p:nvSpPr>
          <p:cNvPr id="26" name="Rounded Rectangle 25"/>
          <p:cNvSpPr/>
          <p:nvPr/>
        </p:nvSpPr>
        <p:spPr>
          <a:xfrm>
            <a:off x="2735249" y="2117332"/>
            <a:ext cx="94408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229100" y="3474262"/>
            <a:ext cx="628650" cy="92141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4028705" y="4293159"/>
                <a:ext cx="860389" cy="651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a:solidFill>
                                <a:srgbClr val="000000"/>
                              </a:solidFill>
                              <a:latin typeface="Cambria Math" panose="02040503050406030204" pitchFamily="18" charset="0"/>
                              <a:cs typeface="Times New Roman" panose="02020603050405020304" pitchFamily="18" charset="0"/>
                            </a:rPr>
                          </m:ctrlPr>
                        </m:fPr>
                        <m:num>
                          <m:r>
                            <a:rPr lang="en-US" sz="2000" i="1">
                              <a:solidFill>
                                <a:srgbClr val="000000"/>
                              </a:solidFill>
                              <a:latin typeface="Cambria Math" panose="02040503050406030204" pitchFamily="18" charset="0"/>
                              <a:cs typeface="Times New Roman" panose="02020603050405020304" pitchFamily="18" charset="0"/>
                            </a:rPr>
                            <m:t>1</m:t>
                          </m:r>
                        </m:num>
                        <m:den>
                          <m:r>
                            <a:rPr lang="en-US" sz="20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4028705" y="4293159"/>
                <a:ext cx="860389" cy="651445"/>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356787" y="2635995"/>
                <a:ext cx="833412" cy="7231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4</m:t>
                          </m:r>
                        </m:num>
                        <m:den>
                          <m:r>
                            <a:rPr lang="en-US" sz="2000" i="1">
                              <a:solidFill>
                                <a:srgbClr val="000000"/>
                              </a:solidFill>
                              <a:latin typeface="Cambria Math" panose="02040503050406030204" pitchFamily="18" charset="0"/>
                              <a:cs typeface="Times New Roman" panose="02020603050405020304" pitchFamily="18" charset="0"/>
                            </a:rPr>
                            <m:t>30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356787" y="2635995"/>
                <a:ext cx="833412" cy="723143"/>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298526" y="1720438"/>
            <a:ext cx="628650" cy="902369"/>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7497805" y="4443984"/>
                <a:ext cx="879452" cy="451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en-US" sz="2000" b="0" i="1" kern="0" smtClean="0">
                          <a:effectLst/>
                          <a:latin typeface="Cambria Math" panose="02040503050406030204" pitchFamily="18" charset="0"/>
                          <a:cs typeface="Times New Roman" panose="02020603050405020304" pitchFamily="18" charset="0"/>
                        </a:rPr>
                        <m:t>1</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497805" y="4443984"/>
                <a:ext cx="879452" cy="451866"/>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869155" y="1788178"/>
            <a:ext cx="628650" cy="85977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6675770" y="2673125"/>
                <a:ext cx="989321" cy="7096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2000" i="1" smtClean="0">
                              <a:solidFill>
                                <a:srgbClr val="000000"/>
                              </a:solidFill>
                              <a:latin typeface="Cambria Math" panose="02040503050406030204" pitchFamily="18" charset="0"/>
                              <a:cs typeface="Times New Roman" panose="02020603050405020304" pitchFamily="18" charset="0"/>
                            </a:rPr>
                          </m:ctrlPr>
                        </m:fPr>
                        <m:num>
                          <m:r>
                            <a:rPr lang="en-US" sz="2000" b="0" i="1" smtClean="0">
                              <a:solidFill>
                                <a:srgbClr val="000000"/>
                              </a:solidFill>
                              <a:latin typeface="Cambria Math" panose="02040503050406030204" pitchFamily="18" charset="0"/>
                              <a:cs typeface="Times New Roman" panose="02020603050405020304" pitchFamily="18" charset="0"/>
                            </a:rPr>
                            <m:t>5</m:t>
                          </m:r>
                        </m:num>
                        <m:den>
                          <m:r>
                            <a:rPr lang="en-US" sz="2000" b="0" i="1" smtClean="0">
                              <a:solidFill>
                                <a:srgbClr val="000000"/>
                              </a:solidFill>
                              <a:latin typeface="Cambria Math" panose="02040503050406030204" pitchFamily="18" charset="0"/>
                              <a:cs typeface="Times New Roman" panose="02020603050405020304" pitchFamily="18" charset="0"/>
                            </a:rPr>
                            <m:t>30</m:t>
                          </m:r>
                        </m:den>
                      </m:f>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675770" y="2673125"/>
                <a:ext cx="989321" cy="709663"/>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8288" y="-60469"/>
            <a:ext cx="9079992" cy="16842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9793" y="177664"/>
            <a:ext cx="7856982" cy="1292662"/>
          </a:xfrm>
          <a:prstGeom prst="rect">
            <a:avLst/>
          </a:prstGeom>
          <a:noFill/>
        </p:spPr>
        <p:txBody>
          <a:bodyPr wrap="square" rtlCol="0">
            <a:spAutoFit/>
          </a:bodyPr>
          <a:lstStyle/>
          <a:p>
            <a:pPr algn="just">
              <a:lnSpc>
                <a:spcPct val="130000"/>
              </a:lnSpc>
              <a:spcBef>
                <a:spcPts val="600"/>
              </a:spcBef>
              <a:spcAft>
                <a:spcPts val="600"/>
              </a:spcAft>
            </a:pPr>
            <a:r>
              <a:rPr lang="fr-FR" sz="2000" b="1">
                <a:solidFill>
                  <a:schemeClr val="bg1"/>
                </a:solidFill>
                <a:latin typeface="Arial" panose="020B0604020202020204" pitchFamily="34" charset="0"/>
                <a:ea typeface="Arial" panose="020B0604020202020204" pitchFamily="34" charset="0"/>
                <a:cs typeface="Arial" panose="020B0604020202020204" pitchFamily="34" charset="0"/>
              </a:rPr>
              <a:t>Câu 3: </a:t>
            </a:r>
            <a:r>
              <a:rPr lang="fr-FR" sz="2000">
                <a:solidFill>
                  <a:schemeClr val="bg1"/>
                </a:solidFill>
                <a:latin typeface="Arial" panose="020B0604020202020204" pitchFamily="34" charset="0"/>
                <a:ea typeface="Arial" panose="020B0604020202020204" pitchFamily="34" charset="0"/>
                <a:cs typeface="Arial" panose="020B0604020202020204" pitchFamily="34" charset="0"/>
              </a:rPr>
              <a:t>Gieo ngẫu nhiên một con xúc xắc số lần đủ lớn thì xác suất thực nghiệm của biến cố: “Mặt xuất hiện là số nguyên tố” rất gần với số nào?</a:t>
            </a:r>
            <a:endParaRPr lang="en-US" sz="2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6" name="Picture 15" descr="12.png"/>
          <p:cNvPicPr>
            <a:picLocks noChangeAspect="1"/>
          </p:cNvPicPr>
          <p:nvPr/>
        </p:nvPicPr>
        <p:blipFill>
          <a:blip r:embed="rId11"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2"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2" cstate="print"/>
          <a:stretch>
            <a:fillRect/>
          </a:stretch>
        </p:blipFill>
        <p:spPr>
          <a:xfrm rot="3009738">
            <a:off x="2140317" y="2654667"/>
            <a:ext cx="685800" cy="685800"/>
          </a:xfrm>
          <a:prstGeom prst="rect">
            <a:avLst/>
          </a:prstGeom>
        </p:spPr>
      </p:pic>
      <p:sp>
        <p:nvSpPr>
          <p:cNvPr id="21" name="Rectangle 20"/>
          <p:cNvSpPr/>
          <p:nvPr/>
        </p:nvSpPr>
        <p:spPr>
          <a:xfrm>
            <a:off x="2628900" y="1885950"/>
            <a:ext cx="1000964" cy="3665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790455" y="3565426"/>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108346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2" cstate="print"/>
          <a:stretch>
            <a:fillRect/>
          </a:stretch>
        </p:blipFill>
        <p:spPr>
          <a:xfrm rot="3009738">
            <a:off x="2145933" y="2654668"/>
            <a:ext cx="685800" cy="685800"/>
          </a:xfrm>
          <a:prstGeom prst="rect">
            <a:avLst/>
          </a:prstGeom>
        </p:spPr>
      </p:pic>
      <p:sp>
        <p:nvSpPr>
          <p:cNvPr id="26" name="Rounded Rectangle 25"/>
          <p:cNvSpPr/>
          <p:nvPr/>
        </p:nvSpPr>
        <p:spPr>
          <a:xfrm>
            <a:off x="5477966" y="2097855"/>
            <a:ext cx="101106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8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278 0.12613 0.10046 0.19922 0.1929 " pathEditMode="relative" rAng="0" ptsTypes="AA">
                                      <p:cBhvr>
                                        <p:cTn id="6" dur="2000" fill="hold"/>
                                        <p:tgtEl>
                                          <p:spTgt spid="16"/>
                                        </p:tgtEl>
                                        <p:attrNameLst>
                                          <p:attrName>ppt_x</p:attrName>
                                          <p:attrName>ppt_y</p:attrName>
                                        </p:attrNameLst>
                                      </p:cBhvr>
                                      <p:rCtr x="7283" y="936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0.00016 0.09054 -0.08365 0.18194 -0.16713 " pathEditMode="relative" rAng="0" ptsTypes="AA">
                                      <p:cBhvr>
                                        <p:cTn id="29" dur="2000" fill="hold"/>
                                        <p:tgtEl>
                                          <p:spTgt spid="17"/>
                                        </p:tgtEl>
                                        <p:attrNameLst>
                                          <p:attrName>ppt_x</p:attrName>
                                          <p:attrName>ppt_y</p:attrName>
                                        </p:attrNameLst>
                                      </p:cBhvr>
                                      <p:rCtr x="9097" y="-83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37575"/>
            <a:ext cx="628650" cy="921419"/>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3933387" y="2860788"/>
                <a:ext cx="889638" cy="6340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1800" i="1">
                              <a:solidFill>
                                <a:srgbClr val="000000"/>
                              </a:solidFill>
                              <a:latin typeface="Cambria Math" panose="02040503050406030204" pitchFamily="18" charset="0"/>
                              <a:cs typeface="Times New Roman" panose="02020603050405020304" pitchFamily="18" charset="0"/>
                            </a:rPr>
                          </m:ctrlPr>
                        </m:fPr>
                        <m:num>
                          <m:r>
                            <a:rPr lang="en-US" sz="1800" i="1">
                              <a:solidFill>
                                <a:srgbClr val="000000"/>
                              </a:solidFill>
                              <a:latin typeface="Cambria Math" panose="02040503050406030204" pitchFamily="18" charset="0"/>
                              <a:cs typeface="Times New Roman" panose="02020603050405020304" pitchFamily="18" charset="0"/>
                            </a:rPr>
                            <m:t>1</m:t>
                          </m:r>
                        </m:num>
                        <m:den>
                          <m:r>
                            <a:rPr lang="en-US" sz="1800" i="1">
                              <a:solidFill>
                                <a:srgbClr val="000000"/>
                              </a:solidFill>
                              <a:latin typeface="Cambria Math" panose="02040503050406030204" pitchFamily="18" charset="0"/>
                              <a:ea typeface="Arial" panose="020B0604020202020204" pitchFamily="34" charset="0"/>
                              <a:cs typeface="Times New Roman" panose="02020603050405020304" pitchFamily="18" charset="0"/>
                            </a:rPr>
                            <m:t>2</m:t>
                          </m:r>
                        </m:den>
                      </m:f>
                    </m:oMath>
                  </m:oMathPara>
                </a14:m>
                <a:endParaRPr lang="en-US" sz="1800" kern="1200" dirty="0">
                  <a:solidFill>
                    <a:prstClr val="black"/>
                  </a:solidFill>
                  <a:latin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3933387" y="2860788"/>
                <a:ext cx="889638" cy="634084"/>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415864"/>
            <a:ext cx="628650" cy="902369"/>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4393193" y="4414707"/>
                <a:ext cx="870570" cy="6152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cs typeface="Times New Roman" panose="02020603050405020304" pitchFamily="18" charset="0"/>
                            </a:rPr>
                          </m:ctrlPr>
                        </m:fPr>
                        <m:num>
                          <m:r>
                            <a:rPr lang="en-US" sz="1800" b="0" i="1" smtClean="0">
                              <a:solidFill>
                                <a:srgbClr val="000000"/>
                              </a:solidFill>
                              <a:latin typeface="Cambria Math" panose="02040503050406030204" pitchFamily="18" charset="0"/>
                              <a:cs typeface="Times New Roman" panose="02020603050405020304" pitchFamily="18" charset="0"/>
                            </a:rPr>
                            <m:t>3</m:t>
                          </m:r>
                        </m:num>
                        <m:den>
                          <m:r>
                            <a:rPr lang="en-US" sz="1800" b="0" i="1" smtClean="0">
                              <a:solidFill>
                                <a:srgbClr val="000000"/>
                              </a:solidFill>
                              <a:latin typeface="Cambria Math" panose="02040503050406030204" pitchFamily="18" charset="0"/>
                              <a:cs typeface="Times New Roman" panose="02020603050405020304" pitchFamily="18" charset="0"/>
                            </a:rPr>
                            <m:t>10</m:t>
                          </m:r>
                        </m:den>
                      </m:f>
                    </m:oMath>
                  </m:oMathPara>
                </a14:m>
                <a:endParaRPr lang="en-US" sz="1800" kern="1200" dirty="0">
                  <a:solidFill>
                    <a:prstClr val="black"/>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393193" y="4414707"/>
                <a:ext cx="870570" cy="615216"/>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713052" y="3497993"/>
            <a:ext cx="628650" cy="902369"/>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7372350" y="4318234"/>
                <a:ext cx="921391" cy="6109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cs typeface="Times New Roman" panose="02020603050405020304" pitchFamily="18" charset="0"/>
                            </a:rPr>
                          </m:ctrlPr>
                        </m:fPr>
                        <m:num>
                          <m:r>
                            <a:rPr lang="en-US" sz="1800" b="0" i="1" smtClean="0">
                              <a:solidFill>
                                <a:srgbClr val="000000"/>
                              </a:solidFill>
                              <a:latin typeface="Cambria Math" panose="02040503050406030204" pitchFamily="18" charset="0"/>
                              <a:cs typeface="Times New Roman" panose="02020603050405020304" pitchFamily="18" charset="0"/>
                            </a:rPr>
                            <m:t>2</m:t>
                          </m:r>
                        </m:num>
                        <m:den>
                          <m:r>
                            <a:rPr lang="en-US" sz="1800" i="1">
                              <a:solidFill>
                                <a:srgbClr val="000000"/>
                              </a:solidFill>
                              <a:latin typeface="Cambria Math" panose="02040503050406030204" pitchFamily="18" charset="0"/>
                              <a:cs typeface="Times New Roman" panose="02020603050405020304" pitchFamily="18" charset="0"/>
                            </a:rPr>
                            <m:t>10</m:t>
                          </m:r>
                        </m:den>
                      </m:f>
                    </m:oMath>
                  </m:oMathPara>
                </a14:m>
                <a:endParaRPr lang="en-US" sz="1800" kern="1200" dirty="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372350" y="4318234"/>
                <a:ext cx="921391" cy="610944"/>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951508"/>
            <a:ext cx="628650" cy="859772"/>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6489030" y="2843626"/>
                <a:ext cx="1089905" cy="474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1800">
                  <a:effectLst/>
                  <a:latin typeface="Times New Roman" panose="02020603050405020304" pitchFamily="18" charset="0"/>
                  <a:ea typeface="Times New Roman" panose="02020603050405020304" pitchFamily="18"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6489030" y="2843626"/>
                <a:ext cx="1089905" cy="474487"/>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43124" y="-58752"/>
            <a:ext cx="9406393" cy="1970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35027" y="161941"/>
            <a:ext cx="8208039" cy="1532727"/>
          </a:xfrm>
          <a:prstGeom prst="rect">
            <a:avLst/>
          </a:prstGeom>
          <a:noFill/>
        </p:spPr>
        <p:txBody>
          <a:bodyPr wrap="square" rtlCol="0">
            <a:spAutoFit/>
          </a:bodyPr>
          <a:lstStyle/>
          <a:p>
            <a:pPr algn="just">
              <a:lnSpc>
                <a:spcPct val="130000"/>
              </a:lnSpc>
              <a:spcBef>
                <a:spcPts val="600"/>
              </a:spcBef>
              <a:spcAft>
                <a:spcPts val="600"/>
              </a:spcAft>
            </a:pPr>
            <a:r>
              <a:rPr lang="fr-FR" sz="1800" b="1">
                <a:solidFill>
                  <a:schemeClr val="bg1"/>
                </a:solidFill>
                <a:latin typeface="Arial" panose="020B0604020202020204" pitchFamily="34" charset="0"/>
                <a:ea typeface="Arial" panose="020B0604020202020204" pitchFamily="34" charset="0"/>
                <a:cs typeface="Arial" panose="020B0604020202020204" pitchFamily="34" charset="0"/>
              </a:rPr>
              <a:t>Câu 4:  </a:t>
            </a:r>
            <a:r>
              <a:rPr lang="fr-FR" sz="1800">
                <a:solidFill>
                  <a:schemeClr val="bg1"/>
                </a:solidFill>
                <a:latin typeface="Arial" panose="020B0604020202020204" pitchFamily="34" charset="0"/>
                <a:ea typeface="Arial" panose="020B0604020202020204" pitchFamily="34" charset="0"/>
                <a:cs typeface="Arial" panose="020B0604020202020204" pitchFamily="34" charset="0"/>
              </a:rPr>
              <a:t>Một hộp có 2 bóng xanh, 3 bóng đỏ và 5 bóng vàng. Các quả bóng có kích thước và khối lượng như nhau. An lấy ra một quả rồi lại bỏ vào hộp. Cứ như vậy, sau số lần lấy rất lớn thì xác suất thực nghiệm của biến cố: “Lấy được quả màu vàng” rất gần với số nào?</a:t>
            </a:r>
            <a:endParaRPr lang="en-US" sz="1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6" name="Picture 15" descr="12.png"/>
          <p:cNvPicPr>
            <a:picLocks noChangeAspect="1"/>
          </p:cNvPicPr>
          <p:nvPr/>
        </p:nvPicPr>
        <p:blipFill>
          <a:blip r:embed="rId11"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2"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2" cstate="print"/>
          <a:stretch>
            <a:fillRect/>
          </a:stretch>
        </p:blipFill>
        <p:spPr>
          <a:xfrm rot="3009738">
            <a:off x="2140317" y="2654667"/>
            <a:ext cx="685800" cy="685800"/>
          </a:xfrm>
          <a:prstGeom prst="rect">
            <a:avLst/>
          </a:prstGeom>
        </p:spPr>
      </p:pic>
      <p:sp>
        <p:nvSpPr>
          <p:cNvPr id="21" name="Rectangle 20"/>
          <p:cNvSpPr/>
          <p:nvPr/>
        </p:nvSpPr>
        <p:spPr>
          <a:xfrm>
            <a:off x="2933700" y="4382903"/>
            <a:ext cx="915407" cy="3786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058893"/>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98601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2" cstate="print"/>
          <a:stretch>
            <a:fillRect/>
          </a:stretch>
        </p:blipFill>
        <p:spPr>
          <a:xfrm rot="3009738">
            <a:off x="2145933" y="2654668"/>
            <a:ext cx="685800" cy="685800"/>
          </a:xfrm>
          <a:prstGeom prst="rect">
            <a:avLst/>
          </a:prstGeom>
        </p:spPr>
      </p:pic>
      <p:sp>
        <p:nvSpPr>
          <p:cNvPr id="26" name="Rounded Rectangle 25"/>
          <p:cNvSpPr/>
          <p:nvPr/>
        </p:nvSpPr>
        <p:spPr>
          <a:xfrm>
            <a:off x="5534108" y="2256875"/>
            <a:ext cx="95492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02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283909" y="2165020"/>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901234" y="1530125"/>
            <a:ext cx="628650" cy="865812"/>
          </a:xfrm>
          <a:prstGeom prst="rect">
            <a:avLst/>
          </a:prstGeom>
        </p:spPr>
      </p:pic>
      <p:sp>
        <p:nvSpPr>
          <p:cNvPr id="7" name="Rectangle 6"/>
          <p:cNvSpPr/>
          <p:nvPr/>
        </p:nvSpPr>
        <p:spPr>
          <a:xfrm>
            <a:off x="5941190" y="2428140"/>
            <a:ext cx="2740708" cy="6942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just">
              <a:lnSpc>
                <a:spcPct val="150000"/>
              </a:lnSpc>
            </a:pPr>
            <a:r>
              <a:rPr lang="fr-FR" sz="1600">
                <a:latin typeface="Arial" panose="020B0604020202020204" pitchFamily="34" charset="0"/>
                <a:ea typeface="Times New Roman" panose="02020603050405020304" pitchFamily="18" charset="0"/>
                <a:cs typeface="Arial" panose="020B0604020202020204" pitchFamily="34" charset="0"/>
              </a:rPr>
              <a:t>“Nga quay vào ô có số điểm là số tròn trăm”</a:t>
            </a: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descr="11.png"/>
          <p:cNvPicPr>
            <a:picLocks noChangeAspect="1"/>
          </p:cNvPicPr>
          <p:nvPr/>
        </p:nvPicPr>
        <p:blipFill>
          <a:blip r:embed="rId4" cstate="print"/>
          <a:stretch>
            <a:fillRect/>
          </a:stretch>
        </p:blipFill>
        <p:spPr>
          <a:xfrm>
            <a:off x="7101454" y="3380411"/>
            <a:ext cx="628650" cy="902369"/>
          </a:xfrm>
          <a:prstGeom prst="rect">
            <a:avLst/>
          </a:prstGeom>
        </p:spPr>
      </p:pic>
      <p:sp>
        <p:nvSpPr>
          <p:cNvPr id="9" name="Rectangle 8"/>
          <p:cNvSpPr/>
          <p:nvPr/>
        </p:nvSpPr>
        <p:spPr>
          <a:xfrm>
            <a:off x="2885177" y="4160478"/>
            <a:ext cx="2631831" cy="7831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just">
              <a:lnSpc>
                <a:spcPct val="150000"/>
              </a:lnSpc>
              <a:spcBef>
                <a:spcPts val="600"/>
              </a:spcBef>
              <a:spcAft>
                <a:spcPts val="600"/>
              </a:spcAft>
            </a:pPr>
            <a:r>
              <a:rPr lang="vi-VN" sz="1600">
                <a:ea typeface="Times New Roman" panose="02020603050405020304" pitchFamily="18" charset="0"/>
                <a:cs typeface="Arial" panose="020B0604020202020204" pitchFamily="34" charset="0"/>
              </a:rPr>
              <a:t>“Nga quay vào ô có số điểm nhỏ hơn 100"</a:t>
            </a: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descr="11.png"/>
          <p:cNvPicPr>
            <a:picLocks noChangeAspect="1"/>
          </p:cNvPicPr>
          <p:nvPr/>
        </p:nvPicPr>
        <p:blipFill>
          <a:blip r:embed="rId4" cstate="print"/>
          <a:stretch>
            <a:fillRect/>
          </a:stretch>
        </p:blipFill>
        <p:spPr>
          <a:xfrm>
            <a:off x="3744523" y="3258109"/>
            <a:ext cx="628650" cy="902369"/>
          </a:xfrm>
          <a:prstGeom prst="rect">
            <a:avLst/>
          </a:prstGeom>
        </p:spPr>
      </p:pic>
      <p:sp>
        <p:nvSpPr>
          <p:cNvPr id="11" name="Rectangle 10"/>
          <p:cNvSpPr/>
          <p:nvPr/>
        </p:nvSpPr>
        <p:spPr>
          <a:xfrm>
            <a:off x="6432604" y="4428877"/>
            <a:ext cx="2194561" cy="5451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lnSpc>
                <a:spcPct val="150000"/>
              </a:lnSpc>
              <a:spcBef>
                <a:spcPts val="600"/>
              </a:spcBef>
              <a:spcAft>
                <a:spcPts val="600"/>
              </a:spcAft>
            </a:pPr>
            <a:r>
              <a:rPr lang="pt-BR" sz="1600">
                <a:latin typeface="Arial" panose="020B0604020202020204" pitchFamily="34" charset="0"/>
                <a:ea typeface="Times New Roman" panose="02020603050405020304" pitchFamily="18" charset="0"/>
                <a:cs typeface="Arial" panose="020B0604020202020204" pitchFamily="34" charset="0"/>
              </a:rPr>
              <a:t>Cả A và C đều đúng</a:t>
            </a: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descr="11.png"/>
          <p:cNvPicPr>
            <a:picLocks noChangeAspect="1"/>
          </p:cNvPicPr>
          <p:nvPr/>
        </p:nvPicPr>
        <p:blipFill>
          <a:blip r:embed="rId4" cstate="print"/>
          <a:stretch>
            <a:fillRect/>
          </a:stretch>
        </p:blipFill>
        <p:spPr>
          <a:xfrm>
            <a:off x="3504851" y="1445795"/>
            <a:ext cx="628650" cy="859772"/>
          </a:xfrm>
          <a:prstGeom prst="rect">
            <a:avLst/>
          </a:prstGeom>
        </p:spPr>
      </p:pic>
      <p:sp>
        <p:nvSpPr>
          <p:cNvPr id="13" name="Rectangle 12"/>
          <p:cNvSpPr/>
          <p:nvPr/>
        </p:nvSpPr>
        <p:spPr>
          <a:xfrm>
            <a:off x="2679561" y="2311337"/>
            <a:ext cx="2303860" cy="75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just">
              <a:lnSpc>
                <a:spcPct val="150000"/>
              </a:lnSpc>
              <a:spcBef>
                <a:spcPts val="600"/>
              </a:spcBef>
              <a:spcAft>
                <a:spcPts val="600"/>
              </a:spcAft>
            </a:pPr>
            <a:r>
              <a:rPr lang="vi-VN" sz="1600">
                <a:ea typeface="Times New Roman" panose="02020603050405020304" pitchFamily="18" charset="0"/>
                <a:cs typeface="Arial" panose="020B0604020202020204" pitchFamily="34" charset="0"/>
              </a:rPr>
              <a:t>“Nga quay vào ô có số điểm nhỏ hơn 2000"</a:t>
            </a:r>
            <a:endParaRPr lang="en-US">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3" descr="Hình ảnh có liên qua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52487" y="-47707"/>
            <a:ext cx="8991513" cy="15337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66453" y="250335"/>
            <a:ext cx="4985700" cy="923330"/>
          </a:xfrm>
          <a:prstGeom prst="rect">
            <a:avLst/>
          </a:prstGeom>
          <a:noFill/>
        </p:spPr>
        <p:txBody>
          <a:bodyPr wrap="square" rtlCol="0">
            <a:spAutoFit/>
          </a:bodyPr>
          <a:lstStyle/>
          <a:p>
            <a:pPr marR="30480" algn="just">
              <a:lnSpc>
                <a:spcPct val="150000"/>
              </a:lnSpc>
            </a:pPr>
            <a:r>
              <a:rPr lang="fr-FR" sz="1800" b="1">
                <a:solidFill>
                  <a:schemeClr val="bg1"/>
                </a:solidFill>
                <a:latin typeface="Arial" panose="020B0604020202020204" pitchFamily="34" charset="0"/>
                <a:ea typeface="Times New Roman" panose="02020603050405020304" pitchFamily="18" charset="0"/>
                <a:cs typeface="Arial" panose="020B0604020202020204" pitchFamily="34" charset="0"/>
              </a:rPr>
              <a:t>Câu 5. </a:t>
            </a:r>
            <a:r>
              <a:rPr lang="fr-FR" sz="1800">
                <a:solidFill>
                  <a:schemeClr val="bg1"/>
                </a:solidFill>
                <a:latin typeface="Arial" panose="020B0604020202020204" pitchFamily="34" charset="0"/>
                <a:ea typeface="Times New Roman" panose="02020603050405020304" pitchFamily="18" charset="0"/>
                <a:cs typeface="Arial" panose="020B0604020202020204" pitchFamily="34" charset="0"/>
              </a:rPr>
              <a:t>Nga quay vòng quay may mắn </a:t>
            </a:r>
            <a:r>
              <a:rPr lang="fr-FR" sz="1800">
                <a:solidFill>
                  <a:schemeClr val="bg1"/>
                </a:solidFill>
                <a:latin typeface="Arial" panose="020B0604020202020204" pitchFamily="34" charset="0"/>
                <a:ea typeface="Times New Roman" panose="02020603050405020304" pitchFamily="18" charset="0"/>
                <a:cs typeface="Arial" panose="020B0604020202020204" pitchFamily="34" charset="0"/>
              </a:rPr>
              <a:t>sau</a:t>
            </a:r>
            <a:r>
              <a:rPr lang="fr-FR" sz="180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marR="30480" algn="just">
              <a:lnSpc>
                <a:spcPct val="150000"/>
              </a:lnSpc>
            </a:pPr>
            <a:r>
              <a:rPr lang="en-US" sz="1800">
                <a:solidFill>
                  <a:schemeClr val="bg1"/>
                </a:solidFill>
                <a:latin typeface="Arial" panose="020B0604020202020204" pitchFamily="34" charset="0"/>
                <a:ea typeface="Times New Roman" panose="02020603050405020304" pitchFamily="18" charset="0"/>
                <a:cs typeface="Arial" panose="020B0604020202020204" pitchFamily="34" charset="0"/>
              </a:rPr>
              <a:t>Biến cố chắc chắn là:</a:t>
            </a:r>
            <a:endParaRPr lang="en-US" sz="1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15" descr="12.png"/>
          <p:cNvPicPr>
            <a:picLocks noChangeAspect="1"/>
          </p:cNvPicPr>
          <p:nvPr/>
        </p:nvPicPr>
        <p:blipFill>
          <a:blip r:embed="rId7" cstate="print"/>
          <a:stretch>
            <a:fillRect/>
          </a:stretch>
        </p:blipFill>
        <p:spPr>
          <a:xfrm rot="3038657">
            <a:off x="1366283" y="2513981"/>
            <a:ext cx="719859" cy="719859"/>
          </a:xfrm>
          <a:prstGeom prst="rect">
            <a:avLst/>
          </a:prstGeom>
        </p:spPr>
      </p:pic>
      <p:pic>
        <p:nvPicPr>
          <p:cNvPr id="17" name="Picture 16" descr="12.png"/>
          <p:cNvPicPr>
            <a:picLocks noChangeAspect="1"/>
          </p:cNvPicPr>
          <p:nvPr/>
        </p:nvPicPr>
        <p:blipFill>
          <a:blip r:embed="rId8" cstate="print"/>
          <a:stretch>
            <a:fillRect/>
          </a:stretch>
        </p:blipFill>
        <p:spPr>
          <a:xfrm rot="3009738">
            <a:off x="1416880" y="2526479"/>
            <a:ext cx="685800" cy="685800"/>
          </a:xfrm>
          <a:prstGeom prst="rect">
            <a:avLst/>
          </a:prstGeom>
        </p:spPr>
      </p:pic>
      <p:pic>
        <p:nvPicPr>
          <p:cNvPr id="19" name="Picture 18" descr="12.png"/>
          <p:cNvPicPr>
            <a:picLocks noChangeAspect="1"/>
          </p:cNvPicPr>
          <p:nvPr/>
        </p:nvPicPr>
        <p:blipFill>
          <a:blip r:embed="rId8" cstate="print"/>
          <a:stretch>
            <a:fillRect/>
          </a:stretch>
        </p:blipFill>
        <p:spPr>
          <a:xfrm rot="3009738">
            <a:off x="1416880" y="2526478"/>
            <a:ext cx="685800" cy="685800"/>
          </a:xfrm>
          <a:prstGeom prst="rect">
            <a:avLst/>
          </a:prstGeom>
        </p:spPr>
      </p:pic>
      <p:sp>
        <p:nvSpPr>
          <p:cNvPr id="21" name="Rectangle 20"/>
          <p:cNvSpPr/>
          <p:nvPr/>
        </p:nvSpPr>
        <p:spPr>
          <a:xfrm>
            <a:off x="2451831" y="3518751"/>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1800" kern="1200" err="1">
                <a:solidFill>
                  <a:prstClr val="black"/>
                </a:solidFill>
                <a:latin typeface="Arial" panose="020B0604020202020204" pitchFamily="34" charset="0"/>
                <a:cs typeface="Arial" panose="020B0604020202020204" pitchFamily="34" charset="0"/>
              </a:rPr>
              <a:t>Sai</a:t>
            </a:r>
            <a:r>
              <a:rPr lang="en-US" sz="1800" kern="1200">
                <a:solidFill>
                  <a:prstClr val="black"/>
                </a:solidFill>
                <a:latin typeface="Arial" panose="020B0604020202020204" pitchFamily="34" charset="0"/>
                <a:cs typeface="Arial" panose="020B0604020202020204" pitchFamily="34" charset="0"/>
              </a:rPr>
              <a:t> rồi</a:t>
            </a:r>
            <a:endParaRPr lang="en-US" sz="18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517008" y="1562981"/>
            <a:ext cx="109988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1800" kern="1200" dirty="0" err="1">
                <a:solidFill>
                  <a:prstClr val="black"/>
                </a:solidFill>
                <a:latin typeface="Arial" panose="020B0604020202020204" pitchFamily="34" charset="0"/>
                <a:cs typeface="Arial" panose="020B0604020202020204" pitchFamily="34" charset="0"/>
              </a:rPr>
              <a:t>Đúng</a:t>
            </a:r>
            <a:r>
              <a:rPr lang="en-US" sz="1800" kern="1200" dirty="0">
                <a:solidFill>
                  <a:prstClr val="black"/>
                </a:solidFill>
                <a:latin typeface="Arial" panose="020B0604020202020204" pitchFamily="34" charset="0"/>
                <a:cs typeface="Arial" panose="020B0604020202020204" pitchFamily="34" charset="0"/>
              </a:rPr>
              <a:t> </a:t>
            </a:r>
            <a:r>
              <a:rPr lang="en-US" sz="1800" kern="1200" dirty="0" err="1">
                <a:solidFill>
                  <a:prstClr val="black"/>
                </a:solidFill>
                <a:latin typeface="Arial" panose="020B0604020202020204" pitchFamily="34" charset="0"/>
                <a:cs typeface="Arial" panose="020B0604020202020204" pitchFamily="34" charset="0"/>
              </a:rPr>
              <a:t>rồi</a:t>
            </a:r>
            <a:endParaRPr lang="en-US" sz="18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7914556" y="3480851"/>
            <a:ext cx="94178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1800" kern="1200" dirty="0" err="1">
                <a:solidFill>
                  <a:prstClr val="black"/>
                </a:solidFill>
                <a:latin typeface="Arial" panose="020B0604020202020204" pitchFamily="34" charset="0"/>
                <a:cs typeface="Arial" panose="020B0604020202020204" pitchFamily="34" charset="0"/>
              </a:rPr>
              <a:t>Sai</a:t>
            </a:r>
            <a:r>
              <a:rPr lang="en-US" sz="1800" kern="1200" dirty="0">
                <a:solidFill>
                  <a:prstClr val="black"/>
                </a:solidFill>
                <a:latin typeface="Arial" panose="020B0604020202020204" pitchFamily="34" charset="0"/>
                <a:cs typeface="Arial" panose="020B0604020202020204" pitchFamily="34" charset="0"/>
              </a:rPr>
              <a:t> </a:t>
            </a:r>
            <a:r>
              <a:rPr lang="en-US" sz="1800" kern="1200" dirty="0" err="1">
                <a:solidFill>
                  <a:prstClr val="black"/>
                </a:solidFill>
                <a:latin typeface="Arial" panose="020B0604020202020204" pitchFamily="34" charset="0"/>
                <a:cs typeface="Arial" panose="020B0604020202020204" pitchFamily="34" charset="0"/>
              </a:rPr>
              <a:t>rồi</a:t>
            </a:r>
            <a:endParaRPr lang="en-US" sz="18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8" cstate="print"/>
          <a:stretch>
            <a:fillRect/>
          </a:stretch>
        </p:blipFill>
        <p:spPr>
          <a:xfrm rot="3009738">
            <a:off x="1397830" y="2526479"/>
            <a:ext cx="685800" cy="685800"/>
          </a:xfrm>
          <a:prstGeom prst="rect">
            <a:avLst/>
          </a:prstGeom>
        </p:spPr>
      </p:pic>
      <p:sp>
        <p:nvSpPr>
          <p:cNvPr id="26" name="Rounded Rectangle 25"/>
          <p:cNvSpPr/>
          <p:nvPr/>
        </p:nvSpPr>
        <p:spPr>
          <a:xfrm>
            <a:off x="2299897" y="1736849"/>
            <a:ext cx="959991"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1800" kern="1200" dirty="0" err="1">
                <a:solidFill>
                  <a:prstClr val="black"/>
                </a:solidFill>
                <a:latin typeface="Arial" panose="020B0604020202020204" pitchFamily="34" charset="0"/>
                <a:cs typeface="Arial" panose="020B0604020202020204" pitchFamily="34" charset="0"/>
              </a:rPr>
              <a:t>Sai</a:t>
            </a:r>
            <a:r>
              <a:rPr lang="en-US" sz="1800" kern="1200" dirty="0">
                <a:solidFill>
                  <a:prstClr val="black"/>
                </a:solidFill>
                <a:latin typeface="Arial" panose="020B0604020202020204" pitchFamily="34" charset="0"/>
                <a:cs typeface="Arial" panose="020B0604020202020204" pitchFamily="34" charset="0"/>
              </a:rPr>
              <a:t> </a:t>
            </a:r>
            <a:r>
              <a:rPr lang="en-US" sz="1800" kern="1200" dirty="0" err="1">
                <a:solidFill>
                  <a:prstClr val="black"/>
                </a:solidFill>
                <a:latin typeface="Arial" panose="020B0604020202020204" pitchFamily="34" charset="0"/>
                <a:cs typeface="Arial" panose="020B0604020202020204" pitchFamily="34" charset="0"/>
              </a:rPr>
              <a:t>rồi</a:t>
            </a:r>
            <a:endParaRPr lang="en-US" sz="1800" kern="12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9"/>
          <a:stretch>
            <a:fillRect/>
          </a:stretch>
        </p:blipFill>
        <p:spPr>
          <a:xfrm>
            <a:off x="6385118" y="25684"/>
            <a:ext cx="1432671" cy="1399151"/>
          </a:xfrm>
          <a:prstGeom prst="rect">
            <a:avLst/>
          </a:prstGeom>
        </p:spPr>
      </p:pic>
    </p:spTree>
    <p:extLst>
      <p:ext uri="{BB962C8B-B14F-4D97-AF65-F5344CB8AC3E}">
        <p14:creationId xmlns:p14="http://schemas.microsoft.com/office/powerpoint/2010/main" val="2192551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1.97531E-6 C 4.72222E-6 0.00278 0.27361 -0.09506 0.54947 -0.18704 " pathEditMode="relative" rAng="0" ptsTypes="AA">
                                      <p:cBhvr>
                                        <p:cTn id="6" dur="2000" fill="hold"/>
                                        <p:tgtEl>
                                          <p:spTgt spid="16"/>
                                        </p:tgtEl>
                                        <p:attrNameLst>
                                          <p:attrName>ppt_x</p:attrName>
                                          <p:attrName>ppt_y</p:attrName>
                                        </p:attrNameLst>
                                      </p:cBhvr>
                                      <p:rCtr x="27465" y="-9352"/>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4.72222E-6 3.95062E-6 C -4.72222E-6 3.95062E-6 0.10382 0.05864 0.20834 0.11759 " pathEditMode="relative" rAng="0" ptsTypes="AA">
                                      <p:cBhvr>
                                        <p:cTn id="29" dur="2000" fill="hold"/>
                                        <p:tgtEl>
                                          <p:spTgt spid="17"/>
                                        </p:tgtEl>
                                        <p:attrNameLst>
                                          <p:attrName>ppt_x</p:attrName>
                                          <p:attrName>ppt_y</p:attrName>
                                        </p:attrNameLst>
                                      </p:cBhvr>
                                      <p:rCtr x="10417" y="58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4.72222E-6 3.95062E-6 L 0.56789 0.12592 " pathEditMode="relative" rAng="0" ptsTypes="AA">
                                      <p:cBhvr>
                                        <p:cTn id="43" dur="2000" fill="hold"/>
                                        <p:tgtEl>
                                          <p:spTgt spid="19"/>
                                        </p:tgtEl>
                                        <p:attrNameLst>
                                          <p:attrName>ppt_x</p:attrName>
                                          <p:attrName>ppt_y</p:attrName>
                                        </p:attrNameLst>
                                      </p:cBhvr>
                                      <p:rCtr x="28385" y="6296"/>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1.38889E-6 3.95062E-6 L 0.16788 -0.23612 " pathEditMode="relative" rAng="0" ptsTypes="AA">
                                      <p:cBhvr>
                                        <p:cTn id="56" dur="2000" fill="hold"/>
                                        <p:tgtEl>
                                          <p:spTgt spid="25"/>
                                        </p:tgtEl>
                                        <p:attrNameLst>
                                          <p:attrName>ppt_x</p:attrName>
                                          <p:attrName>ppt_y</p:attrName>
                                        </p:attrNameLst>
                                      </p:cBhvr>
                                      <p:rCtr x="8385" y="-1182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74"/>
        <p:cNvGrpSpPr/>
        <p:nvPr/>
      </p:nvGrpSpPr>
      <p:grpSpPr>
        <a:xfrm>
          <a:off x="0" y="0"/>
          <a:ext cx="0" cy="0"/>
          <a:chOff x="0" y="0"/>
          <a:chExt cx="0" cy="0"/>
        </a:xfrm>
      </p:grpSpPr>
      <p:sp>
        <p:nvSpPr>
          <p:cNvPr id="273" name="Google Shape;3331;p61"/>
          <p:cNvSpPr txBox="1"/>
          <p:nvPr/>
        </p:nvSpPr>
        <p:spPr>
          <a:xfrm flipH="1">
            <a:off x="3212254" y="231476"/>
            <a:ext cx="2593340"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1</a:t>
            </a: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 (SGK – </a:t>
            </a: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tr.36)</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rot="10073345">
            <a:off x="8589557" y="4449598"/>
            <a:ext cx="498174" cy="589238"/>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532776" y="806622"/>
                <a:ext cx="7952297" cy="1754326"/>
              </a:xfrm>
              <a:prstGeom prst="rect">
                <a:avLst/>
              </a:prstGeom>
            </p:spPr>
            <p:txBody>
              <a:bodyPr wrap="square">
                <a:spAutoFit/>
              </a:bodyPr>
              <a:lstStyle/>
              <a:p>
                <a:pPr>
                  <a:lnSpc>
                    <a:spcPct val="150000"/>
                  </a:lnSpc>
                </a:pPr>
                <a:r>
                  <a:rPr lang="vi-VN" sz="1800" smtClean="0">
                    <a:latin typeface="+mn-lt"/>
                  </a:rPr>
                  <a:t>Tính xác suất thực nghiệm của biến cố “Mặt xuất hiện của đồng xu là mặt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𝑆</m:t>
                    </m:r>
                  </m:oMath>
                </a14:m>
                <a:r>
                  <a:rPr lang="vi-VN" sz="1800">
                    <a:latin typeface="+mn-lt"/>
                  </a:rPr>
                  <a:t>” trong mỗi trường hợp </a:t>
                </a:r>
                <a:r>
                  <a:rPr lang="vi-VN" sz="1800">
                    <a:latin typeface="+mn-lt"/>
                  </a:rPr>
                  <a:t>sau</a:t>
                </a:r>
                <a:r>
                  <a:rPr lang="vi-VN" sz="1800" smtClean="0">
                    <a:latin typeface="+mn-lt"/>
                  </a:rPr>
                  <a:t>:</a:t>
                </a:r>
                <a:endParaRPr lang="vi-VN" sz="1800">
                  <a:latin typeface="+mn-lt"/>
                </a:endParaRPr>
              </a:p>
              <a:p>
                <a:pPr>
                  <a:lnSpc>
                    <a:spcPct val="150000"/>
                  </a:lnSpc>
                </a:pPr>
                <a:r>
                  <a:rPr lang="vi-VN" sz="1800">
                    <a:latin typeface="+mn-lt"/>
                  </a:rPr>
                  <a:t>a) Tung một đồng xu 50 lần liên tiếp, có 27 lần xuất hiện mặt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𝑆</m:t>
                    </m:r>
                  </m:oMath>
                </a14:m>
                <a:r>
                  <a:rPr lang="vi-VN" sz="1800" smtClean="0">
                    <a:latin typeface="+mn-lt"/>
                  </a:rPr>
                  <a:t>;</a:t>
                </a:r>
                <a:endParaRPr lang="vi-VN" sz="1800">
                  <a:latin typeface="+mn-lt"/>
                </a:endParaRPr>
              </a:p>
              <a:p>
                <a:pPr>
                  <a:lnSpc>
                    <a:spcPct val="150000"/>
                  </a:lnSpc>
                </a:pPr>
                <a:r>
                  <a:rPr lang="vi-VN" sz="1800">
                    <a:latin typeface="+mn-lt"/>
                  </a:rPr>
                  <a:t>b) Tung một đồng xu 45 lần liên tiếp, có 24 lần xuất hiện mặt </a:t>
                </a:r>
                <a14:m>
                  <m:oMath xmlns:m="http://schemas.openxmlformats.org/officeDocument/2006/math">
                    <m:r>
                      <a:rPr lang="en-US" sz="1800" b="0" i="1" smtClean="0">
                        <a:latin typeface="Cambria Math" panose="02040503050406030204" pitchFamily="18" charset="0"/>
                        <a:ea typeface="Calibri" panose="020F0502020204030204" pitchFamily="34" charset="0"/>
                        <a:cs typeface="Times New Roman" panose="02020603050405020304" pitchFamily="18" charset="0"/>
                      </a:rPr>
                      <m:t>𝑁</m:t>
                    </m:r>
                  </m:oMath>
                </a14:m>
                <a:r>
                  <a:rPr lang="vi-VN" sz="1800">
                    <a:latin typeface="+mn-lt"/>
                  </a:rPr>
                  <a:t>.</a:t>
                </a:r>
                <a:endParaRPr lang="vi-VN" sz="1800">
                  <a:latin typeface="+mn-lt"/>
                </a:endParaRPr>
              </a:p>
            </p:txBody>
          </p:sp>
        </mc:Choice>
        <mc:Fallback>
          <p:sp>
            <p:nvSpPr>
              <p:cNvPr id="2" name="Rectangle 1"/>
              <p:cNvSpPr>
                <a:spLocks noRot="1" noChangeAspect="1" noMove="1" noResize="1" noEditPoints="1" noAdjustHandles="1" noChangeArrowheads="1" noChangeShapeType="1" noTextEdit="1"/>
              </p:cNvSpPr>
              <p:nvPr/>
            </p:nvSpPr>
            <p:spPr>
              <a:xfrm>
                <a:off x="532776" y="806622"/>
                <a:ext cx="7952297" cy="1754326"/>
              </a:xfrm>
              <a:prstGeom prst="rect">
                <a:avLst/>
              </a:prstGeom>
              <a:blipFill>
                <a:blip r:embed="rId4"/>
                <a:stretch>
                  <a:fillRect l="-613" r="-690" b="-1736"/>
                </a:stretch>
              </a:blipFill>
            </p:spPr>
            <p:txBody>
              <a:bodyPr/>
              <a:lstStyle/>
              <a:p>
                <a:r>
                  <a:rPr lang="en-US">
                    <a:noFill/>
                  </a:rPr>
                  <a:t> </a:t>
                </a:r>
              </a:p>
            </p:txBody>
          </p:sp>
        </mc:Fallback>
      </mc:AlternateContent>
      <p:sp>
        <p:nvSpPr>
          <p:cNvPr id="34" name="Rectangle 33"/>
          <p:cNvSpPr/>
          <p:nvPr/>
        </p:nvSpPr>
        <p:spPr>
          <a:xfrm>
            <a:off x="4198582" y="263540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532776" y="2988837"/>
                <a:ext cx="8710394" cy="2103653"/>
              </a:xfrm>
              <a:prstGeom prst="rect">
                <a:avLst/>
              </a:prstGeom>
            </p:spPr>
            <p:txBody>
              <a:bodyPr wrap="square">
                <a:spAutoFit/>
              </a:bodyPr>
              <a:lstStyle/>
              <a:p>
                <a:pPr algn="just">
                  <a:lnSpc>
                    <a:spcPct val="150000"/>
                  </a:lnSpc>
                </a:pPr>
                <a:r>
                  <a:rPr lang="fr-FR" sz="1800" smtClean="0">
                    <a:latin typeface="Arial" panose="020B0604020202020204" pitchFamily="34" charset="0"/>
                    <a:ea typeface="Calibri" panose="020F0502020204030204" pitchFamily="34" charset="0"/>
                    <a:cs typeface="Arial" panose="020B0604020202020204" pitchFamily="34" charset="0"/>
                  </a:rPr>
                  <a:t>a) </a:t>
                </a:r>
                <a:r>
                  <a:rPr lang="fr-FR" sz="1800">
                    <a:latin typeface="Arial" panose="020B0604020202020204" pitchFamily="34" charset="0"/>
                    <a:ea typeface="Calibri" panose="020F0502020204030204" pitchFamily="34" charset="0"/>
                    <a:cs typeface="Arial" panose="020B0604020202020204" pitchFamily="34" charset="0"/>
                  </a:rPr>
                  <a:t>Xác suất thực nghiệm của biến cố: “Mặt xuất hiện của đồng xu là mặt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𝑆</m:t>
                    </m:r>
                  </m:oMath>
                </a14:m>
                <a:r>
                  <a:rPr lang="fr-FR" sz="18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50</m:t>
                        </m:r>
                      </m:den>
                    </m:f>
                  </m:oMath>
                </a14:m>
                <a:r>
                  <a:rPr lang="fr-FR" sz="1800">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1800" smtClean="0">
                    <a:effectLst/>
                    <a:latin typeface="Arial" panose="020B0604020202020204" pitchFamily="34" charset="0"/>
                    <a:ea typeface="Calibri" panose="020F0502020204030204" pitchFamily="34" charset="0"/>
                    <a:cs typeface="Arial" panose="020B0604020202020204" pitchFamily="34" charset="0"/>
                  </a:rPr>
                  <a:t>b) </a:t>
                </a:r>
                <a:r>
                  <a:rPr lang="fr-FR" sz="1800">
                    <a:effectLst/>
                    <a:latin typeface="Arial" panose="020B0604020202020204" pitchFamily="34" charset="0"/>
                    <a:ea typeface="Calibri" panose="020F0502020204030204" pitchFamily="34" charset="0"/>
                    <a:cs typeface="Arial" panose="020B0604020202020204" pitchFamily="34" charset="0"/>
                  </a:rPr>
                  <a:t>Số lần xuất hiện mặt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𝑆</m:t>
                    </m:r>
                  </m:oMath>
                </a14:m>
                <a:r>
                  <a:rPr lang="fr-FR" sz="18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45−24=21.</m:t>
                    </m:r>
                  </m:oMath>
                </a14:m>
                <a:endParaRPr lang="en-US" sz="1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1800">
                    <a:effectLst/>
                    <a:latin typeface="Arial" panose="020B0604020202020204" pitchFamily="34" charset="0"/>
                    <a:ea typeface="Calibri" panose="020F0502020204030204" pitchFamily="34" charset="0"/>
                    <a:cs typeface="Arial" panose="020B0604020202020204" pitchFamily="34" charset="0"/>
                  </a:rPr>
                  <a:t>Xác suất thực nghiệm của biến cố: “Mặt xuất hiện của đồng xu là mặt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𝑆</m:t>
                    </m:r>
                  </m:oMath>
                </a14:m>
                <a:r>
                  <a:rPr lang="fr-FR" sz="1800">
                    <a:effectLst/>
                    <a:latin typeface="Arial" panose="020B0604020202020204" pitchFamily="34" charset="0"/>
                    <a:ea typeface="Calibri" panose="020F0502020204030204" pitchFamily="34" charset="0"/>
                    <a:cs typeface="Arial" panose="020B0604020202020204" pitchFamily="34" charset="0"/>
                  </a:rPr>
                  <a:t>” </a:t>
                </a:r>
                <a:r>
                  <a:rPr lang="fr-FR" sz="1800">
                    <a:effectLst/>
                    <a:latin typeface="Arial" panose="020B0604020202020204" pitchFamily="34" charset="0"/>
                    <a:ea typeface="Calibri" panose="020F0502020204030204" pitchFamily="34" charset="0"/>
                    <a:cs typeface="Arial" panose="020B0604020202020204" pitchFamily="34" charset="0"/>
                  </a:rPr>
                  <a:t>là</a:t>
                </a:r>
                <a:r>
                  <a:rPr lang="fr-FR" sz="1800" smtClean="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fr-FR" sz="1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45</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7</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15</m:t>
                        </m:r>
                      </m:den>
                    </m:f>
                  </m:oMath>
                </a14:m>
                <a:endParaRPr lang="en-US" sz="1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32776" y="2988837"/>
                <a:ext cx="8710394" cy="2103653"/>
              </a:xfrm>
              <a:prstGeom prst="rect">
                <a:avLst/>
              </a:prstGeom>
              <a:blipFill>
                <a:blip r:embed="rId5"/>
                <a:stretch>
                  <a:fillRect l="-560"/>
                </a:stretch>
              </a:blipFill>
            </p:spPr>
            <p:txBody>
              <a:bodyPr/>
              <a:lstStyle/>
              <a:p>
                <a:r>
                  <a:rPr lang="en-US">
                    <a:noFill/>
                  </a:rPr>
                  <a:t> </a:t>
                </a:r>
              </a:p>
            </p:txBody>
          </p:sp>
        </mc:Fallback>
      </mc:AlternateContent>
    </p:spTree>
    <p:extLst>
      <p:ext uri="{BB962C8B-B14F-4D97-AF65-F5344CB8AC3E}">
        <p14:creationId xmlns:p14="http://schemas.microsoft.com/office/powerpoint/2010/main" val="28343529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barn(inVertical)">
                                      <p:cBhvr>
                                        <p:cTn id="7" dur="500"/>
                                        <p:tgtEl>
                                          <p:spTgt spid="2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up)">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P spid="2"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84671" flipH="1">
            <a:off x="8520343" y="2268972"/>
            <a:ext cx="390337" cy="544916"/>
          </a:xfrm>
          <a:prstGeom prst="rect">
            <a:avLst/>
          </a:prstGeom>
        </p:spPr>
      </p:pic>
      <p:sp>
        <p:nvSpPr>
          <p:cNvPr id="3" name="Rectangle 2"/>
          <p:cNvSpPr/>
          <p:nvPr/>
        </p:nvSpPr>
        <p:spPr>
          <a:xfrm>
            <a:off x="55290" y="879008"/>
            <a:ext cx="8421754" cy="1754326"/>
          </a:xfrm>
          <a:prstGeom prst="rect">
            <a:avLst/>
          </a:prstGeom>
        </p:spPr>
        <p:txBody>
          <a:bodyPr wrap="square">
            <a:spAutoFit/>
          </a:bodyPr>
          <a:lstStyle/>
          <a:p>
            <a:pPr algn="just">
              <a:lnSpc>
                <a:spcPct val="150000"/>
              </a:lnSpc>
            </a:pPr>
            <a:r>
              <a:rPr lang="en-US" sz="1800">
                <a:latin typeface="+mn-lt"/>
              </a:rPr>
              <a:t>Gieo một xúc xắc 30 lần liên tiếp, ghi lại mặt xuất hiện của xúc xắc sau mỗi lần gieo. Tính xác suất thực nghiệm của mỗi biến cố </a:t>
            </a:r>
            <a:r>
              <a:rPr lang="en-US" sz="1800">
                <a:latin typeface="+mn-lt"/>
              </a:rPr>
              <a:t>sau</a:t>
            </a:r>
            <a:r>
              <a:rPr lang="en-US" sz="1800" smtClean="0">
                <a:latin typeface="+mn-lt"/>
              </a:rPr>
              <a:t>:</a:t>
            </a:r>
            <a:endParaRPr lang="en-US" sz="1800">
              <a:latin typeface="+mn-lt"/>
            </a:endParaRPr>
          </a:p>
          <a:p>
            <a:pPr algn="just">
              <a:lnSpc>
                <a:spcPct val="150000"/>
              </a:lnSpc>
            </a:pPr>
            <a:r>
              <a:rPr lang="en-US" sz="1800">
                <a:latin typeface="+mn-lt"/>
              </a:rPr>
              <a:t>a) “Mặt xuất hiện của xúc xắc là mặt 3 </a:t>
            </a:r>
            <a:r>
              <a:rPr lang="en-US" sz="1800">
                <a:latin typeface="+mn-lt"/>
              </a:rPr>
              <a:t>chấm</a:t>
            </a:r>
            <a:r>
              <a:rPr lang="en-US" sz="1800" smtClean="0">
                <a:latin typeface="+mn-lt"/>
              </a:rPr>
              <a:t>”.</a:t>
            </a:r>
            <a:endParaRPr lang="en-US" sz="1800">
              <a:latin typeface="+mn-lt"/>
            </a:endParaRPr>
          </a:p>
          <a:p>
            <a:pPr algn="just">
              <a:lnSpc>
                <a:spcPct val="150000"/>
              </a:lnSpc>
            </a:pPr>
            <a:r>
              <a:rPr lang="en-US" sz="1800">
                <a:latin typeface="+mn-lt"/>
              </a:rPr>
              <a:t>b) “Mặt xuất hiện của xúc xắc là mặt 4 chấm”. </a:t>
            </a:r>
            <a:endParaRPr lang="en-US" sz="1800">
              <a:latin typeface="+mn-lt"/>
            </a:endParaRPr>
          </a:p>
        </p:txBody>
      </p:sp>
      <p:sp>
        <p:nvSpPr>
          <p:cNvPr id="37" name="Rectangle 36"/>
          <p:cNvSpPr/>
          <p:nvPr/>
        </p:nvSpPr>
        <p:spPr>
          <a:xfrm>
            <a:off x="4079312" y="276224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8" name="Rectangle 37"/>
              <p:cNvSpPr/>
              <p:nvPr/>
            </p:nvSpPr>
            <p:spPr>
              <a:xfrm>
                <a:off x="55290" y="3173427"/>
                <a:ext cx="9041004" cy="1862048"/>
              </a:xfrm>
              <a:prstGeom prst="rect">
                <a:avLst/>
              </a:prstGeom>
            </p:spPr>
            <p:txBody>
              <a:bodyPr wrap="square">
                <a:spAutoFit/>
              </a:bodyPr>
              <a:lstStyle/>
              <a:p>
                <a:pPr algn="just">
                  <a:lnSpc>
                    <a:spcPct val="150000"/>
                  </a:lnSpc>
                  <a:spcBef>
                    <a:spcPts val="600"/>
                  </a:spcBef>
                  <a:spcAft>
                    <a:spcPts val="600"/>
                  </a:spcAft>
                </a:pPr>
                <a:r>
                  <a:rPr lang="fr-FR" sz="1800" smtClean="0">
                    <a:latin typeface="+mn-lt"/>
                    <a:ea typeface="Times New Roman" panose="02020603050405020304" pitchFamily="18" charset="0"/>
                    <a:cs typeface="Times New Roman" panose="02020603050405020304" pitchFamily="18" charset="0"/>
                  </a:rPr>
                  <a:t>a) Xác </a:t>
                </a:r>
                <a:r>
                  <a:rPr lang="fr-FR" sz="1800">
                    <a:latin typeface="+mn-lt"/>
                    <a:ea typeface="Times New Roman" panose="02020603050405020304" pitchFamily="18" charset="0"/>
                    <a:cs typeface="Times New Roman" panose="02020603050405020304" pitchFamily="18" charset="0"/>
                  </a:rPr>
                  <a:t>suất thực nghiệm của biến cố </a:t>
                </a:r>
                <a14:m>
                  <m:oMath xmlns:m="http://schemas.openxmlformats.org/officeDocument/2006/math">
                    <m:r>
                      <a:rPr lang="vi-VN" sz="1800" i="1">
                        <a:effectLst/>
                        <a:latin typeface="+mn-lt"/>
                        <a:ea typeface="Times New Roman" panose="02020603050405020304" pitchFamily="18" charset="0"/>
                        <a:cs typeface="Times New Roman" panose="02020603050405020304" pitchFamily="18" charset="0"/>
                      </a:rPr>
                      <m:t>𝐴</m:t>
                    </m:r>
                    <m:r>
                      <a:rPr lang="vi-VN" sz="1800" i="1">
                        <a:effectLst/>
                        <a:latin typeface="+mn-lt"/>
                        <a:ea typeface="Times New Roman" panose="02020603050405020304" pitchFamily="18" charset="0"/>
                        <a:cs typeface="Times New Roman" panose="02020603050405020304" pitchFamily="18" charset="0"/>
                      </a:rPr>
                      <m:t>:</m:t>
                    </m:r>
                  </m:oMath>
                </a14:m>
                <a:r>
                  <a:rPr lang="vi-VN" sz="1800">
                    <a:effectLst/>
                    <a:latin typeface="+mn-lt"/>
                    <a:ea typeface="Times New Roman" panose="02020603050405020304" pitchFamily="18" charset="0"/>
                    <a:cs typeface="Times New Roman" panose="02020603050405020304" pitchFamily="18" charset="0"/>
                  </a:rPr>
                  <a:t> “Mặt xuất hiện của xúc xắc là mặt 3 chấm” là </a:t>
                </a:r>
                <a14:m>
                  <m:oMath xmlns:m="http://schemas.openxmlformats.org/officeDocument/2006/math">
                    <m:f>
                      <m:fPr>
                        <m:ctrlPr>
                          <a:rPr lang="en-US" sz="1800" i="1">
                            <a:effectLst/>
                            <a:latin typeface="+mn-lt"/>
                            <a:ea typeface="Times New Roman" panose="02020603050405020304" pitchFamily="18" charset="0"/>
                            <a:cs typeface="Times New Roman" panose="02020603050405020304" pitchFamily="18" charset="0"/>
                          </a:rPr>
                        </m:ctrlPr>
                      </m:fPr>
                      <m:num>
                        <m:r>
                          <a:rPr lang="vi-VN" sz="1800" i="1">
                            <a:effectLst/>
                            <a:latin typeface="+mn-lt"/>
                            <a:ea typeface="Times New Roman" panose="02020603050405020304" pitchFamily="18" charset="0"/>
                            <a:cs typeface="Times New Roman" panose="02020603050405020304" pitchFamily="18" charset="0"/>
                          </a:rPr>
                          <m:t>1</m:t>
                        </m:r>
                      </m:num>
                      <m:den>
                        <m:r>
                          <a:rPr lang="vi-VN" sz="1800" i="1">
                            <a:effectLst/>
                            <a:latin typeface="+mn-lt"/>
                            <a:ea typeface="Times New Roman" panose="02020603050405020304" pitchFamily="18" charset="0"/>
                            <a:cs typeface="Times New Roman" panose="02020603050405020304" pitchFamily="18" charset="0"/>
                          </a:rPr>
                          <m:t>6</m:t>
                        </m:r>
                      </m:den>
                    </m:f>
                  </m:oMath>
                </a14:m>
                <a:r>
                  <a:rPr lang="vi-VN" sz="1800">
                    <a:effectLst/>
                    <a:latin typeface="+mn-lt"/>
                    <a:ea typeface="Times New Roman" panose="02020603050405020304" pitchFamily="18" charset="0"/>
                    <a:cs typeface="Times New Roman" panose="02020603050405020304" pitchFamily="18" charset="0"/>
                  </a:rPr>
                  <a:t>. </a:t>
                </a:r>
                <a:endParaRPr lang="en-US" sz="1800" smtClean="0">
                  <a:effectLst/>
                  <a:latin typeface="+mn-lt"/>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vi-VN" sz="1800" smtClean="0">
                    <a:effectLst/>
                    <a:latin typeface="+mn-lt"/>
                    <a:ea typeface="Times New Roman" panose="02020603050405020304" pitchFamily="18" charset="0"/>
                    <a:cs typeface="Times New Roman" panose="02020603050405020304" pitchFamily="18" charset="0"/>
                  </a:rPr>
                  <a:t>Khi s</a:t>
                </a:r>
                <a:r>
                  <a:rPr lang="en-US" sz="1800" smtClean="0">
                    <a:latin typeface="+mn-lt"/>
                    <a:ea typeface="Times New Roman" panose="02020603050405020304" pitchFamily="18" charset="0"/>
                    <a:cs typeface="Times New Roman" panose="02020603050405020304" pitchFamily="18" charset="0"/>
                  </a:rPr>
                  <a:t>ố</a:t>
                </a:r>
                <a:r>
                  <a:rPr lang="vi-VN" sz="1800" smtClean="0">
                    <a:effectLst/>
                    <a:latin typeface="+mn-lt"/>
                    <a:ea typeface="Times New Roman" panose="02020603050405020304" pitchFamily="18" charset="0"/>
                    <a:cs typeface="Times New Roman" panose="02020603050405020304" pitchFamily="18" charset="0"/>
                  </a:rPr>
                  <a:t> </a:t>
                </a:r>
                <a:r>
                  <a:rPr lang="vi-VN" sz="1800">
                    <a:effectLst/>
                    <a:latin typeface="+mn-lt"/>
                    <a:ea typeface="Times New Roman" panose="02020603050405020304" pitchFamily="18" charset="0"/>
                    <a:cs typeface="Times New Roman" panose="02020603050405020304" pitchFamily="18" charset="0"/>
                  </a:rPr>
                  <a:t>lần tung xúc xắc ngày càng lớn thì xác suất thực nghiệm của biến cố </a:t>
                </a:r>
                <a14:m>
                  <m:oMath xmlns:m="http://schemas.openxmlformats.org/officeDocument/2006/math">
                    <m:r>
                      <a:rPr lang="vi-VN" sz="1800" i="1">
                        <a:effectLst/>
                        <a:latin typeface="+mn-lt"/>
                        <a:ea typeface="Times New Roman" panose="02020603050405020304" pitchFamily="18" charset="0"/>
                        <a:cs typeface="Times New Roman" panose="02020603050405020304" pitchFamily="18" charset="0"/>
                      </a:rPr>
                      <m:t>𝐴</m:t>
                    </m:r>
                  </m:oMath>
                </a14:m>
                <a:r>
                  <a:rPr lang="vi-VN" sz="1800">
                    <a:effectLst/>
                    <a:latin typeface="+mn-lt"/>
                    <a:ea typeface="Times New Roman" panose="02020603050405020304" pitchFamily="18" charset="0"/>
                    <a:cs typeface="Times New Roman" panose="02020603050405020304" pitchFamily="18" charset="0"/>
                  </a:rPr>
                  <a:t> càng gần với </a:t>
                </a:r>
                <a14:m>
                  <m:oMath xmlns:m="http://schemas.openxmlformats.org/officeDocument/2006/math">
                    <m:f>
                      <m:fPr>
                        <m:ctrlPr>
                          <a:rPr lang="en-US" sz="1800" i="1">
                            <a:effectLst/>
                            <a:latin typeface="+mn-lt"/>
                            <a:ea typeface="Times New Roman" panose="02020603050405020304" pitchFamily="18" charset="0"/>
                            <a:cs typeface="Times New Roman" panose="02020603050405020304" pitchFamily="18" charset="0"/>
                          </a:rPr>
                        </m:ctrlPr>
                      </m:fPr>
                      <m:num>
                        <m:r>
                          <a:rPr lang="vi-VN" sz="1800" i="1">
                            <a:effectLst/>
                            <a:latin typeface="+mn-lt"/>
                            <a:ea typeface="Times New Roman" panose="02020603050405020304" pitchFamily="18" charset="0"/>
                            <a:cs typeface="Times New Roman" panose="02020603050405020304" pitchFamily="18" charset="0"/>
                          </a:rPr>
                          <m:t>1</m:t>
                        </m:r>
                      </m:num>
                      <m:den>
                        <m:r>
                          <a:rPr lang="vi-VN" sz="1800" i="1">
                            <a:effectLst/>
                            <a:latin typeface="+mn-lt"/>
                            <a:ea typeface="Times New Roman" panose="02020603050405020304" pitchFamily="18" charset="0"/>
                            <a:cs typeface="Times New Roman" panose="02020603050405020304" pitchFamily="18" charset="0"/>
                          </a:rPr>
                          <m:t>6</m:t>
                        </m:r>
                      </m:den>
                    </m:f>
                  </m:oMath>
                </a14:m>
                <a:r>
                  <a:rPr lang="vi-VN" sz="1800" smtClean="0">
                    <a:effectLst/>
                    <a:latin typeface="+mn-lt"/>
                    <a:ea typeface="Times New Roman" panose="02020603050405020304" pitchFamily="18"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38" name="Rectangle 37"/>
              <p:cNvSpPr>
                <a:spLocks noRot="1" noChangeAspect="1" noMove="1" noResize="1" noEditPoints="1" noAdjustHandles="1" noChangeArrowheads="1" noChangeShapeType="1" noTextEdit="1"/>
              </p:cNvSpPr>
              <p:nvPr/>
            </p:nvSpPr>
            <p:spPr>
              <a:xfrm>
                <a:off x="55290" y="3173427"/>
                <a:ext cx="9041004" cy="1862048"/>
              </a:xfrm>
              <a:prstGeom prst="rect">
                <a:avLst/>
              </a:prstGeom>
              <a:blipFill>
                <a:blip r:embed="rId4"/>
                <a:stretch>
                  <a:fillRect l="-539" r="-607"/>
                </a:stretch>
              </a:blipFill>
            </p:spPr>
            <p:txBody>
              <a:bodyPr/>
              <a:lstStyle/>
              <a:p>
                <a:r>
                  <a:rPr lang="en-US">
                    <a:noFill/>
                  </a:rPr>
                  <a:t> </a:t>
                </a:r>
              </a:p>
            </p:txBody>
          </p:sp>
        </mc:Fallback>
      </mc:AlternateContent>
      <p:sp>
        <p:nvSpPr>
          <p:cNvPr id="8" name="Google Shape;3331;p61"/>
          <p:cNvSpPr txBox="1"/>
          <p:nvPr/>
        </p:nvSpPr>
        <p:spPr>
          <a:xfrm flipH="1">
            <a:off x="3092983" y="259089"/>
            <a:ext cx="2593340"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lang="fr-FR" sz="2000" b="1" smtClean="0">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2</a:t>
            </a: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 (SGK – </a:t>
            </a: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tr.36)</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9700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fade">
                                      <p:cBhvr>
                                        <p:cTn id="24" dur="500"/>
                                        <p:tgtEl>
                                          <p:spTgt spid="3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8">
                                            <p:txEl>
                                              <p:pRg st="1" end="1"/>
                                            </p:txEl>
                                          </p:spTgt>
                                        </p:tgtEl>
                                        <p:attrNameLst>
                                          <p:attrName>style.visibility</p:attrName>
                                        </p:attrNameLst>
                                      </p:cBhvr>
                                      <p:to>
                                        <p:strVal val="visible"/>
                                      </p:to>
                                    </p:set>
                                    <p:animEffect transition="in" filter="wipe(up)">
                                      <p:cBhvr>
                                        <p:cTn id="29"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84671" flipH="1">
            <a:off x="8520343" y="2268972"/>
            <a:ext cx="390337" cy="544916"/>
          </a:xfrm>
          <a:prstGeom prst="rect">
            <a:avLst/>
          </a:prstGeom>
        </p:spPr>
      </p:pic>
      <p:sp>
        <p:nvSpPr>
          <p:cNvPr id="3" name="Rectangle 2"/>
          <p:cNvSpPr/>
          <p:nvPr/>
        </p:nvSpPr>
        <p:spPr>
          <a:xfrm>
            <a:off x="55290" y="879008"/>
            <a:ext cx="8421754"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Gieo một xúc xắc 30 lần liên tiếp, ghi lại mặt xuất hiện của xúc xắc sau mỗi lần gieo. Tính xác suất thực nghiệm của mỗi biến cố sau</a:t>
            </a:r>
            <a:r>
              <a:rPr kumimoji="0" lang="en-US" sz="1800" b="0" i="0" u="none" strike="noStrike" kern="0" cap="none" spc="0" normalizeH="0" baseline="0" noProof="0" smtClean="0">
                <a:ln>
                  <a:noFill/>
                </a:ln>
                <a:solidFill>
                  <a:srgbClr val="000000"/>
                </a:solidFill>
                <a:effectLst/>
                <a:uLnTx/>
                <a:uFillTx/>
                <a:latin typeface="Arial"/>
                <a:cs typeface="Arial"/>
                <a:sym typeface="Arial"/>
              </a:rPr>
              <a:t>:</a:t>
            </a:r>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a) “Mặt xuất hiện của xúc xắc là mặt 3 chấm</a:t>
            </a:r>
            <a:r>
              <a:rPr kumimoji="0" lang="en-US" sz="1800" b="0" i="0" u="none" strike="noStrike" kern="0" cap="none" spc="0" normalizeH="0" baseline="0" noProof="0" smtClean="0">
                <a:ln>
                  <a:noFill/>
                </a:ln>
                <a:solidFill>
                  <a:srgbClr val="000000"/>
                </a:solidFill>
                <a:effectLst/>
                <a:uLnTx/>
                <a:uFillTx/>
                <a:latin typeface="Arial"/>
                <a:cs typeface="Arial"/>
                <a:sym typeface="Arial"/>
              </a:rPr>
              <a:t>”.</a:t>
            </a:r>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 “Mặt xuất hiện của xúc xắc là mặt 4 chấm”. </a:t>
            </a:r>
          </a:p>
        </p:txBody>
      </p:sp>
      <p:sp>
        <p:nvSpPr>
          <p:cNvPr id="37" name="Rectangle 36"/>
          <p:cNvSpPr/>
          <p:nvPr/>
        </p:nvSpPr>
        <p:spPr>
          <a:xfrm>
            <a:off x="4079312" y="276224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38" name="Rectangle 37"/>
              <p:cNvSpPr/>
              <p:nvPr/>
            </p:nvSpPr>
            <p:spPr>
              <a:xfrm>
                <a:off x="55290" y="3173427"/>
                <a:ext cx="9041004" cy="1637371"/>
              </a:xfrm>
              <a:prstGeom prst="rect">
                <a:avLst/>
              </a:prstGeom>
            </p:spPr>
            <p:txBody>
              <a:bodyPr wrap="square">
                <a:spAutoFit/>
              </a:bodyPr>
              <a:lstStyle/>
              <a:p>
                <a:pPr lvl="0" algn="just">
                  <a:lnSpc>
                    <a:spcPct val="150000"/>
                  </a:lnSpc>
                  <a:defRPr/>
                </a:pPr>
                <a:r>
                  <a:rPr lang="fr-FR" sz="1800">
                    <a:ea typeface="Times New Roman" panose="02020603050405020304" pitchFamily="18" charset="0"/>
                    <a:cs typeface="Times New Roman" panose="02020603050405020304" pitchFamily="18" charset="0"/>
                  </a:rPr>
                  <a:t>b</a:t>
                </a:r>
                <a:r>
                  <a:rPr lang="fr-FR" sz="1800">
                    <a:ea typeface="Times New Roman" panose="02020603050405020304" pitchFamily="18" charset="0"/>
                    <a:cs typeface="Times New Roman" panose="02020603050405020304" pitchFamily="18" charset="0"/>
                  </a:rPr>
                  <a:t>) Xác suất thực nghiệm của biến cố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𝐵</m:t>
                    </m:r>
                    <m:r>
                      <a:rPr lang="vi-VN"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vi-VN" sz="1800">
                    <a:latin typeface="Arial" panose="020B0604020202020204" pitchFamily="34" charset="0"/>
                    <a:ea typeface="Times New Roman" panose="02020603050405020304" pitchFamily="18" charset="0"/>
                    <a:cs typeface="Times New Roman" panose="02020603050405020304" pitchFamily="18" charset="0"/>
                  </a:rPr>
                  <a:t> “Mặt xuất hiện của xúc xắc là mặt 4 chấm” là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cs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cs typeface="Times New Roman" panose="02020603050405020304" pitchFamily="18" charset="0"/>
                          </a:rPr>
                          <m:t>6</m:t>
                        </m:r>
                      </m:den>
                    </m:f>
                  </m:oMath>
                </a14:m>
                <a:r>
                  <a:rPr lang="vi-VN" sz="1800">
                    <a:latin typeface="Arial" panose="020B0604020202020204" pitchFamily="34" charset="0"/>
                    <a:ea typeface="Times New Roman" panose="02020603050405020304" pitchFamily="18" charset="0"/>
                    <a:cs typeface="Times New Roman" panose="02020603050405020304" pitchFamily="18" charset="0"/>
                  </a:rPr>
                  <a:t>. </a:t>
                </a:r>
                <a:endParaRPr lang="en-US" sz="1800" smtClean="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defRPr/>
                </a:pPr>
                <a:r>
                  <a:rPr lang="vi-VN" sz="1800" smtClean="0">
                    <a:latin typeface="Arial" panose="020B0604020202020204" pitchFamily="34" charset="0"/>
                    <a:ea typeface="Times New Roman" panose="02020603050405020304" pitchFamily="18" charset="0"/>
                    <a:cs typeface="Times New Roman" panose="02020603050405020304" pitchFamily="18" charset="0"/>
                  </a:rPr>
                  <a:t>Khi </a:t>
                </a:r>
                <a:r>
                  <a:rPr lang="vi-VN" sz="1800">
                    <a:ea typeface="Times New Roman" panose="02020603050405020304" pitchFamily="18" charset="0"/>
                    <a:cs typeface="Times New Roman" panose="02020603050405020304" pitchFamily="18" charset="0"/>
                  </a:rPr>
                  <a:t>s</a:t>
                </a:r>
                <a:r>
                  <a:rPr lang="en-US" sz="1800">
                    <a:ea typeface="Times New Roman" panose="02020603050405020304" pitchFamily="18" charset="0"/>
                    <a:cs typeface="Times New Roman" panose="02020603050405020304" pitchFamily="18" charset="0"/>
                  </a:rPr>
                  <a:t>ố</a:t>
                </a:r>
                <a:r>
                  <a:rPr lang="vi-VN" sz="1800" smtClean="0">
                    <a:latin typeface="Arial" panose="020B0604020202020204" pitchFamily="34" charset="0"/>
                    <a:ea typeface="Times New Roman" panose="02020603050405020304" pitchFamily="18" charset="0"/>
                    <a:cs typeface="Times New Roman" panose="02020603050405020304" pitchFamily="18" charset="0"/>
                  </a:rPr>
                  <a:t> </a:t>
                </a:r>
                <a:r>
                  <a:rPr lang="vi-VN" sz="1800">
                    <a:latin typeface="Arial" panose="020B0604020202020204" pitchFamily="34" charset="0"/>
                    <a:ea typeface="Times New Roman" panose="02020603050405020304" pitchFamily="18" charset="0"/>
                    <a:cs typeface="Times New Roman" panose="02020603050405020304" pitchFamily="18" charset="0"/>
                  </a:rPr>
                  <a:t>lần tung xúc xắc ngày càng lớn thì xác suất thực nghiệm của biến cố </a:t>
                </a:r>
                <a14:m>
                  <m:oMath xmlns:m="http://schemas.openxmlformats.org/officeDocument/2006/math">
                    <m:r>
                      <a:rPr lang="vi-VN" sz="1800" i="1">
                        <a:latin typeface="Cambria Math" panose="02040503050406030204" pitchFamily="18" charset="0"/>
                        <a:ea typeface="Times New Roman" panose="02020603050405020304" pitchFamily="18" charset="0"/>
                        <a:cs typeface="Times New Roman" panose="02020603050405020304" pitchFamily="18" charset="0"/>
                      </a:rPr>
                      <m:t>𝐵</m:t>
                    </m:r>
                  </m:oMath>
                </a14:m>
                <a:r>
                  <a:rPr lang="vi-VN" sz="1800">
                    <a:latin typeface="Arial" panose="020B0604020202020204" pitchFamily="34" charset="0"/>
                    <a:ea typeface="Times New Roman" panose="02020603050405020304" pitchFamily="18" charset="0"/>
                    <a:cs typeface="Times New Roman" panose="02020603050405020304" pitchFamily="18" charset="0"/>
                  </a:rPr>
                  <a:t> càng gần với </a:t>
                </a:r>
                <a14:m>
                  <m:oMath xmlns:m="http://schemas.openxmlformats.org/officeDocument/2006/math">
                    <m:f>
                      <m:f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cs typeface="Times New Roman" panose="02020603050405020304" pitchFamily="18" charset="0"/>
                          </a:rPr>
                          <m:t>1</m:t>
                        </m:r>
                      </m:num>
                      <m:den>
                        <m:r>
                          <a:rPr lang="vi-VN" sz="1800" i="1">
                            <a:latin typeface="Cambria Math" panose="02040503050406030204" pitchFamily="18" charset="0"/>
                            <a:ea typeface="Times New Roman" panose="02020603050405020304" pitchFamily="18" charset="0"/>
                            <a:cs typeface="Times New Roman" panose="02020603050405020304" pitchFamily="18" charset="0"/>
                          </a:rPr>
                          <m:t>6</m:t>
                        </m:r>
                      </m:den>
                    </m:f>
                  </m:oMath>
                </a14:m>
                <a:r>
                  <a:rPr lang="vi-VN" sz="1800">
                    <a:latin typeface="Arial" panose="020B0604020202020204" pitchFamily="34" charset="0"/>
                    <a:ea typeface="Times New Roman" panose="02020603050405020304" pitchFamily="18" charset="0"/>
                    <a:cs typeface="Times New Roman" panose="02020603050405020304" pitchFamily="18" charset="0"/>
                  </a:rPr>
                  <a:t>.</a:t>
                </a:r>
                <a:endParaRPr lang="en-US" sz="1800">
                  <a:ea typeface="Arial" panose="020B0604020202020204" pitchFamily="34" charset="0"/>
                  <a:cs typeface="Times New Roman" panose="02020603050405020304" pitchFamily="18" charset="0"/>
                </a:endParaRPr>
              </a:p>
            </p:txBody>
          </p:sp>
        </mc:Choice>
        <mc:Fallback>
          <p:sp>
            <p:nvSpPr>
              <p:cNvPr id="38" name="Rectangle 37"/>
              <p:cNvSpPr>
                <a:spLocks noRot="1" noChangeAspect="1" noMove="1" noResize="1" noEditPoints="1" noAdjustHandles="1" noChangeArrowheads="1" noChangeShapeType="1" noTextEdit="1"/>
              </p:cNvSpPr>
              <p:nvPr/>
            </p:nvSpPr>
            <p:spPr>
              <a:xfrm>
                <a:off x="55290" y="3173427"/>
                <a:ext cx="9041004" cy="1637371"/>
              </a:xfrm>
              <a:prstGeom prst="rect">
                <a:avLst/>
              </a:prstGeom>
              <a:blipFill>
                <a:blip r:embed="rId4"/>
                <a:stretch>
                  <a:fillRect l="-539" r="-607" b="-1493"/>
                </a:stretch>
              </a:blipFill>
            </p:spPr>
            <p:txBody>
              <a:bodyPr/>
              <a:lstStyle/>
              <a:p>
                <a:r>
                  <a:rPr lang="en-US">
                    <a:noFill/>
                  </a:rPr>
                  <a:t> </a:t>
                </a:r>
              </a:p>
            </p:txBody>
          </p:sp>
        </mc:Fallback>
      </mc:AlternateContent>
      <p:sp>
        <p:nvSpPr>
          <p:cNvPr id="8" name="Google Shape;3331;p61"/>
          <p:cNvSpPr txBox="1"/>
          <p:nvPr/>
        </p:nvSpPr>
        <p:spPr>
          <a:xfrm flipH="1">
            <a:off x="3092983" y="259089"/>
            <a:ext cx="2593340"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2 (SGK – tr.36)</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933009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wipe(up)">
                                      <p:cBhvr>
                                        <p:cTn id="12"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9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92" y="-30094"/>
            <a:ext cx="1522663" cy="5333391"/>
          </a:xfrm>
          <a:prstGeom prst="rect">
            <a:avLst/>
          </a:prstGeom>
        </p:spPr>
      </p:pic>
      <p:sp>
        <p:nvSpPr>
          <p:cNvPr id="1910" name="Google Shape;1910;p36"/>
          <p:cNvSpPr txBox="1">
            <a:spLocks noGrp="1"/>
          </p:cNvSpPr>
          <p:nvPr>
            <p:ph type="subTitle" idx="9"/>
          </p:nvPr>
        </p:nvSpPr>
        <p:spPr>
          <a:xfrm>
            <a:off x="1836231" y="1860790"/>
            <a:ext cx="6795309" cy="484800"/>
          </a:xfrm>
          <a:prstGeom prst="rect">
            <a:avLst/>
          </a:prstGeom>
        </p:spPr>
        <p:txBody>
          <a:bodyPr spcFirstLastPara="1" wrap="square" lIns="91425" tIns="91425" rIns="91425" bIns="91425" anchor="b" anchorCtr="0">
            <a:noAutofit/>
          </a:bodyPr>
          <a:lstStyle/>
          <a:p>
            <a:pPr marL="0" lvl="0" indent="0" algn="just">
              <a:lnSpc>
                <a:spcPct val="150000"/>
              </a:lnSpc>
            </a:pPr>
            <a:r>
              <a:rPr lang="vi-VN" sz="2100" b="0">
                <a:solidFill>
                  <a:schemeClr val="accent6">
                    <a:lumMod val="50000"/>
                  </a:schemeClr>
                </a:solidFill>
                <a:latin typeface="+mn-lt"/>
              </a:rPr>
              <a:t>Xác suất thực nghiệm của một biến cố trong trò chơi tung đồng xu</a:t>
            </a:r>
            <a:endParaRPr sz="2100" b="0">
              <a:solidFill>
                <a:schemeClr val="accent6">
                  <a:lumMod val="50000"/>
                </a:schemeClr>
              </a:solidFill>
              <a:latin typeface="+mn-lt"/>
            </a:endParaRPr>
          </a:p>
        </p:txBody>
      </p:sp>
      <p:grpSp>
        <p:nvGrpSpPr>
          <p:cNvPr id="1911" name="Google Shape;1911;p36"/>
          <p:cNvGrpSpPr/>
          <p:nvPr/>
        </p:nvGrpSpPr>
        <p:grpSpPr>
          <a:xfrm rot="635347">
            <a:off x="748859" y="1370756"/>
            <a:ext cx="832463" cy="815653"/>
            <a:chOff x="4954259" y="1138378"/>
            <a:chExt cx="616622" cy="610761"/>
          </a:xfrm>
        </p:grpSpPr>
        <p:sp>
          <p:nvSpPr>
            <p:cNvPr id="1912" name="Google Shape;1912;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36"/>
          <p:cNvSpPr txBox="1">
            <a:spLocks noGrp="1"/>
          </p:cNvSpPr>
          <p:nvPr>
            <p:ph type="title" idx="5"/>
          </p:nvPr>
        </p:nvSpPr>
        <p:spPr>
          <a:xfrm>
            <a:off x="868056" y="1526238"/>
            <a:ext cx="6679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accent6">
                    <a:lumMod val="50000"/>
                  </a:schemeClr>
                </a:solidFill>
                <a:latin typeface="+mj-lt"/>
              </a:rPr>
              <a:t>I</a:t>
            </a:r>
            <a:endParaRPr sz="2800">
              <a:solidFill>
                <a:schemeClr val="accent6">
                  <a:lumMod val="50000"/>
                </a:schemeClr>
              </a:solidFill>
              <a:latin typeface="+mj-lt"/>
            </a:endParaRPr>
          </a:p>
        </p:txBody>
      </p:sp>
      <p:grpSp>
        <p:nvGrpSpPr>
          <p:cNvPr id="1928" name="Google Shape;1928;p36"/>
          <p:cNvGrpSpPr/>
          <p:nvPr/>
        </p:nvGrpSpPr>
        <p:grpSpPr>
          <a:xfrm rot="635347">
            <a:off x="748859" y="2544373"/>
            <a:ext cx="832463" cy="815653"/>
            <a:chOff x="4954259" y="1138378"/>
            <a:chExt cx="616622" cy="610761"/>
          </a:xfrm>
        </p:grpSpPr>
        <p:sp>
          <p:nvSpPr>
            <p:cNvPr id="1929"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36"/>
          <p:cNvSpPr txBox="1">
            <a:spLocks noGrp="1"/>
          </p:cNvSpPr>
          <p:nvPr>
            <p:ph type="title" idx="7"/>
          </p:nvPr>
        </p:nvSpPr>
        <p:spPr>
          <a:xfrm>
            <a:off x="818759" y="27234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solidFill>
                  <a:schemeClr val="accent6">
                    <a:lumMod val="50000"/>
                  </a:schemeClr>
                </a:solidFill>
                <a:latin typeface="+mj-lt"/>
              </a:rPr>
              <a:t>II</a:t>
            </a:r>
            <a:endParaRPr sz="2800">
              <a:solidFill>
                <a:schemeClr val="accent6">
                  <a:lumMod val="50000"/>
                </a:schemeClr>
              </a:solidFill>
              <a:latin typeface="+mj-lt"/>
            </a:endParaRPr>
          </a:p>
        </p:txBody>
      </p:sp>
      <p:sp>
        <p:nvSpPr>
          <p:cNvPr id="40" name="Google Shape;1991;p38"/>
          <p:cNvSpPr txBox="1">
            <a:spLocks/>
          </p:cNvSpPr>
          <p:nvPr/>
        </p:nvSpPr>
        <p:spPr>
          <a:xfrm>
            <a:off x="796421" y="302898"/>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en-US" b="1">
                <a:solidFill>
                  <a:srgbClr val="C00000"/>
                </a:solidFill>
                <a:latin typeface="Arial"/>
              </a:rPr>
              <a:t>NỘI DUNG BÀI HỌC</a:t>
            </a:r>
          </a:p>
        </p:txBody>
      </p:sp>
      <p:sp>
        <p:nvSpPr>
          <p:cNvPr id="48" name="Google Shape;1910;p36"/>
          <p:cNvSpPr txBox="1">
            <a:spLocks noGrp="1"/>
          </p:cNvSpPr>
          <p:nvPr>
            <p:ph type="subTitle" idx="9"/>
          </p:nvPr>
        </p:nvSpPr>
        <p:spPr>
          <a:xfrm>
            <a:off x="1811597" y="3100708"/>
            <a:ext cx="6821279" cy="484800"/>
          </a:xfrm>
          <a:prstGeom prst="rect">
            <a:avLst/>
          </a:prstGeom>
        </p:spPr>
        <p:txBody>
          <a:bodyPr spcFirstLastPara="1" wrap="square" lIns="91425" tIns="91425" rIns="91425" bIns="91425" anchor="b" anchorCtr="0">
            <a:noAutofit/>
          </a:bodyPr>
          <a:lstStyle/>
          <a:p>
            <a:pPr marL="0" indent="0" algn="just">
              <a:lnSpc>
                <a:spcPct val="150000"/>
              </a:lnSpc>
            </a:pPr>
            <a:r>
              <a:rPr lang="vi-VN" sz="2100" b="0">
                <a:solidFill>
                  <a:schemeClr val="accent6">
                    <a:lumMod val="50000"/>
                  </a:schemeClr>
                </a:solidFill>
                <a:latin typeface="+mn-lt"/>
              </a:rPr>
              <a:t>Xác suất thực nghiệm của một biến cố trong trò chơi gieo xúc xắc</a:t>
            </a:r>
            <a:endParaRPr lang="en-US" sz="2100" b="0">
              <a:solidFill>
                <a:schemeClr val="accent6">
                  <a:lumMod val="50000"/>
                </a:schemeClr>
              </a:solidFill>
              <a:latin typeface="+mn-lt"/>
            </a:endParaRPr>
          </a:p>
        </p:txBody>
      </p:sp>
      <p:grpSp>
        <p:nvGrpSpPr>
          <p:cNvPr id="22" name="Google Shape;1928;p36"/>
          <p:cNvGrpSpPr/>
          <p:nvPr/>
        </p:nvGrpSpPr>
        <p:grpSpPr>
          <a:xfrm rot="635347">
            <a:off x="806568" y="3844242"/>
            <a:ext cx="832463" cy="815653"/>
            <a:chOff x="4954259" y="1138378"/>
            <a:chExt cx="616622" cy="610761"/>
          </a:xfrm>
        </p:grpSpPr>
        <p:sp>
          <p:nvSpPr>
            <p:cNvPr id="23"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934;p36"/>
          <p:cNvSpPr txBox="1">
            <a:spLocks noGrp="1"/>
          </p:cNvSpPr>
          <p:nvPr>
            <p:ph type="title" idx="7"/>
          </p:nvPr>
        </p:nvSpPr>
        <p:spPr>
          <a:xfrm>
            <a:off x="884419" y="403130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solidFill>
                  <a:schemeClr val="accent6">
                    <a:lumMod val="50000"/>
                  </a:schemeClr>
                </a:solidFill>
                <a:latin typeface="+mj-lt"/>
              </a:rPr>
              <a:t>III</a:t>
            </a:r>
            <a:endParaRPr sz="2800">
              <a:solidFill>
                <a:schemeClr val="accent6">
                  <a:lumMod val="50000"/>
                </a:schemeClr>
              </a:solidFill>
              <a:latin typeface="+mj-lt"/>
            </a:endParaRPr>
          </a:p>
        </p:txBody>
      </p:sp>
      <p:sp>
        <p:nvSpPr>
          <p:cNvPr id="29" name="Google Shape;1910;p36"/>
          <p:cNvSpPr txBox="1">
            <a:spLocks noGrp="1"/>
          </p:cNvSpPr>
          <p:nvPr>
            <p:ph type="subTitle" idx="9"/>
          </p:nvPr>
        </p:nvSpPr>
        <p:spPr>
          <a:xfrm>
            <a:off x="1836231" y="4336867"/>
            <a:ext cx="6762233" cy="484800"/>
          </a:xfrm>
          <a:prstGeom prst="rect">
            <a:avLst/>
          </a:prstGeom>
        </p:spPr>
        <p:txBody>
          <a:bodyPr spcFirstLastPara="1" wrap="square" lIns="91425" tIns="91425" rIns="91425" bIns="91425" anchor="b" anchorCtr="0">
            <a:noAutofit/>
          </a:bodyPr>
          <a:lstStyle/>
          <a:p>
            <a:pPr marL="0" indent="0" algn="just">
              <a:lnSpc>
                <a:spcPct val="150000"/>
              </a:lnSpc>
            </a:pPr>
            <a:r>
              <a:rPr lang="vi-VN" sz="2100" b="0">
                <a:solidFill>
                  <a:schemeClr val="accent6">
                    <a:lumMod val="50000"/>
                  </a:schemeClr>
                </a:solidFill>
                <a:latin typeface="+mn-lt"/>
              </a:rPr>
              <a:t>Xác suất thực nghiệm của một biến cố trong trò chơi chọn ngẫu nhiên một đối tượng từ một nhóm đối tượng</a:t>
            </a:r>
            <a:endParaRPr lang="en-US" sz="2100" b="0">
              <a:solidFill>
                <a:schemeClr val="accent6">
                  <a:lumMod val="50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22"/>
                                        </p:tgtEl>
                                        <p:attrNameLst>
                                          <p:attrName>style.visibility</p:attrName>
                                        </p:attrNameLst>
                                      </p:cBhvr>
                                      <p:to>
                                        <p:strVal val="visible"/>
                                      </p:to>
                                    </p:set>
                                    <p:animEffect transition="in" filter="randombar(horizontal)">
                                      <p:cBhvr>
                                        <p:cTn id="11" dur="500"/>
                                        <p:tgtEl>
                                          <p:spTgt spid="1922"/>
                                        </p:tgtEl>
                                      </p:cBhvr>
                                    </p:animEffect>
                                  </p:childTnLst>
                                </p:cTn>
                              </p:par>
                              <p:par>
                                <p:cTn id="12" presetID="14" presetClass="entr" presetSubtype="10" fill="hold" nodeType="withEffect">
                                  <p:stCondLst>
                                    <p:cond delay="0"/>
                                  </p:stCondLst>
                                  <p:childTnLst>
                                    <p:set>
                                      <p:cBhvr>
                                        <p:cTn id="13" dur="1" fill="hold">
                                          <p:stCondLst>
                                            <p:cond delay="0"/>
                                          </p:stCondLst>
                                        </p:cTn>
                                        <p:tgtEl>
                                          <p:spTgt spid="1911"/>
                                        </p:tgtEl>
                                        <p:attrNameLst>
                                          <p:attrName>style.visibility</p:attrName>
                                        </p:attrNameLst>
                                      </p:cBhvr>
                                      <p:to>
                                        <p:strVal val="visible"/>
                                      </p:to>
                                    </p:set>
                                    <p:animEffect transition="in" filter="randombar(horizontal)">
                                      <p:cBhvr>
                                        <p:cTn id="14" dur="500"/>
                                        <p:tgtEl>
                                          <p:spTgt spid="19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10">
                                            <p:txEl>
                                              <p:pRg st="0" end="0"/>
                                            </p:txEl>
                                          </p:spTgt>
                                        </p:tgtEl>
                                        <p:attrNameLst>
                                          <p:attrName>style.visibility</p:attrName>
                                        </p:attrNameLst>
                                      </p:cBhvr>
                                      <p:to>
                                        <p:strVal val="visible"/>
                                      </p:to>
                                    </p:set>
                                    <p:animEffect transition="in" filter="randombar(horizontal)">
                                      <p:cBhvr>
                                        <p:cTn id="17" dur="500"/>
                                        <p:tgtEl>
                                          <p:spTgt spid="1910">
                                            <p:txEl>
                                              <p:pRg st="0" end="0"/>
                                            </p:txEl>
                                          </p:spTgt>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934"/>
                                        </p:tgtEl>
                                        <p:attrNameLst>
                                          <p:attrName>style.visibility</p:attrName>
                                        </p:attrNameLst>
                                      </p:cBhvr>
                                      <p:to>
                                        <p:strVal val="visible"/>
                                      </p:to>
                                    </p:set>
                                    <p:animEffect transition="in" filter="fade">
                                      <p:cBhvr>
                                        <p:cTn id="21" dur="500"/>
                                        <p:tgtEl>
                                          <p:spTgt spid="1934"/>
                                        </p:tgtEl>
                                      </p:cBhvr>
                                    </p:animEffect>
                                    <p:anim calcmode="lin" valueType="num">
                                      <p:cBhvr>
                                        <p:cTn id="22" dur="500" fill="hold"/>
                                        <p:tgtEl>
                                          <p:spTgt spid="1934"/>
                                        </p:tgtEl>
                                        <p:attrNameLst>
                                          <p:attrName>ppt_x</p:attrName>
                                        </p:attrNameLst>
                                      </p:cBhvr>
                                      <p:tavLst>
                                        <p:tav tm="0">
                                          <p:val>
                                            <p:strVal val="#ppt_x"/>
                                          </p:val>
                                        </p:tav>
                                        <p:tav tm="100000">
                                          <p:val>
                                            <p:strVal val="#ppt_x"/>
                                          </p:val>
                                        </p:tav>
                                      </p:tavLst>
                                    </p:anim>
                                    <p:anim calcmode="lin" valueType="num">
                                      <p:cBhvr>
                                        <p:cTn id="23" dur="500" fill="hold"/>
                                        <p:tgtEl>
                                          <p:spTgt spid="19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28"/>
                                        </p:tgtEl>
                                        <p:attrNameLst>
                                          <p:attrName>style.visibility</p:attrName>
                                        </p:attrNameLst>
                                      </p:cBhvr>
                                      <p:to>
                                        <p:strVal val="visible"/>
                                      </p:to>
                                    </p:set>
                                    <p:animEffect transition="in" filter="fade">
                                      <p:cBhvr>
                                        <p:cTn id="26" dur="500"/>
                                        <p:tgtEl>
                                          <p:spTgt spid="1928"/>
                                        </p:tgtEl>
                                      </p:cBhvr>
                                    </p:animEffect>
                                    <p:anim calcmode="lin" valueType="num">
                                      <p:cBhvr>
                                        <p:cTn id="27" dur="500" fill="hold"/>
                                        <p:tgtEl>
                                          <p:spTgt spid="1928"/>
                                        </p:tgtEl>
                                        <p:attrNameLst>
                                          <p:attrName>ppt_x</p:attrName>
                                        </p:attrNameLst>
                                      </p:cBhvr>
                                      <p:tavLst>
                                        <p:tav tm="0">
                                          <p:val>
                                            <p:strVal val="#ppt_x"/>
                                          </p:val>
                                        </p:tav>
                                        <p:tav tm="100000">
                                          <p:val>
                                            <p:strVal val="#ppt_x"/>
                                          </p:val>
                                        </p:tav>
                                      </p:tavLst>
                                    </p:anim>
                                    <p:anim calcmode="lin" valueType="num">
                                      <p:cBhvr>
                                        <p:cTn id="28" dur="500" fill="hold"/>
                                        <p:tgtEl>
                                          <p:spTgt spid="19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Effect transition="in" filter="fade">
                                      <p:cBhvr>
                                        <p:cTn id="31" dur="500"/>
                                        <p:tgtEl>
                                          <p:spTgt spid="48">
                                            <p:txEl>
                                              <p:pRg st="0" end="0"/>
                                            </p:txEl>
                                          </p:spTgt>
                                        </p:tgtEl>
                                      </p:cBhvr>
                                    </p:animEffect>
                                    <p:anim calcmode="lin" valueType="num">
                                      <p:cBhvr>
                                        <p:cTn id="3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par>
                                <p:cTn id="38" presetID="14" presetClass="entr" presetSubtype="1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0" build="p"/>
      <p:bldP spid="1922" grpId="0"/>
      <p:bldP spid="1934" grpId="0"/>
      <p:bldP spid="40" grpId="0"/>
      <p:bldP spid="48" grpId="0" build="p"/>
      <p:bldP spid="28" grpId="0"/>
      <p:bldP spid="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17158"/>
            <a:ext cx="857748" cy="543117"/>
          </a:xfrm>
          <a:prstGeom prst="rect">
            <a:avLst/>
          </a:prstGeom>
        </p:spPr>
      </p:pic>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423408" y="928609"/>
            <a:ext cx="8286480" cy="170816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333333"/>
              </a:buClr>
              <a:buSzPts val="3600"/>
              <a:buFont typeface="Arial"/>
              <a:buNone/>
              <a:tabLst/>
              <a:defRPr/>
            </a:pPr>
            <a:r>
              <a:rPr kumimoji="0" lang="en-US" sz="7000" b="1" i="0" u="none" strike="noStrike" kern="0" cap="none" spc="0" normalizeH="0" baseline="0" noProof="0" smtClean="0">
                <a:ln>
                  <a:noFill/>
                </a:ln>
                <a:solidFill>
                  <a:srgbClr val="0082C6">
                    <a:lumMod val="50000"/>
                  </a:srgbClr>
                </a:solidFill>
                <a:effectLst/>
                <a:uLnTx/>
                <a:uFillTx/>
                <a:latin typeface="Arial" panose="020B0604020202020204" pitchFamily="34" charset="0"/>
                <a:cs typeface="Arial"/>
                <a:sym typeface="Delius"/>
              </a:rPr>
              <a:t>VẬN</a:t>
            </a:r>
            <a:r>
              <a:rPr kumimoji="0" lang="en-US" sz="7000" b="1" i="0" u="none" strike="noStrike" kern="0" cap="none" spc="0" normalizeH="0" noProof="0" smtClean="0">
                <a:ln>
                  <a:noFill/>
                </a:ln>
                <a:solidFill>
                  <a:srgbClr val="0082C6">
                    <a:lumMod val="50000"/>
                  </a:srgbClr>
                </a:solidFill>
                <a:effectLst/>
                <a:uLnTx/>
                <a:uFillTx/>
                <a:latin typeface="Arial" panose="020B0604020202020204" pitchFamily="34" charset="0"/>
                <a:cs typeface="Arial"/>
                <a:sym typeface="Delius"/>
              </a:rPr>
              <a:t> DỤNG</a:t>
            </a:r>
            <a:endParaRPr kumimoji="0" lang="vi-VN" sz="7000" b="1" i="0" u="none" strike="noStrike" kern="0" cap="none" spc="0" normalizeH="0" baseline="0" noProof="0">
              <a:ln>
                <a:noFill/>
              </a:ln>
              <a:solidFill>
                <a:srgbClr val="0082C6">
                  <a:lumMod val="50000"/>
                </a:srgbClr>
              </a:solidFill>
              <a:effectLst/>
              <a:uLnTx/>
              <a:uFillTx/>
              <a:latin typeface="Arial"/>
              <a:cs typeface="Arial"/>
              <a:sym typeface="Delius"/>
            </a:endParaRPr>
          </a:p>
        </p:txBody>
      </p:sp>
      <p:pic>
        <p:nvPicPr>
          <p:cNvPr id="13" name="Picture 12"/>
          <p:cNvPicPr>
            <a:picLocks noChangeAspect="1"/>
          </p:cNvPicPr>
          <p:nvPr/>
        </p:nvPicPr>
        <p:blipFill>
          <a:blip r:embed="rId4"/>
          <a:stretch>
            <a:fillRect/>
          </a:stretch>
        </p:blipFill>
        <p:spPr>
          <a:xfrm flipH="1">
            <a:off x="7058392" y="3754882"/>
            <a:ext cx="1605776" cy="1092708"/>
          </a:xfrm>
          <a:prstGeom prst="rect">
            <a:avLst/>
          </a:prstGeom>
        </p:spPr>
      </p:pic>
    </p:spTree>
    <p:extLst>
      <p:ext uri="{BB962C8B-B14F-4D97-AF65-F5344CB8AC3E}">
        <p14:creationId xmlns:p14="http://schemas.microsoft.com/office/powerpoint/2010/main" val="3770784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509"/>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10800000">
            <a:off x="8494776" y="1653329"/>
            <a:ext cx="649224" cy="1089768"/>
          </a:xfrm>
          <a:prstGeom prst="rect">
            <a:avLst/>
          </a:prstGeom>
        </p:spPr>
      </p:pic>
      <p:sp>
        <p:nvSpPr>
          <p:cNvPr id="9" name="Rectangle 8"/>
          <p:cNvSpPr/>
          <p:nvPr/>
        </p:nvSpPr>
        <p:spPr>
          <a:xfrm>
            <a:off x="293339" y="740006"/>
            <a:ext cx="8526049" cy="1338828"/>
          </a:xfrm>
          <a:prstGeom prst="rect">
            <a:avLst/>
          </a:prstGeom>
        </p:spPr>
        <p:txBody>
          <a:bodyPr wrap="square">
            <a:spAutoFit/>
          </a:bodyPr>
          <a:lstStyle/>
          <a:p>
            <a:pPr algn="just">
              <a:lnSpc>
                <a:spcPct val="150000"/>
              </a:lnSpc>
            </a:pPr>
            <a:r>
              <a:rPr lang="vi-VN" sz="1800">
                <a:latin typeface="+mn-lt"/>
              </a:rPr>
              <a:t>Trong trò chơi gieo xúc xắc, khi số lần gieo xúc xắc ngày càng lớn thì xác suất thực nghiệm của biến cố “Mặt xuất hiện của xúc xắc có số chấm là số chẵn” ngày càng gần với số thực nào?</a:t>
            </a:r>
            <a:endParaRPr lang="fr-FR" sz="1800">
              <a:latin typeface="+mn-lt"/>
            </a:endParaRPr>
          </a:p>
        </p:txBody>
      </p:sp>
      <p:sp>
        <p:nvSpPr>
          <p:cNvPr id="17" name="Rectangle 16"/>
          <p:cNvSpPr/>
          <p:nvPr/>
        </p:nvSpPr>
        <p:spPr>
          <a:xfrm>
            <a:off x="4246021" y="207883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12" name="Google Shape;3331;p61"/>
          <p:cNvSpPr txBox="1"/>
          <p:nvPr/>
        </p:nvSpPr>
        <p:spPr>
          <a:xfrm flipH="1">
            <a:off x="387363" y="187057"/>
            <a:ext cx="2593340"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3 (SGK – </a:t>
            </a: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tr.36)</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mc:Choice xmlns:a14="http://schemas.microsoft.com/office/drawing/2010/main" Requires="a14">
          <p:sp>
            <p:nvSpPr>
              <p:cNvPr id="3" name="Rectangle 2"/>
              <p:cNvSpPr/>
              <p:nvPr/>
            </p:nvSpPr>
            <p:spPr>
              <a:xfrm>
                <a:off x="293339" y="2542262"/>
                <a:ext cx="8432025" cy="2537169"/>
              </a:xfrm>
              <a:prstGeom prst="rect">
                <a:avLst/>
              </a:prstGeom>
            </p:spPr>
            <p:txBody>
              <a:bodyPr wrap="square">
                <a:spAutoFit/>
              </a:bodyPr>
              <a:lstStyle/>
              <a:p>
                <a:pPr algn="just">
                  <a:lnSpc>
                    <a:spcPct val="150000"/>
                  </a:lnSpc>
                </a:pPr>
                <a:r>
                  <a:rPr lang="fr-FR" sz="1800" smtClean="0">
                    <a:latin typeface="+mn-lt"/>
                    <a:ea typeface="Calibri" panose="020F0502020204030204" pitchFamily="34" charset="0"/>
                    <a:cs typeface="Times New Roman" panose="02020603050405020304" pitchFamily="18" charset="0"/>
                  </a:rPr>
                  <a:t>Kết quả thuận lợi cho biến cố </a:t>
                </a:r>
                <a:r>
                  <a:rPr lang="vi-VN" sz="1800">
                    <a:effectLst/>
                    <a:latin typeface="+mn-lt"/>
                    <a:ea typeface="Calibri" panose="020F0502020204030204" pitchFamily="34" charset="0"/>
                    <a:cs typeface="Times New Roman" panose="02020603050405020304" pitchFamily="18" charset="0"/>
                  </a:rPr>
                  <a:t>“Mặt xuất hiện của xúc xắc có số chấm là số chẵn” là: Mặt 2, 4, 6 chấm </a:t>
                </a:r>
                <a14:m>
                  <m:oMath xmlns:m="http://schemas.openxmlformats.org/officeDocument/2006/math">
                    <m:r>
                      <a:rPr lang="en-US" sz="1800">
                        <a:latin typeface="Cambria Math" panose="02040503050406030204" pitchFamily="18" charset="0"/>
                        <a:ea typeface="Calibri" panose="020F0502020204030204" pitchFamily="34" charset="0"/>
                        <a:cs typeface="Times New Roman" panose="02020603050405020304" pitchFamily="18" charset="0"/>
                      </a:rPr>
                      <m:t>⇒</m:t>
                    </m:r>
                  </m:oMath>
                </a14:m>
                <a:r>
                  <a:rPr lang="vi-VN" sz="1800">
                    <a:effectLst/>
                    <a:latin typeface="+mn-lt"/>
                    <a:ea typeface="Calibri" panose="020F0502020204030204" pitchFamily="34" charset="0"/>
                    <a:cs typeface="Times New Roman" panose="02020603050405020304" pitchFamily="18" charset="0"/>
                  </a:rPr>
                  <a:t> Có 3 kết quả thuận lợi.</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vi-VN" sz="1800">
                    <a:effectLst/>
                    <a:latin typeface="+mn-lt"/>
                    <a:ea typeface="Calibri" panose="020F0502020204030204" pitchFamily="34" charset="0"/>
                    <a:cs typeface="Times New Roman" panose="02020603050405020304" pitchFamily="18" charset="0"/>
                  </a:rPr>
                  <a:t>Xác suất của biến cố “Mặt xuất hiện của xúc xắc có số chấm là số chẵn</a:t>
                </a:r>
                <a:r>
                  <a:rPr lang="vi-VN" sz="1800">
                    <a:effectLst/>
                    <a:latin typeface="+mn-lt"/>
                    <a:ea typeface="Calibri" panose="020F0502020204030204" pitchFamily="34" charset="0"/>
                    <a:cs typeface="Times New Roman" panose="02020603050405020304" pitchFamily="18" charset="0"/>
                  </a:rPr>
                  <a:t>” </a:t>
                </a:r>
                <a:r>
                  <a:rPr lang="vi-VN" sz="1800" smtClean="0">
                    <a:effectLst/>
                    <a:latin typeface="+mn-lt"/>
                    <a:ea typeface="Calibri" panose="020F0502020204030204" pitchFamily="34" charset="0"/>
                    <a:cs typeface="Times New Roman" panose="02020603050405020304" pitchFamily="18" charset="0"/>
                  </a:rPr>
                  <a:t>là</a:t>
                </a:r>
                <a:r>
                  <a:rPr lang="en-US" sz="1800" smtClean="0">
                    <a:effectLst/>
                    <a:latin typeface="+mn-lt"/>
                    <a:ea typeface="Calibri" panose="020F0502020204030204" pitchFamily="34" charset="0"/>
                    <a:cs typeface="Times New Roman" panose="02020603050405020304" pitchFamily="18" charset="0"/>
                  </a:rPr>
                  <a:t> </a:t>
                </a:r>
                <a:r>
                  <a:rPr lang="vi-VN" sz="1800" smtClean="0">
                    <a:effectLst/>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3</m:t>
                        </m:r>
                      </m:num>
                      <m:den>
                        <m:r>
                          <a:rPr lang="vi-VN" sz="1800" i="1">
                            <a:effectLst/>
                            <a:latin typeface="+mn-lt"/>
                            <a:ea typeface="Calibri" panose="020F0502020204030204" pitchFamily="34" charset="0"/>
                            <a:cs typeface="Times New Roman" panose="02020603050405020304" pitchFamily="18" charset="0"/>
                          </a:rPr>
                          <m:t>6</m:t>
                        </m:r>
                      </m:den>
                    </m:f>
                    <m:r>
                      <a:rPr lang="vi-VN" sz="1800" i="1">
                        <a:effectLst/>
                        <a:latin typeface="+mn-lt"/>
                        <a:ea typeface="Calibri" panose="020F0502020204030204" pitchFamily="34" charset="0"/>
                        <a:cs typeface="Times New Roman" panose="02020603050405020304" pitchFamily="18" charset="0"/>
                      </a:rPr>
                      <m:t>=</m:t>
                    </m:r>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1</m:t>
                        </m:r>
                      </m:num>
                      <m:den>
                        <m:r>
                          <a:rPr lang="vi-VN" sz="1800" i="1">
                            <a:effectLst/>
                            <a:latin typeface="+mn-lt"/>
                            <a:ea typeface="Calibri" panose="020F0502020204030204" pitchFamily="34" charset="0"/>
                            <a:cs typeface="Times New Roman" panose="02020603050405020304" pitchFamily="18" charset="0"/>
                          </a:rPr>
                          <m:t>2</m:t>
                        </m:r>
                      </m:den>
                    </m:f>
                  </m:oMath>
                </a14:m>
                <a:r>
                  <a:rPr lang="vi-VN"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vi-VN" sz="1800">
                    <a:effectLst/>
                    <a:latin typeface="+mn-lt"/>
                    <a:ea typeface="Calibri" panose="020F0502020204030204" pitchFamily="34" charset="0"/>
                    <a:cs typeface="Times New Roman" panose="02020603050405020304" pitchFamily="18" charset="0"/>
                  </a:rPr>
                  <a:t>Khi số lần gieo xúc xắc càng lớn thì xác suất thực nghiệm của biến cố “Mặt xuất hiện của xúc xắc có số chấm là số chẵn” ngày càng </a:t>
                </a:r>
                <a:r>
                  <a:rPr lang="vi-VN" sz="1800">
                    <a:effectLst/>
                    <a:latin typeface="+mn-lt"/>
                    <a:ea typeface="Calibri" panose="020F0502020204030204" pitchFamily="34" charset="0"/>
                    <a:cs typeface="Times New Roman" panose="02020603050405020304" pitchFamily="18" charset="0"/>
                  </a:rPr>
                  <a:t>gần </a:t>
                </a:r>
                <a:r>
                  <a:rPr lang="vi-VN" sz="1800" smtClean="0">
                    <a:effectLst/>
                    <a:latin typeface="+mn-lt"/>
                    <a:ea typeface="Calibri" panose="020F0502020204030204" pitchFamily="34" charset="0"/>
                    <a:cs typeface="Times New Roman" panose="02020603050405020304" pitchFamily="18" charset="0"/>
                  </a:rPr>
                  <a:t>với</a:t>
                </a:r>
                <a:r>
                  <a:rPr lang="en-US" sz="1800" smtClean="0">
                    <a:effectLst/>
                    <a:latin typeface="+mn-lt"/>
                    <a:ea typeface="Calibri" panose="020F0502020204030204" pitchFamily="34" charset="0"/>
                    <a:cs typeface="Times New Roman" panose="02020603050405020304" pitchFamily="18" charset="0"/>
                  </a:rPr>
                  <a:t> </a:t>
                </a:r>
                <a:r>
                  <a:rPr lang="vi-VN" sz="1800" smtClean="0">
                    <a:effectLst/>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1800" i="1">
                            <a:effectLst/>
                            <a:latin typeface="+mn-lt"/>
                            <a:ea typeface="Calibri" panose="020F0502020204030204" pitchFamily="34" charset="0"/>
                            <a:cs typeface="Times New Roman" panose="02020603050405020304" pitchFamily="18" charset="0"/>
                          </a:rPr>
                        </m:ctrlPr>
                      </m:fPr>
                      <m:num>
                        <m:r>
                          <a:rPr lang="vi-VN" sz="1800" i="1">
                            <a:effectLst/>
                            <a:latin typeface="+mn-lt"/>
                            <a:ea typeface="Calibri" panose="020F0502020204030204" pitchFamily="34" charset="0"/>
                            <a:cs typeface="Times New Roman" panose="02020603050405020304" pitchFamily="18" charset="0"/>
                          </a:rPr>
                          <m:t>1</m:t>
                        </m:r>
                      </m:num>
                      <m:den>
                        <m:r>
                          <a:rPr lang="vi-VN" sz="1800" i="1">
                            <a:effectLst/>
                            <a:latin typeface="+mn-lt"/>
                            <a:ea typeface="Calibri" panose="020F0502020204030204" pitchFamily="34" charset="0"/>
                            <a:cs typeface="Times New Roman" panose="02020603050405020304" pitchFamily="18" charset="0"/>
                          </a:rPr>
                          <m:t>2</m:t>
                        </m:r>
                      </m:den>
                    </m:f>
                  </m:oMath>
                </a14:m>
                <a:r>
                  <a:rPr lang="vi-VN"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93339" y="2542262"/>
                <a:ext cx="8432025" cy="2537169"/>
              </a:xfrm>
              <a:prstGeom prst="rect">
                <a:avLst/>
              </a:prstGeom>
              <a:blipFill>
                <a:blip r:embed="rId4"/>
                <a:stretch>
                  <a:fillRect l="-578" r="-651"/>
                </a:stretch>
              </a:blipFill>
            </p:spPr>
            <p:txBody>
              <a:bodyPr/>
              <a:lstStyle/>
              <a:p>
                <a:r>
                  <a:rPr lang="en-US">
                    <a:noFill/>
                  </a:rPr>
                  <a:t> </a:t>
                </a:r>
              </a:p>
            </p:txBody>
          </p:sp>
        </mc:Fallback>
      </mc:AlternateContent>
    </p:spTree>
    <p:extLst>
      <p:ext uri="{BB962C8B-B14F-4D97-AF65-F5344CB8AC3E}">
        <p14:creationId xmlns:p14="http://schemas.microsoft.com/office/powerpoint/2010/main" val="239610725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grpSp>
        <p:nvGrpSpPr>
          <p:cNvPr id="8" name="Google Shape;3786;p58"/>
          <p:cNvGrpSpPr/>
          <p:nvPr/>
        </p:nvGrpSpPr>
        <p:grpSpPr>
          <a:xfrm rot="922726" flipH="1">
            <a:off x="8390013" y="3194335"/>
            <a:ext cx="647422" cy="651223"/>
            <a:chOff x="4249525" y="1996550"/>
            <a:chExt cx="1575225" cy="1641750"/>
          </a:xfrm>
        </p:grpSpPr>
        <p:sp>
          <p:nvSpPr>
            <p:cNvPr id="9"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3" name="Google Shape;3331;p61"/>
          <p:cNvSpPr txBox="1"/>
          <p:nvPr/>
        </p:nvSpPr>
        <p:spPr>
          <a:xfrm flipH="1">
            <a:off x="452090" y="201580"/>
            <a:ext cx="2593340"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4 (SGK – </a:t>
            </a:r>
            <a:r>
              <a:rPr kumimoji="0" lang="fr-FR" sz="2000" b="1" i="0" u="none" strike="noStrike" kern="0" cap="none" spc="0" normalizeH="0" baseline="0" noProof="0" smtClean="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tr.36)</a:t>
            </a:r>
            <a:endParaRPr kumimoji="0" lang="en-US" sz="2000" b="0" i="0" u="none" strike="noStrike" kern="0" cap="none" spc="0" normalizeH="0" baseline="0" noProof="0" dirty="0" smtClean="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3" name="Rectangle 2"/>
          <p:cNvSpPr/>
          <p:nvPr/>
        </p:nvSpPr>
        <p:spPr>
          <a:xfrm>
            <a:off x="365216" y="753302"/>
            <a:ext cx="8361651" cy="4247317"/>
          </a:xfrm>
          <a:prstGeom prst="rect">
            <a:avLst/>
          </a:prstGeom>
        </p:spPr>
        <p:txBody>
          <a:bodyPr wrap="square">
            <a:spAutoFit/>
          </a:bodyPr>
          <a:lstStyle/>
          <a:p>
            <a:pPr algn="just">
              <a:lnSpc>
                <a:spcPct val="150000"/>
              </a:lnSpc>
            </a:pPr>
            <a:r>
              <a:rPr lang="vi-VN" sz="1800">
                <a:latin typeface="+mn-lt"/>
              </a:rPr>
              <a:t>Một hộp có 10 chiếc thẻ cùng loại, mỗi thẻ được ghi một trong các số nguyên dương không vượt quá 10, hai thẻ khác nhau thì ghi hai số khác nhau.</a:t>
            </a:r>
          </a:p>
          <a:p>
            <a:pPr algn="just">
              <a:lnSpc>
                <a:spcPct val="150000"/>
              </a:lnSpc>
            </a:pPr>
            <a:r>
              <a:rPr lang="vi-VN" sz="1800">
                <a:latin typeface="+mn-lt"/>
              </a:rPr>
              <a:t>Lấy ngẫu nhiên một chiếc thẻ từ trong hộp, ghi lại số của thẻ lấy ra và bỏ lại thẻ đó vào hộp.</a:t>
            </a:r>
          </a:p>
          <a:p>
            <a:pPr algn="just">
              <a:lnSpc>
                <a:spcPct val="150000"/>
              </a:lnSpc>
            </a:pPr>
            <a:r>
              <a:rPr lang="vi-VN" sz="1800">
                <a:latin typeface="+mn-lt"/>
              </a:rPr>
              <a:t>a) Sau 30 lần rút thẻ liên tiếp, tính xác suất thực nghiệm của mỗi biến cố sau:</a:t>
            </a:r>
          </a:p>
          <a:p>
            <a:pPr algn="just">
              <a:lnSpc>
                <a:spcPct val="150000"/>
              </a:lnSpc>
            </a:pPr>
            <a:r>
              <a:rPr lang="vi-VN" sz="1800" smtClean="0">
                <a:latin typeface="+mn-lt"/>
              </a:rPr>
              <a:t>–</a:t>
            </a:r>
            <a:r>
              <a:rPr lang="en-US" sz="1800">
                <a:latin typeface="+mn-lt"/>
              </a:rPr>
              <a:t> </a:t>
            </a:r>
            <a:r>
              <a:rPr lang="vi-VN" sz="1800" smtClean="0">
                <a:latin typeface="+mn-lt"/>
              </a:rPr>
              <a:t>“Thẻ </a:t>
            </a:r>
            <a:r>
              <a:rPr lang="vi-VN" sz="1800">
                <a:latin typeface="+mn-lt"/>
              </a:rPr>
              <a:t>rút ra ghi số </a:t>
            </a:r>
            <a:r>
              <a:rPr lang="vi-VN" sz="1800">
                <a:latin typeface="+mn-lt"/>
              </a:rPr>
              <a:t>1</a:t>
            </a:r>
            <a:r>
              <a:rPr lang="vi-VN" sz="1800" smtClean="0">
                <a:latin typeface="+mn-lt"/>
              </a:rPr>
              <a:t>”;</a:t>
            </a:r>
            <a:endParaRPr lang="en-US" sz="1800" smtClean="0">
              <a:latin typeface="+mn-lt"/>
            </a:endParaRPr>
          </a:p>
          <a:p>
            <a:pPr algn="just">
              <a:lnSpc>
                <a:spcPct val="150000"/>
              </a:lnSpc>
            </a:pPr>
            <a:r>
              <a:rPr lang="vi-VN" sz="1800" smtClean="0">
                <a:latin typeface="+mn-lt"/>
              </a:rPr>
              <a:t>–</a:t>
            </a:r>
            <a:r>
              <a:rPr lang="en-US" sz="1800" smtClean="0">
                <a:latin typeface="+mn-lt"/>
              </a:rPr>
              <a:t> </a:t>
            </a:r>
            <a:r>
              <a:rPr lang="vi-VN" sz="1800" smtClean="0">
                <a:latin typeface="+mn-lt"/>
              </a:rPr>
              <a:t>“</a:t>
            </a:r>
            <a:r>
              <a:rPr lang="vi-VN" sz="1800">
                <a:latin typeface="+mn-lt"/>
              </a:rPr>
              <a:t>Thẻ rút ra ghi số </a:t>
            </a:r>
            <a:r>
              <a:rPr lang="vi-VN" sz="1800">
                <a:latin typeface="+mn-lt"/>
              </a:rPr>
              <a:t>5</a:t>
            </a:r>
            <a:r>
              <a:rPr lang="vi-VN" sz="1800" smtClean="0">
                <a:latin typeface="+mn-lt"/>
              </a:rPr>
              <a:t>”;</a:t>
            </a:r>
            <a:endParaRPr lang="en-US" sz="1800" smtClean="0">
              <a:latin typeface="+mn-lt"/>
            </a:endParaRPr>
          </a:p>
          <a:p>
            <a:pPr algn="just">
              <a:lnSpc>
                <a:spcPct val="150000"/>
              </a:lnSpc>
            </a:pPr>
            <a:r>
              <a:rPr lang="vi-VN" sz="1800" smtClean="0">
                <a:latin typeface="+mn-lt"/>
              </a:rPr>
              <a:t>–</a:t>
            </a:r>
            <a:r>
              <a:rPr lang="en-US" sz="1800" smtClean="0">
                <a:latin typeface="+mn-lt"/>
              </a:rPr>
              <a:t> </a:t>
            </a:r>
            <a:r>
              <a:rPr lang="vi-VN" sz="1800" smtClean="0">
                <a:latin typeface="+mn-lt"/>
              </a:rPr>
              <a:t>“</a:t>
            </a:r>
            <a:r>
              <a:rPr lang="vi-VN" sz="1800">
                <a:latin typeface="+mn-lt"/>
              </a:rPr>
              <a:t>Thẻ rút ra ghi số </a:t>
            </a:r>
            <a:r>
              <a:rPr lang="vi-VN" sz="1800">
                <a:latin typeface="+mn-lt"/>
              </a:rPr>
              <a:t>10</a:t>
            </a:r>
            <a:r>
              <a:rPr lang="vi-VN" sz="1800" smtClean="0">
                <a:latin typeface="+mn-lt"/>
              </a:rPr>
              <a:t>”.</a:t>
            </a:r>
            <a:endParaRPr lang="vi-VN" sz="1800">
              <a:latin typeface="+mn-lt"/>
            </a:endParaRPr>
          </a:p>
          <a:p>
            <a:pPr algn="just">
              <a:lnSpc>
                <a:spcPct val="150000"/>
              </a:lnSpc>
            </a:pPr>
            <a:r>
              <a:rPr lang="vi-VN" sz="1800">
                <a:latin typeface="+mn-lt"/>
              </a:rPr>
              <a:t>b) Nêu mối liên hệ giữa xác suất thực nghiệm của biến cố “Thẻ rút ra ghi số chia hết cho 3” với xác suất của biến cố đó khi số lần rút thẻ ngày càng </a:t>
            </a:r>
            <a:r>
              <a:rPr lang="vi-VN" sz="1800">
                <a:latin typeface="+mn-lt"/>
              </a:rPr>
              <a:t>lớn</a:t>
            </a:r>
            <a:r>
              <a:rPr lang="vi-VN" sz="1800" smtClean="0">
                <a:latin typeface="+mn-lt"/>
              </a:rPr>
              <a:t>.</a:t>
            </a:r>
            <a:endParaRPr lang="vi-VN" sz="1800">
              <a:latin typeface="+mn-lt"/>
            </a:endParaRPr>
          </a:p>
        </p:txBody>
      </p:sp>
    </p:spTree>
    <p:extLst>
      <p:ext uri="{BB962C8B-B14F-4D97-AF65-F5344CB8AC3E}">
        <p14:creationId xmlns:p14="http://schemas.microsoft.com/office/powerpoint/2010/main" val="1990103237"/>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grpSp>
        <p:nvGrpSpPr>
          <p:cNvPr id="8" name="Google Shape;3786;p58"/>
          <p:cNvGrpSpPr/>
          <p:nvPr/>
        </p:nvGrpSpPr>
        <p:grpSpPr>
          <a:xfrm rot="922726" flipH="1">
            <a:off x="8542015" y="4566243"/>
            <a:ext cx="455473" cy="475652"/>
            <a:chOff x="4249525" y="1996550"/>
            <a:chExt cx="1575225" cy="1641750"/>
          </a:xfrm>
        </p:grpSpPr>
        <p:sp>
          <p:nvSpPr>
            <p:cNvPr id="9"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mc:Choice xmlns:a14="http://schemas.microsoft.com/office/drawing/2010/main" Requires="a14">
          <p:sp>
            <p:nvSpPr>
              <p:cNvPr id="3" name="Rectangle 2"/>
              <p:cNvSpPr/>
              <p:nvPr/>
            </p:nvSpPr>
            <p:spPr>
              <a:xfrm>
                <a:off x="692444" y="417227"/>
                <a:ext cx="7707192" cy="4670509"/>
              </a:xfrm>
              <a:prstGeom prst="rect">
                <a:avLst/>
              </a:prstGeom>
            </p:spPr>
            <p:txBody>
              <a:bodyPr wrap="square">
                <a:spAutoFit/>
              </a:bodyPr>
              <a:lstStyle/>
              <a:p>
                <a:pPr algn="just">
                  <a:lnSpc>
                    <a:spcPct val="150000"/>
                  </a:lnSpc>
                </a:pPr>
                <a:r>
                  <a:rPr lang="vi-VN" sz="1700">
                    <a:latin typeface="+mn-lt"/>
                    <a:ea typeface="Calibri" panose="020F0502020204030204" pitchFamily="34" charset="0"/>
                    <a:cs typeface="Times New Roman" panose="02020603050405020304" pitchFamily="18" charset="0"/>
                  </a:rPr>
                  <a:t>- Xác suất của biến cố “Thẻ rút ra ghi số 1” là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r>
                          <a:rPr lang="vi-VN" sz="1700" i="1">
                            <a:effectLst/>
                            <a:latin typeface="+mn-lt"/>
                            <a:ea typeface="Calibri" panose="020F0502020204030204" pitchFamily="34" charset="0"/>
                            <a:cs typeface="Times New Roman" panose="02020603050405020304" pitchFamily="18" charset="0"/>
                          </a:rPr>
                          <m:t>1</m:t>
                        </m:r>
                      </m:num>
                      <m:den>
                        <m:r>
                          <a:rPr lang="vi-VN" sz="1700" i="1">
                            <a:effectLst/>
                            <a:latin typeface="+mn-lt"/>
                            <a:ea typeface="Calibri" panose="020F0502020204030204" pitchFamily="34" charset="0"/>
                            <a:cs typeface="Times New Roman" panose="02020603050405020304" pitchFamily="18" charset="0"/>
                          </a:rPr>
                          <m:t>10</m:t>
                        </m:r>
                      </m:den>
                    </m:f>
                  </m:oMath>
                </a14:m>
                <a:r>
                  <a:rPr lang="vi-VN" sz="1700">
                    <a:effectLst/>
                    <a:latin typeface="+mn-lt"/>
                    <a:ea typeface="Calibri" panose="020F0502020204030204" pitchFamily="34" charset="0"/>
                    <a:cs typeface="Times New Roman" panose="02020603050405020304" pitchFamily="18" charset="0"/>
                  </a:rPr>
                  <a:t>. Khi số lần </a:t>
                </a:r>
                <a:r>
                  <a:rPr lang="vi-VN" sz="1700">
                    <a:effectLst/>
                    <a:latin typeface="+mn-lt"/>
                    <a:ea typeface="Calibri" panose="020F0502020204030204" pitchFamily="34" charset="0"/>
                    <a:cs typeface="Times New Roman" panose="02020603050405020304" pitchFamily="18" charset="0"/>
                  </a:rPr>
                  <a:t>rút </a:t>
                </a:r>
                <a:r>
                  <a:rPr lang="vi-VN" sz="1700" smtClean="0">
                    <a:effectLst/>
                    <a:latin typeface="+mn-lt"/>
                    <a:ea typeface="Calibri" panose="020F0502020204030204" pitchFamily="34" charset="0"/>
                    <a:cs typeface="Times New Roman" panose="02020603050405020304" pitchFamily="18" charset="0"/>
                  </a:rPr>
                  <a:t>th</a:t>
                </a:r>
                <a:r>
                  <a:rPr lang="en-US" sz="1700">
                    <a:latin typeface="+mn-lt"/>
                    <a:ea typeface="Calibri" panose="020F0502020204030204" pitchFamily="34" charset="0"/>
                    <a:cs typeface="Times New Roman" panose="02020603050405020304" pitchFamily="18" charset="0"/>
                  </a:rPr>
                  <a:t>ẻ</a:t>
                </a:r>
                <a:r>
                  <a:rPr lang="vi-VN" sz="1700" smtClean="0">
                    <a:effectLst/>
                    <a:latin typeface="+mn-lt"/>
                    <a:ea typeface="Calibri" panose="020F0502020204030204" pitchFamily="34" charset="0"/>
                    <a:cs typeface="Times New Roman" panose="02020603050405020304" pitchFamily="18" charset="0"/>
                  </a:rPr>
                  <a:t> </a:t>
                </a:r>
                <a:r>
                  <a:rPr lang="vi-VN" sz="1700">
                    <a:effectLst/>
                    <a:latin typeface="+mn-lt"/>
                    <a:ea typeface="Calibri" panose="020F0502020204030204" pitchFamily="34" charset="0"/>
                    <a:cs typeface="Times New Roman" panose="02020603050405020304" pitchFamily="18" charset="0"/>
                  </a:rPr>
                  <a:t>ngẫu nhiên càng lớn thì xác suất thực nghiệm của biến cố “Thẻ rút ra ghi cố 1” ngày càng gần với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r>
                          <a:rPr lang="vi-VN" sz="1700" i="1">
                            <a:effectLst/>
                            <a:latin typeface="+mn-lt"/>
                            <a:ea typeface="Calibri" panose="020F0502020204030204" pitchFamily="34" charset="0"/>
                            <a:cs typeface="Times New Roman" panose="02020603050405020304" pitchFamily="18" charset="0"/>
                          </a:rPr>
                          <m:t>1</m:t>
                        </m:r>
                      </m:num>
                      <m:den>
                        <m:r>
                          <a:rPr lang="vi-VN" sz="1700" i="1">
                            <a:effectLst/>
                            <a:latin typeface="+mn-lt"/>
                            <a:ea typeface="Calibri" panose="020F0502020204030204" pitchFamily="34" charset="0"/>
                            <a:cs typeface="Times New Roman" panose="02020603050405020304" pitchFamily="18" charset="0"/>
                          </a:rPr>
                          <m:t>10</m:t>
                        </m:r>
                      </m:den>
                    </m:f>
                  </m:oMath>
                </a14:m>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Calibri" panose="020F0502020204030204" pitchFamily="34" charset="0"/>
                    <a:cs typeface="Times New Roman" panose="02020603050405020304" pitchFamily="18" charset="0"/>
                  </a:rPr>
                  <a:t>- Xác suất của biến cố “Thẻ rút ra ghi số 5” là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r>
                          <a:rPr lang="vi-VN" sz="1700" i="1">
                            <a:effectLst/>
                            <a:latin typeface="+mn-lt"/>
                            <a:ea typeface="Calibri" panose="020F0502020204030204" pitchFamily="34" charset="0"/>
                            <a:cs typeface="Times New Roman" panose="02020603050405020304" pitchFamily="18" charset="0"/>
                          </a:rPr>
                          <m:t>1</m:t>
                        </m:r>
                      </m:num>
                      <m:den>
                        <m:r>
                          <a:rPr lang="vi-VN" sz="1700" i="1">
                            <a:effectLst/>
                            <a:latin typeface="+mn-lt"/>
                            <a:ea typeface="Calibri" panose="020F0502020204030204" pitchFamily="34" charset="0"/>
                            <a:cs typeface="Times New Roman" panose="02020603050405020304" pitchFamily="18" charset="0"/>
                          </a:rPr>
                          <m:t>10</m:t>
                        </m:r>
                      </m:den>
                    </m:f>
                  </m:oMath>
                </a14:m>
                <a:r>
                  <a:rPr lang="vi-VN" sz="1700">
                    <a:effectLst/>
                    <a:latin typeface="+mn-lt"/>
                    <a:ea typeface="Calibri" panose="020F0502020204030204" pitchFamily="34" charset="0"/>
                    <a:cs typeface="Times New Roman" panose="02020603050405020304" pitchFamily="18" charset="0"/>
                  </a:rPr>
                  <a:t>. Khi số lần rút thẻ ngẫu nhiên càng lớn thì xác suất thực nghiệm của biến cố “Thẻ rút ra ghi số 5” ngày càng gần với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r>
                          <a:rPr lang="vi-VN" sz="1700" i="1">
                            <a:effectLst/>
                            <a:latin typeface="+mn-lt"/>
                            <a:ea typeface="Calibri" panose="020F0502020204030204" pitchFamily="34" charset="0"/>
                            <a:cs typeface="Times New Roman" panose="02020603050405020304" pitchFamily="18" charset="0"/>
                          </a:rPr>
                          <m:t>1</m:t>
                        </m:r>
                      </m:num>
                      <m:den>
                        <m:r>
                          <a:rPr lang="vi-VN" sz="1700" i="1">
                            <a:effectLst/>
                            <a:latin typeface="+mn-lt"/>
                            <a:ea typeface="Calibri" panose="020F0502020204030204" pitchFamily="34" charset="0"/>
                            <a:cs typeface="Times New Roman" panose="02020603050405020304" pitchFamily="18" charset="0"/>
                          </a:rPr>
                          <m:t>10</m:t>
                        </m:r>
                      </m:den>
                    </m:f>
                  </m:oMath>
                </a14:m>
                <a:r>
                  <a:rPr lang="vi-VN" sz="170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r>
                  <a:rPr lang="vi-VN" sz="1700">
                    <a:effectLst/>
                    <a:latin typeface="+mn-lt"/>
                    <a:ea typeface="Calibri" panose="020F0502020204030204" pitchFamily="34" charset="0"/>
                    <a:cs typeface="Times New Roman" panose="02020603050405020304" pitchFamily="18" charset="0"/>
                  </a:rPr>
                  <a:t>- Xác suất của biến cố “Thẻ rút ra ghi số 10” là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r>
                          <a:rPr lang="vi-VN" sz="1700" i="1">
                            <a:effectLst/>
                            <a:latin typeface="+mn-lt"/>
                            <a:ea typeface="Calibri" panose="020F0502020204030204" pitchFamily="34" charset="0"/>
                            <a:cs typeface="Times New Roman" panose="02020603050405020304" pitchFamily="18" charset="0"/>
                          </a:rPr>
                          <m:t>1</m:t>
                        </m:r>
                      </m:num>
                      <m:den>
                        <m:r>
                          <a:rPr lang="vi-VN" sz="1700" i="1">
                            <a:effectLst/>
                            <a:latin typeface="+mn-lt"/>
                            <a:ea typeface="Calibri" panose="020F0502020204030204" pitchFamily="34" charset="0"/>
                            <a:cs typeface="Times New Roman" panose="02020603050405020304" pitchFamily="18" charset="0"/>
                          </a:rPr>
                          <m:t>10</m:t>
                        </m:r>
                      </m:den>
                    </m:f>
                  </m:oMath>
                </a14:m>
                <a:r>
                  <a:rPr lang="vi-VN" sz="1700">
                    <a:effectLst/>
                    <a:latin typeface="+mn-lt"/>
                    <a:ea typeface="Calibri" panose="020F0502020204030204" pitchFamily="34" charset="0"/>
                    <a:cs typeface="Times New Roman" panose="02020603050405020304" pitchFamily="18" charset="0"/>
                  </a:rPr>
                  <a:t>. Khi số lần rút </a:t>
                </a:r>
                <a:r>
                  <a:rPr lang="vi-VN" sz="1700">
                    <a:effectLst/>
                    <a:latin typeface="+mn-lt"/>
                    <a:ea typeface="Calibri" panose="020F0502020204030204" pitchFamily="34" charset="0"/>
                    <a:cs typeface="Times New Roman" panose="02020603050405020304" pitchFamily="18" charset="0"/>
                  </a:rPr>
                  <a:t>thẻ </a:t>
                </a:r>
                <a:r>
                  <a:rPr lang="en-US" sz="1700" smtClean="0">
                    <a:effectLst/>
                    <a:latin typeface="+mn-lt"/>
                    <a:ea typeface="Calibri" panose="020F0502020204030204" pitchFamily="34" charset="0"/>
                    <a:cs typeface="Times New Roman" panose="02020603050405020304" pitchFamily="18" charset="0"/>
                  </a:rPr>
                  <a:t>            </a:t>
                </a:r>
                <a:r>
                  <a:rPr lang="vi-VN" sz="1700" smtClean="0">
                    <a:effectLst/>
                    <a:latin typeface="+mn-lt"/>
                    <a:ea typeface="Calibri" panose="020F0502020204030204" pitchFamily="34" charset="0"/>
                    <a:cs typeface="Times New Roman" panose="02020603050405020304" pitchFamily="18" charset="0"/>
                  </a:rPr>
                  <a:t>ngẫu </a:t>
                </a:r>
                <a:r>
                  <a:rPr lang="vi-VN" sz="1700">
                    <a:effectLst/>
                    <a:latin typeface="+mn-lt"/>
                    <a:ea typeface="Calibri" panose="020F0502020204030204" pitchFamily="34" charset="0"/>
                    <a:cs typeface="Times New Roman" panose="02020603050405020304" pitchFamily="18" charset="0"/>
                  </a:rPr>
                  <a:t>nhiên càng lớn thì xác suất thực nghiệm của biến cố “Thẻ rút ra ghi số 10” ngày càng gần với </a:t>
                </a:r>
                <a14:m>
                  <m:oMath xmlns:m="http://schemas.openxmlformats.org/officeDocument/2006/math">
                    <m:f>
                      <m:fPr>
                        <m:ctrlPr>
                          <a:rPr lang="en-US" sz="1700" i="1">
                            <a:effectLst/>
                            <a:latin typeface="+mn-lt"/>
                            <a:ea typeface="Calibri" panose="020F0502020204030204" pitchFamily="34" charset="0"/>
                            <a:cs typeface="Times New Roman" panose="02020603050405020304" pitchFamily="18" charset="0"/>
                          </a:rPr>
                        </m:ctrlPr>
                      </m:fPr>
                      <m:num>
                        <m:r>
                          <a:rPr lang="vi-VN" sz="1700" i="1">
                            <a:effectLst/>
                            <a:latin typeface="+mn-lt"/>
                            <a:ea typeface="Calibri" panose="020F0502020204030204" pitchFamily="34" charset="0"/>
                            <a:cs typeface="Times New Roman" panose="02020603050405020304" pitchFamily="18" charset="0"/>
                          </a:rPr>
                          <m:t>1</m:t>
                        </m:r>
                      </m:num>
                      <m:den>
                        <m:r>
                          <a:rPr lang="vi-VN" sz="1700" i="1">
                            <a:effectLst/>
                            <a:latin typeface="+mn-lt"/>
                            <a:ea typeface="Calibri" panose="020F0502020204030204" pitchFamily="34" charset="0"/>
                            <a:cs typeface="Times New Roman" panose="02020603050405020304" pitchFamily="18" charset="0"/>
                          </a:rPr>
                          <m:t>10</m:t>
                        </m:r>
                      </m:den>
                    </m:f>
                  </m:oMath>
                </a14:m>
                <a:r>
                  <a:rPr lang="vi-VN" sz="1700" smtClean="0">
                    <a:effectLst/>
                    <a:latin typeface="+mn-lt"/>
                    <a:ea typeface="Calibri" panose="020F0502020204030204" pitchFamily="34" charset="0"/>
                    <a:cs typeface="Times New Roman" panose="02020603050405020304" pitchFamily="18" charset="0"/>
                  </a:rPr>
                  <a:t>.</a:t>
                </a:r>
                <a:endParaRPr lang="en-US" sz="1700">
                  <a:effectLst/>
                  <a:latin typeface="+mn-lt"/>
                  <a:ea typeface="Arial" panose="020B060402020202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92444" y="417227"/>
                <a:ext cx="7707192" cy="4670509"/>
              </a:xfrm>
              <a:prstGeom prst="rect">
                <a:avLst/>
              </a:prstGeom>
              <a:blipFill>
                <a:blip r:embed="rId3"/>
                <a:stretch>
                  <a:fillRect l="-554" r="-475"/>
                </a:stretch>
              </a:blipFill>
            </p:spPr>
            <p:txBody>
              <a:bodyPr/>
              <a:lstStyle/>
              <a:p>
                <a:r>
                  <a:rPr lang="en-US">
                    <a:noFill/>
                  </a:rPr>
                  <a:t> </a:t>
                </a:r>
              </a:p>
            </p:txBody>
          </p:sp>
        </mc:Fallback>
      </mc:AlternateContent>
      <p:sp>
        <p:nvSpPr>
          <p:cNvPr id="32" name="Rectangle 31"/>
          <p:cNvSpPr/>
          <p:nvPr/>
        </p:nvSpPr>
        <p:spPr>
          <a:xfrm>
            <a:off x="4235698" y="10691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840900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8"/>
        <p:cNvGrpSpPr/>
        <p:nvPr/>
      </p:nvGrpSpPr>
      <p:grpSpPr>
        <a:xfrm>
          <a:off x="0" y="0"/>
          <a:ext cx="0" cy="0"/>
          <a:chOff x="0" y="0"/>
          <a:chExt cx="0" cy="0"/>
        </a:xfrm>
      </p:grpSpPr>
      <p:grpSp>
        <p:nvGrpSpPr>
          <p:cNvPr id="8" name="Google Shape;3786;p58"/>
          <p:cNvGrpSpPr/>
          <p:nvPr/>
        </p:nvGrpSpPr>
        <p:grpSpPr>
          <a:xfrm rot="922726" flipH="1">
            <a:off x="8229388" y="4264581"/>
            <a:ext cx="742120" cy="740904"/>
            <a:chOff x="4249525" y="1996550"/>
            <a:chExt cx="1575225" cy="1641750"/>
          </a:xfrm>
        </p:grpSpPr>
        <p:sp>
          <p:nvSpPr>
            <p:cNvPr id="9"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mc:Choice xmlns:a14="http://schemas.microsoft.com/office/drawing/2010/main" Requires="a14">
          <p:sp>
            <p:nvSpPr>
              <p:cNvPr id="3" name="Rectangle 2"/>
              <p:cNvSpPr/>
              <p:nvPr/>
            </p:nvSpPr>
            <p:spPr>
              <a:xfrm>
                <a:off x="705286" y="1158817"/>
                <a:ext cx="7681506" cy="2846933"/>
              </a:xfrm>
              <a:prstGeom prst="rect">
                <a:avLst/>
              </a:prstGeom>
            </p:spPr>
            <p:txBody>
              <a:bodyPr wrap="square">
                <a:spAutoFit/>
              </a:bodyPr>
              <a:lstStyle/>
              <a:p>
                <a:pPr marL="0" marR="0" lvl="0" indent="0" algn="ctr" defTabSz="914400" rtl="0" eaLnBrk="1" fontAlgn="auto" latinLnBrk="0" hangingPunct="1">
                  <a:lnSpc>
                    <a:spcPct val="175000"/>
                  </a:lnSpc>
                  <a:buClr>
                    <a:srgbClr val="000000"/>
                  </a:buClr>
                  <a:buSzTx/>
                  <a:buFont typeface="Arial"/>
                  <a:buNone/>
                  <a:tabLst/>
                  <a:defRPr/>
                </a:pPr>
                <a:r>
                  <a:rPr kumimoji="0" lang="vi-VN" sz="18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b</a:t>
                </a: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Có 3 kết quả thuận lợi của biến cố “Thẻ rút ra ghi số chia hết cho 3” là: 3; 6; 9</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75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Xác suất của biến cố “Thẻ rút ra ghi số chia hết cho 3” là </a:t>
                </a:r>
                <a14:m>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10</m:t>
                        </m:r>
                      </m:den>
                    </m:f>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75000"/>
                  </a:lnSpc>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Khi số lần rút thẻ ngẫu nhiên càng lớn thì xác suất thực nghiệm của </a:t>
                </a:r>
                <a:r>
                  <a:rPr kumimoji="0" lang="en-US" sz="18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biến cố: </a:t>
                </a:r>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Thẻ rút ra ghi số chia hết cho 3” ngày càng gần với </a:t>
                </a:r>
                <a14:m>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ctrlPr>
                      </m:fPr>
                      <m:num>
                        <m:r>
                          <a:rPr kumimoji="0" lang="vi-VN" sz="18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3</m:t>
                        </m:r>
                      </m:num>
                      <m:den>
                        <m:r>
                          <a:rPr kumimoji="0" lang="vi-VN" sz="1800" b="0" i="1"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m:t>10</m:t>
                        </m:r>
                      </m:den>
                    </m:f>
                  </m:oMath>
                </a14:m>
                <a:r>
                  <a:rPr kumimoji="0" lang="vi-VN" sz="18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705286" y="1158817"/>
                <a:ext cx="7681506" cy="2846933"/>
              </a:xfrm>
              <a:prstGeom prst="rect">
                <a:avLst/>
              </a:prstGeom>
              <a:blipFill>
                <a:blip r:embed="rId3"/>
                <a:stretch>
                  <a:fillRect l="-714" r="-873" b="-1071"/>
                </a:stretch>
              </a:blipFill>
            </p:spPr>
            <p:txBody>
              <a:bodyPr/>
              <a:lstStyle/>
              <a:p>
                <a:r>
                  <a:rPr lang="en-US">
                    <a:noFill/>
                  </a:rPr>
                  <a:t> </a:t>
                </a:r>
              </a:p>
            </p:txBody>
          </p:sp>
        </mc:Fallback>
      </mc:AlternateContent>
      <p:sp>
        <p:nvSpPr>
          <p:cNvPr id="32" name="Rectangle 31"/>
          <p:cNvSpPr/>
          <p:nvPr/>
        </p:nvSpPr>
        <p:spPr>
          <a:xfrm>
            <a:off x="4235698" y="61579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729632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4" name="Google Shape;3264;p52"/>
          <p:cNvSpPr/>
          <p:nvPr/>
        </p:nvSpPr>
        <p:spPr>
          <a:xfrm>
            <a:off x="3831050" y="1749600"/>
            <a:ext cx="5956948" cy="5143680"/>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52"/>
          <p:cNvGrpSpPr/>
          <p:nvPr/>
        </p:nvGrpSpPr>
        <p:grpSpPr>
          <a:xfrm>
            <a:off x="4787495" y="4476020"/>
            <a:ext cx="334046" cy="839826"/>
            <a:chOff x="4979142" y="4336675"/>
            <a:chExt cx="444861" cy="1118426"/>
          </a:xfrm>
        </p:grpSpPr>
        <p:sp>
          <p:nvSpPr>
            <p:cNvPr id="3293" name="Google Shape;3293;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4" name="Google Shape;3294;p52"/>
            <p:cNvGrpSpPr/>
            <p:nvPr/>
          </p:nvGrpSpPr>
          <p:grpSpPr>
            <a:xfrm>
              <a:off x="4979142" y="4336675"/>
              <a:ext cx="444861" cy="1118426"/>
              <a:chOff x="4979142" y="4336675"/>
              <a:chExt cx="444861" cy="1118426"/>
            </a:xfrm>
          </p:grpSpPr>
          <p:sp>
            <p:nvSpPr>
              <p:cNvPr id="3295" name="Google Shape;3295;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638417" y="1099216"/>
            <a:ext cx="6850519" cy="2246769"/>
          </a:xfrm>
          <a:prstGeom prst="rect">
            <a:avLst/>
          </a:prstGeom>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pt-BR" sz="2000" smtClean="0">
                <a:latin typeface="Arial" panose="020B0604020202020204" pitchFamily="34" charset="0"/>
                <a:ea typeface="Calibri" panose="020F0502020204030204" pitchFamily="34" charset="0"/>
                <a:cs typeface="Arial" panose="020B0604020202020204" pitchFamily="34" charset="0"/>
              </a:rPr>
              <a:t>Ghi </a:t>
            </a:r>
            <a:r>
              <a:rPr lang="pt-BR" sz="2000">
                <a:latin typeface="Arial" panose="020B0604020202020204" pitchFamily="34" charset="0"/>
                <a:ea typeface="Calibri" panose="020F0502020204030204" pitchFamily="34" charset="0"/>
                <a:cs typeface="Arial" panose="020B0604020202020204" pitchFamily="34" charset="0"/>
              </a:rPr>
              <a:t>nhớ kiến thức trong </a:t>
            </a:r>
            <a:r>
              <a:rPr lang="pt-BR" sz="2000" smtClean="0">
                <a:latin typeface="Arial" panose="020B0604020202020204" pitchFamily="34" charset="0"/>
                <a:ea typeface="Calibri" panose="020F0502020204030204" pitchFamily="34" charset="0"/>
                <a:cs typeface="Arial" panose="020B0604020202020204" pitchFamily="34" charset="0"/>
              </a:rPr>
              <a:t>bài.</a:t>
            </a:r>
            <a:endParaRPr lang="en-US" sz="200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Arial" panose="020B0604020202020204" pitchFamily="34" charset="0"/>
                <a:ea typeface="Calibri" panose="020F0502020204030204" pitchFamily="34" charset="0"/>
                <a:cs typeface="Arial" panose="020B0604020202020204" pitchFamily="34" charset="0"/>
              </a:rPr>
              <a:t>Hoàn </a:t>
            </a:r>
            <a:r>
              <a:rPr lang="pt-BR" sz="2000">
                <a:latin typeface="Arial" panose="020B0604020202020204" pitchFamily="34" charset="0"/>
                <a:ea typeface="Calibri" panose="020F0502020204030204" pitchFamily="34" charset="0"/>
                <a:cs typeface="Arial" panose="020B0604020202020204" pitchFamily="34" charset="0"/>
              </a:rPr>
              <a:t>thành bài tập trong </a:t>
            </a:r>
            <a:r>
              <a:rPr lang="pt-BR" sz="2000" smtClean="0">
                <a:latin typeface="Arial" panose="020B0604020202020204" pitchFamily="34" charset="0"/>
                <a:ea typeface="Calibri" panose="020F0502020204030204" pitchFamily="34" charset="0"/>
                <a:cs typeface="Arial" panose="020B0604020202020204" pitchFamily="34" charset="0"/>
              </a:rPr>
              <a:t>SBT.</a:t>
            </a:r>
            <a:endParaRPr lang="en-US" sz="2000" smtClean="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Bef>
                <a:spcPts val="600"/>
              </a:spcBef>
              <a:spcAft>
                <a:spcPts val="600"/>
              </a:spcAft>
              <a:buFont typeface="Wingdings" panose="05000000000000000000" pitchFamily="2" charset="2"/>
              <a:buChar char="q"/>
            </a:pPr>
            <a:r>
              <a:rPr lang="pt-BR" sz="2000" smtClean="0">
                <a:latin typeface="Arial" panose="020B0604020202020204" pitchFamily="34" charset="0"/>
                <a:ea typeface="Calibri" panose="020F0502020204030204" pitchFamily="34" charset="0"/>
                <a:cs typeface="Arial" panose="020B0604020202020204" pitchFamily="34" charset="0"/>
              </a:rPr>
              <a:t>Chuẩn </a:t>
            </a:r>
            <a:r>
              <a:rPr lang="pt-BR" sz="2000">
                <a:latin typeface="Arial" panose="020B0604020202020204" pitchFamily="34" charset="0"/>
                <a:ea typeface="Calibri" panose="020F0502020204030204" pitchFamily="34" charset="0"/>
                <a:cs typeface="Arial" panose="020B0604020202020204" pitchFamily="34" charset="0"/>
              </a:rPr>
              <a:t>bị bài sau </a:t>
            </a:r>
            <a:r>
              <a:rPr lang="vi-VN" sz="2000" b="1" i="1">
                <a:latin typeface="Arial" panose="020B0604020202020204" pitchFamily="34" charset="0"/>
                <a:ea typeface="Calibri" panose="020F0502020204030204" pitchFamily="34" charset="0"/>
                <a:cs typeface="Arial" panose="020B0604020202020204" pitchFamily="34" charset="0"/>
              </a:rPr>
              <a:t>Bài tập cuối </a:t>
            </a:r>
            <a:r>
              <a:rPr lang="vi-VN" sz="2000" b="1" i="1">
                <a:latin typeface="Arial" panose="020B0604020202020204" pitchFamily="34" charset="0"/>
                <a:ea typeface="Calibri" panose="020F0502020204030204" pitchFamily="34" charset="0"/>
                <a:cs typeface="Arial" panose="020B0604020202020204" pitchFamily="34" charset="0"/>
              </a:rPr>
              <a:t>chương </a:t>
            </a:r>
            <a:r>
              <a:rPr lang="vi-VN" sz="2000" b="1" i="1" smtClean="0">
                <a:latin typeface="Arial" panose="020B0604020202020204" pitchFamily="34" charset="0"/>
                <a:ea typeface="Calibri" panose="020F0502020204030204" pitchFamily="34" charset="0"/>
                <a:cs typeface="Arial" panose="020B0604020202020204" pitchFamily="34" charset="0"/>
              </a:rPr>
              <a:t>VI</a:t>
            </a:r>
            <a:r>
              <a:rPr lang="en-US" sz="2000" b="1" i="1" smtClean="0">
                <a:latin typeface="Arial" panose="020B0604020202020204" pitchFamily="34" charset="0"/>
                <a:ea typeface="Calibri" panose="020F0502020204030204" pitchFamily="34" charset="0"/>
                <a:cs typeface="Arial" panose="020B0604020202020204" pitchFamily="34" charset="0"/>
              </a:rPr>
              <a:t>.</a:t>
            </a:r>
            <a:endParaRPr lang="en-US" sz="2000" i="1">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3768918" y="103367"/>
            <a:ext cx="1622066" cy="65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991;p38"/>
          <p:cNvSpPr txBox="1">
            <a:spLocks/>
          </p:cNvSpPr>
          <p:nvPr/>
        </p:nvSpPr>
        <p:spPr>
          <a:xfrm>
            <a:off x="727951" y="26854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vi-VN" sz="3200" b="1">
                <a:solidFill>
                  <a:srgbClr val="C00000"/>
                </a:solidFill>
                <a:latin typeface="Arial"/>
              </a:rPr>
              <a:t>HƯỚNG DẪN VỀ NHÀ</a:t>
            </a:r>
            <a:endParaRPr lang="en-US" sz="3200" b="1">
              <a:solidFill>
                <a:srgbClr val="C00000"/>
              </a:solidFill>
              <a:latin typeface="Arial"/>
            </a:endParaRPr>
          </a:p>
        </p:txBody>
      </p:sp>
      <p:pic>
        <p:nvPicPr>
          <p:cNvPr id="2" name="Picture 1"/>
          <p:cNvPicPr>
            <a:picLocks noChangeAspect="1"/>
          </p:cNvPicPr>
          <p:nvPr/>
        </p:nvPicPr>
        <p:blipFill>
          <a:blip r:embed="rId3"/>
          <a:stretch>
            <a:fillRect/>
          </a:stretch>
        </p:blipFill>
        <p:spPr>
          <a:xfrm>
            <a:off x="109884" y="4530167"/>
            <a:ext cx="859371" cy="549472"/>
          </a:xfrm>
          <a:prstGeom prst="rect">
            <a:avLst/>
          </a:prstGeom>
        </p:spPr>
      </p:pic>
      <p:pic>
        <p:nvPicPr>
          <p:cNvPr id="13" name="Picture 12"/>
          <p:cNvPicPr>
            <a:picLocks noChangeAspect="1"/>
          </p:cNvPicPr>
          <p:nvPr/>
        </p:nvPicPr>
        <p:blipFill>
          <a:blip r:embed="rId3"/>
          <a:stretch>
            <a:fillRect/>
          </a:stretch>
        </p:blipFill>
        <p:spPr>
          <a:xfrm>
            <a:off x="0" y="10576"/>
            <a:ext cx="1042416" cy="980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sp>
        <p:nvSpPr>
          <p:cNvPr id="335" name="Rectangle 334"/>
          <p:cNvSpPr/>
          <p:nvPr/>
        </p:nvSpPr>
        <p:spPr>
          <a:xfrm>
            <a:off x="593024" y="1149718"/>
            <a:ext cx="8213177" cy="207749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CẢM ƠN </a:t>
            </a:r>
            <a:r>
              <a:rPr kumimoji="0" lang="en-US" sz="4500" b="1" i="0" u="none" strike="noStrike" kern="0" cap="none" spc="0" normalizeH="0" baseline="0" noProof="0" smtClean="0">
                <a:ln>
                  <a:noFill/>
                </a:ln>
                <a:solidFill>
                  <a:schemeClr val="accent6">
                    <a:lumMod val="75000"/>
                  </a:schemeClr>
                </a:solidFill>
                <a:effectLst/>
                <a:uLnTx/>
                <a:uFillTx/>
                <a:sym typeface="Pangolin"/>
              </a:rPr>
              <a:t>CẢ</a:t>
            </a:r>
            <a:r>
              <a:rPr kumimoji="0" lang="en-US" sz="4500" b="1" i="0" u="none" strike="noStrike" kern="0" cap="none" spc="0" normalizeH="0" noProof="0" smtClean="0">
                <a:ln>
                  <a:noFill/>
                </a:ln>
                <a:solidFill>
                  <a:schemeClr val="accent6">
                    <a:lumMod val="75000"/>
                  </a:schemeClr>
                </a:solidFill>
                <a:effectLst/>
                <a:uLnTx/>
                <a:uFillTx/>
                <a:sym typeface="Pangolin"/>
              </a:rPr>
              <a:t> LỚP</a:t>
            </a:r>
            <a:endParaRPr kumimoji="0" lang="vi-VN" sz="4500" b="1" i="0" u="none" strike="noStrike" kern="0" cap="none" spc="0" normalizeH="0" baseline="0" noProof="0">
              <a:ln>
                <a:noFill/>
              </a:ln>
              <a:solidFill>
                <a:schemeClr val="accent6">
                  <a:lumMod val="75000"/>
                </a:schemeClr>
              </a:solidFill>
              <a:effectLst/>
              <a:uLnTx/>
              <a:uFillTx/>
              <a:sym typeface="Pangolin"/>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ĐÃ </a:t>
            </a:r>
            <a:r>
              <a:rPr kumimoji="0" lang="en-US" sz="4500" b="1" i="0" u="none" strike="noStrike" kern="0" cap="none" spc="0" normalizeH="0" baseline="0" noProof="0" smtClean="0">
                <a:ln>
                  <a:noFill/>
                </a:ln>
                <a:solidFill>
                  <a:schemeClr val="accent6">
                    <a:lumMod val="75000"/>
                  </a:schemeClr>
                </a:solidFill>
                <a:effectLst/>
                <a:uLnTx/>
                <a:uFillTx/>
                <a:sym typeface="Pangolin"/>
              </a:rPr>
              <a:t>LẮNG</a:t>
            </a:r>
            <a:r>
              <a:rPr kumimoji="0" lang="en-US" sz="4500" b="1" i="0" u="none" strike="noStrike" kern="0" cap="none" spc="0" normalizeH="0" noProof="0" smtClean="0">
                <a:ln>
                  <a:noFill/>
                </a:ln>
                <a:solidFill>
                  <a:schemeClr val="accent6">
                    <a:lumMod val="75000"/>
                  </a:schemeClr>
                </a:solidFill>
                <a:effectLst/>
                <a:uLnTx/>
                <a:uFillTx/>
                <a:sym typeface="Pangolin"/>
              </a:rPr>
              <a:t> NGHE!</a:t>
            </a:r>
            <a:endParaRPr kumimoji="0" lang="vi-VN" sz="4500" b="1" i="0" u="none" strike="noStrike" kern="0" cap="none" spc="0" normalizeH="0" baseline="0" noProof="0">
              <a:ln>
                <a:noFill/>
              </a:ln>
              <a:solidFill>
                <a:schemeClr val="accent6">
                  <a:lumMod val="75000"/>
                </a:schemeClr>
              </a:solidFill>
              <a:effectLst/>
              <a:uLnTx/>
              <a:uFillTx/>
              <a:sym typeface="Pangolin"/>
            </a:endParaRPr>
          </a:p>
        </p:txBody>
      </p:sp>
      <p:pic>
        <p:nvPicPr>
          <p:cNvPr id="2" name="Picture 1"/>
          <p:cNvPicPr>
            <a:picLocks noChangeAspect="1"/>
          </p:cNvPicPr>
          <p:nvPr/>
        </p:nvPicPr>
        <p:blipFill>
          <a:blip r:embed="rId3"/>
          <a:stretch>
            <a:fillRect/>
          </a:stretch>
        </p:blipFill>
        <p:spPr>
          <a:xfrm>
            <a:off x="7854696" y="0"/>
            <a:ext cx="1289304" cy="1271016"/>
          </a:xfrm>
          <a:prstGeom prst="rect">
            <a:avLst/>
          </a:prstGeom>
        </p:spPr>
      </p:pic>
      <p:pic>
        <p:nvPicPr>
          <p:cNvPr id="5" name="Picture 4"/>
          <p:cNvPicPr>
            <a:picLocks noChangeAspect="1"/>
          </p:cNvPicPr>
          <p:nvPr/>
        </p:nvPicPr>
        <p:blipFill>
          <a:blip r:embed="rId3"/>
          <a:stretch>
            <a:fillRect/>
          </a:stretch>
        </p:blipFill>
        <p:spPr>
          <a:xfrm>
            <a:off x="7778496" y="3105912"/>
            <a:ext cx="1289304" cy="1271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prism isContent="1"/>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071883" y="33060"/>
            <a:ext cx="857748" cy="543117"/>
          </a:xfrm>
          <a:prstGeom prst="rect">
            <a:avLst/>
          </a:prstGeom>
        </p:spPr>
      </p:pic>
      <p:grpSp>
        <p:nvGrpSpPr>
          <p:cNvPr id="2039" name="Google Shape;2039;p38"/>
          <p:cNvGrpSpPr/>
          <p:nvPr/>
        </p:nvGrpSpPr>
        <p:grpSpPr>
          <a:xfrm rot="635329">
            <a:off x="4059299" y="360082"/>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8"/>
          <p:cNvSpPr txBox="1">
            <a:spLocks noGrp="1"/>
          </p:cNvSpPr>
          <p:nvPr>
            <p:ph type="title" idx="2"/>
          </p:nvPr>
        </p:nvSpPr>
        <p:spPr>
          <a:xfrm>
            <a:off x="3965429" y="484846"/>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accent6">
                    <a:lumMod val="50000"/>
                  </a:schemeClr>
                </a:solidFill>
                <a:latin typeface="+mj-lt"/>
              </a:rPr>
              <a:t>I</a:t>
            </a:r>
            <a:endParaRPr>
              <a:solidFill>
                <a:schemeClr val="accent6">
                  <a:lumMod val="50000"/>
                </a:schemeClr>
              </a:solidFill>
              <a:latin typeface="+mj-lt"/>
            </a:endParaRPr>
          </a:p>
        </p:txBody>
      </p:sp>
      <p:pic>
        <p:nvPicPr>
          <p:cNvPr id="73" name="Picture 72"/>
          <p:cNvPicPr>
            <a:picLocks noChangeAspect="1"/>
          </p:cNvPicPr>
          <p:nvPr/>
        </p:nvPicPr>
        <p:blipFill>
          <a:blip r:embed="rId3"/>
          <a:stretch>
            <a:fillRect/>
          </a:stretch>
        </p:blipFill>
        <p:spPr>
          <a:xfrm>
            <a:off x="8159032" y="2375695"/>
            <a:ext cx="857748" cy="696588"/>
          </a:xfrm>
          <a:prstGeom prst="rect">
            <a:avLst/>
          </a:prstGeom>
        </p:spPr>
      </p:pic>
      <p:pic>
        <p:nvPicPr>
          <p:cNvPr id="74" name="Picture 73"/>
          <p:cNvPicPr>
            <a:picLocks noChangeAspect="1"/>
          </p:cNvPicPr>
          <p:nvPr/>
        </p:nvPicPr>
        <p:blipFill>
          <a:blip r:embed="rId3"/>
          <a:stretch>
            <a:fillRect/>
          </a:stretch>
        </p:blipFill>
        <p:spPr>
          <a:xfrm>
            <a:off x="6387217" y="4301236"/>
            <a:ext cx="857748" cy="696588"/>
          </a:xfrm>
          <a:prstGeom prst="rect">
            <a:avLst/>
          </a:prstGeom>
        </p:spPr>
      </p:pic>
      <p:sp>
        <p:nvSpPr>
          <p:cNvPr id="2" name="Rectangle 1"/>
          <p:cNvSpPr/>
          <p:nvPr/>
        </p:nvSpPr>
        <p:spPr>
          <a:xfrm>
            <a:off x="-231768" y="1452533"/>
            <a:ext cx="9790309" cy="3000821"/>
          </a:xfrm>
          <a:prstGeom prst="rect">
            <a:avLst/>
          </a:prstGeom>
        </p:spPr>
        <p:txBody>
          <a:bodyPr wrap="square">
            <a:spAutoFit/>
          </a:bodyPr>
          <a:lstStyle/>
          <a:p>
            <a:pPr lvl="0" algn="ctr">
              <a:lnSpc>
                <a:spcPct val="150000"/>
              </a:lnSpc>
              <a:buClr>
                <a:srgbClr val="333333"/>
              </a:buClr>
              <a:buSzPts val="3600"/>
            </a:pPr>
            <a:r>
              <a:rPr lang="vi-VN" sz="4300" b="1">
                <a:solidFill>
                  <a:srgbClr val="0082C6">
                    <a:lumMod val="50000"/>
                  </a:srgbClr>
                </a:solidFill>
                <a:latin typeface="Arial" panose="020B0604020202020204" pitchFamily="34" charset="0"/>
                <a:sym typeface="Delius"/>
              </a:rPr>
              <a:t>Xác suất thực nghiệm </a:t>
            </a:r>
            <a:r>
              <a:rPr lang="vi-VN" sz="4300" b="1">
                <a:solidFill>
                  <a:srgbClr val="0082C6">
                    <a:lumMod val="50000"/>
                  </a:srgbClr>
                </a:solidFill>
                <a:latin typeface="Arial" panose="020B0604020202020204" pitchFamily="34" charset="0"/>
                <a:sym typeface="Delius"/>
              </a:rPr>
              <a:t>của </a:t>
            </a:r>
            <a:endParaRPr lang="en-US" sz="4300" b="1" smtClean="0">
              <a:solidFill>
                <a:srgbClr val="0082C6">
                  <a:lumMod val="50000"/>
                </a:srgbClr>
              </a:solidFill>
              <a:latin typeface="Arial" panose="020B0604020202020204" pitchFamily="34" charset="0"/>
              <a:sym typeface="Delius"/>
            </a:endParaRPr>
          </a:p>
          <a:p>
            <a:pPr lvl="0" algn="ctr">
              <a:lnSpc>
                <a:spcPct val="150000"/>
              </a:lnSpc>
              <a:buClr>
                <a:srgbClr val="333333"/>
              </a:buClr>
              <a:buSzPts val="3600"/>
            </a:pPr>
            <a:r>
              <a:rPr lang="vi-VN" sz="4300" b="1" smtClean="0">
                <a:solidFill>
                  <a:srgbClr val="0082C6">
                    <a:lumMod val="50000"/>
                  </a:srgbClr>
                </a:solidFill>
                <a:latin typeface="Arial" panose="020B0604020202020204" pitchFamily="34" charset="0"/>
                <a:sym typeface="Delius"/>
              </a:rPr>
              <a:t>một biến </a:t>
            </a:r>
            <a:r>
              <a:rPr lang="vi-VN" sz="4300" b="1">
                <a:solidFill>
                  <a:srgbClr val="0082C6">
                    <a:lumMod val="50000"/>
                  </a:srgbClr>
                </a:solidFill>
                <a:latin typeface="Arial" panose="020B0604020202020204" pitchFamily="34" charset="0"/>
                <a:sym typeface="Delius"/>
              </a:rPr>
              <a:t>cố trong trò </a:t>
            </a:r>
            <a:r>
              <a:rPr lang="vi-VN" sz="4300" b="1">
                <a:solidFill>
                  <a:srgbClr val="0082C6">
                    <a:lumMod val="50000"/>
                  </a:srgbClr>
                </a:solidFill>
                <a:latin typeface="Arial" panose="020B0604020202020204" pitchFamily="34" charset="0"/>
                <a:sym typeface="Delius"/>
              </a:rPr>
              <a:t>chơi </a:t>
            </a:r>
            <a:endParaRPr lang="en-US" sz="4300" b="1" smtClean="0">
              <a:solidFill>
                <a:srgbClr val="0082C6">
                  <a:lumMod val="50000"/>
                </a:srgbClr>
              </a:solidFill>
              <a:latin typeface="Arial" panose="020B0604020202020204" pitchFamily="34" charset="0"/>
              <a:sym typeface="Delius"/>
            </a:endParaRPr>
          </a:p>
          <a:p>
            <a:pPr lvl="0" algn="ctr">
              <a:lnSpc>
                <a:spcPct val="150000"/>
              </a:lnSpc>
              <a:buClr>
                <a:srgbClr val="333333"/>
              </a:buClr>
              <a:buSzPts val="3600"/>
            </a:pPr>
            <a:r>
              <a:rPr lang="vi-VN" sz="4300" b="1" smtClean="0">
                <a:solidFill>
                  <a:srgbClr val="0082C6">
                    <a:lumMod val="50000"/>
                  </a:srgbClr>
                </a:solidFill>
                <a:latin typeface="Arial" panose="020B0604020202020204" pitchFamily="34" charset="0"/>
                <a:sym typeface="Delius"/>
              </a:rPr>
              <a:t>tung </a:t>
            </a:r>
            <a:r>
              <a:rPr lang="vi-VN" sz="4300" b="1">
                <a:solidFill>
                  <a:srgbClr val="0082C6">
                    <a:lumMod val="50000"/>
                  </a:srgbClr>
                </a:solidFill>
                <a:latin typeface="Arial" panose="020B0604020202020204" pitchFamily="34" charset="0"/>
                <a:sym typeface="Delius"/>
              </a:rPr>
              <a:t>đồng xu</a:t>
            </a:r>
            <a:endParaRPr lang="vi-VN" sz="4300" b="1">
              <a:solidFill>
                <a:srgbClr val="0082C6">
                  <a:lumMod val="50000"/>
                </a:srgbClr>
              </a:solidFill>
              <a:latin typeface="Arial" panose="020B0604020202020204" pitchFamily="34" charset="0"/>
              <a:sym typeface="Deliu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1"/>
        <p:cNvGrpSpPr/>
        <p:nvPr/>
      </p:nvGrpSpPr>
      <p:grpSpPr>
        <a:xfrm>
          <a:off x="0" y="0"/>
          <a:ext cx="0" cy="0"/>
          <a:chOff x="0" y="0"/>
          <a:chExt cx="0" cy="0"/>
        </a:xfrm>
      </p:grpSpPr>
      <p:sp>
        <p:nvSpPr>
          <p:cNvPr id="2" name="Rectangle 1"/>
          <p:cNvSpPr/>
          <p:nvPr/>
        </p:nvSpPr>
        <p:spPr>
          <a:xfrm>
            <a:off x="87465" y="87464"/>
            <a:ext cx="1049573" cy="131991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1"/>
          <p:cNvSpPr txBox="1">
            <a:spLocks/>
          </p:cNvSpPr>
          <p:nvPr/>
        </p:nvSpPr>
        <p:spPr>
          <a:xfrm>
            <a:off x="406986" y="382347"/>
            <a:ext cx="2121528" cy="555901"/>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lgn="ctr" defTabSz="457200">
              <a:buClr>
                <a:srgbClr val="070185"/>
              </a:buClr>
              <a:defRPr/>
            </a:pPr>
            <a:r>
              <a:rPr lang="nl-NL" sz="2300" b="1" kern="1200">
                <a:solidFill>
                  <a:srgbClr val="000000"/>
                </a:solidFill>
                <a:latin typeface="Arial" panose="020B0604020202020204" pitchFamily="34" charset="0"/>
                <a:ea typeface="+mn-ea"/>
                <a:cs typeface="Arial" panose="020B0604020202020204" pitchFamily="34" charset="0"/>
                <a:sym typeface="Arial"/>
              </a:rPr>
              <a:t>1. Khái niệm</a:t>
            </a:r>
            <a:endParaRPr kumimoji="0" lang="en-US" sz="2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1" name="Rectangle 10"/>
          <p:cNvSpPr/>
          <p:nvPr/>
        </p:nvSpPr>
        <p:spPr>
          <a:xfrm rot="20355972">
            <a:off x="7765719" y="2990806"/>
            <a:ext cx="1172841" cy="133581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560475" y="108802"/>
            <a:ext cx="472204" cy="597084"/>
          </a:xfrm>
          <a:prstGeom prst="rect">
            <a:avLst/>
          </a:prstGeom>
        </p:spPr>
      </p:pic>
      <p:sp>
        <p:nvSpPr>
          <p:cNvPr id="16" name="Rectangle 15"/>
          <p:cNvSpPr/>
          <p:nvPr/>
        </p:nvSpPr>
        <p:spPr>
          <a:xfrm>
            <a:off x="4156912" y="2850158"/>
            <a:ext cx="75212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smtClean="0">
                <a:ln>
                  <a:noFill/>
                </a:ln>
                <a:solidFill>
                  <a:srgbClr val="005696"/>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
        <p:nvSpPr>
          <p:cNvPr id="5" name="Rectangle 4"/>
          <p:cNvSpPr/>
          <p:nvPr/>
        </p:nvSpPr>
        <p:spPr>
          <a:xfrm>
            <a:off x="271813" y="1172499"/>
            <a:ext cx="8522329" cy="1443408"/>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en-US" sz="2100" b="1" smtClean="0">
                <a:solidFill>
                  <a:srgbClr val="C00000"/>
                </a:solidFill>
                <a:latin typeface="+mn-lt"/>
              </a:rPr>
              <a:t>HĐ1: </a:t>
            </a:r>
            <a:r>
              <a:rPr lang="vi-VN" sz="2000" smtClean="0">
                <a:latin typeface="+mn-lt"/>
              </a:rPr>
              <a:t>Sau </a:t>
            </a:r>
            <a:r>
              <a:rPr lang="vi-VN" sz="2000">
                <a:latin typeface="+mn-lt"/>
              </a:rPr>
              <a:t>khi tung một đồng xu 20 lần liên tiếp, bạn Thảo kiểm đếm được mặt N xuất hiện 11 lần. Viết tỉ số của số lần xuất hiện mặt N và tổng số lần tung đồng xu.</a:t>
            </a:r>
            <a:endParaRPr lang="en-US" sz="2000">
              <a:latin typeface="+mn-lt"/>
            </a:endParaRPr>
          </a:p>
        </p:txBody>
      </p:sp>
      <p:grpSp>
        <p:nvGrpSpPr>
          <p:cNvPr id="10" name="Group 9"/>
          <p:cNvGrpSpPr/>
          <p:nvPr/>
        </p:nvGrpSpPr>
        <p:grpSpPr>
          <a:xfrm>
            <a:off x="612251" y="3283523"/>
            <a:ext cx="7458223" cy="1036630"/>
            <a:chOff x="501033" y="3029086"/>
            <a:chExt cx="7458223" cy="1036630"/>
          </a:xfrm>
        </p:grpSpPr>
        <p:sp>
          <p:nvSpPr>
            <p:cNvPr id="6" name="Rectangle 5"/>
            <p:cNvSpPr/>
            <p:nvPr/>
          </p:nvSpPr>
          <p:spPr>
            <a:xfrm>
              <a:off x="501033" y="3306854"/>
              <a:ext cx="7458223" cy="496996"/>
            </a:xfrm>
            <a:prstGeom prst="rect">
              <a:avLst/>
            </a:prstGeom>
          </p:spPr>
          <p:txBody>
            <a:bodyPr wrap="square">
              <a:spAutoFit/>
            </a:bodyPr>
            <a:lstStyle/>
            <a:p>
              <a:pPr algn="just">
                <a:lnSpc>
                  <a:spcPct val="150000"/>
                </a:lnSpc>
                <a:spcBef>
                  <a:spcPts val="600"/>
                </a:spcBef>
                <a:spcAft>
                  <a:spcPts val="600"/>
                </a:spcAft>
              </a:pPr>
              <a:r>
                <a:rPr lang="da-DK" sz="2000" smtClean="0">
                  <a:latin typeface="+mn-lt"/>
                  <a:ea typeface="Dotum" panose="020B0600000101010101" pitchFamily="34" charset="-127"/>
                  <a:cs typeface="Times New Roman" panose="02020603050405020304" pitchFamily="18" charset="0"/>
                </a:rPr>
                <a:t>Tỉ số giữa số lần xuất hiện mặt N và tổng số lần </a:t>
              </a:r>
              <a:r>
                <a:rPr lang="da-DK" sz="2000">
                  <a:latin typeface="+mn-lt"/>
                  <a:ea typeface="Dotum" panose="020B0600000101010101" pitchFamily="34" charset="-127"/>
                  <a:cs typeface="Times New Roman" panose="02020603050405020304" pitchFamily="18" charset="0"/>
                </a:rPr>
                <a:t>tung </a:t>
              </a:r>
              <a:r>
                <a:rPr lang="da-DK" sz="2000" smtClean="0">
                  <a:latin typeface="+mn-lt"/>
                  <a:ea typeface="Dotum" panose="020B0600000101010101" pitchFamily="34" charset="-127"/>
                  <a:cs typeface="Times New Roman" panose="02020603050405020304" pitchFamily="18" charset="0"/>
                </a:rPr>
                <a:t>là</a:t>
              </a:r>
              <a:endParaRPr lang="en-US" sz="2000">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6838199" y="3029086"/>
                  <a:ext cx="540533" cy="1036630"/>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da-DK"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11</m:t>
                            </m:r>
                          </m:num>
                          <m:den>
                            <m:r>
                              <a:rPr lang="en-US" sz="2000" i="1">
                                <a:latin typeface="Cambria Math" panose="02040503050406030204" pitchFamily="18" charset="0"/>
                                <a:ea typeface="Dotum" panose="020B0600000101010101" pitchFamily="34" charset="-127"/>
                                <a:cs typeface="Times New Roman" panose="02020603050405020304" pitchFamily="18" charset="0"/>
                              </a:rPr>
                              <m:t>20</m:t>
                            </m:r>
                          </m:den>
                        </m:f>
                      </m:oMath>
                    </m:oMathPara>
                  </a14:m>
                  <a:endParaRPr lang="en-US" sz="2000">
                    <a:ea typeface="Arial" panose="020B060402020202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6838199" y="3029086"/>
                  <a:ext cx="540533" cy="1036630"/>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32292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657"/>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971782">
            <a:off x="411322" y="4520191"/>
            <a:ext cx="604820" cy="698348"/>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8077604" y="-63611"/>
            <a:ext cx="1066396" cy="145985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713732" y="406166"/>
                <a:ext cx="7670620" cy="3934860"/>
              </a:xfrm>
              <a:prstGeom prst="rect">
                <a:avLst/>
              </a:prstGeom>
            </p:spPr>
            <p:txBody>
              <a:bodyPr wrap="square">
                <a:spAutoFit/>
              </a:bodyPr>
              <a:lstStyle/>
              <a:p>
                <a:pPr algn="just">
                  <a:lnSpc>
                    <a:spcPct val="175000"/>
                  </a:lnSpc>
                </a:pPr>
                <a:r>
                  <a:rPr lang="en-US" sz="2200" b="1" i="1" u="sng" smtClean="0">
                    <a:solidFill>
                      <a:schemeClr val="accent6">
                        <a:lumMod val="75000"/>
                      </a:schemeClr>
                    </a:solidFill>
                    <a:latin typeface="+mn-lt"/>
                    <a:ea typeface="Dotum" panose="020B0600000101010101" pitchFamily="34" charset="-127"/>
                    <a:cs typeface="Times New Roman" panose="02020603050405020304" pitchFamily="18" charset="0"/>
                  </a:rPr>
                  <a:t>Nhận xét:</a:t>
                </a:r>
                <a:r>
                  <a:rPr lang="en-US" sz="2200" b="1" i="1" smtClean="0">
                    <a:solidFill>
                      <a:schemeClr val="accent6">
                        <a:lumMod val="75000"/>
                      </a:schemeClr>
                    </a:solidFill>
                    <a:latin typeface="+mn-lt"/>
                    <a:ea typeface="Dotum" panose="020B0600000101010101" pitchFamily="34" charset="-127"/>
                    <a:cs typeface="Times New Roman" panose="02020603050405020304" pitchFamily="18" charset="0"/>
                  </a:rPr>
                  <a:t> </a:t>
                </a:r>
              </a:p>
              <a:p>
                <a:pPr marL="342900" indent="-342900" algn="just">
                  <a:lnSpc>
                    <a:spcPct val="175000"/>
                  </a:lnSpc>
                  <a:buFont typeface="Arial" panose="020B0604020202020204" pitchFamily="34" charset="0"/>
                  <a:buChar char="•"/>
                </a:pPr>
                <a:r>
                  <a:rPr lang="vi-VN" sz="2100" smtClean="0">
                    <a:latin typeface="+mn-lt"/>
                    <a:ea typeface="Dotum" panose="020B0600000101010101" pitchFamily="34" charset="-127"/>
                    <a:cs typeface="Times New Roman" panose="02020603050405020304" pitchFamily="18" charset="0"/>
                  </a:rPr>
                  <a:t>Tỉ </a:t>
                </a:r>
                <a:r>
                  <a:rPr lang="vi-VN" sz="2100">
                    <a:latin typeface="+mn-lt"/>
                    <a:ea typeface="Dotum" panose="020B0600000101010101" pitchFamily="34" charset="-127"/>
                    <a:cs typeface="Times New Roman" panose="02020603050405020304" pitchFamily="18" charset="0"/>
                  </a:rPr>
                  <a:t>số của số lần xuất hiện mặt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𝑁</m:t>
                    </m:r>
                  </m:oMath>
                </a14:m>
                <a:r>
                  <a:rPr lang="vi-VN" sz="2100">
                    <a:effectLst/>
                    <a:latin typeface="+mn-lt"/>
                    <a:ea typeface="Dotum" panose="020B0600000101010101" pitchFamily="34" charset="-127"/>
                    <a:cs typeface="Times New Roman" panose="02020603050405020304" pitchFamily="18" charset="0"/>
                  </a:rPr>
                  <a:t> và tổng số lần tung đồng xu là </a:t>
                </a:r>
                <a14:m>
                  <m:oMath xmlns:m="http://schemas.openxmlformats.org/officeDocument/2006/math">
                    <m:f>
                      <m:fPr>
                        <m:ctrlPr>
                          <a:rPr lang="en-US" sz="2100" i="1">
                            <a:effectLst/>
                            <a:latin typeface="+mn-lt"/>
                            <a:ea typeface="Dotum" panose="020B0600000101010101" pitchFamily="34" charset="-127"/>
                            <a:cs typeface="Times New Roman" panose="02020603050405020304" pitchFamily="18" charset="0"/>
                          </a:rPr>
                        </m:ctrlPr>
                      </m:fPr>
                      <m:num>
                        <m:r>
                          <a:rPr lang="vi-VN" sz="2100" i="1">
                            <a:effectLst/>
                            <a:latin typeface="+mn-lt"/>
                            <a:ea typeface="Dotum" panose="020B0600000101010101" pitchFamily="34" charset="-127"/>
                            <a:cs typeface="Times New Roman" panose="02020603050405020304" pitchFamily="18" charset="0"/>
                          </a:rPr>
                          <m:t>11</m:t>
                        </m:r>
                      </m:num>
                      <m:den>
                        <m:r>
                          <a:rPr lang="vi-VN" sz="2100" i="1">
                            <a:effectLst/>
                            <a:latin typeface="+mn-lt"/>
                            <a:ea typeface="Dotum" panose="020B0600000101010101" pitchFamily="34" charset="-127"/>
                            <a:cs typeface="Times New Roman" panose="02020603050405020304" pitchFamily="18" charset="0"/>
                          </a:rPr>
                          <m:t>20</m:t>
                        </m:r>
                      </m:den>
                    </m:f>
                  </m:oMath>
                </a14:m>
                <a:r>
                  <a:rPr lang="vi-VN" sz="2100">
                    <a:effectLst/>
                    <a:latin typeface="+mn-lt"/>
                    <a:ea typeface="Dotum" panose="020B0600000101010101" pitchFamily="34" charset="-127"/>
                    <a:cs typeface="Times New Roman" panose="02020603050405020304" pitchFamily="18" charset="0"/>
                  </a:rPr>
                  <a:t>. Tỉ số này là </a:t>
                </a:r>
                <a:r>
                  <a:rPr lang="vi-VN" sz="2100" i="1">
                    <a:effectLst/>
                    <a:latin typeface="+mn-lt"/>
                    <a:ea typeface="Dotum" panose="020B0600000101010101" pitchFamily="34" charset="-127"/>
                    <a:cs typeface="Times New Roman" panose="02020603050405020304" pitchFamily="18" charset="0"/>
                  </a:rPr>
                  <a:t>xác suất thực nghiệm</a:t>
                </a:r>
                <a:r>
                  <a:rPr lang="vi-VN" sz="2100">
                    <a:effectLst/>
                    <a:latin typeface="+mn-lt"/>
                    <a:ea typeface="Dotum" panose="020B0600000101010101" pitchFamily="34" charset="-127"/>
                    <a:cs typeface="Times New Roman" panose="02020603050405020304" pitchFamily="18" charset="0"/>
                  </a:rPr>
                  <a:t> xuất hiện mặt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𝑁</m:t>
                    </m:r>
                  </m:oMath>
                </a14:m>
                <a:r>
                  <a:rPr lang="vi-VN" sz="2100">
                    <a:effectLst/>
                    <a:latin typeface="+mn-lt"/>
                    <a:ea typeface="Dotum" panose="020B0600000101010101" pitchFamily="34" charset="-127"/>
                    <a:cs typeface="Times New Roman" panose="02020603050405020304" pitchFamily="18" charset="0"/>
                  </a:rPr>
                  <a:t> khi tung một đồng xu 20 lần </a:t>
                </a:r>
                <a:r>
                  <a:rPr lang="vi-VN" sz="2100">
                    <a:effectLst/>
                    <a:latin typeface="+mn-lt"/>
                    <a:ea typeface="Dotum" panose="020B0600000101010101" pitchFamily="34" charset="-127"/>
                    <a:cs typeface="Times New Roman" panose="02020603050405020304" pitchFamily="18" charset="0"/>
                  </a:rPr>
                  <a:t>liên </a:t>
                </a:r>
                <a:r>
                  <a:rPr lang="vi-VN" sz="2100" smtClean="0">
                    <a:effectLst/>
                    <a:latin typeface="+mn-lt"/>
                    <a:ea typeface="Dotum" panose="020B0600000101010101" pitchFamily="34" charset="-127"/>
                    <a:cs typeface="Times New Roman" panose="02020603050405020304" pitchFamily="18" charset="0"/>
                  </a:rPr>
                  <a:t>tiếp.</a:t>
                </a:r>
                <a:endParaRPr lang="en-US" sz="2100">
                  <a:latin typeface="+mn-lt"/>
                  <a:ea typeface="Dotum" panose="020B0600000101010101" pitchFamily="34" charset="-127"/>
                  <a:cs typeface="Times New Roman" panose="02020603050405020304" pitchFamily="18" charset="0"/>
                </a:endParaRPr>
              </a:p>
              <a:p>
                <a:pPr marL="342900" indent="-342900" algn="just">
                  <a:lnSpc>
                    <a:spcPct val="175000"/>
                  </a:lnSpc>
                  <a:buFont typeface="Arial" panose="020B0604020202020204" pitchFamily="34" charset="0"/>
                  <a:buChar char="•"/>
                </a:pPr>
                <a:r>
                  <a:rPr lang="vi-VN" sz="2100" smtClean="0">
                    <a:effectLst/>
                    <a:latin typeface="+mn-lt"/>
                    <a:ea typeface="Dotum" panose="020B0600000101010101" pitchFamily="34" charset="-127"/>
                    <a:cs typeface="Times New Roman" panose="02020603050405020304" pitchFamily="18" charset="0"/>
                  </a:rPr>
                  <a:t>Tỉ </a:t>
                </a:r>
                <a:r>
                  <a:rPr lang="vi-VN" sz="2100">
                    <a:effectLst/>
                    <a:latin typeface="+mn-lt"/>
                    <a:ea typeface="Dotum" panose="020B0600000101010101" pitchFamily="34" charset="-127"/>
                    <a:cs typeface="Times New Roman" panose="02020603050405020304" pitchFamily="18" charset="0"/>
                  </a:rPr>
                  <a:t>số </a:t>
                </a:r>
                <a14:m>
                  <m:oMath xmlns:m="http://schemas.openxmlformats.org/officeDocument/2006/math">
                    <m:f>
                      <m:fPr>
                        <m:ctrlPr>
                          <a:rPr lang="en-US" sz="2100" i="1">
                            <a:effectLst/>
                            <a:latin typeface="+mn-lt"/>
                            <a:ea typeface="Dotum" panose="020B0600000101010101" pitchFamily="34" charset="-127"/>
                            <a:cs typeface="Times New Roman" panose="02020603050405020304" pitchFamily="18" charset="0"/>
                          </a:rPr>
                        </m:ctrlPr>
                      </m:fPr>
                      <m:num>
                        <m:r>
                          <a:rPr lang="vi-VN" sz="2100" i="1">
                            <a:effectLst/>
                            <a:latin typeface="+mn-lt"/>
                            <a:ea typeface="Dotum" panose="020B0600000101010101" pitchFamily="34" charset="-127"/>
                            <a:cs typeface="Times New Roman" panose="02020603050405020304" pitchFamily="18" charset="0"/>
                          </a:rPr>
                          <m:t>11</m:t>
                        </m:r>
                      </m:num>
                      <m:den>
                        <m:r>
                          <a:rPr lang="vi-VN" sz="2100" i="1">
                            <a:effectLst/>
                            <a:latin typeface="+mn-lt"/>
                            <a:ea typeface="Dotum" panose="020B0600000101010101" pitchFamily="34" charset="-127"/>
                            <a:cs typeface="Times New Roman" panose="02020603050405020304" pitchFamily="18" charset="0"/>
                          </a:rPr>
                          <m:t>20</m:t>
                        </m:r>
                      </m:den>
                    </m:f>
                  </m:oMath>
                </a14:m>
                <a:r>
                  <a:rPr lang="vi-VN" sz="2100">
                    <a:effectLst/>
                    <a:latin typeface="+mn-lt"/>
                    <a:ea typeface="Dotum" panose="020B0600000101010101" pitchFamily="34" charset="-127"/>
                    <a:cs typeface="Times New Roman" panose="02020603050405020304" pitchFamily="18" charset="0"/>
                  </a:rPr>
                  <a:t> là xác suất thực nghiệm của biến cố “Mặt xuất hiện của đồng xu là mặt </a:t>
                </a:r>
                <a14:m>
                  <m:oMath xmlns:m="http://schemas.openxmlformats.org/officeDocument/2006/math">
                    <m:r>
                      <a:rPr lang="vi-VN" sz="2100" i="1">
                        <a:effectLst/>
                        <a:latin typeface="+mn-lt"/>
                        <a:ea typeface="Dotum" panose="020B0600000101010101" pitchFamily="34" charset="-127"/>
                        <a:cs typeface="Times New Roman" panose="02020603050405020304" pitchFamily="18" charset="0"/>
                      </a:rPr>
                      <m:t>𝑁</m:t>
                    </m:r>
                  </m:oMath>
                </a14:m>
                <a:r>
                  <a:rPr lang="vi-VN" sz="2100">
                    <a:effectLst/>
                    <a:latin typeface="+mn-lt"/>
                    <a:ea typeface="Dotum" panose="020B0600000101010101" pitchFamily="34" charset="-127"/>
                    <a:cs typeface="Times New Roman" panose="02020603050405020304" pitchFamily="18" charset="0"/>
                  </a:rPr>
                  <a:t>” trong trò chơi trên.</a:t>
                </a:r>
                <a:endParaRPr lang="en-US" sz="2100">
                  <a:effectLst/>
                  <a:latin typeface="+mn-lt"/>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713732" y="406166"/>
                <a:ext cx="7670620" cy="3934860"/>
              </a:xfrm>
              <a:prstGeom prst="rect">
                <a:avLst/>
              </a:prstGeom>
              <a:blipFill>
                <a:blip r:embed="rId6"/>
                <a:stretch>
                  <a:fillRect l="-1033" r="-954" b="-201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857"/>
        <p:cNvGrpSpPr/>
        <p:nvPr/>
      </p:nvGrpSpPr>
      <p:grpSpPr>
        <a:xfrm>
          <a:off x="0" y="0"/>
          <a:ext cx="0" cy="0"/>
          <a:chOff x="0" y="0"/>
          <a:chExt cx="0" cy="0"/>
        </a:xfrm>
      </p:grpSpPr>
      <p:sp>
        <p:nvSpPr>
          <p:cNvPr id="10" name="Google Shape;2540;p49"/>
          <p:cNvSpPr txBox="1">
            <a:spLocks/>
          </p:cNvSpPr>
          <p:nvPr/>
        </p:nvSpPr>
        <p:spPr>
          <a:xfrm>
            <a:off x="3003390" y="92804"/>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3200" b="1">
                <a:solidFill>
                  <a:srgbClr val="C00000"/>
                </a:solidFill>
                <a:latin typeface="Arial" panose="020B0604020202020204" pitchFamily="34" charset="0"/>
              </a:rPr>
              <a:t>Định nghĩa</a:t>
            </a:r>
            <a:endParaRPr kumimoji="0" lang="vi-VN" sz="3200" b="1" i="0" u="none" strike="noStrike" kern="0" cap="none" spc="0" normalizeH="0" baseline="0" noProof="0">
              <a:ln>
                <a:noFill/>
              </a:ln>
              <a:solidFill>
                <a:srgbClr val="C00000"/>
              </a:solidFill>
              <a:effectLst/>
              <a:uLnTx/>
              <a:uFillTx/>
              <a:latin typeface="Arial" panose="020B0604020202020204" pitchFamily="34" charset="0"/>
              <a:sym typeface="Maven Pro ExtraBold"/>
            </a:endParaRPr>
          </a:p>
        </p:txBody>
      </p:sp>
      <p:pic>
        <p:nvPicPr>
          <p:cNvPr id="3" name="Picture 2"/>
          <p:cNvPicPr>
            <a:picLocks noChangeAspect="1"/>
          </p:cNvPicPr>
          <p:nvPr/>
        </p:nvPicPr>
        <p:blipFill>
          <a:blip r:embed="rId3"/>
          <a:stretch>
            <a:fillRect/>
          </a:stretch>
        </p:blipFill>
        <p:spPr>
          <a:xfrm>
            <a:off x="0" y="0"/>
            <a:ext cx="1130358" cy="1225613"/>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609971" y="868881"/>
                <a:ext cx="7912637" cy="4074962"/>
              </a:xfrm>
              <a:prstGeom prst="rect">
                <a:avLst/>
              </a:prstGeom>
              <a:solidFill>
                <a:srgbClr val="BFDBF7"/>
              </a:solidFill>
              <a:ln w="25400" cap="flat" cmpd="sng" algn="ctr">
                <a:solidFill>
                  <a:srgbClr val="FFFFFF"/>
                </a:solidFill>
                <a:prstDash val="solid"/>
              </a:ln>
              <a:effectLst/>
            </p:spPr>
            <p:txBody>
              <a:bodyPr wrap="square">
                <a:spAutoFit/>
              </a:bodyPr>
              <a:lstStyle/>
              <a:p>
                <a:pPr marL="342900" indent="-342900" algn="just">
                  <a:lnSpc>
                    <a:spcPct val="150000"/>
                  </a:lnSpc>
                  <a:buFont typeface="Arial" panose="020B0604020202020204" pitchFamily="34" charset="0"/>
                  <a:buChar char="•"/>
                </a:pPr>
                <a:r>
                  <a:rPr lang="vi-VN" sz="2000" smtClean="0">
                    <a:latin typeface="+mn-lt"/>
                    <a:ea typeface="Dotum" panose="020B0600000101010101" pitchFamily="34" charset="-127"/>
                    <a:cs typeface="Times New Roman" panose="02020603050405020304" pitchFamily="18" charset="0"/>
                  </a:rPr>
                  <a:t>Xác </a:t>
                </a:r>
                <a:r>
                  <a:rPr lang="vi-VN" sz="2000">
                    <a:latin typeface="+mn-lt"/>
                    <a:ea typeface="Dotum" panose="020B0600000101010101" pitchFamily="34" charset="-127"/>
                    <a:cs typeface="Times New Roman" panose="02020603050405020304" pitchFamily="18" charset="0"/>
                  </a:rPr>
                  <a:t>suất thực nghiệm của biến cố “Mặt xuất hiện của đồng xu là mặt </a:t>
                </a:r>
                <a14:m>
                  <m:oMath xmlns:m="http://schemas.openxmlformats.org/officeDocument/2006/math">
                    <m:r>
                      <a:rPr lang="vi-VN" sz="2000" i="1">
                        <a:effectLst/>
                        <a:latin typeface="+mn-lt"/>
                        <a:ea typeface="Dotum" panose="020B0600000101010101" pitchFamily="34" charset="-127"/>
                        <a:cs typeface="Times New Roman" panose="02020603050405020304" pitchFamily="18" charset="0"/>
                      </a:rPr>
                      <m:t>𝑁</m:t>
                    </m:r>
                  </m:oMath>
                </a14:m>
                <a:r>
                  <a:rPr lang="vi-VN" sz="2000">
                    <a:effectLst/>
                    <a:latin typeface="+mn-lt"/>
                    <a:ea typeface="Dotum" panose="020B0600000101010101" pitchFamily="34" charset="-127"/>
                    <a:cs typeface="Times New Roman" panose="02020603050405020304" pitchFamily="18" charset="0"/>
                  </a:rPr>
                  <a:t>” khi tung đồng xu nhiều lần bằng</a:t>
                </a:r>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vi-VN" sz="2000">
                              <a:ea typeface="Dotum" panose="020B0600000101010101" pitchFamily="34" charset="-127"/>
                              <a:cs typeface="Times New Roman" panose="02020603050405020304" pitchFamily="18" charset="0"/>
                            </a:rPr>
                            <m:t>S</m:t>
                          </m:r>
                          <m:r>
                            <m:rPr>
                              <m:nor/>
                            </m:rPr>
                            <a:rPr lang="vi-VN" sz="2000">
                              <a:ea typeface="Dotum" panose="020B0600000101010101" pitchFamily="34" charset="-127"/>
                              <a:cs typeface="Times New Roman" panose="02020603050405020304" pitchFamily="18" charset="0"/>
                            </a:rPr>
                            <m:t>ố </m:t>
                          </m:r>
                          <m:r>
                            <m:rPr>
                              <m:nor/>
                            </m:rPr>
                            <a:rPr lang="vi-VN" sz="2000">
                              <a:ea typeface="Dotum" panose="020B0600000101010101" pitchFamily="34" charset="-127"/>
                              <a:cs typeface="Times New Roman" panose="02020603050405020304" pitchFamily="18" charset="0"/>
                            </a:rPr>
                            <m:t>l</m:t>
                          </m:r>
                          <m:r>
                            <m:rPr>
                              <m:nor/>
                            </m:rPr>
                            <a:rPr lang="vi-VN" sz="2000">
                              <a:ea typeface="Dotum" panose="020B0600000101010101" pitchFamily="34" charset="-127"/>
                              <a:cs typeface="Times New Roman" panose="02020603050405020304" pitchFamily="18" charset="0"/>
                            </a:rPr>
                            <m:t>ầ</m:t>
                          </m:r>
                          <m:r>
                            <m:rPr>
                              <m:nor/>
                            </m:rPr>
                            <a:rPr lang="vi-VN" sz="2000">
                              <a:ea typeface="Dotum" panose="020B0600000101010101" pitchFamily="34" charset="-127"/>
                              <a:cs typeface="Times New Roman" panose="02020603050405020304" pitchFamily="18" charset="0"/>
                            </a:rPr>
                            <m:t>n</m:t>
                          </m:r>
                          <m:r>
                            <m:rPr>
                              <m:nor/>
                            </m:rPr>
                            <a:rPr lang="vi-VN" sz="2000">
                              <a:ea typeface="Dotum" panose="020B0600000101010101" pitchFamily="34" charset="-127"/>
                              <a:cs typeface="Times New Roman" panose="02020603050405020304" pitchFamily="18" charset="0"/>
                            </a:rPr>
                            <m:t> </m:t>
                          </m:r>
                          <m:r>
                            <m:rPr>
                              <m:nor/>
                            </m:rPr>
                            <a:rPr lang="vi-VN" sz="2000">
                              <a:ea typeface="Dotum" panose="020B0600000101010101" pitchFamily="34" charset="-127"/>
                              <a:cs typeface="Times New Roman" panose="02020603050405020304" pitchFamily="18" charset="0"/>
                            </a:rPr>
                            <m:t>xu</m:t>
                          </m:r>
                          <m:r>
                            <m:rPr>
                              <m:nor/>
                            </m:rPr>
                            <a:rPr lang="vi-VN" sz="2000">
                              <a:ea typeface="Dotum" panose="020B0600000101010101" pitchFamily="34" charset="-127"/>
                              <a:cs typeface="Times New Roman" panose="02020603050405020304" pitchFamily="18" charset="0"/>
                            </a:rPr>
                            <m:t>ấ</m:t>
                          </m:r>
                          <m:r>
                            <m:rPr>
                              <m:nor/>
                            </m:rPr>
                            <a:rPr lang="vi-VN" sz="2000">
                              <a:ea typeface="Dotum" panose="020B0600000101010101" pitchFamily="34" charset="-127"/>
                              <a:cs typeface="Times New Roman" panose="02020603050405020304" pitchFamily="18" charset="0"/>
                            </a:rPr>
                            <m:t>t</m:t>
                          </m:r>
                          <m:r>
                            <m:rPr>
                              <m:nor/>
                            </m:rPr>
                            <a:rPr lang="vi-VN" sz="2000">
                              <a:ea typeface="Dotum" panose="020B0600000101010101" pitchFamily="34" charset="-127"/>
                              <a:cs typeface="Times New Roman" panose="02020603050405020304" pitchFamily="18" charset="0"/>
                            </a:rPr>
                            <m:t> </m:t>
                          </m:r>
                          <m:r>
                            <m:rPr>
                              <m:nor/>
                            </m:rPr>
                            <a:rPr lang="vi-VN" sz="2000">
                              <a:ea typeface="Dotum" panose="020B0600000101010101" pitchFamily="34" charset="-127"/>
                              <a:cs typeface="Times New Roman" panose="02020603050405020304" pitchFamily="18" charset="0"/>
                            </a:rPr>
                            <m:t>hi</m:t>
                          </m:r>
                          <m:r>
                            <m:rPr>
                              <m:nor/>
                            </m:rPr>
                            <a:rPr lang="vi-VN" sz="2000">
                              <a:ea typeface="Dotum" panose="020B0600000101010101" pitchFamily="34" charset="-127"/>
                              <a:cs typeface="Times New Roman" panose="02020603050405020304" pitchFamily="18" charset="0"/>
                            </a:rPr>
                            <m:t>ệ</m:t>
                          </m:r>
                          <m:r>
                            <m:rPr>
                              <m:nor/>
                            </m:rPr>
                            <a:rPr lang="vi-VN" sz="2000">
                              <a:ea typeface="Dotum" panose="020B0600000101010101" pitchFamily="34" charset="-127"/>
                              <a:cs typeface="Times New Roman" panose="02020603050405020304" pitchFamily="18" charset="0"/>
                            </a:rPr>
                            <m:t>n</m:t>
                          </m:r>
                          <m:r>
                            <m:rPr>
                              <m:nor/>
                            </m:rPr>
                            <a:rPr lang="vi-VN" sz="2000">
                              <a:ea typeface="Dotum" panose="020B0600000101010101" pitchFamily="34" charset="-127"/>
                              <a:cs typeface="Times New Roman" panose="02020603050405020304" pitchFamily="18" charset="0"/>
                            </a:rPr>
                            <m:t> </m:t>
                          </m:r>
                          <m:r>
                            <m:rPr>
                              <m:nor/>
                            </m:rPr>
                            <a:rPr lang="vi-VN" sz="2000">
                              <a:ea typeface="Dotum" panose="020B0600000101010101" pitchFamily="34" charset="-127"/>
                              <a:cs typeface="Times New Roman" panose="02020603050405020304" pitchFamily="18" charset="0"/>
                            </a:rPr>
                            <m:t>m</m:t>
                          </m:r>
                          <m:r>
                            <m:rPr>
                              <m:nor/>
                            </m:rPr>
                            <a:rPr lang="vi-VN" sz="2000">
                              <a:ea typeface="Dotum" panose="020B0600000101010101" pitchFamily="34" charset="-127"/>
                              <a:cs typeface="Times New Roman" panose="02020603050405020304" pitchFamily="18" charset="0"/>
                            </a:rPr>
                            <m:t>ặ</m:t>
                          </m:r>
                          <m:r>
                            <m:rPr>
                              <m:nor/>
                            </m:rPr>
                            <a:rPr lang="vi-VN" sz="2000">
                              <a:ea typeface="Dotum" panose="020B0600000101010101" pitchFamily="34" charset="-127"/>
                              <a:cs typeface="Times New Roman" panose="02020603050405020304" pitchFamily="18" charset="0"/>
                            </a:rPr>
                            <m:t>t</m:t>
                          </m:r>
                          <m:r>
                            <a:rPr lang="en-US" sz="2000" b="0" i="1" smtClean="0">
                              <a:latin typeface="Cambria Math" panose="02040503050406030204" pitchFamily="18" charset="0"/>
                              <a:ea typeface="Dotum" panose="020B0600000101010101" pitchFamily="34" charset="-127"/>
                              <a:cs typeface="Times New Roman" panose="02020603050405020304" pitchFamily="18" charset="0"/>
                            </a:rPr>
                            <m:t> </m:t>
                          </m:r>
                          <m:r>
                            <a:rPr lang="vi-VN" sz="2000" i="1">
                              <a:latin typeface="Cambria Math" panose="02040503050406030204" pitchFamily="18" charset="0"/>
                              <a:ea typeface="Dotum" panose="020B0600000101010101" pitchFamily="34" charset="-127"/>
                              <a:cs typeface="Times New Roman" panose="02020603050405020304" pitchFamily="18" charset="0"/>
                            </a:rPr>
                            <m:t>𝑁</m:t>
                          </m:r>
                        </m:num>
                        <m:den>
                          <m:r>
                            <m:rPr>
                              <m:nor/>
                            </m:rPr>
                            <a:rPr lang="vi-VN" sz="2000">
                              <a:ea typeface="Dotum" panose="020B0600000101010101" pitchFamily="34" charset="-127"/>
                              <a:cs typeface="Times New Roman" panose="02020603050405020304" pitchFamily="18" charset="0"/>
                            </a:rPr>
                            <m:t>T</m:t>
                          </m:r>
                          <m:r>
                            <m:rPr>
                              <m:nor/>
                            </m:rPr>
                            <a:rPr lang="vi-VN" sz="2000">
                              <a:ea typeface="Dotum" panose="020B0600000101010101" pitchFamily="34" charset="-127"/>
                              <a:cs typeface="Times New Roman" panose="02020603050405020304" pitchFamily="18" charset="0"/>
                            </a:rPr>
                            <m:t>ổ</m:t>
                          </m:r>
                          <m:r>
                            <m:rPr>
                              <m:nor/>
                            </m:rPr>
                            <a:rPr lang="vi-VN" sz="2000">
                              <a:ea typeface="Dotum" panose="020B0600000101010101" pitchFamily="34" charset="-127"/>
                              <a:cs typeface="Times New Roman" panose="02020603050405020304" pitchFamily="18" charset="0"/>
                            </a:rPr>
                            <m:t>ng</m:t>
                          </m:r>
                          <m:r>
                            <m:rPr>
                              <m:nor/>
                            </m:rPr>
                            <a:rPr lang="vi-VN" sz="2000">
                              <a:ea typeface="Dotum" panose="020B0600000101010101" pitchFamily="34" charset="-127"/>
                              <a:cs typeface="Times New Roman" panose="02020603050405020304" pitchFamily="18" charset="0"/>
                            </a:rPr>
                            <m:t> </m:t>
                          </m:r>
                          <m:r>
                            <m:rPr>
                              <m:nor/>
                            </m:rPr>
                            <a:rPr lang="vi-VN" sz="2000">
                              <a:ea typeface="Dotum" panose="020B0600000101010101" pitchFamily="34" charset="-127"/>
                              <a:cs typeface="Times New Roman" panose="02020603050405020304" pitchFamily="18" charset="0"/>
                            </a:rPr>
                            <m:t>s</m:t>
                          </m:r>
                          <m:r>
                            <m:rPr>
                              <m:nor/>
                            </m:rPr>
                            <a:rPr lang="vi-VN" sz="2000">
                              <a:ea typeface="Dotum" panose="020B0600000101010101" pitchFamily="34" charset="-127"/>
                              <a:cs typeface="Times New Roman" panose="02020603050405020304" pitchFamily="18" charset="0"/>
                            </a:rPr>
                            <m:t>ố </m:t>
                          </m:r>
                          <m:r>
                            <m:rPr>
                              <m:nor/>
                            </m:rPr>
                            <a:rPr lang="vi-VN" sz="2000">
                              <a:ea typeface="Dotum" panose="020B0600000101010101" pitchFamily="34" charset="-127"/>
                              <a:cs typeface="Times New Roman" panose="02020603050405020304" pitchFamily="18" charset="0"/>
                            </a:rPr>
                            <m:t>l</m:t>
                          </m:r>
                          <m:r>
                            <m:rPr>
                              <m:nor/>
                            </m:rPr>
                            <a:rPr lang="vi-VN" sz="2000">
                              <a:ea typeface="Dotum" panose="020B0600000101010101" pitchFamily="34" charset="-127"/>
                              <a:cs typeface="Times New Roman" panose="02020603050405020304" pitchFamily="18" charset="0"/>
                            </a:rPr>
                            <m:t>ầ</m:t>
                          </m:r>
                          <m:r>
                            <m:rPr>
                              <m:nor/>
                            </m:rPr>
                            <a:rPr lang="vi-VN" sz="2000">
                              <a:ea typeface="Dotum" panose="020B0600000101010101" pitchFamily="34" charset="-127"/>
                              <a:cs typeface="Times New Roman" panose="02020603050405020304" pitchFamily="18" charset="0"/>
                            </a:rPr>
                            <m:t>n</m:t>
                          </m:r>
                          <m:r>
                            <m:rPr>
                              <m:nor/>
                            </m:rPr>
                            <a:rPr lang="vi-VN" sz="2000">
                              <a:ea typeface="Dotum" panose="020B0600000101010101" pitchFamily="34" charset="-127"/>
                              <a:cs typeface="Times New Roman" panose="02020603050405020304" pitchFamily="18" charset="0"/>
                            </a:rPr>
                            <m:t> </m:t>
                          </m:r>
                          <m:r>
                            <m:rPr>
                              <m:nor/>
                            </m:rPr>
                            <a:rPr lang="vi-VN" sz="2000">
                              <a:ea typeface="Dotum" panose="020B0600000101010101" pitchFamily="34" charset="-127"/>
                              <a:cs typeface="Times New Roman" panose="02020603050405020304" pitchFamily="18" charset="0"/>
                            </a:rPr>
                            <m:t>tung</m:t>
                          </m:r>
                          <m:r>
                            <m:rPr>
                              <m:nor/>
                            </m:rPr>
                            <a:rPr lang="vi-VN" sz="2000">
                              <a:ea typeface="Dotum" panose="020B0600000101010101" pitchFamily="34" charset="-127"/>
                              <a:cs typeface="Times New Roman" panose="02020603050405020304" pitchFamily="18" charset="0"/>
                            </a:rPr>
                            <m:t> đồ</m:t>
                          </m:r>
                          <m:r>
                            <m:rPr>
                              <m:nor/>
                            </m:rPr>
                            <a:rPr lang="vi-VN" sz="2000">
                              <a:ea typeface="Dotum" panose="020B0600000101010101" pitchFamily="34" charset="-127"/>
                              <a:cs typeface="Times New Roman" panose="02020603050405020304" pitchFamily="18" charset="0"/>
                            </a:rPr>
                            <m:t>ng</m:t>
                          </m:r>
                          <m:r>
                            <m:rPr>
                              <m:nor/>
                            </m:rPr>
                            <a:rPr lang="vi-VN" sz="2000">
                              <a:ea typeface="Dotum" panose="020B0600000101010101" pitchFamily="34" charset="-127"/>
                              <a:cs typeface="Times New Roman" panose="02020603050405020304" pitchFamily="18" charset="0"/>
                            </a:rPr>
                            <m:t> </m:t>
                          </m:r>
                          <m:r>
                            <m:rPr>
                              <m:nor/>
                            </m:rPr>
                            <a:rPr lang="vi-VN" sz="2000">
                              <a:ea typeface="Dotum" panose="020B0600000101010101" pitchFamily="34" charset="-127"/>
                              <a:cs typeface="Times New Roman" panose="02020603050405020304" pitchFamily="18" charset="0"/>
                            </a:rPr>
                            <m:t>xu</m:t>
                          </m:r>
                        </m:den>
                      </m:f>
                    </m:oMath>
                  </m:oMathPara>
                </a14:m>
                <a:endParaRPr lang="en-US" sz="2000">
                  <a:effectLst/>
                  <a:latin typeface="+mn-lt"/>
                  <a:ea typeface="Arial" panose="020B060402020202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000" smtClean="0">
                    <a:effectLst/>
                    <a:latin typeface="+mn-lt"/>
                    <a:ea typeface="Dotum" panose="020B0600000101010101" pitchFamily="34" charset="-127"/>
                    <a:cs typeface="Times New Roman" panose="02020603050405020304" pitchFamily="18" charset="0"/>
                  </a:rPr>
                  <a:t>Xác </a:t>
                </a:r>
                <a:r>
                  <a:rPr lang="vi-VN" sz="2000">
                    <a:effectLst/>
                    <a:latin typeface="+mn-lt"/>
                    <a:ea typeface="Dotum" panose="020B0600000101010101" pitchFamily="34" charset="-127"/>
                    <a:cs typeface="Times New Roman" panose="02020603050405020304" pitchFamily="18" charset="0"/>
                  </a:rPr>
                  <a:t>suất thực nghiệm của biến cố “Mặt xuất hiện của đồng xu là mặt </a:t>
                </a:r>
                <a14:m>
                  <m:oMath xmlns:m="http://schemas.openxmlformats.org/officeDocument/2006/math">
                    <m:r>
                      <a:rPr lang="vi-VN" sz="2000" i="1">
                        <a:effectLst/>
                        <a:latin typeface="+mn-lt"/>
                        <a:ea typeface="Dotum" panose="020B0600000101010101" pitchFamily="34" charset="-127"/>
                        <a:cs typeface="Times New Roman" panose="02020603050405020304" pitchFamily="18" charset="0"/>
                      </a:rPr>
                      <m:t>𝑆</m:t>
                    </m:r>
                  </m:oMath>
                </a14:m>
                <a:r>
                  <a:rPr lang="vi-VN" sz="2000">
                    <a:effectLst/>
                    <a:latin typeface="+mn-lt"/>
                    <a:ea typeface="Dotum" panose="020B0600000101010101" pitchFamily="34" charset="-127"/>
                    <a:cs typeface="Times New Roman" panose="02020603050405020304" pitchFamily="18" charset="0"/>
                  </a:rPr>
                  <a:t>” khi tung đồng xu nhiều lần bằng</a:t>
                </a:r>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mn-lt"/>
                              <a:ea typeface="Dotum" panose="020B0600000101010101" pitchFamily="34" charset="-127"/>
                              <a:cs typeface="Times New Roman" panose="02020603050405020304" pitchFamily="18" charset="0"/>
                            </a:rPr>
                          </m:ctrlPr>
                        </m:fPr>
                        <m:num>
                          <m:r>
                            <m:rPr>
                              <m:nor/>
                            </m:rPr>
                            <a:rPr lang="vi-VN" sz="2000">
                              <a:effectLst/>
                              <a:latin typeface="+mn-lt"/>
                              <a:ea typeface="Dotum" panose="020B0600000101010101" pitchFamily="34" charset="-127"/>
                              <a:cs typeface="Times New Roman" panose="02020603050405020304" pitchFamily="18" charset="0"/>
                            </a:rPr>
                            <m:t>S</m:t>
                          </m:r>
                          <m:r>
                            <m:rPr>
                              <m:nor/>
                            </m:rPr>
                            <a:rPr lang="vi-VN" sz="2000">
                              <a:effectLst/>
                              <a:latin typeface="+mn-lt"/>
                              <a:ea typeface="Dotum" panose="020B0600000101010101" pitchFamily="34" charset="-127"/>
                              <a:cs typeface="Times New Roman" panose="02020603050405020304" pitchFamily="18" charset="0"/>
                            </a:rPr>
                            <m:t>ố </m:t>
                          </m:r>
                          <m:r>
                            <m:rPr>
                              <m:nor/>
                            </m:rPr>
                            <a:rPr lang="vi-VN" sz="2000">
                              <a:effectLst/>
                              <a:latin typeface="+mn-lt"/>
                              <a:ea typeface="Dotum" panose="020B0600000101010101" pitchFamily="34" charset="-127"/>
                              <a:cs typeface="Times New Roman" panose="02020603050405020304" pitchFamily="18" charset="0"/>
                            </a:rPr>
                            <m:t>l</m:t>
                          </m:r>
                          <m:r>
                            <m:rPr>
                              <m:nor/>
                            </m:rPr>
                            <a:rPr lang="vi-VN" sz="2000">
                              <a:effectLst/>
                              <a:latin typeface="+mn-lt"/>
                              <a:ea typeface="Dotum" panose="020B0600000101010101" pitchFamily="34" charset="-127"/>
                              <a:cs typeface="Times New Roman" panose="02020603050405020304" pitchFamily="18" charset="0"/>
                            </a:rPr>
                            <m:t>ầ</m:t>
                          </m:r>
                          <m:r>
                            <m:rPr>
                              <m:nor/>
                            </m:rPr>
                            <a:rPr lang="vi-VN" sz="2000">
                              <a:effectLst/>
                              <a:latin typeface="+mn-lt"/>
                              <a:ea typeface="Dotum" panose="020B0600000101010101" pitchFamily="34" charset="-127"/>
                              <a:cs typeface="Times New Roman" panose="02020603050405020304" pitchFamily="18" charset="0"/>
                            </a:rPr>
                            <m:t>n</m:t>
                          </m:r>
                          <m:r>
                            <m:rPr>
                              <m:nor/>
                            </m:rPr>
                            <a:rPr lang="vi-VN" sz="2000">
                              <a:effectLst/>
                              <a:latin typeface="+mn-lt"/>
                              <a:ea typeface="Dotum" panose="020B0600000101010101" pitchFamily="34" charset="-127"/>
                              <a:cs typeface="Times New Roman" panose="02020603050405020304" pitchFamily="18" charset="0"/>
                            </a:rPr>
                            <m:t> </m:t>
                          </m:r>
                          <m:r>
                            <m:rPr>
                              <m:nor/>
                            </m:rPr>
                            <a:rPr lang="vi-VN" sz="2000">
                              <a:effectLst/>
                              <a:latin typeface="+mn-lt"/>
                              <a:ea typeface="Dotum" panose="020B0600000101010101" pitchFamily="34" charset="-127"/>
                              <a:cs typeface="Times New Roman" panose="02020603050405020304" pitchFamily="18" charset="0"/>
                            </a:rPr>
                            <m:t>xu</m:t>
                          </m:r>
                          <m:r>
                            <m:rPr>
                              <m:nor/>
                            </m:rPr>
                            <a:rPr lang="vi-VN" sz="2000">
                              <a:effectLst/>
                              <a:latin typeface="+mn-lt"/>
                              <a:ea typeface="Dotum" panose="020B0600000101010101" pitchFamily="34" charset="-127"/>
                              <a:cs typeface="Times New Roman" panose="02020603050405020304" pitchFamily="18" charset="0"/>
                            </a:rPr>
                            <m:t>ấ</m:t>
                          </m:r>
                          <m:r>
                            <m:rPr>
                              <m:nor/>
                            </m:rPr>
                            <a:rPr lang="vi-VN" sz="2000">
                              <a:effectLst/>
                              <a:latin typeface="+mn-lt"/>
                              <a:ea typeface="Dotum" panose="020B0600000101010101" pitchFamily="34" charset="-127"/>
                              <a:cs typeface="Times New Roman" panose="02020603050405020304" pitchFamily="18" charset="0"/>
                            </a:rPr>
                            <m:t>t</m:t>
                          </m:r>
                          <m:r>
                            <m:rPr>
                              <m:nor/>
                            </m:rPr>
                            <a:rPr lang="vi-VN" sz="2000">
                              <a:effectLst/>
                              <a:latin typeface="+mn-lt"/>
                              <a:ea typeface="Dotum" panose="020B0600000101010101" pitchFamily="34" charset="-127"/>
                              <a:cs typeface="Times New Roman" panose="02020603050405020304" pitchFamily="18" charset="0"/>
                            </a:rPr>
                            <m:t> </m:t>
                          </m:r>
                          <m:r>
                            <m:rPr>
                              <m:nor/>
                            </m:rPr>
                            <a:rPr lang="vi-VN" sz="2000">
                              <a:effectLst/>
                              <a:latin typeface="+mn-lt"/>
                              <a:ea typeface="Dotum" panose="020B0600000101010101" pitchFamily="34" charset="-127"/>
                              <a:cs typeface="Times New Roman" panose="02020603050405020304" pitchFamily="18" charset="0"/>
                            </a:rPr>
                            <m:t>hi</m:t>
                          </m:r>
                          <m:r>
                            <m:rPr>
                              <m:nor/>
                            </m:rPr>
                            <a:rPr lang="vi-VN" sz="2000">
                              <a:effectLst/>
                              <a:latin typeface="+mn-lt"/>
                              <a:ea typeface="Dotum" panose="020B0600000101010101" pitchFamily="34" charset="-127"/>
                              <a:cs typeface="Times New Roman" panose="02020603050405020304" pitchFamily="18" charset="0"/>
                            </a:rPr>
                            <m:t>ệ</m:t>
                          </m:r>
                          <m:r>
                            <m:rPr>
                              <m:nor/>
                            </m:rPr>
                            <a:rPr lang="vi-VN" sz="2000">
                              <a:effectLst/>
                              <a:latin typeface="+mn-lt"/>
                              <a:ea typeface="Dotum" panose="020B0600000101010101" pitchFamily="34" charset="-127"/>
                              <a:cs typeface="Times New Roman" panose="02020603050405020304" pitchFamily="18" charset="0"/>
                            </a:rPr>
                            <m:t>n</m:t>
                          </m:r>
                          <m:r>
                            <m:rPr>
                              <m:nor/>
                            </m:rPr>
                            <a:rPr lang="vi-VN" sz="2000">
                              <a:effectLst/>
                              <a:latin typeface="+mn-lt"/>
                              <a:ea typeface="Dotum" panose="020B0600000101010101" pitchFamily="34" charset="-127"/>
                              <a:cs typeface="Times New Roman" panose="02020603050405020304" pitchFamily="18" charset="0"/>
                            </a:rPr>
                            <m:t> </m:t>
                          </m:r>
                          <m:r>
                            <m:rPr>
                              <m:nor/>
                            </m:rPr>
                            <a:rPr lang="vi-VN" sz="2000">
                              <a:effectLst/>
                              <a:latin typeface="+mn-lt"/>
                              <a:ea typeface="Dotum" panose="020B0600000101010101" pitchFamily="34" charset="-127"/>
                              <a:cs typeface="Times New Roman" panose="02020603050405020304" pitchFamily="18" charset="0"/>
                            </a:rPr>
                            <m:t>m</m:t>
                          </m:r>
                          <m:r>
                            <m:rPr>
                              <m:nor/>
                            </m:rPr>
                            <a:rPr lang="vi-VN" sz="2000">
                              <a:effectLst/>
                              <a:latin typeface="+mn-lt"/>
                              <a:ea typeface="Dotum" panose="020B0600000101010101" pitchFamily="34" charset="-127"/>
                              <a:cs typeface="Times New Roman" panose="02020603050405020304" pitchFamily="18" charset="0"/>
                            </a:rPr>
                            <m:t>ặ</m:t>
                          </m:r>
                          <m:r>
                            <m:rPr>
                              <m:nor/>
                            </m:rPr>
                            <a:rPr lang="vi-VN" sz="2000">
                              <a:effectLst/>
                              <a:latin typeface="+mn-lt"/>
                              <a:ea typeface="Dotum" panose="020B0600000101010101" pitchFamily="34" charset="-127"/>
                              <a:cs typeface="Times New Roman" panose="02020603050405020304" pitchFamily="18" charset="0"/>
                            </a:rPr>
                            <m:t>t</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vi-VN" sz="2000" i="1">
                              <a:latin typeface="Cambria Math" panose="02040503050406030204" pitchFamily="18" charset="0"/>
                              <a:ea typeface="Dotum" panose="020B0600000101010101" pitchFamily="34" charset="-127"/>
                              <a:cs typeface="Times New Roman" panose="02020603050405020304" pitchFamily="18" charset="0"/>
                            </a:rPr>
                            <m:t>𝑆</m:t>
                          </m:r>
                        </m:num>
                        <m:den>
                          <m:r>
                            <m:rPr>
                              <m:nor/>
                            </m:rPr>
                            <a:rPr lang="vi-VN" sz="2000">
                              <a:effectLst/>
                              <a:latin typeface="+mn-lt"/>
                              <a:ea typeface="Dotum" panose="020B0600000101010101" pitchFamily="34" charset="-127"/>
                              <a:cs typeface="Times New Roman" panose="02020603050405020304" pitchFamily="18" charset="0"/>
                            </a:rPr>
                            <m:t>T</m:t>
                          </m:r>
                          <m:r>
                            <m:rPr>
                              <m:nor/>
                            </m:rPr>
                            <a:rPr lang="vi-VN" sz="2000">
                              <a:effectLst/>
                              <a:latin typeface="+mn-lt"/>
                              <a:ea typeface="Dotum" panose="020B0600000101010101" pitchFamily="34" charset="-127"/>
                              <a:cs typeface="Times New Roman" panose="02020603050405020304" pitchFamily="18" charset="0"/>
                            </a:rPr>
                            <m:t>ổ</m:t>
                          </m:r>
                          <m:r>
                            <m:rPr>
                              <m:nor/>
                            </m:rPr>
                            <a:rPr lang="vi-VN" sz="2000">
                              <a:effectLst/>
                              <a:latin typeface="+mn-lt"/>
                              <a:ea typeface="Dotum" panose="020B0600000101010101" pitchFamily="34" charset="-127"/>
                              <a:cs typeface="Times New Roman" panose="02020603050405020304" pitchFamily="18" charset="0"/>
                            </a:rPr>
                            <m:t>ng</m:t>
                          </m:r>
                          <m:r>
                            <m:rPr>
                              <m:nor/>
                            </m:rPr>
                            <a:rPr lang="vi-VN" sz="2000">
                              <a:effectLst/>
                              <a:latin typeface="+mn-lt"/>
                              <a:ea typeface="Dotum" panose="020B0600000101010101" pitchFamily="34" charset="-127"/>
                              <a:cs typeface="Times New Roman" panose="02020603050405020304" pitchFamily="18" charset="0"/>
                            </a:rPr>
                            <m:t> </m:t>
                          </m:r>
                          <m:r>
                            <m:rPr>
                              <m:nor/>
                            </m:rPr>
                            <a:rPr lang="vi-VN" sz="2000">
                              <a:effectLst/>
                              <a:latin typeface="+mn-lt"/>
                              <a:ea typeface="Dotum" panose="020B0600000101010101" pitchFamily="34" charset="-127"/>
                              <a:cs typeface="Times New Roman" panose="02020603050405020304" pitchFamily="18" charset="0"/>
                            </a:rPr>
                            <m:t>s</m:t>
                          </m:r>
                          <m:r>
                            <m:rPr>
                              <m:nor/>
                            </m:rPr>
                            <a:rPr lang="vi-VN" sz="2000">
                              <a:effectLst/>
                              <a:latin typeface="+mn-lt"/>
                              <a:ea typeface="Dotum" panose="020B0600000101010101" pitchFamily="34" charset="-127"/>
                              <a:cs typeface="Times New Roman" panose="02020603050405020304" pitchFamily="18" charset="0"/>
                            </a:rPr>
                            <m:t>ố </m:t>
                          </m:r>
                          <m:r>
                            <m:rPr>
                              <m:nor/>
                            </m:rPr>
                            <a:rPr lang="vi-VN" sz="2000">
                              <a:effectLst/>
                              <a:latin typeface="+mn-lt"/>
                              <a:ea typeface="Dotum" panose="020B0600000101010101" pitchFamily="34" charset="-127"/>
                              <a:cs typeface="Times New Roman" panose="02020603050405020304" pitchFamily="18" charset="0"/>
                            </a:rPr>
                            <m:t>l</m:t>
                          </m:r>
                          <m:r>
                            <m:rPr>
                              <m:nor/>
                            </m:rPr>
                            <a:rPr lang="vi-VN" sz="2000">
                              <a:effectLst/>
                              <a:latin typeface="+mn-lt"/>
                              <a:ea typeface="Dotum" panose="020B0600000101010101" pitchFamily="34" charset="-127"/>
                              <a:cs typeface="Times New Roman" panose="02020603050405020304" pitchFamily="18" charset="0"/>
                            </a:rPr>
                            <m:t>ầ</m:t>
                          </m:r>
                          <m:r>
                            <m:rPr>
                              <m:nor/>
                            </m:rPr>
                            <a:rPr lang="vi-VN" sz="2000">
                              <a:effectLst/>
                              <a:latin typeface="+mn-lt"/>
                              <a:ea typeface="Dotum" panose="020B0600000101010101" pitchFamily="34" charset="-127"/>
                              <a:cs typeface="Times New Roman" panose="02020603050405020304" pitchFamily="18" charset="0"/>
                            </a:rPr>
                            <m:t>n</m:t>
                          </m:r>
                          <m:r>
                            <m:rPr>
                              <m:nor/>
                            </m:rPr>
                            <a:rPr lang="vi-VN" sz="2000">
                              <a:effectLst/>
                              <a:latin typeface="+mn-lt"/>
                              <a:ea typeface="Dotum" panose="020B0600000101010101" pitchFamily="34" charset="-127"/>
                              <a:cs typeface="Times New Roman" panose="02020603050405020304" pitchFamily="18" charset="0"/>
                            </a:rPr>
                            <m:t> </m:t>
                          </m:r>
                          <m:r>
                            <m:rPr>
                              <m:nor/>
                            </m:rPr>
                            <a:rPr lang="vi-VN" sz="2000">
                              <a:effectLst/>
                              <a:latin typeface="+mn-lt"/>
                              <a:ea typeface="Dotum" panose="020B0600000101010101" pitchFamily="34" charset="-127"/>
                              <a:cs typeface="Times New Roman" panose="02020603050405020304" pitchFamily="18" charset="0"/>
                            </a:rPr>
                            <m:t>tung</m:t>
                          </m:r>
                          <m:r>
                            <m:rPr>
                              <m:nor/>
                            </m:rPr>
                            <a:rPr lang="vi-VN" sz="2000">
                              <a:effectLst/>
                              <a:latin typeface="+mn-lt"/>
                              <a:ea typeface="Dotum" panose="020B0600000101010101" pitchFamily="34" charset="-127"/>
                              <a:cs typeface="Times New Roman" panose="02020603050405020304" pitchFamily="18" charset="0"/>
                            </a:rPr>
                            <m:t> đồ</m:t>
                          </m:r>
                          <m:r>
                            <m:rPr>
                              <m:nor/>
                            </m:rPr>
                            <a:rPr lang="vi-VN" sz="2000">
                              <a:effectLst/>
                              <a:latin typeface="+mn-lt"/>
                              <a:ea typeface="Dotum" panose="020B0600000101010101" pitchFamily="34" charset="-127"/>
                              <a:cs typeface="Times New Roman" panose="02020603050405020304" pitchFamily="18" charset="0"/>
                            </a:rPr>
                            <m:t>ng</m:t>
                          </m:r>
                          <m:r>
                            <m:rPr>
                              <m:nor/>
                            </m:rPr>
                            <a:rPr lang="vi-VN" sz="2000">
                              <a:effectLst/>
                              <a:latin typeface="+mn-lt"/>
                              <a:ea typeface="Dotum" panose="020B0600000101010101" pitchFamily="34" charset="-127"/>
                              <a:cs typeface="Times New Roman" panose="02020603050405020304" pitchFamily="18" charset="0"/>
                            </a:rPr>
                            <m:t> </m:t>
                          </m:r>
                          <m:r>
                            <m:rPr>
                              <m:nor/>
                            </m:rPr>
                            <a:rPr lang="vi-VN" sz="2000">
                              <a:effectLst/>
                              <a:latin typeface="+mn-lt"/>
                              <a:ea typeface="Dotum" panose="020B0600000101010101" pitchFamily="34" charset="-127"/>
                              <a:cs typeface="Times New Roman" panose="02020603050405020304" pitchFamily="18" charset="0"/>
                            </a:rPr>
                            <m:t>xu</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609971" y="868881"/>
                <a:ext cx="7912637" cy="4074962"/>
              </a:xfrm>
              <a:prstGeom prst="rect">
                <a:avLst/>
              </a:prstGeom>
              <a:blipFill>
                <a:blip r:embed="rId4"/>
                <a:stretch>
                  <a:fillRect l="-538" r="-691"/>
                </a:stretch>
              </a:blipFill>
              <a:ln w="25400" cap="flat" cmpd="sng" algn="ctr">
                <a:solidFill>
                  <a:srgbClr val="FFFFFF"/>
                </a:solidFill>
                <a:prstDash val="solid"/>
              </a:ln>
              <a:effectLst/>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7679512" y="4174434"/>
            <a:ext cx="1003312" cy="859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78"/>
        <p:cNvGrpSpPr/>
        <p:nvPr/>
      </p:nvGrpSpPr>
      <p:grpSpPr>
        <a:xfrm>
          <a:off x="0" y="0"/>
          <a:ext cx="0" cy="0"/>
          <a:chOff x="0" y="0"/>
          <a:chExt cx="0" cy="0"/>
        </a:xfrm>
      </p:grpSpPr>
      <p:sp>
        <p:nvSpPr>
          <p:cNvPr id="27" name="Rectangle 26"/>
          <p:cNvSpPr/>
          <p:nvPr/>
        </p:nvSpPr>
        <p:spPr>
          <a:xfrm>
            <a:off x="963168" y="2072133"/>
            <a:ext cx="631903" cy="3770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5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185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0" y="0"/>
            <a:ext cx="859536" cy="11143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432" y="3654552"/>
            <a:ext cx="935736" cy="14615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7375" y="221281"/>
            <a:ext cx="7895248" cy="1754326"/>
          </a:xfrm>
          <a:prstGeom prst="rect">
            <a:avLst/>
          </a:prstGeom>
          <a:noFill/>
        </p:spPr>
        <p:txBody>
          <a:bodyPr wrap="square" rtlCol="0">
            <a:spAutoFit/>
          </a:bodyPr>
          <a:lstStyle/>
          <a:p>
            <a:pPr lvl="0" algn="just">
              <a:lnSpc>
                <a:spcPct val="150000"/>
              </a:lnSpc>
              <a:buClr>
                <a:srgbClr val="2D1549"/>
              </a:buClr>
              <a:buSzPts val="1100"/>
              <a:defRPr/>
            </a:pPr>
            <a:r>
              <a:rPr lang="en-US" sz="1800" b="1">
                <a:solidFill>
                  <a:srgbClr val="FFFFFF"/>
                </a:solidFill>
                <a:highlight>
                  <a:srgbClr val="CE4D8E"/>
                </a:highlight>
                <a:cs typeface="Poppins SemiBold"/>
                <a:sym typeface="Poppins SemiBold"/>
              </a:rPr>
              <a:t>Ví dụ </a:t>
            </a:r>
            <a:r>
              <a:rPr lang="en-US" sz="1800" b="1" smtClean="0">
                <a:solidFill>
                  <a:srgbClr val="FFFFFF"/>
                </a:solidFill>
                <a:highlight>
                  <a:srgbClr val="CE4D8E"/>
                </a:highlight>
                <a:cs typeface="Poppins SemiBold"/>
                <a:sym typeface="Poppins SemiBold"/>
              </a:rPr>
              <a:t>1:</a:t>
            </a:r>
            <a:r>
              <a:rPr lang="en-US" sz="1800" kern="1200" smtClean="0">
                <a:latin typeface="+mn-lt"/>
                <a:ea typeface="+mn-ea"/>
                <a:cs typeface="Arial" panose="020B0604020202020204" pitchFamily="34" charset="0"/>
              </a:rPr>
              <a:t> </a:t>
            </a:r>
            <a:r>
              <a:rPr lang="vi-VN" sz="1800" kern="1200" smtClean="0">
                <a:latin typeface="+mn-lt"/>
                <a:ea typeface="+mn-ea"/>
                <a:cs typeface="Arial" panose="020B0604020202020204" pitchFamily="34" charset="0"/>
              </a:rPr>
              <a:t>Tính </a:t>
            </a:r>
            <a:r>
              <a:rPr lang="vi-VN" sz="1800" kern="1200">
                <a:latin typeface="+mn-lt"/>
                <a:ea typeface="+mn-ea"/>
                <a:cs typeface="Arial" panose="020B0604020202020204" pitchFamily="34" charset="0"/>
              </a:rPr>
              <a:t>xác suất thực nghiệm của biến cố “Mặt xuất hiện của đồng xu là mặt N” trong mỗi trường hợp sau:</a:t>
            </a:r>
          </a:p>
          <a:p>
            <a:pPr lvl="0" algn="just">
              <a:lnSpc>
                <a:spcPct val="150000"/>
              </a:lnSpc>
              <a:buClr>
                <a:srgbClr val="2D1549"/>
              </a:buClr>
              <a:buSzPts val="1100"/>
              <a:defRPr/>
            </a:pPr>
            <a:r>
              <a:rPr lang="vi-VN" sz="1800" kern="1200">
                <a:latin typeface="+mn-lt"/>
                <a:ea typeface="+mn-ea"/>
                <a:cs typeface="Arial" panose="020B0604020202020204" pitchFamily="34" charset="0"/>
              </a:rPr>
              <a:t>a) Tung một đồng xu 30 lần liên tiếp, có 17 lần xuất hiện mặt N;</a:t>
            </a:r>
          </a:p>
          <a:p>
            <a:pPr lvl="0" algn="just">
              <a:lnSpc>
                <a:spcPct val="150000"/>
              </a:lnSpc>
              <a:buClr>
                <a:srgbClr val="2D1549"/>
              </a:buClr>
              <a:buSzPts val="1100"/>
              <a:defRPr/>
            </a:pPr>
            <a:r>
              <a:rPr lang="vi-VN" sz="1800" kern="1200">
                <a:latin typeface="+mn-lt"/>
                <a:ea typeface="+mn-ea"/>
                <a:cs typeface="Arial" panose="020B0604020202020204" pitchFamily="34" charset="0"/>
              </a:rPr>
              <a:t>b) Tung một đồng xu 27 lần liên tiếp, có 14 lần xuất hiện mặt </a:t>
            </a:r>
            <a:r>
              <a:rPr lang="vi-VN" sz="1800" kern="1200">
                <a:latin typeface="+mn-lt"/>
                <a:ea typeface="+mn-ea"/>
                <a:cs typeface="Arial" panose="020B0604020202020204" pitchFamily="34" charset="0"/>
              </a:rPr>
              <a:t>S</a:t>
            </a:r>
            <a:r>
              <a:rPr lang="vi-VN" sz="1800" kern="1200" smtClean="0">
                <a:latin typeface="+mn-lt"/>
                <a:ea typeface="+mn-ea"/>
                <a:cs typeface="Arial" panose="020B0604020202020204" pitchFamily="34" charset="0"/>
              </a:rPr>
              <a:t>.</a:t>
            </a:r>
            <a:endParaRPr lang="vi-VN" sz="1800" kern="1200">
              <a:latin typeface="+mn-lt"/>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67375" y="2425306"/>
                <a:ext cx="8229202" cy="2538002"/>
              </a:xfrm>
              <a:prstGeom prst="rect">
                <a:avLst/>
              </a:prstGeom>
            </p:spPr>
            <p:txBody>
              <a:bodyPr wrap="square">
                <a:spAutoFit/>
              </a:bodyPr>
              <a:lstStyle/>
              <a:p>
                <a:pPr algn="just">
                  <a:lnSpc>
                    <a:spcPct val="150000"/>
                  </a:lnSpc>
                </a:pPr>
                <a:r>
                  <a:rPr lang="vi-VN" sz="1800" smtClean="0">
                    <a:solidFill>
                      <a:srgbClr val="1F2000"/>
                    </a:solidFill>
                    <a:latin typeface="+mn-lt"/>
                  </a:rPr>
                  <a:t>a) Xác suất thực nghiệm của biến cố “Mặt xuất hiện của đồng xu là mặt N</a:t>
                </a:r>
                <a:r>
                  <a:rPr lang="vi-VN" sz="1800">
                    <a:solidFill>
                      <a:srgbClr val="1F2000"/>
                    </a:solidFill>
                    <a:latin typeface="+mn-lt"/>
                  </a:rPr>
                  <a:t>” </a:t>
                </a:r>
                <a:r>
                  <a:rPr lang="vi-VN" sz="1800" smtClean="0">
                    <a:solidFill>
                      <a:srgbClr val="1F2000"/>
                    </a:solidFill>
                    <a:latin typeface="+mn-lt"/>
                  </a:rPr>
                  <a:t>là</a:t>
                </a:r>
                <a:r>
                  <a:rPr lang="en-US" sz="1800" smtClean="0">
                    <a:solidFill>
                      <a:srgbClr val="1F2000"/>
                    </a:solidFill>
                    <a:latin typeface="+mn-lt"/>
                  </a:rPr>
                  <a:t> </a:t>
                </a:r>
                <a14:m>
                  <m:oMath xmlns:m="http://schemas.openxmlformats.org/officeDocument/2006/math">
                    <m:f>
                      <m:fPr>
                        <m:ctrlPr>
                          <a:rPr lang="en-US" sz="1800" i="1">
                            <a:latin typeface="+mn-lt"/>
                            <a:ea typeface="Dotum" panose="020B0600000101010101" pitchFamily="34" charset="-127"/>
                            <a:cs typeface="Times New Roman" panose="02020603050405020304" pitchFamily="18" charset="0"/>
                          </a:rPr>
                        </m:ctrlPr>
                      </m:fPr>
                      <m:num>
                        <m:r>
                          <a:rPr lang="vi-VN" sz="1800" i="1">
                            <a:latin typeface="+mn-lt"/>
                            <a:ea typeface="Dotum" panose="020B0600000101010101" pitchFamily="34" charset="-127"/>
                            <a:cs typeface="Times New Roman" panose="02020603050405020304" pitchFamily="18" charset="0"/>
                          </a:rPr>
                          <m:t>1</m:t>
                        </m:r>
                        <m:r>
                          <a:rPr lang="en-US" sz="1800" b="0" i="1" smtClean="0">
                            <a:latin typeface="+mn-lt"/>
                            <a:ea typeface="Dotum" panose="020B0600000101010101" pitchFamily="34" charset="-127"/>
                            <a:cs typeface="Times New Roman" panose="02020603050405020304" pitchFamily="18" charset="0"/>
                          </a:rPr>
                          <m:t>7</m:t>
                        </m:r>
                      </m:num>
                      <m:den>
                        <m:r>
                          <a:rPr lang="en-US" sz="1800" b="0" i="1" smtClean="0">
                            <a:latin typeface="+mn-lt"/>
                            <a:ea typeface="Dotum" panose="020B0600000101010101" pitchFamily="34" charset="-127"/>
                            <a:cs typeface="Times New Roman" panose="02020603050405020304" pitchFamily="18" charset="0"/>
                          </a:rPr>
                          <m:t>30</m:t>
                        </m:r>
                      </m:den>
                    </m:f>
                  </m:oMath>
                </a14:m>
                <a:endParaRPr lang="en-US" sz="1800" smtClean="0">
                  <a:solidFill>
                    <a:srgbClr val="1F2000"/>
                  </a:solidFill>
                  <a:latin typeface="+mn-lt"/>
                </a:endParaRPr>
              </a:p>
              <a:p>
                <a:pPr algn="just">
                  <a:lnSpc>
                    <a:spcPct val="150000"/>
                  </a:lnSpc>
                </a:pPr>
                <a:r>
                  <a:rPr lang="vi-VN" sz="1800" smtClean="0">
                    <a:solidFill>
                      <a:srgbClr val="1F2000"/>
                    </a:solidFill>
                    <a:latin typeface="+mn-lt"/>
                  </a:rPr>
                  <a:t>b</a:t>
                </a:r>
                <a:r>
                  <a:rPr lang="vi-VN" sz="1800">
                    <a:solidFill>
                      <a:srgbClr val="1F2000"/>
                    </a:solidFill>
                    <a:latin typeface="+mn-lt"/>
                  </a:rPr>
                  <a:t>) Khi tung đồng xu 27 lần liên tiếp, do mặt S xuất hiện 14 lần nên mặt N xuất hiện 13 lần</a:t>
                </a:r>
                <a:r>
                  <a:rPr lang="vi-VN" sz="1800">
                    <a:solidFill>
                      <a:srgbClr val="1F2000"/>
                    </a:solidFill>
                    <a:latin typeface="+mn-lt"/>
                  </a:rPr>
                  <a:t>. </a:t>
                </a:r>
                <a:endParaRPr lang="en-US" sz="1800" smtClean="0">
                  <a:solidFill>
                    <a:srgbClr val="1F2000"/>
                  </a:solidFill>
                  <a:latin typeface="+mn-lt"/>
                </a:endParaRPr>
              </a:p>
              <a:p>
                <a:pPr algn="just">
                  <a:lnSpc>
                    <a:spcPct val="150000"/>
                  </a:lnSpc>
                </a:pPr>
                <a:r>
                  <a:rPr lang="vi-VN" sz="1800" smtClean="0">
                    <a:solidFill>
                      <a:srgbClr val="1F2000"/>
                    </a:solidFill>
                    <a:latin typeface="+mn-lt"/>
                  </a:rPr>
                  <a:t>Vì </a:t>
                </a:r>
                <a:r>
                  <a:rPr lang="vi-VN" sz="1800">
                    <a:solidFill>
                      <a:srgbClr val="1F2000"/>
                    </a:solidFill>
                    <a:latin typeface="+mn-lt"/>
                  </a:rPr>
                  <a:t>vậy, xác suất thực nghiệm của biến cố “Mặt xuất hiện của đồng xu là mặt N</a:t>
                </a:r>
                <a:r>
                  <a:rPr lang="vi-VN" sz="1800">
                    <a:solidFill>
                      <a:srgbClr val="1F2000"/>
                    </a:solidFill>
                    <a:latin typeface="+mn-lt"/>
                  </a:rPr>
                  <a:t>” </a:t>
                </a:r>
                <a:r>
                  <a:rPr lang="vi-VN" sz="1800" smtClean="0">
                    <a:solidFill>
                      <a:srgbClr val="1F2000"/>
                    </a:solidFill>
                    <a:latin typeface="+mn-lt"/>
                  </a:rPr>
                  <a:t>là</a:t>
                </a:r>
                <a:r>
                  <a:rPr lang="en-US" sz="1800">
                    <a:solidFill>
                      <a:srgbClr val="1F2000"/>
                    </a:solidFill>
                    <a:latin typeface="+mn-lt"/>
                  </a:rPr>
                  <a:t> </a:t>
                </a:r>
                <a14:m>
                  <m:oMath xmlns:m="http://schemas.openxmlformats.org/officeDocument/2006/math">
                    <m:f>
                      <m:fPr>
                        <m:ctrlPr>
                          <a:rPr lang="en-US" sz="1800" i="1">
                            <a:latin typeface="+mn-lt"/>
                            <a:ea typeface="Dotum" panose="020B0600000101010101" pitchFamily="34" charset="-127"/>
                            <a:cs typeface="Times New Roman" panose="02020603050405020304" pitchFamily="18" charset="0"/>
                          </a:rPr>
                        </m:ctrlPr>
                      </m:fPr>
                      <m:num>
                        <m:r>
                          <a:rPr lang="vi-VN" sz="1800" i="1">
                            <a:latin typeface="+mn-lt"/>
                            <a:ea typeface="Dotum" panose="020B0600000101010101" pitchFamily="34" charset="-127"/>
                            <a:cs typeface="Times New Roman" panose="02020603050405020304" pitchFamily="18" charset="0"/>
                          </a:rPr>
                          <m:t>1</m:t>
                        </m:r>
                        <m:r>
                          <a:rPr lang="en-US" sz="1800" b="0" i="1" smtClean="0">
                            <a:latin typeface="+mn-lt"/>
                            <a:ea typeface="Dotum" panose="020B0600000101010101" pitchFamily="34" charset="-127"/>
                            <a:cs typeface="Times New Roman" panose="02020603050405020304" pitchFamily="18" charset="0"/>
                          </a:rPr>
                          <m:t>3</m:t>
                        </m:r>
                      </m:num>
                      <m:den>
                        <m:r>
                          <a:rPr lang="en-US" sz="1800" b="0" i="1" smtClean="0">
                            <a:latin typeface="+mn-lt"/>
                            <a:ea typeface="Dotum" panose="020B0600000101010101" pitchFamily="34" charset="-127"/>
                            <a:cs typeface="Times New Roman" panose="02020603050405020304" pitchFamily="18" charset="0"/>
                          </a:rPr>
                          <m:t>27</m:t>
                        </m:r>
                      </m:den>
                    </m:f>
                    <m:r>
                      <a:rPr lang="en-US" sz="1800" b="0" i="0" smtClean="0">
                        <a:latin typeface="Cambria Math" panose="02040503050406030204" pitchFamily="18" charset="0"/>
                        <a:ea typeface="Dotum" panose="020B0600000101010101" pitchFamily="34" charset="-127"/>
                        <a:cs typeface="Times New Roman" panose="02020603050405020304" pitchFamily="18" charset="0"/>
                      </a:rPr>
                      <m:t>.</m:t>
                    </m:r>
                  </m:oMath>
                </a14:m>
                <a:endParaRPr lang="vi-VN" sz="1800">
                  <a:solidFill>
                    <a:srgbClr val="1F2000"/>
                  </a:solidFill>
                  <a:latin typeface="+mn-lt"/>
                </a:endParaRPr>
              </a:p>
            </p:txBody>
          </p:sp>
        </mc:Choice>
        <mc:Fallback>
          <p:sp>
            <p:nvSpPr>
              <p:cNvPr id="6" name="Rectangle 5"/>
              <p:cNvSpPr>
                <a:spLocks noRot="1" noChangeAspect="1" noMove="1" noResize="1" noEditPoints="1" noAdjustHandles="1" noChangeArrowheads="1" noChangeShapeType="1" noTextEdit="1"/>
              </p:cNvSpPr>
              <p:nvPr/>
            </p:nvSpPr>
            <p:spPr>
              <a:xfrm>
                <a:off x="167375" y="2425306"/>
                <a:ext cx="8229202" cy="2538002"/>
              </a:xfrm>
              <a:prstGeom prst="rect">
                <a:avLst/>
              </a:prstGeom>
              <a:blipFill>
                <a:blip r:embed="rId3"/>
                <a:stretch>
                  <a:fillRect l="-593" r="-6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up)">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Lst>
  </p:timing>
</p:sld>
</file>

<file path=ppt/theme/theme1.xml><?xml version="1.0" encoding="utf-8"?>
<a:theme xmlns:a="http://schemas.openxmlformats.org/drawingml/2006/main" name="Sorting and Classifying Objects - Math - Pre-K by Slidesgo">
  <a:themeElements>
    <a:clrScheme name="Simple Light">
      <a:dk1>
        <a:srgbClr val="333333"/>
      </a:dk1>
      <a:lt1>
        <a:srgbClr val="F8F8F8"/>
      </a:lt1>
      <a:dk2>
        <a:srgbClr val="C3F0FB"/>
      </a:dk2>
      <a:lt2>
        <a:srgbClr val="C2B9FF"/>
      </a:lt2>
      <a:accent1>
        <a:srgbClr val="C800CF"/>
      </a:accent1>
      <a:accent2>
        <a:srgbClr val="EE2A52"/>
      </a:accent2>
      <a:accent3>
        <a:srgbClr val="FFDD00"/>
      </a:accent3>
      <a:accent4>
        <a:srgbClr val="FF9101"/>
      </a:accent4>
      <a:accent5>
        <a:srgbClr val="10CE4F"/>
      </a:accent5>
      <a:accent6>
        <a:srgbClr val="0082C6"/>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3948</TotalTime>
  <Words>2793</Words>
  <Application>Microsoft Office PowerPoint</Application>
  <PresentationFormat>On-screen Show (16:9)</PresentationFormat>
  <Paragraphs>217</Paragraphs>
  <Slides>46</Slides>
  <Notes>45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46</vt:i4>
      </vt:variant>
    </vt:vector>
  </HeadingPairs>
  <TitlesOfParts>
    <vt:vector size="64" baseType="lpstr">
      <vt:lpstr>Times New Roman</vt:lpstr>
      <vt:lpstr>Open Sans</vt:lpstr>
      <vt:lpstr>Poppins SemiBold</vt:lpstr>
      <vt:lpstr>Chelsea Market</vt:lpstr>
      <vt:lpstr>Maven Pro</vt:lpstr>
      <vt:lpstr>Pangolin</vt:lpstr>
      <vt:lpstr>Nunito Light</vt:lpstr>
      <vt:lpstr>Delius</vt:lpstr>
      <vt:lpstr>Calibri</vt:lpstr>
      <vt:lpstr>Be Vietnam Pro</vt:lpstr>
      <vt:lpstr>Anaheim</vt:lpstr>
      <vt:lpstr>Wingdings</vt:lpstr>
      <vt:lpstr>Dotum</vt:lpstr>
      <vt:lpstr>Arial</vt:lpstr>
      <vt:lpstr>Maven Pro ExtraBold</vt:lpstr>
      <vt:lpstr>Cambria Math</vt:lpstr>
      <vt:lpstr>Sorting and Classifying Objects - Math - Pre-K by Slidesgo</vt:lpstr>
      <vt:lpstr>1_Office Theme</vt:lpstr>
      <vt:lpstr>CHÀO MỪNG CẢ LỚP ĐẾN VỚI TIẾT HỌC  HÔM  NAY!</vt:lpstr>
      <vt:lpstr>PowerPoint Presentation</vt:lpstr>
      <vt:lpstr>PowerPoint Presentation</vt:lpstr>
      <vt:lpstr>II</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TIẾT HỌC  HÔM  NAY!</dc:title>
  <dc:creator>Hà Ngân</dc:creator>
  <cp:lastModifiedBy>Admin</cp:lastModifiedBy>
  <cp:revision>111</cp:revision>
  <dcterms:modified xsi:type="dcterms:W3CDTF">2023-11-27T08:45:12Z</dcterms:modified>
</cp:coreProperties>
</file>