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8" r:id="rId3"/>
    <p:sldId id="259" r:id="rId4"/>
    <p:sldId id="293" r:id="rId5"/>
    <p:sldId id="260" r:id="rId6"/>
    <p:sldId id="271" r:id="rId7"/>
    <p:sldId id="270" r:id="rId8"/>
    <p:sldId id="264" r:id="rId9"/>
    <p:sldId id="272" r:id="rId10"/>
    <p:sldId id="274" r:id="rId11"/>
    <p:sldId id="266" r:id="rId12"/>
    <p:sldId id="267" r:id="rId13"/>
    <p:sldId id="275" r:id="rId14"/>
    <p:sldId id="276" r:id="rId15"/>
    <p:sldId id="299" r:id="rId16"/>
    <p:sldId id="277" r:id="rId17"/>
    <p:sldId id="278" r:id="rId18"/>
    <p:sldId id="295" r:id="rId19"/>
    <p:sldId id="282" r:id="rId20"/>
    <p:sldId id="297" r:id="rId21"/>
    <p:sldId id="298" r:id="rId22"/>
    <p:sldId id="314" r:id="rId23"/>
    <p:sldId id="315" r:id="rId24"/>
    <p:sldId id="316" r:id="rId25"/>
    <p:sldId id="317" r:id="rId26"/>
    <p:sldId id="318" r:id="rId27"/>
    <p:sldId id="305" r:id="rId28"/>
    <p:sldId id="287" r:id="rId29"/>
    <p:sldId id="289" r:id="rId30"/>
    <p:sldId id="306" r:id="rId31"/>
    <p:sldId id="288" r:id="rId32"/>
    <p:sldId id="290" r:id="rId33"/>
    <p:sldId id="307" r:id="rId34"/>
    <p:sldId id="308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FF66"/>
    <a:srgbClr val="99D735"/>
    <a:srgbClr val="580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135A0-AA47-41A6-B8FF-2C2A34FDA8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7CB4-1773-49F3-9B60-E7B52C28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686E-3EDB-4D9A-9600-AFD68F9898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7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5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5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0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0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3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1255-8777-4263-89AF-711B06348E9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951F1-3205-4073-B142-A67938FB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4.wmf"/><Relationship Id="rId4" Type="http://schemas.openxmlformats.org/officeDocument/2006/relationships/image" Target="../media/image32.png"/><Relationship Id="rId9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11.xml"/><Relationship Id="rId7" Type="http://schemas.openxmlformats.org/officeDocument/2006/relationships/image" Target="../media/image42.png"/><Relationship Id="rId12" Type="http://schemas.openxmlformats.org/officeDocument/2006/relationships/slide" Target="slide9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slide" Target="slide8.xml"/><Relationship Id="rId5" Type="http://schemas.openxmlformats.org/officeDocument/2006/relationships/image" Target="../media/image40.png"/><Relationship Id="rId10" Type="http://schemas.openxmlformats.org/officeDocument/2006/relationships/slide" Target="slide7.xml"/><Relationship Id="rId4" Type="http://schemas.openxmlformats.org/officeDocument/2006/relationships/image" Target="../media/image47.png"/><Relationship Id="rId9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9.wmf"/><Relationship Id="rId26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18.bin"/><Relationship Id="rId25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62.wmf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28" Type="http://schemas.openxmlformats.org/officeDocument/2006/relationships/image" Target="../media/image64.png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19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67.wmf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24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66.wmf"/><Relationship Id="rId19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6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10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7691" y="1958386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Dự giờ 7\Mẫu PP\1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49" y="225243"/>
            <a:ext cx="2207623" cy="20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Admin\Desktop\Dự giờ 7\Mẫu PP\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474">
            <a:off x="143691" y="4522379"/>
            <a:ext cx="2507615" cy="2335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7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55320" y="1487169"/>
                <a:ext cx="6150429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 góc         . Vẽ hai tia </a:t>
                </a:r>
                <a14:m>
                  <m:oMath xmlns:m="http://schemas.openxmlformats.org/officeDocument/2006/math">
                    <m:r>
                      <a:rPr lang="vi-VN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  <m:r>
                      <a:rPr lang="en-US" sz="2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en-US" sz="2600" i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 lượt là tia đối của tia </a:t>
                </a:r>
                <a14:m>
                  <m:oMath xmlns:m="http://schemas.openxmlformats.org/officeDocument/2006/math">
                    <m:r>
                      <a:rPr lang="vi-VN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m:rPr>
                        <m:sty m:val="p"/>
                      </m:rPr>
                      <a:rPr lang="en-US" sz="2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6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6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600" i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 </a:t>
                </a:r>
                <a14:m>
                  <m:oMath xmlns:m="http://schemas.openxmlformats.org/officeDocument/2006/math">
                    <m:r>
                      <a:rPr lang="vi-VN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6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</m:t>
                        </m:r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6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 </a:t>
                </a:r>
                <a:r>
                  <a:rPr lang="vi-VN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vi-VN" sz="2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6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tia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6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 </a:t>
                </a:r>
                <a:r>
                  <a:rPr lang="vi-VN" sz="26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vi-VN" sz="2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vi-VN" sz="2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vi-VN" sz="2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</a:t>
                </a:r>
                <a:r>
                  <a:rPr lang="en-US" sz="2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2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 </a:t>
                </a:r>
                <a:r>
                  <a:rPr lang="en-US" sz="26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gì?</a:t>
                </a:r>
                <a:endParaRPr lang="en-US" sz="2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endParaRPr lang="en-US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320" y="1487169"/>
                <a:ext cx="6150429" cy="4351338"/>
              </a:xfrm>
              <a:blipFill>
                <a:blip r:embed="rId3"/>
                <a:stretch>
                  <a:fillRect l="-1587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655320" y="597716"/>
            <a:ext cx="10668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021727"/>
              </p:ext>
            </p:extLst>
          </p:nvPr>
        </p:nvGraphicFramePr>
        <p:xfrm>
          <a:off x="1722120" y="1487169"/>
          <a:ext cx="639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Equation" r:id="rId4" imgW="291960" imgH="228600" progId="Equation.DSMT4">
                  <p:embed/>
                </p:oleObj>
              </mc:Choice>
              <mc:Fallback>
                <p:oleObj name="Equation" r:id="rId4" imgW="29196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2120" y="1487169"/>
                        <a:ext cx="639763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7672255" y="1414232"/>
            <a:ext cx="1907177" cy="1242139"/>
            <a:chOff x="7889966" y="3525804"/>
            <a:chExt cx="1907177" cy="1242139"/>
          </a:xfrm>
        </p:grpSpPr>
        <p:cxnSp>
          <p:nvCxnSpPr>
            <p:cNvPr id="8" name="Straight Connector 7"/>
            <p:cNvCxnSpPr/>
            <p:nvPr/>
          </p:nvCxnSpPr>
          <p:spPr>
            <a:xfrm flipH="1" flipV="1">
              <a:off x="7889966" y="4023360"/>
              <a:ext cx="1907177" cy="744583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889966" y="3525804"/>
              <a:ext cx="69233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529349" y="1422387"/>
            <a:ext cx="1846215" cy="1262259"/>
            <a:chOff x="10280468" y="3113629"/>
            <a:chExt cx="1846215" cy="1262259"/>
          </a:xfrm>
        </p:grpSpPr>
        <p:cxnSp>
          <p:nvCxnSpPr>
            <p:cNvPr id="57" name="Straight Connector 56"/>
            <p:cNvCxnSpPr/>
            <p:nvPr/>
          </p:nvCxnSpPr>
          <p:spPr>
            <a:xfrm flipV="1">
              <a:off x="10280468" y="3605180"/>
              <a:ext cx="1423852" cy="770708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11486603" y="3113629"/>
              <a:ext cx="64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29349" y="2641693"/>
            <a:ext cx="2257694" cy="1178077"/>
            <a:chOff x="10219506" y="4809382"/>
            <a:chExt cx="2257694" cy="1178077"/>
          </a:xfrm>
        </p:grpSpPr>
        <p:cxnSp>
          <p:nvCxnSpPr>
            <p:cNvPr id="58" name="Straight Connector 57"/>
            <p:cNvCxnSpPr/>
            <p:nvPr/>
          </p:nvCxnSpPr>
          <p:spPr>
            <a:xfrm flipH="1" flipV="1">
              <a:off x="10219506" y="4809382"/>
              <a:ext cx="1907177" cy="744583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1837120" y="5587349"/>
              <a:ext cx="64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0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2922" y="2671049"/>
            <a:ext cx="2046507" cy="1285270"/>
            <a:chOff x="7889966" y="5266581"/>
            <a:chExt cx="2046507" cy="1285270"/>
          </a:xfrm>
        </p:grpSpPr>
        <p:grpSp>
          <p:nvGrpSpPr>
            <p:cNvPr id="21" name="Group 20"/>
            <p:cNvGrpSpPr/>
            <p:nvPr/>
          </p:nvGrpSpPr>
          <p:grpSpPr>
            <a:xfrm>
              <a:off x="7889966" y="5266581"/>
              <a:ext cx="1456510" cy="1285270"/>
              <a:chOff x="6387737" y="4953347"/>
              <a:chExt cx="1456510" cy="1285270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6420395" y="4953347"/>
                <a:ext cx="1423852" cy="770708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387737" y="5838507"/>
                <a:ext cx="6400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20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296393" y="5323132"/>
              <a:ext cx="64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5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FF653E-C46B-CD1E-E0DB-AEF0787EF82C}"/>
              </a:ext>
            </a:extLst>
          </p:cNvPr>
          <p:cNvSpPr txBox="1"/>
          <p:nvPr/>
        </p:nvSpPr>
        <p:spPr>
          <a:xfrm>
            <a:off x="313249" y="156107"/>
            <a:ext cx="234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61D8C59-7BD4-28B0-768D-30F572844A03}"/>
                  </a:ext>
                </a:extLst>
              </p:cNvPr>
              <p:cNvSpPr txBox="1"/>
              <p:nvPr/>
            </p:nvSpPr>
            <p:spPr>
              <a:xfrm>
                <a:off x="410327" y="3389805"/>
                <a:ext cx="5923238" cy="634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vi-VN" sz="26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</a:t>
                </a:r>
                <a:r>
                  <a:rPr lang="en-US" sz="2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sz="2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hai góc đối đỉnh</a:t>
                </a:r>
                <a:r>
                  <a:rPr lang="vi-VN" sz="26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61D8C59-7BD4-28B0-768D-30F572844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7" y="3389805"/>
                <a:ext cx="5923238" cy="634597"/>
              </a:xfrm>
              <a:prstGeom prst="rect">
                <a:avLst/>
              </a:prstGeom>
              <a:blipFill>
                <a:blip r:embed="rId2"/>
                <a:stretch>
                  <a:fillRect l="-185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0327" y="716092"/>
                <a:ext cx="6318069" cy="2272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3400"/>
                  </a:lnSpc>
                  <a:spcBef>
                    <a:spcPts val="6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góc</a:t>
                </a:r>
                <a:r>
                  <a:rPr lang="en-US"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tia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Oy</a:t>
                </a:r>
                <a:r>
                  <a:rPr lang="en-US" sz="24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3000"/>
                  </a:lnSpc>
                  <a:spcBef>
                    <a:spcPts val="600"/>
                  </a:spcBef>
                </a:pP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góc</a:t>
                </a:r>
                <a:r>
                  <a:rPr 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tia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 </a:t>
                </a:r>
                <a:r>
                  <a:rPr lang="en-US" sz="2400" i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Ot</a:t>
                </a:r>
                <a:r>
                  <a:rPr lang="vi-VN" sz="24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3000"/>
                  </a:lnSpc>
                  <a:spcBef>
                    <a:spcPts val="600"/>
                  </a:spcBef>
                </a:pPr>
                <a:r>
                  <a:rPr lang="en-US" sz="24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vi-VN"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</a:t>
                </a:r>
                <a:r>
                  <a:rPr lang="en-US"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đỉnh </a:t>
                </a:r>
                <a:r>
                  <a:rPr lang="en-US" sz="2400" i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7" y="716092"/>
                <a:ext cx="6318069" cy="2272417"/>
              </a:xfrm>
              <a:prstGeom prst="rect">
                <a:avLst/>
              </a:prstGeom>
              <a:blipFill>
                <a:blip r:embed="rId3"/>
                <a:stretch>
                  <a:fillRect l="-1446" t="-804" r="-1446" b="-4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508" y="997455"/>
            <a:ext cx="3753374" cy="2038635"/>
          </a:xfrm>
          <a:prstGeom prst="rect">
            <a:avLst/>
          </a:prstGeom>
        </p:spPr>
      </p:pic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B61D8C59-7BD4-28B0-768D-30F572844A03}"/>
              </a:ext>
            </a:extLst>
          </p:cNvPr>
          <p:cNvSpPr txBox="1"/>
          <p:nvPr/>
        </p:nvSpPr>
        <p:spPr>
          <a:xfrm>
            <a:off x="444136" y="4711886"/>
            <a:ext cx="10968833" cy="13236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nghĩa: </a:t>
            </a:r>
            <a:r>
              <a:rPr lang="vi-VN" sz="2667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667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67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i="1" u="sng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2667" i="1" u="sng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667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667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kia. </a:t>
            </a:r>
            <a:endParaRPr lang="en-US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951411" y="899582"/>
            <a:ext cx="994955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5812352C-5550-7BCA-3556-B4DCC81BCFC3}"/>
                  </a:ext>
                </a:extLst>
              </p:cNvPr>
              <p:cNvSpPr txBox="1"/>
              <p:nvPr/>
            </p:nvSpPr>
            <p:spPr>
              <a:xfrm>
                <a:off x="805542" y="2137153"/>
                <a:ext cx="6197600" cy="127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sánh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</m:t>
                        </m:r>
                        <m:r>
                          <a:rPr lang="en-US" sz="2667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2667" b="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67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2667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𝑂𝑡</m:t>
                        </m:r>
                      </m:e>
                    </m:acc>
                  </m:oMath>
                </a14:m>
                <a:endParaRPr lang="en-US" sz="2667" dirty="0" smtClean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5812352C-5550-7BCA-3556-B4DCC81B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42" y="2137153"/>
                <a:ext cx="6197600" cy="1270220"/>
              </a:xfrm>
              <a:prstGeom prst="rect">
                <a:avLst/>
              </a:prstGeom>
              <a:blipFill>
                <a:blip r:embed="rId2"/>
                <a:stretch>
                  <a:fillRect l="-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000" y="1117835"/>
            <a:ext cx="3753374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846908" y="867987"/>
            <a:ext cx="5292635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B61D8C59-7BD4-28B0-768D-30F572844A03}"/>
              </a:ext>
            </a:extLst>
          </p:cNvPr>
          <p:cNvSpPr txBox="1"/>
          <p:nvPr/>
        </p:nvSpPr>
        <p:spPr>
          <a:xfrm>
            <a:off x="562889" y="5100493"/>
            <a:ext cx="7296861" cy="63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chất: </a:t>
            </a:r>
            <a:r>
              <a:rPr lang="vi-VN" sz="2667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2667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667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thì bằng nhau.</a:t>
            </a:r>
            <a:endParaRPr lang="en-US" sz="2667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4">
                <a:extLst>
                  <a:ext uri="{FF2B5EF4-FFF2-40B4-BE49-F238E27FC236}">
                    <a16:creationId xmlns:a16="http://schemas.microsoft.com/office/drawing/2014/main" id="{5812352C-5550-7BCA-3556-B4DCC81BCFC3}"/>
                  </a:ext>
                </a:extLst>
              </p:cNvPr>
              <p:cNvSpPr txBox="1"/>
              <p:nvPr/>
            </p:nvSpPr>
            <p:spPr>
              <a:xfrm>
                <a:off x="687127" y="1999595"/>
                <a:ext cx="6176273" cy="2344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𝑧𝑂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acc>
                    <m:r>
                      <a:rPr lang="en-US" sz="24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𝑧𝑂𝑦</m:t>
                        </m:r>
                      </m:e>
                    </m:acc>
                    <m:r>
                      <a:rPr lang="en-US" sz="2400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bù.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4">
                <a:extLst>
                  <a:ext uri="{FF2B5EF4-FFF2-40B4-BE49-F238E27FC236}">
                    <a16:creationId xmlns:a16="http://schemas.microsoft.com/office/drawing/2014/main" id="{5812352C-5550-7BCA-3556-B4DCC81B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27" y="1999595"/>
                <a:ext cx="6176273" cy="2344488"/>
              </a:xfrm>
              <a:prstGeom prst="rect">
                <a:avLst/>
              </a:prstGeom>
              <a:blipFill>
                <a:blip r:embed="rId4"/>
                <a:stretch>
                  <a:fillRect l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47675"/>
              </p:ext>
            </p:extLst>
          </p:nvPr>
        </p:nvGraphicFramePr>
        <p:xfrm>
          <a:off x="846908" y="3301184"/>
          <a:ext cx="4103915" cy="500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" name="Equation" r:id="rId5" imgW="2082600" imgH="253800" progId="Equation.DSMT4">
                  <p:embed/>
                </p:oleObj>
              </mc:Choice>
              <mc:Fallback>
                <p:oleObj name="Equation" r:id="rId5" imgW="2082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6908" y="3301184"/>
                        <a:ext cx="4103915" cy="500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691072"/>
              </p:ext>
            </p:extLst>
          </p:nvPr>
        </p:nvGraphicFramePr>
        <p:xfrm>
          <a:off x="4211320" y="462306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8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11320" y="462306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762188"/>
              </p:ext>
            </p:extLst>
          </p:nvPr>
        </p:nvGraphicFramePr>
        <p:xfrm>
          <a:off x="846908" y="3963083"/>
          <a:ext cx="1795701" cy="52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9" name="Equation" r:id="rId9" imgW="876240" imgH="253800" progId="Equation.DSMT4">
                  <p:embed/>
                </p:oleObj>
              </mc:Choice>
              <mc:Fallback>
                <p:oleObj name="Equation" r:id="rId9" imgW="87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6908" y="3963083"/>
                        <a:ext cx="1795701" cy="520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11"/>
          <a:stretch>
            <a:fillRect/>
          </a:stretch>
        </p:blipFill>
        <p:spPr>
          <a:xfrm>
            <a:off x="7482754" y="1364013"/>
            <a:ext cx="4023446" cy="27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6041" y="540504"/>
            <a:ext cx="2841713" cy="2901838"/>
            <a:chOff x="1585777" y="2031622"/>
            <a:chExt cx="2841713" cy="2901838"/>
          </a:xfrm>
        </p:grpSpPr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41974" y="2201636"/>
              <a:ext cx="2577329" cy="264468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89610" y="4471795"/>
              <a:ext cx="653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48221" y="4517962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0034" y="2735834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5777" y="2031622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08953" y="902544"/>
            <a:ext cx="4781820" cy="2454227"/>
            <a:chOff x="6308542" y="2463845"/>
            <a:chExt cx="4781820" cy="2454227"/>
          </a:xfrm>
        </p:grpSpPr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08542" y="2463845"/>
              <a:ext cx="4468313" cy="22387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421187" y="4456407"/>
              <a:ext cx="653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11093" y="4471795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097586" y="2773407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92830" y="2573352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40135" y="4410240"/>
              <a:ext cx="679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1016724" y="5087722"/>
            <a:ext cx="9956076" cy="97344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 </a:t>
            </a:r>
            <a:r>
              <a:rPr lang="vi-VN" sz="3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góc đối đỉnh</a:t>
            </a: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thì bằng nhau.</a:t>
            </a:r>
          </a:p>
          <a:p>
            <a:r>
              <a:rPr lang="en-US" sz="30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Hai góc bằng nhau chưa chắc đã đối đỉnh.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2328186" y="3741411"/>
            <a:ext cx="1496508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8149866" y="3612731"/>
            <a:ext cx="1496508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6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91886" y="597568"/>
            <a:ext cx="11240551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tabLst>
                <a:tab pos="177791" algn="l"/>
              </a:tabLst>
            </a:pPr>
            <a:r>
              <a:rPr lang="en-US" sz="2800" b="1" smtClean="0">
                <a:latin typeface="Times New Roman"/>
                <a:ea typeface="Times New Roman"/>
                <a:cs typeface="Times New Roman"/>
              </a:rPr>
              <a:t>VD2. </a:t>
            </a:r>
            <a:r>
              <a:rPr lang="en-US" sz="2800" smtClean="0">
                <a:latin typeface="Times New Roman"/>
                <a:ea typeface="Times New Roman"/>
                <a:cs typeface="Times New Roman"/>
              </a:rPr>
              <a:t>Cặp </a:t>
            </a:r>
            <a:r>
              <a:rPr lang="en-US" sz="2800">
                <a:latin typeface="Times New Roman"/>
                <a:ea typeface="Times New Roman"/>
                <a:cs typeface="Times New Roman"/>
              </a:rPr>
              <a:t>góc nào đối đỉnh? </a:t>
            </a:r>
            <a:r>
              <a:rPr lang="en-US" sz="2800" smtClean="0">
                <a:latin typeface="Times New Roman"/>
                <a:ea typeface="Times New Roman"/>
                <a:cs typeface="Times New Roman"/>
              </a:rPr>
              <a:t>Cặp </a:t>
            </a:r>
            <a:r>
              <a:rPr lang="en-US" sz="2800">
                <a:latin typeface="Times New Roman"/>
                <a:ea typeface="Times New Roman"/>
                <a:cs typeface="Times New Roman"/>
              </a:rPr>
              <a:t>góc nào không đối đỉnh? </a:t>
            </a:r>
            <a:endParaRPr lang="en-US" sz="2800"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69" y="1831166"/>
            <a:ext cx="8949112" cy="321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151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955765" y="2025831"/>
            <a:ext cx="3250475" cy="2763197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955765" y="1002573"/>
            <a:ext cx="372509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3: </a:t>
            </a:r>
            <a:r>
              <a:rPr lang="en-US" sz="280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1728650" y="392973"/>
            <a:ext cx="1621971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8399416" y="452843"/>
            <a:ext cx="1621971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7466001" y="1062443"/>
            <a:ext cx="372509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4: </a:t>
            </a:r>
            <a:r>
              <a:rPr lang="en-US" sz="280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15577" y="2357440"/>
            <a:ext cx="3600995" cy="2522049"/>
            <a:chOff x="7715577" y="2357440"/>
            <a:chExt cx="3600995" cy="25220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5577" y="2357440"/>
              <a:ext cx="3475516" cy="24315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093415" y="3709852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15577" y="3573234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846309" y="3573234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85840" y="2391806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9710128" y="2357440"/>
              <a:ext cx="42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9692890" y="4394504"/>
              <a:ext cx="42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4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0783532" y="4417824"/>
              <a:ext cx="42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5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7EA6261D-18DC-02E6-90C5-DB5AAC4C230F}"/>
              </a:ext>
            </a:extLst>
          </p:cNvPr>
          <p:cNvSpPr/>
          <p:nvPr/>
        </p:nvSpPr>
        <p:spPr>
          <a:xfrm>
            <a:off x="-47746" y="402175"/>
            <a:ext cx="8032875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 3: </a:t>
            </a:r>
            <a:r>
              <a:rPr lang="en-US" sz="26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trong hình sau: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403C80-2E15-D911-87DA-F7DF791B8C68}"/>
                  </a:ext>
                </a:extLst>
              </p:cNvPr>
              <p:cNvSpPr txBox="1"/>
              <p:nvPr/>
            </p:nvSpPr>
            <p:spPr>
              <a:xfrm>
                <a:off x="1358049" y="1826226"/>
                <a:ext cx="5221287" cy="4109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400"/>
                  </a:spcBef>
                </a:pP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4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𝑐𝑂𝑑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𝑏𝑂𝑑</m:t>
                        </m:r>
                      </m:e>
                    </m:acc>
                  </m:oMath>
                </a14:m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400"/>
                  </a:spcBef>
                </a:pP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+45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667" i="1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°⇒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66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400"/>
                  </a:spcBef>
                </a:pP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</m:oMath>
                </a14:m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𝑚𝑂𝑛</m:t>
                          </m:r>
                        </m:e>
                      </m:acc>
                      <m:r>
                        <a:rPr lang="en-US" sz="2667" i="1"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667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667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400"/>
                  </a:spcBef>
                </a:pP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667" i="1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403C80-2E15-D911-87DA-F7DF791B8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049" y="1826226"/>
                <a:ext cx="5221287" cy="4109395"/>
              </a:xfrm>
              <a:prstGeom prst="rect">
                <a:avLst/>
              </a:prstGeom>
              <a:blipFill>
                <a:blip r:embed="rId2"/>
                <a:stretch>
                  <a:fillRect l="-2220" b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066313" y="1111430"/>
            <a:ext cx="3167743" cy="30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6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7EA6261D-18DC-02E6-90C5-DB5AAC4C230F}"/>
              </a:ext>
            </a:extLst>
          </p:cNvPr>
          <p:cNvSpPr/>
          <p:nvPr/>
        </p:nvSpPr>
        <p:spPr>
          <a:xfrm>
            <a:off x="-47746" y="402175"/>
            <a:ext cx="8032875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67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 4: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6">
                <a:extLst>
                  <a:ext uri="{FF2B5EF4-FFF2-40B4-BE49-F238E27FC236}">
                    <a16:creationId xmlns:a16="http://schemas.microsoft.com/office/drawing/2014/main" id="{E81D821A-7B12-2919-DDCC-DC28647DFF1C}"/>
                  </a:ext>
                </a:extLst>
              </p:cNvPr>
              <p:cNvSpPr txBox="1"/>
              <p:nvPr/>
            </p:nvSpPr>
            <p:spPr>
              <a:xfrm>
                <a:off x="1066857" y="1085742"/>
                <a:ext cx="5463805" cy="4867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nl-NL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vi-VN" sz="24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vi-VN" sz="24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𝑢𝑂𝑛</m:t>
                        </m:r>
                      </m:e>
                    </m:acc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vi-VN" sz="24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𝑢𝑂𝑛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90°=180°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vi-VN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𝑢𝑂𝑛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180°−90°=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24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vi-VN" sz="240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=90°−30°=60°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16">
                <a:extLst>
                  <a:ext uri="{FF2B5EF4-FFF2-40B4-BE49-F238E27FC236}">
                    <a16:creationId xmlns:a16="http://schemas.microsoft.com/office/drawing/2014/main" id="{E81D821A-7B12-2919-DDCC-DC28647DF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57" y="1085742"/>
                <a:ext cx="5463805" cy="4867230"/>
              </a:xfrm>
              <a:prstGeom prst="rect">
                <a:avLst/>
              </a:prstGeom>
              <a:blipFill>
                <a:blip r:embed="rId2"/>
                <a:stretch>
                  <a:fillRect l="-1674" b="-2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799293" y="1085742"/>
            <a:ext cx="3668923" cy="2787011"/>
            <a:chOff x="7282219" y="1085742"/>
            <a:chExt cx="4185998" cy="28842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2219" y="1110756"/>
              <a:ext cx="4092274" cy="28342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75943" y="2619645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46206" y="1110756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9632012" y="1085742"/>
              <a:ext cx="42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97954" y="2619645"/>
              <a:ext cx="4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9632011" y="3508331"/>
              <a:ext cx="42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4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11019616" y="3508331"/>
              <a:ext cx="42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95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A238E7-0724-9738-7BBA-2A25B0F3464F}"/>
              </a:ext>
            </a:extLst>
          </p:cNvPr>
          <p:cNvSpPr txBox="1"/>
          <p:nvPr/>
        </p:nvSpPr>
        <p:spPr>
          <a:xfrm>
            <a:off x="2990205" y="578253"/>
            <a:ext cx="548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2A238E7-0724-9738-7BBA-2A25B0F3464F}"/>
              </a:ext>
            </a:extLst>
          </p:cNvPr>
          <p:cNvSpPr txBox="1"/>
          <p:nvPr/>
        </p:nvSpPr>
        <p:spPr>
          <a:xfrm>
            <a:off x="2868285" y="2076127"/>
            <a:ext cx="548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Bay lên nào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85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74A2C-C1E0-A216-CAB3-97F13B9A5710}"/>
              </a:ext>
            </a:extLst>
          </p:cNvPr>
          <p:cNvSpPr txBox="1"/>
          <p:nvPr/>
        </p:nvSpPr>
        <p:spPr>
          <a:xfrm>
            <a:off x="1371600" y="63368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IV. GÓC.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SONG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EDF05C-ED83-724F-26A2-B0BD33D3B14A}"/>
              </a:ext>
            </a:extLst>
          </p:cNvPr>
          <p:cNvSpPr txBox="1"/>
          <p:nvPr/>
        </p:nvSpPr>
        <p:spPr>
          <a:xfrm>
            <a:off x="2336800" y="2776626"/>
            <a:ext cx="806123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Ở VỊ TRÍ ĐẶC BIỆT</a:t>
            </a:r>
          </a:p>
        </p:txBody>
      </p:sp>
    </p:spTree>
    <p:extLst>
      <p:ext uri="{BB962C8B-B14F-4D97-AF65-F5344CB8AC3E}">
        <p14:creationId xmlns:p14="http://schemas.microsoft.com/office/powerpoint/2010/main" val="35755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6" y="-101598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3" y="1489038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05" y="899378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67" y="2974801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74" y="1111269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5" y="2592006"/>
            <a:ext cx="1892555" cy="3148600"/>
          </a:xfrm>
          <a:prstGeom prst="rect">
            <a:avLst/>
          </a:prstGeom>
        </p:spPr>
      </p:pic>
      <p:sp>
        <p:nvSpPr>
          <p:cNvPr id="30" name="Rounded Rectangle 29">
            <a:hlinkClick r:id="rId9" action="ppaction://hlinksldjump"/>
          </p:cNvPr>
          <p:cNvSpPr/>
          <p:nvPr/>
        </p:nvSpPr>
        <p:spPr>
          <a:xfrm>
            <a:off x="939272" y="5044840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0" action="ppaction://hlinksldjump"/>
          </p:cNvPr>
          <p:cNvSpPr/>
          <p:nvPr/>
        </p:nvSpPr>
        <p:spPr>
          <a:xfrm>
            <a:off x="3614990" y="421884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6059730" y="5981590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2" action="ppaction://hlinksldjump"/>
          </p:cNvPr>
          <p:cNvSpPr/>
          <p:nvPr/>
        </p:nvSpPr>
        <p:spPr>
          <a:xfrm>
            <a:off x="8289109" y="4308503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Sư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10159844" y="5675938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Hươu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cao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8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4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49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54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9135291" y="733697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0222729" y="69242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92332" y="416952"/>
            <a:ext cx="9662159" cy="373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phát biểu </a:t>
            </a:r>
            <a:r>
              <a:rPr lang="en-US" sz="2800" b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Hai góc kề nhau là hai góc kề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Hai góc kề nhau là hai góc có tổng số đo bằng 180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Hai góc vừa kề nhau, vừa bù nhau gọi là hai góc kề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Hai góc kề nhau thì bằng nhau.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4" name="Picture 73" descr="C:\Users\Admin\Desktop\Dự giờ 7\Mẫu PP\8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" y="4443696"/>
            <a:ext cx="2063930" cy="199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469" y="2284130"/>
            <a:ext cx="1732044" cy="377351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079416" y="4367963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99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2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108 -0.98865 " pathEditMode="relative" rAng="0" ptsTypes="AA">
                                      <p:cBhvr>
                                        <p:cTn id="100" dur="7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9135291" y="733697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0222729" y="69242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304570" y="4900558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D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13509" y="63010"/>
            <a:ext cx="10985863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phát biểu </a:t>
            </a:r>
            <a:r>
              <a:rPr lang="en-US" sz="2800" b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 đối đỉnh thì bằng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Hai góc mà mỗi cạnh của góc này là tia đối của một cạnh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 được gọi là hai góc đối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Hai đường thẳng cắt nhau tại một điểm tạo thành hai cặp góc đối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Hai góc bằng nhau thì đối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977" y="1833330"/>
            <a:ext cx="1970790" cy="306722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737">
            <a:off x="153569" y="4063306"/>
            <a:ext cx="3009452" cy="30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97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9135291" y="733697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0222729" y="69242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67178" y="5011589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03413" y="572744"/>
            <a:ext cx="10071846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tất cả bao nhiêu góc kề (không kể góc bẹt) </a:t>
            </a:r>
            <a:endParaRPr lang="en-US" sz="280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?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471947"/>
              </p:ext>
            </p:extLst>
          </p:nvPr>
        </p:nvGraphicFramePr>
        <p:xfrm>
          <a:off x="1014154" y="899263"/>
          <a:ext cx="706718" cy="588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Equation" r:id="rId7" imgW="304560" imgH="253800" progId="Equation.DSMT4">
                  <p:embed/>
                </p:oleObj>
              </mc:Choice>
              <mc:Fallback>
                <p:oleObj name="Equation" r:id="rId7" imgW="304560" imgH="253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4154" y="899263"/>
                        <a:ext cx="706718" cy="588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4292046" y="1488195"/>
            <a:ext cx="4375051" cy="2683154"/>
            <a:chOff x="5261318" y="1150245"/>
            <a:chExt cx="4375051" cy="2683154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5439336" y="3362178"/>
              <a:ext cx="3845341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7362006" y="1322363"/>
              <a:ext cx="1" cy="203981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5456115" y="2315379"/>
              <a:ext cx="1893154" cy="104680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7374745" y="1508897"/>
              <a:ext cx="804290" cy="185328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261318" y="3394741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932985" y="3394741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169597" y="1468563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997577" y="1150245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52980" y="1947535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097151" y="3402512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sz="2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695" y="2021956"/>
            <a:ext cx="1921689" cy="310283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" y="3848449"/>
            <a:ext cx="2569393" cy="25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38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00547 -0.99212 " pathEditMode="relative" rAng="0" ptsTypes="AA">
                                      <p:cBhvr>
                                        <p:cTn id="99" dur="7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9135291" y="733697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0222729" y="69242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61271" y="53522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07962" y="534572"/>
            <a:ext cx="108602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ba đường thẳng xy, zt, mn cắt nhau tại O </a:t>
            </a:r>
            <a:endParaRPr lang="en-US" sz="280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cho                 và                .</a:t>
            </a: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đo góc          là: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</a:rPr>
              <a:t>A:                   B: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</a:rPr>
              <a:t>C:                   D: </a:t>
            </a:r>
            <a:endParaRPr lang="en-US" sz="2800"/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853099"/>
              </p:ext>
            </p:extLst>
          </p:nvPr>
        </p:nvGraphicFramePr>
        <p:xfrm>
          <a:off x="1648287" y="1307651"/>
          <a:ext cx="1428066" cy="476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" name="Equation" r:id="rId7" imgW="685800" imgH="228600" progId="Equation.DSMT4">
                  <p:embed/>
                </p:oleObj>
              </mc:Choice>
              <mc:Fallback>
                <p:oleObj name="Equation" r:id="rId7" imgW="68580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48287" y="1307651"/>
                        <a:ext cx="1428066" cy="476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515488"/>
              </p:ext>
            </p:extLst>
          </p:nvPr>
        </p:nvGraphicFramePr>
        <p:xfrm>
          <a:off x="3523601" y="1307651"/>
          <a:ext cx="1230983" cy="492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3" name="Equation" r:id="rId9" imgW="634680" imgH="253800" progId="Equation.DSMT4">
                  <p:embed/>
                </p:oleObj>
              </mc:Choice>
              <mc:Fallback>
                <p:oleObj name="Equation" r:id="rId9" imgW="63468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23601" y="1307651"/>
                        <a:ext cx="1230983" cy="492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64601"/>
              </p:ext>
            </p:extLst>
          </p:nvPr>
        </p:nvGraphicFramePr>
        <p:xfrm>
          <a:off x="6536483" y="1286072"/>
          <a:ext cx="632656" cy="47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4" name="Equation" r:id="rId11" imgW="304560" imgH="228600" progId="Equation.DSMT4">
                  <p:embed/>
                </p:oleObj>
              </mc:Choice>
              <mc:Fallback>
                <p:oleObj name="Equation" r:id="rId11" imgW="30456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6483" y="1286072"/>
                        <a:ext cx="632656" cy="474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800275"/>
              </p:ext>
            </p:extLst>
          </p:nvPr>
        </p:nvGraphicFramePr>
        <p:xfrm>
          <a:off x="921568" y="1951380"/>
          <a:ext cx="539356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" name="Equation" r:id="rId13" imgW="241200" imgH="203040" progId="Equation.DSMT4">
                  <p:embed/>
                </p:oleObj>
              </mc:Choice>
              <mc:Fallback>
                <p:oleObj name="Equation" r:id="rId13" imgW="24120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1568" y="1951380"/>
                        <a:ext cx="539356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62949"/>
              </p:ext>
            </p:extLst>
          </p:nvPr>
        </p:nvGraphicFramePr>
        <p:xfrm>
          <a:off x="921568" y="2597122"/>
          <a:ext cx="539356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6" name="Equation" r:id="rId15" imgW="241200" imgH="203040" progId="Equation.DSMT4">
                  <p:embed/>
                </p:oleObj>
              </mc:Choice>
              <mc:Fallback>
                <p:oleObj name="Equation" r:id="rId15" imgW="24120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1568" y="2597122"/>
                        <a:ext cx="539356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896840"/>
              </p:ext>
            </p:extLst>
          </p:nvPr>
        </p:nvGraphicFramePr>
        <p:xfrm>
          <a:off x="3057598" y="2623963"/>
          <a:ext cx="539356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7" name="Equation" r:id="rId17" imgW="241200" imgH="203040" progId="Equation.DSMT4">
                  <p:embed/>
                </p:oleObj>
              </mc:Choice>
              <mc:Fallback>
                <p:oleObj name="Equation" r:id="rId17" imgW="24120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57598" y="2623963"/>
                        <a:ext cx="539356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816463"/>
              </p:ext>
            </p:extLst>
          </p:nvPr>
        </p:nvGraphicFramePr>
        <p:xfrm>
          <a:off x="3068737" y="1951380"/>
          <a:ext cx="539356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" name="Equation" r:id="rId19" imgW="241200" imgH="203040" progId="Equation.DSMT4">
                  <p:embed/>
                </p:oleObj>
              </mc:Choice>
              <mc:Fallback>
                <p:oleObj name="Equation" r:id="rId19" imgW="24120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068737" y="1951380"/>
                        <a:ext cx="539356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" name="Group 101"/>
          <p:cNvGrpSpPr/>
          <p:nvPr/>
        </p:nvGrpSpPr>
        <p:grpSpPr>
          <a:xfrm>
            <a:off x="5768758" y="1995806"/>
            <a:ext cx="4022347" cy="3310868"/>
            <a:chOff x="5768758" y="1995806"/>
            <a:chExt cx="4022347" cy="3310868"/>
          </a:xfrm>
        </p:grpSpPr>
        <p:sp>
          <p:nvSpPr>
            <p:cNvPr id="103" name="TextBox 102"/>
            <p:cNvSpPr txBox="1"/>
            <p:nvPr/>
          </p:nvSpPr>
          <p:spPr>
            <a:xfrm>
              <a:off x="7131547" y="3845267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768758" y="3849965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609337" y="4875787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342470" y="2426693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732438" y="1995806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2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9087721" y="3320891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925757" y="4468273"/>
              <a:ext cx="703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graphicFrame>
          <p:nvGraphicFramePr>
            <p:cNvPr id="110" name="Object 10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823249"/>
                </p:ext>
              </p:extLst>
            </p:nvPr>
          </p:nvGraphicFramePr>
          <p:xfrm>
            <a:off x="7045854" y="3061331"/>
            <a:ext cx="407114" cy="328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9" name="Equation" r:id="rId21" imgW="241200" imgH="203040" progId="Equation.DSMT4">
                    <p:embed/>
                  </p:oleObj>
                </mc:Choice>
                <mc:Fallback>
                  <p:oleObj name="Equation" r:id="rId21" imgW="241200" imgH="203040" progId="Equation.DSMT4">
                    <p:embed/>
                    <p:pic>
                      <p:nvPicPr>
                        <p:cNvPr id="32" name="Object 31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7045854" y="3061331"/>
                          <a:ext cx="407114" cy="3282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5614657"/>
                </p:ext>
              </p:extLst>
            </p:nvPr>
          </p:nvGraphicFramePr>
          <p:xfrm>
            <a:off x="8120907" y="3751424"/>
            <a:ext cx="383628" cy="309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0" name="Equation" r:id="rId23" imgW="241200" imgH="203040" progId="Equation.DSMT4">
                    <p:embed/>
                  </p:oleObj>
                </mc:Choice>
                <mc:Fallback>
                  <p:oleObj name="Equation" r:id="rId23" imgW="241200" imgH="203040" progId="Equation.DSMT4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120907" y="3751424"/>
                          <a:ext cx="383628" cy="3092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2475" y="1683031"/>
            <a:ext cx="4419522" cy="362094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54" y="1830858"/>
            <a:ext cx="1934848" cy="332529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8" y="3966505"/>
            <a:ext cx="2732386" cy="27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72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0651 -0.74769 " pathEditMode="relative" rAng="0" ptsTypes="AA">
                                      <p:cBhvr>
                                        <p:cTn id="99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9135291" y="733697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0222729" y="69242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9135291" y="200297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583091" y="80989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363891" y="80989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67178" y="5011589"/>
            <a:ext cx="1962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07962" y="534572"/>
            <a:ext cx="108602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vẽ sau.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đo góc         là: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</a:rPr>
              <a:t>A:                   B: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</a:rPr>
              <a:t>C:                   D:</a:t>
            </a:r>
            <a:endParaRPr lang="en-US" sz="2800"/>
          </a:p>
        </p:txBody>
      </p:sp>
      <p:graphicFrame>
        <p:nvGraphicFramePr>
          <p:cNvPr id="101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933397"/>
              </p:ext>
            </p:extLst>
          </p:nvPr>
        </p:nvGraphicFramePr>
        <p:xfrm>
          <a:off x="5570736" y="701993"/>
          <a:ext cx="534710" cy="437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" name="Equation" r:id="rId7" imgW="279360" imgH="228600" progId="Equation.DSMT4">
                  <p:embed/>
                </p:oleObj>
              </mc:Choice>
              <mc:Fallback>
                <p:oleObj name="Equation" r:id="rId7" imgW="2793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70736" y="701993"/>
                        <a:ext cx="534710" cy="437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882289"/>
              </p:ext>
            </p:extLst>
          </p:nvPr>
        </p:nvGraphicFramePr>
        <p:xfrm>
          <a:off x="921568" y="1336863"/>
          <a:ext cx="539356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" name="Equation" r:id="rId9" imgW="241200" imgH="203040" progId="Equation.DSMT4">
                  <p:embed/>
                </p:oleObj>
              </mc:Choice>
              <mc:Fallback>
                <p:oleObj name="Equation" r:id="rId9" imgW="2412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1568" y="1336863"/>
                        <a:ext cx="539356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364123"/>
              </p:ext>
            </p:extLst>
          </p:nvPr>
        </p:nvGraphicFramePr>
        <p:xfrm>
          <a:off x="921568" y="1936152"/>
          <a:ext cx="539356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" name="Equation" r:id="rId11" imgW="241200" imgH="203040" progId="Equation.DSMT4">
                  <p:embed/>
                </p:oleObj>
              </mc:Choice>
              <mc:Fallback>
                <p:oleObj name="Equation" r:id="rId11" imgW="2412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1568" y="1936152"/>
                        <a:ext cx="539356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537158"/>
              </p:ext>
            </p:extLst>
          </p:nvPr>
        </p:nvGraphicFramePr>
        <p:xfrm>
          <a:off x="2996239" y="1936151"/>
          <a:ext cx="539359" cy="45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3" name="Equation" r:id="rId13" imgW="241200" imgH="203040" progId="Equation.DSMT4">
                  <p:embed/>
                </p:oleObj>
              </mc:Choice>
              <mc:Fallback>
                <p:oleObj name="Equation" r:id="rId13" imgW="241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96239" y="1936151"/>
                        <a:ext cx="539359" cy="45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664780"/>
              </p:ext>
            </p:extLst>
          </p:nvPr>
        </p:nvGraphicFramePr>
        <p:xfrm>
          <a:off x="3001728" y="1294446"/>
          <a:ext cx="533870" cy="45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4" name="Equation" r:id="rId15" imgW="253800" imgH="203040" progId="Equation.DSMT4">
                  <p:embed/>
                </p:oleObj>
              </mc:Choice>
              <mc:Fallback>
                <p:oleObj name="Equation" r:id="rId15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01728" y="1294446"/>
                        <a:ext cx="533870" cy="45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7" name="Picture 1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23" y="2011397"/>
            <a:ext cx="1892555" cy="314860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612689"/>
            <a:ext cx="2245311" cy="224531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44" y="1403623"/>
            <a:ext cx="4627851" cy="37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55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0105 -0.96829 " pathEditMode="relative" rAng="0" ptsTypes="AA">
                                      <p:cBhvr>
                                        <p:cTn id="99" dur="7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063398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35" y="341972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52" y="2999405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62" y="2931630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3262" y="1063398"/>
            <a:ext cx="885475" cy="1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1.48151 0.00555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1.35026 0.01157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1.3487 -0.0409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1.3905 0.0287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1.34141 -0.0125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72A238E7-0724-9738-7BBA-2A25B0F3464F}"/>
              </a:ext>
            </a:extLst>
          </p:cNvPr>
          <p:cNvSpPr txBox="1"/>
          <p:nvPr/>
        </p:nvSpPr>
        <p:spPr>
          <a:xfrm>
            <a:off x="2990205" y="199430"/>
            <a:ext cx="548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" y="1123139"/>
            <a:ext cx="7087102" cy="22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4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02" y="464233"/>
            <a:ext cx="7679670" cy="2422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23" y="2500195"/>
            <a:ext cx="4163006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627017" y="722570"/>
            <a:ext cx="7850777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06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GÓC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 NHAU. HAI GÓC KỀ BÙ</a:t>
            </a:r>
            <a:endParaRPr lang="en-US" sz="32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281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bảng sau:</a:t>
            </a: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665" y="3058029"/>
            <a:ext cx="7320922" cy="2133464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627017" y="1765069"/>
            <a:ext cx="10668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567" y="2528330"/>
            <a:ext cx="4759570" cy="353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01" y="464233"/>
            <a:ext cx="7218499" cy="22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76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664434"/>
            <a:ext cx="8628926" cy="26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17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17987" y="749514"/>
            <a:ext cx="3479408" cy="2308460"/>
            <a:chOff x="6224954" y="3422375"/>
            <a:chExt cx="3479408" cy="230846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330462" y="5190978"/>
              <a:ext cx="2897944" cy="14068"/>
            </a:xfrm>
            <a:prstGeom prst="line">
              <a:avLst/>
            </a:prstGeom>
            <a:ln w="28575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287065" y="3587415"/>
              <a:ext cx="506437" cy="1631699"/>
            </a:xfrm>
            <a:prstGeom prst="line">
              <a:avLst/>
            </a:prstGeom>
            <a:ln w="28575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224954" y="5269170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x</a:t>
              </a:r>
              <a:endParaRPr lang="en-US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71316" y="5269170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40980" y="3422375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z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40283" y="5269170"/>
              <a:ext cx="63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3" y="401908"/>
            <a:ext cx="7688066" cy="2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34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037303" y="1595492"/>
            <a:ext cx="1781908" cy="1153551"/>
            <a:chOff x="9451145" y="1807327"/>
            <a:chExt cx="1781908" cy="1153551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9451145" y="1807327"/>
              <a:ext cx="1148862" cy="1153551"/>
            </a:xfrm>
            <a:prstGeom prst="line">
              <a:avLst/>
            </a:prstGeom>
            <a:ln w="28575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600007" y="1807327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t</a:t>
              </a:r>
              <a:endParaRPr lang="en-US" sz="20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68755" y="966372"/>
            <a:ext cx="3479408" cy="2308460"/>
            <a:chOff x="6224954" y="3422375"/>
            <a:chExt cx="3479408" cy="230846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6330462" y="5190978"/>
              <a:ext cx="2897944" cy="14068"/>
            </a:xfrm>
            <a:prstGeom prst="line">
              <a:avLst/>
            </a:prstGeom>
            <a:ln w="28575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287065" y="3587415"/>
              <a:ext cx="506437" cy="1631699"/>
            </a:xfrm>
            <a:prstGeom prst="line">
              <a:avLst/>
            </a:prstGeom>
            <a:ln w="28575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224954" y="5269170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x</a:t>
              </a:r>
              <a:endParaRPr lang="en-US" sz="20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71316" y="5269170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40980" y="3422375"/>
              <a:ext cx="63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z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40283" y="5269170"/>
              <a:ext cx="63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664434"/>
            <a:ext cx="7376441" cy="22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3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26181" y="436412"/>
            <a:ext cx="7519511" cy="3111814"/>
            <a:chOff x="3740672" y="3343283"/>
            <a:chExt cx="7519511" cy="31118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0672" y="3343283"/>
              <a:ext cx="7519511" cy="31118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02217" y="5066300"/>
              <a:ext cx="5345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smtClean="0"/>
                <a:t>O</a:t>
              </a:r>
              <a:endParaRPr lang="en-US" sz="220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436412"/>
            <a:ext cx="7799172" cy="24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80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403779"/>
            <a:ext cx="7563010" cy="2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711204" y="2159002"/>
            <a:ext cx="10503607" cy="28285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8"/>
          <p:cNvSpPr txBox="1"/>
          <p:nvPr/>
        </p:nvSpPr>
        <p:spPr>
          <a:xfrm>
            <a:off x="2711804" y="1420338"/>
            <a:ext cx="6502400" cy="738656"/>
          </a:xfrm>
          <a:prstGeom prst="rect">
            <a:avLst/>
          </a:prstGeom>
          <a:noFill/>
        </p:spPr>
        <p:txBody>
          <a:bodyPr wrap="square" lIns="60953" tIns="30476" rIns="60953" bIns="3047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016" y="2389680"/>
            <a:ext cx="10364179" cy="677100"/>
          </a:xfrm>
          <a:prstGeom prst="rect">
            <a:avLst/>
          </a:prstGeom>
          <a:noFill/>
        </p:spPr>
        <p:txBody>
          <a:bodyPr wrap="square" lIns="60953" tIns="30476" rIns="60953" bIns="3047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EM ĐÃ LẮNG NGHE!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" y="4321288"/>
            <a:ext cx="2406084" cy="2406084"/>
          </a:xfrm>
          <a:prstGeom prst="rect">
            <a:avLst/>
          </a:prstGeom>
        </p:spPr>
      </p:pic>
      <p:pic>
        <p:nvPicPr>
          <p:cNvPr id="11" name="Picture 10" descr="C:\Users\Admin\Desktop\Dự giờ 7\Mẫu PP\1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228" y="173080"/>
            <a:ext cx="2713038" cy="2101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9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627017" y="399297"/>
            <a:ext cx="7850777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06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GÓC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 NHAU. HAI GÓC KỀ BÙ</a:t>
            </a:r>
            <a:endParaRPr lang="en-US" sz="32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7017" y="2121753"/>
            <a:ext cx="10515600" cy="936275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bảng sau: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54" y="2473847"/>
            <a:ext cx="8422538" cy="2454497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627017" y="1383089"/>
            <a:ext cx="10668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303140"/>
              </p:ext>
            </p:extLst>
          </p:nvPr>
        </p:nvGraphicFramePr>
        <p:xfrm>
          <a:off x="4933306" y="3837695"/>
          <a:ext cx="653374" cy="43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" name="Equation" r:id="rId4" imgW="304560" imgH="203040" progId="Equation.DSMT4">
                  <p:embed/>
                </p:oleObj>
              </mc:Choice>
              <mc:Fallback>
                <p:oleObj name="Equation" r:id="rId4" imgW="304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3306" y="3837695"/>
                        <a:ext cx="653374" cy="435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107862"/>
              </p:ext>
            </p:extLst>
          </p:nvPr>
        </p:nvGraphicFramePr>
        <p:xfrm>
          <a:off x="6332593" y="3858433"/>
          <a:ext cx="653374" cy="43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" name="Equation" r:id="rId6" imgW="304560" imgH="203040" progId="Equation.DSMT4">
                  <p:embed/>
                </p:oleObj>
              </mc:Choice>
              <mc:Fallback>
                <p:oleObj name="Equation" r:id="rId6" imgW="30456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2593" y="3858433"/>
                        <a:ext cx="653374" cy="435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255318"/>
              </p:ext>
            </p:extLst>
          </p:nvPr>
        </p:nvGraphicFramePr>
        <p:xfrm>
          <a:off x="7824420" y="3837695"/>
          <a:ext cx="653374" cy="43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" name="Equation" r:id="rId7" imgW="304560" imgH="203040" progId="Equation.DSMT4">
                  <p:embed/>
                </p:oleObj>
              </mc:Choice>
              <mc:Fallback>
                <p:oleObj name="Equation" r:id="rId7" imgW="30456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4420" y="3837695"/>
                        <a:ext cx="653374" cy="435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070736"/>
              </p:ext>
            </p:extLst>
          </p:nvPr>
        </p:nvGraphicFramePr>
        <p:xfrm>
          <a:off x="9139634" y="3858433"/>
          <a:ext cx="653374" cy="43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" name="Equation" r:id="rId8" imgW="304560" imgH="203040" progId="Equation.DSMT4">
                  <p:embed/>
                </p:oleObj>
              </mc:Choice>
              <mc:Fallback>
                <p:oleObj name="Equation" r:id="rId8" imgW="30456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39634" y="3858433"/>
                        <a:ext cx="653374" cy="435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869064" y="5052944"/>
            <a:ext cx="10273553" cy="745217"/>
            <a:chOff x="869064" y="5052944"/>
            <a:chExt cx="10273553" cy="745217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869064" y="5052944"/>
              <a:ext cx="10273553" cy="7452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nghĩa: </a:t>
              </a:r>
              <a:r>
                <a:rPr lang="en-US" sz="3000" i="1" u="sng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góc bù nhau</a:t>
              </a:r>
              <a:r>
                <a:rPr lang="en-US" sz="30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hai góc có tổng số đo bằng </a:t>
              </a:r>
              <a:endPara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874759"/>
                </p:ext>
              </p:extLst>
            </p:nvPr>
          </p:nvGraphicFramePr>
          <p:xfrm>
            <a:off x="10168879" y="5182007"/>
            <a:ext cx="730635" cy="4870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" name="Equation" r:id="rId9" imgW="304560" imgH="203040" progId="Equation.DSMT4">
                    <p:embed/>
                  </p:oleObj>
                </mc:Choice>
                <mc:Fallback>
                  <p:oleObj name="Equation" r:id="rId9" imgW="304560" imgH="20304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168879" y="5182007"/>
                          <a:ext cx="730635" cy="4870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901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931816" y="906522"/>
            <a:ext cx="10668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/>
              <p:nvPr/>
            </p:nvSpPr>
            <p:spPr>
              <a:xfrm>
                <a:off x="1043095" y="1736843"/>
                <a:ext cx="7467600" cy="1920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667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.</m:t>
                    </m:r>
                  </m:oMath>
                </a14:m>
                <a:r>
                  <a:rPr lang="en-US" sz="2667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tia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tia đối của tia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667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667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667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667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667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sz="2667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67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667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667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266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95" y="1736843"/>
                <a:ext cx="7467600" cy="1920398"/>
              </a:xfrm>
              <a:prstGeom prst="rect">
                <a:avLst/>
              </a:prstGeom>
              <a:blipFill>
                <a:blip r:embed="rId2"/>
                <a:stretch>
                  <a:fillRect l="-1551" b="-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95648" y="253379"/>
            <a:ext cx="10668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/>
              <p:nvPr/>
            </p:nvSpPr>
            <p:spPr>
              <a:xfrm>
                <a:off x="292744" y="862979"/>
                <a:ext cx="7108127" cy="1737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.</m:t>
                    </m:r>
                  </m:oMath>
                </a14:m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tia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tia đối của tia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44" y="862979"/>
                <a:ext cx="7108127" cy="1737014"/>
              </a:xfrm>
              <a:prstGeom prst="rect">
                <a:avLst/>
              </a:prstGeom>
              <a:blipFill>
                <a:blip r:embed="rId3"/>
                <a:stretch>
                  <a:fillRect l="-1286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Tia Oy"/>
          <p:cNvGrpSpPr/>
          <p:nvPr/>
        </p:nvGrpSpPr>
        <p:grpSpPr>
          <a:xfrm>
            <a:off x="9668531" y="3396278"/>
            <a:ext cx="2307900" cy="647321"/>
            <a:chOff x="8777669" y="5203701"/>
            <a:chExt cx="2307900" cy="647321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777669" y="5203701"/>
              <a:ext cx="190717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367111" y="5327802"/>
              <a:ext cx="71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32" name="Tia Ot"/>
          <p:cNvGrpSpPr/>
          <p:nvPr/>
        </p:nvGrpSpPr>
        <p:grpSpPr>
          <a:xfrm>
            <a:off x="9622812" y="1185482"/>
            <a:ext cx="1986368" cy="2210796"/>
            <a:chOff x="8830491" y="4515272"/>
            <a:chExt cx="1986368" cy="2210796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8830491" y="5038492"/>
              <a:ext cx="1750422" cy="1687576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098401" y="4515272"/>
              <a:ext cx="71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Tia Ox"/>
          <p:cNvGrpSpPr/>
          <p:nvPr/>
        </p:nvGrpSpPr>
        <p:grpSpPr>
          <a:xfrm>
            <a:off x="7602677" y="3357860"/>
            <a:ext cx="2568965" cy="685739"/>
            <a:chOff x="7440448" y="4522893"/>
            <a:chExt cx="2568965" cy="685739"/>
          </a:xfrm>
        </p:grpSpPr>
        <p:sp>
          <p:nvSpPr>
            <p:cNvPr id="20" name="TextBox 19"/>
            <p:cNvSpPr txBox="1"/>
            <p:nvPr/>
          </p:nvSpPr>
          <p:spPr>
            <a:xfrm>
              <a:off x="7440448" y="4685412"/>
              <a:ext cx="71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45237" y="4685412"/>
              <a:ext cx="76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586062" y="4522893"/>
              <a:ext cx="1920240" cy="45719"/>
              <a:chOff x="7586062" y="3971564"/>
              <a:chExt cx="1920240" cy="45719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586062" y="4009982"/>
                <a:ext cx="1920240" cy="0"/>
              </a:xfrm>
              <a:prstGeom prst="line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lowchart: Connector 24"/>
              <p:cNvSpPr/>
              <p:nvPr/>
            </p:nvSpPr>
            <p:spPr>
              <a:xfrm flipV="1">
                <a:off x="9460583" y="3971564"/>
                <a:ext cx="45719" cy="457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2">
                <a:extLst>
                  <a:ext uri="{FF2B5EF4-FFF2-40B4-BE49-F238E27FC236}">
                    <a16:creationId xmlns:a16="http://schemas.microsoft.com/office/drawing/2014/main" id="{E31328EB-2250-50F8-9B53-C50BCC5BEF92}"/>
                  </a:ext>
                </a:extLst>
              </p:cNvPr>
              <p:cNvSpPr txBox="1"/>
              <p:nvPr/>
            </p:nvSpPr>
            <p:spPr>
              <a:xfrm>
                <a:off x="292744" y="2846722"/>
                <a:ext cx="5337101" cy="592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lời: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Hai 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 nhau</a:t>
                </a:r>
              </a:p>
            </p:txBody>
          </p:sp>
        </mc:Choice>
        <mc:Fallback xmlns="">
          <p:sp>
            <p:nvSpPr>
              <p:cNvPr id="16" name="Hộp Văn bản 12">
                <a:extLst>
                  <a:ext uri="{FF2B5EF4-FFF2-40B4-BE49-F238E27FC236}">
                    <a16:creationId xmlns:a16="http://schemas.microsoft.com/office/drawing/2014/main" id="{E31328EB-2250-50F8-9B53-C50BCC5BE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44" y="2846722"/>
                <a:ext cx="5337101" cy="592855"/>
              </a:xfrm>
              <a:prstGeom prst="rect">
                <a:avLst/>
              </a:prstGeom>
              <a:blipFill>
                <a:blip r:embed="rId4"/>
                <a:stretch>
                  <a:fillRect l="-1712" b="-23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2">
                <a:extLst>
                  <a:ext uri="{FF2B5EF4-FFF2-40B4-BE49-F238E27FC236}">
                    <a16:creationId xmlns:a16="http://schemas.microsoft.com/office/drawing/2014/main" id="{E31328EB-2250-50F8-9B53-C50BCC5BEF92}"/>
                  </a:ext>
                </a:extLst>
              </p:cNvPr>
              <p:cNvSpPr txBox="1"/>
              <p:nvPr/>
            </p:nvSpPr>
            <p:spPr>
              <a:xfrm>
                <a:off x="586594" y="4414668"/>
                <a:ext cx="5337101" cy="634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2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góc kề bù.</a:t>
                </a:r>
                <a:endParaRPr lang="en-US" sz="2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ộp Văn bản 12">
                <a:extLst>
                  <a:ext uri="{FF2B5EF4-FFF2-40B4-BE49-F238E27FC236}">
                    <a16:creationId xmlns:a16="http://schemas.microsoft.com/office/drawing/2014/main" id="{E31328EB-2250-50F8-9B53-C50BCC5BE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94" y="4414668"/>
                <a:ext cx="5337101" cy="634597"/>
              </a:xfrm>
              <a:prstGeom prst="rect">
                <a:avLst/>
              </a:prstGeom>
              <a:blipFill>
                <a:blip r:embed="rId5"/>
                <a:stretch>
                  <a:fillRect l="-205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12">
            <a:extLst>
              <a:ext uri="{FF2B5EF4-FFF2-40B4-BE49-F238E27FC236}">
                <a16:creationId xmlns:a16="http://schemas.microsoft.com/office/drawing/2014/main" id="{E31328EB-2250-50F8-9B53-C50BCC5BEF92}"/>
              </a:ext>
            </a:extLst>
          </p:cNvPr>
          <p:cNvSpPr txBox="1"/>
          <p:nvPr/>
        </p:nvSpPr>
        <p:spPr>
          <a:xfrm>
            <a:off x="559234" y="5317879"/>
            <a:ext cx="9654266" cy="620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vi-V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nhau,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6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600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2600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nl-NL" sz="2600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i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22673" y="3443610"/>
            <a:ext cx="2428310" cy="646331"/>
            <a:chOff x="1389908" y="685800"/>
            <a:chExt cx="2428310" cy="646331"/>
          </a:xfrm>
        </p:grpSpPr>
        <p:sp>
          <p:nvSpPr>
            <p:cNvPr id="29" name="Hộp Văn bản 12">
              <a:extLst>
                <a:ext uri="{FF2B5EF4-FFF2-40B4-BE49-F238E27FC236}">
                  <a16:creationId xmlns:a16="http://schemas.microsoft.com/office/drawing/2014/main" id="{E31328EB-2250-50F8-9B53-C50BCC5BEF92}"/>
                </a:ext>
              </a:extLst>
            </p:cNvPr>
            <p:cNvSpPr txBox="1"/>
            <p:nvPr/>
          </p:nvSpPr>
          <p:spPr>
            <a:xfrm>
              <a:off x="1389908" y="685800"/>
              <a:ext cx="24283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400"/>
                </a:spcAft>
              </a:pPr>
              <a:r>
                <a:rPr lang="en-US" sz="24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409775"/>
                </p:ext>
              </p:extLst>
            </p:nvPr>
          </p:nvGraphicFramePr>
          <p:xfrm>
            <a:off x="1844829" y="776801"/>
            <a:ext cx="1973389" cy="464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4" name="Equation" r:id="rId6" imgW="1079280" imgH="253800" progId="Equation.DSMT4">
                    <p:embed/>
                  </p:oleObj>
                </mc:Choice>
                <mc:Fallback>
                  <p:oleObj name="Equation" r:id="rId6" imgW="1079280" imgH="25380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44829" y="776801"/>
                          <a:ext cx="1973389" cy="4643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676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AA829E4-8BB5-03E3-3121-D3B801214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7978" r="2882" b="23666"/>
          <a:stretch/>
        </p:blipFill>
        <p:spPr>
          <a:xfrm>
            <a:off x="6950635" y="509499"/>
            <a:ext cx="4086411" cy="2259696"/>
          </a:xfrm>
          <a:prstGeom prst="rect">
            <a:avLst/>
          </a:prstGeom>
        </p:spPr>
      </p:pic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E31328EB-2250-50F8-9B53-C50BCC5BEF92}"/>
              </a:ext>
            </a:extLst>
          </p:cNvPr>
          <p:cNvSpPr txBox="1"/>
          <p:nvPr/>
        </p:nvSpPr>
        <p:spPr>
          <a:xfrm>
            <a:off x="530625" y="5048305"/>
            <a:ext cx="11107271" cy="7080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góc có một cạnh chung, hai cạnh còn lại là hai tia đối nhau là hai góc kề bù.</a:t>
            </a:r>
            <a:endParaRPr lang="en-US" sz="2667" i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7829" y="2944925"/>
                <a:ext cx="10758500" cy="968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xét: </a:t>
                </a:r>
              </a:p>
              <a:p>
                <a:r>
                  <a:rPr lang="en-US" sz="28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28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cạnh Ot chung; hai cạnh Ox, Oy là hai tia đối nhau. 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2944925"/>
                <a:ext cx="10758500" cy="968150"/>
              </a:xfrm>
              <a:prstGeom prst="rect">
                <a:avLst/>
              </a:prstGeom>
              <a:blipFill>
                <a:blip r:embed="rId3"/>
                <a:stretch>
                  <a:fillRect l="-1133" t="-6289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 rot="2826406">
            <a:off x="311377" y="4707380"/>
            <a:ext cx="593670" cy="5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31800"/>
            <a:ext cx="10820400" cy="60960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5E02D8-F409-2B18-4FA8-652879FEC863}"/>
              </a:ext>
            </a:extLst>
          </p:cNvPr>
          <p:cNvSpPr txBox="1"/>
          <p:nvPr/>
        </p:nvSpPr>
        <p:spPr>
          <a:xfrm>
            <a:off x="836023" y="433764"/>
            <a:ext cx="1014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VD1.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cặp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kề bù (khác góc bẹt) trong các hình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97DFC88C-CB31-B22A-2249-5C1AD46AA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368" y="1235053"/>
            <a:ext cx="3294709" cy="1712596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D6379E2-C793-8953-5E38-8EEB80D64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5" y="1174194"/>
            <a:ext cx="3569207" cy="1834314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A00A48B2-851F-50C3-1E11-27C53A58D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549" y="3361647"/>
            <a:ext cx="2997200" cy="20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627017" y="457919"/>
            <a:ext cx="7850777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06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GÓC ĐỐI ĐỈNH</a:t>
            </a:r>
            <a:endParaRPr lang="en-US" sz="32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2270948"/>
                <a:ext cx="10515600" cy="4351338"/>
              </a:xfrm>
            </p:spPr>
            <p:txBody>
              <a:bodyPr/>
              <a:lstStyle/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 góc        . Vẽ hai tia </a:t>
                </a:r>
                <a14:m>
                  <m:oMath xmlns:m="http://schemas.openxmlformats.org/officeDocument/2006/math">
                    <m:r>
                      <a:rPr lang="vi-VN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  <m:r>
                      <a:rPr lang="en-US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en-US" i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 lượt là tia đối của tia </a:t>
                </a:r>
                <a14:m>
                  <m:oMath xmlns:m="http://schemas.openxmlformats.org/officeDocument/2006/math">
                    <m:r>
                      <a:rPr lang="vi-VN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i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i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 </a:t>
                </a:r>
                <a14:m>
                  <m:oMath xmlns:m="http://schemas.openxmlformats.org/officeDocument/2006/math">
                    <m:r>
                      <a:rPr lang="vi-VN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67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 </a:t>
                </a:r>
                <a:r>
                  <a:rPr lang="vi-VN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vi-VN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tia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 </a:t>
                </a:r>
                <a:r>
                  <a:rPr lang="vi-VN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vi-V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vi-VN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r>
                  <a:rPr lang="en-US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vi-V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</a:t>
                </a:r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 </a:t>
                </a:r>
                <a:r>
                  <a:rPr lang="en-US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gì?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None/>
                </a:pPr>
                <a:endParaRPr lang="en-US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270948"/>
                <a:ext cx="10515600" cy="4351338"/>
              </a:xfrm>
              <a:blipFill>
                <a:blip r:embed="rId3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838199" y="1368425"/>
            <a:ext cx="6124304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329731"/>
              </p:ext>
            </p:extLst>
          </p:nvPr>
        </p:nvGraphicFramePr>
        <p:xfrm>
          <a:off x="2008050" y="2388468"/>
          <a:ext cx="6397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Equation" r:id="rId4" imgW="291960" imgH="228600" progId="Equation.DSMT4">
                  <p:embed/>
                </p:oleObj>
              </mc:Choice>
              <mc:Fallback>
                <p:oleObj name="Equation" r:id="rId4" imgW="291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8050" y="2388468"/>
                        <a:ext cx="63976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97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3195</TotalTime>
  <Words>873</Words>
  <Application>Microsoft Office PowerPoint</Application>
  <PresentationFormat>Widescreen</PresentationFormat>
  <Paragraphs>509</Paragraphs>
  <Slides>36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Equation</vt:lpstr>
      <vt:lpstr>CHÀO MỪNG CÁC EM 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</dc:title>
  <dc:creator>Admin</dc:creator>
  <cp:lastModifiedBy>Admin</cp:lastModifiedBy>
  <cp:revision>152</cp:revision>
  <dcterms:created xsi:type="dcterms:W3CDTF">2023-10-12T00:18:39Z</dcterms:created>
  <dcterms:modified xsi:type="dcterms:W3CDTF">2023-10-19T15:08:31Z</dcterms:modified>
</cp:coreProperties>
</file>