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6" r:id="rId4"/>
    <p:sldId id="258" r:id="rId5"/>
    <p:sldId id="259" r:id="rId6"/>
    <p:sldId id="261" r:id="rId7"/>
    <p:sldId id="262" r:id="rId8"/>
    <p:sldId id="260"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ags" Target="../tags/tag1.xml"/><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i="1" u="sng"/>
              <a:t>MINIGAME</a:t>
            </a:r>
            <a:endParaRPr lang="vi-VN" altLang="en-US" b="1" i="1" u="sng"/>
          </a:p>
        </p:txBody>
      </p:sp>
      <p:sp>
        <p:nvSpPr>
          <p:cNvPr id="3" name="Content Placeholder 2"/>
          <p:cNvSpPr>
            <a:spLocks noGrp="1"/>
          </p:cNvSpPr>
          <p:nvPr>
            <p:ph idx="1"/>
          </p:nvPr>
        </p:nvSpPr>
        <p:spPr>
          <a:xfrm>
            <a:off x="838200" y="1825625"/>
            <a:ext cx="10515600" cy="2762250"/>
          </a:xfrm>
        </p:spPr>
        <p:txBody>
          <a:bodyPr/>
          <a:p>
            <a:pPr marL="0" indent="0" algn="ctr">
              <a:buNone/>
            </a:pPr>
            <a:r>
              <a:rPr lang="vi-VN" altLang="en-US" sz="4400" b="1">
                <a:latin typeface="Times New Roman" panose="02020603050405020304" charset="0"/>
                <a:cs typeface="Times New Roman" panose="02020603050405020304" charset="0"/>
              </a:rPr>
              <a:t>Vật nào nhỏ nhất?</a:t>
            </a:r>
            <a:endParaRPr lang="vi-VN" altLang="en-US" sz="4400" b="1">
              <a:latin typeface="Times New Roman" panose="02020603050405020304" charset="0"/>
              <a:cs typeface="Times New Roman" panose="02020603050405020304" charset="0"/>
            </a:endParaRPr>
          </a:p>
          <a:p>
            <a:pPr marL="0" indent="0" algn="ctr">
              <a:buNone/>
            </a:pPr>
            <a:endParaRPr lang="vi-VN" altLang="en-US" sz="4400" b="1">
              <a:latin typeface="Times New Roman" panose="02020603050405020304" charset="0"/>
              <a:cs typeface="Times New Roman" panose="02020603050405020304" charset="0"/>
            </a:endParaRPr>
          </a:p>
          <a:p>
            <a:pPr marL="0" indent="0">
              <a:buNone/>
            </a:pPr>
            <a:r>
              <a:rPr lang="vi-VN" altLang="en-US">
                <a:latin typeface="Times New Roman" panose="02020603050405020304" charset="0"/>
                <a:cs typeface="Times New Roman" panose="02020603050405020304" charset="0"/>
              </a:rPr>
              <a:t>Các nhóm sẽ lần lượt liệt kê các vật nhỏ dần theo thứ tự nhất định</a:t>
            </a:r>
            <a:r>
              <a:rPr lang="vi-VN" altLang="en-US" i="1">
                <a:latin typeface="Times New Roman" panose="02020603050405020304" charset="0"/>
                <a:cs typeface="Times New Roman" panose="02020603050405020304" charset="0"/>
              </a:rPr>
              <a:t>( vật được liệt kê sau phải có kích thước nhỏ hơn vật trước). </a:t>
            </a:r>
            <a:r>
              <a:rPr lang="vi-VN" altLang="en-US">
                <a:latin typeface="Times New Roman" panose="02020603050405020304" charset="0"/>
                <a:cs typeface="Times New Roman" panose="02020603050405020304" charset="0"/>
              </a:rPr>
              <a:t>Cho tới khi chỉ còn 1 nhóm cuối cùng sẽ dành được 3 điểm lấy từ 3 nhóm </a:t>
            </a:r>
            <a:r>
              <a:rPr lang="vi-VN" altLang="en-US">
                <a:latin typeface="Times New Roman" panose="02020603050405020304" charset="0"/>
                <a:cs typeface="Times New Roman" panose="02020603050405020304" charset="0"/>
              </a:rPr>
              <a:t>thua.</a:t>
            </a:r>
            <a:endParaRPr lang="vi-VN" altLang="en-US">
              <a:latin typeface="Times New Roman" panose="02020603050405020304" charset="0"/>
              <a:cs typeface="Times New Roman" panose="02020603050405020304" charset="0"/>
            </a:endParaRPr>
          </a:p>
          <a:p>
            <a:pPr marL="0" indent="0">
              <a:buNone/>
            </a:pPr>
            <a:endParaRPr lang="vi-VN" altLang="en-US">
              <a:latin typeface="Times New Roman" panose="02020603050405020304" charset="0"/>
              <a:cs typeface="Times New Roman" panose="02020603050405020304" charset="0"/>
            </a:endParaRPr>
          </a:p>
          <a:p>
            <a:pPr marL="0" indent="0">
              <a:buNone/>
            </a:pPr>
            <a:endParaRPr lang="vi-VN" altLang="en-US">
              <a:latin typeface="Times New Roman" panose="02020603050405020304" charset="0"/>
              <a:cs typeface="Times New Roman" panose="02020603050405020304" charset="0"/>
            </a:endParaRPr>
          </a:p>
        </p:txBody>
      </p:sp>
      <p:sp>
        <p:nvSpPr>
          <p:cNvPr id="4" name="Text Box 3"/>
          <p:cNvSpPr txBox="1"/>
          <p:nvPr/>
        </p:nvSpPr>
        <p:spPr>
          <a:xfrm>
            <a:off x="959485" y="4803140"/>
            <a:ext cx="10394315" cy="1383665"/>
          </a:xfrm>
          <a:prstGeom prst="rect">
            <a:avLst/>
          </a:prstGeom>
          <a:noFill/>
        </p:spPr>
        <p:txBody>
          <a:bodyPr wrap="square" rtlCol="0">
            <a:spAutoFit/>
          </a:bodyPr>
          <a:p>
            <a:r>
              <a:rPr lang="vi-VN" altLang="en-US" sz="2800" b="1" i="1">
                <a:latin typeface="Times New Roman" panose="02020603050405020304" charset="0"/>
                <a:cs typeface="Times New Roman" panose="02020603050405020304" charset="0"/>
                <a:sym typeface="+mn-ea"/>
              </a:rPr>
              <a:t>Trong các vật vừa kể, vật nào quan sát được bằng mắt thường, vật nào cần sử dụng kính lúp và vật nào cần dùng kính hiển vi để quan sát?</a:t>
            </a:r>
            <a:endParaRPr lang="en-US" sz="28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normAutofit/>
          </a:bodyPr>
          <a:p>
            <a:r>
              <a:rPr lang="vi-VN" altLang="en-US" b="1"/>
              <a:t>Bài 4: Sử dụng kính hiển vi quang học</a:t>
            </a:r>
            <a:endParaRPr lang="vi-VN" altLang="en-US" b="1"/>
          </a:p>
        </p:txBody>
      </p:sp>
      <p:sp>
        <p:nvSpPr>
          <p:cNvPr id="3" name="Subtitle 2"/>
          <p:cNvSpPr>
            <a:spLocks noGrp="1"/>
          </p:cNvSpPr>
          <p:nvPr>
            <p:ph type="subTitle" idx="1"/>
          </p:nvPr>
        </p:nvSpPr>
        <p:spPr/>
        <p:txBody>
          <a:bodyPr/>
          <a:p>
            <a:r>
              <a:rPr lang="vi-VN" altLang="en-US" b="1" i="1"/>
              <a:t>Thầy Mạnh Humah</a:t>
            </a:r>
            <a:endParaRPr lang="vi-VN" altLang="en-US" b="1"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1"/>
          </p:nvPr>
        </p:nvPicPr>
        <p:blipFill>
          <a:blip r:embed="rId1"/>
          <a:srcRect l="62256" t="10400" r="3711" b="24870"/>
          <a:stretch>
            <a:fillRect/>
          </a:stretch>
        </p:blipFill>
        <p:spPr>
          <a:xfrm>
            <a:off x="3568065" y="0"/>
            <a:ext cx="5181600" cy="6858635"/>
          </a:xfrm>
          <a:prstGeom prst="rect">
            <a:avLst/>
          </a:prstGeom>
        </p:spPr>
      </p:pic>
      <p:sp>
        <p:nvSpPr>
          <p:cNvPr id="15" name="Text Box 14"/>
          <p:cNvSpPr txBox="1"/>
          <p:nvPr/>
        </p:nvSpPr>
        <p:spPr>
          <a:xfrm>
            <a:off x="4683125" y="95250"/>
            <a:ext cx="941070" cy="368300"/>
          </a:xfrm>
          <a:prstGeom prst="rect">
            <a:avLst/>
          </a:prstGeom>
          <a:solidFill>
            <a:schemeClr val="bg1"/>
          </a:solidFill>
        </p:spPr>
        <p:txBody>
          <a:bodyPr wrap="square" rtlCol="0">
            <a:spAutoFit/>
          </a:bodyPr>
          <a:p>
            <a:pPr algn="ctr"/>
            <a:r>
              <a:rPr lang="vi-VN" altLang="en-US"/>
              <a:t>1</a:t>
            </a:r>
            <a:endParaRPr lang="vi-VN" altLang="en-US"/>
          </a:p>
        </p:txBody>
      </p:sp>
      <p:sp>
        <p:nvSpPr>
          <p:cNvPr id="16" name="Text Box 15"/>
          <p:cNvSpPr txBox="1"/>
          <p:nvPr/>
        </p:nvSpPr>
        <p:spPr>
          <a:xfrm>
            <a:off x="6671310" y="233045"/>
            <a:ext cx="1599565" cy="755650"/>
          </a:xfrm>
          <a:prstGeom prst="rect">
            <a:avLst/>
          </a:prstGeom>
          <a:solidFill>
            <a:schemeClr val="bg1"/>
          </a:solidFill>
        </p:spPr>
        <p:txBody>
          <a:bodyPr wrap="square" rtlCol="0">
            <a:noAutofit/>
          </a:bodyPr>
          <a:p>
            <a:pPr algn="ctr"/>
            <a:r>
              <a:rPr lang="vi-VN" altLang="en-US"/>
              <a:t>2</a:t>
            </a:r>
            <a:endParaRPr lang="vi-VN" altLang="en-US"/>
          </a:p>
        </p:txBody>
      </p:sp>
      <p:sp>
        <p:nvSpPr>
          <p:cNvPr id="17" name="Text Box 16"/>
          <p:cNvSpPr txBox="1"/>
          <p:nvPr/>
        </p:nvSpPr>
        <p:spPr>
          <a:xfrm>
            <a:off x="3533775" y="2490470"/>
            <a:ext cx="1056005" cy="368300"/>
          </a:xfrm>
          <a:prstGeom prst="rect">
            <a:avLst/>
          </a:prstGeom>
          <a:solidFill>
            <a:schemeClr val="bg1"/>
          </a:solidFill>
        </p:spPr>
        <p:txBody>
          <a:bodyPr wrap="square" rtlCol="0">
            <a:spAutoFit/>
          </a:bodyPr>
          <a:p>
            <a:pPr algn="ctr"/>
            <a:r>
              <a:rPr lang="vi-VN" altLang="en-US"/>
              <a:t>3</a:t>
            </a:r>
            <a:endParaRPr lang="vi-VN" altLang="en-US"/>
          </a:p>
        </p:txBody>
      </p:sp>
      <p:sp>
        <p:nvSpPr>
          <p:cNvPr id="18" name="Text Box 17"/>
          <p:cNvSpPr txBox="1"/>
          <p:nvPr/>
        </p:nvSpPr>
        <p:spPr>
          <a:xfrm>
            <a:off x="3512820" y="3244850"/>
            <a:ext cx="1170305" cy="368300"/>
          </a:xfrm>
          <a:prstGeom prst="rect">
            <a:avLst/>
          </a:prstGeom>
          <a:solidFill>
            <a:schemeClr val="bg1"/>
          </a:solidFill>
        </p:spPr>
        <p:txBody>
          <a:bodyPr wrap="square" rtlCol="0">
            <a:spAutoFit/>
          </a:bodyPr>
          <a:p>
            <a:pPr algn="ctr"/>
            <a:r>
              <a:rPr lang="vi-VN" altLang="en-US"/>
              <a:t>4</a:t>
            </a:r>
            <a:endParaRPr lang="vi-VN" altLang="en-US"/>
          </a:p>
        </p:txBody>
      </p:sp>
      <p:sp>
        <p:nvSpPr>
          <p:cNvPr id="19" name="Text Box 18"/>
          <p:cNvSpPr txBox="1"/>
          <p:nvPr/>
        </p:nvSpPr>
        <p:spPr>
          <a:xfrm>
            <a:off x="7591425" y="3209925"/>
            <a:ext cx="941070" cy="368300"/>
          </a:xfrm>
          <a:prstGeom prst="rect">
            <a:avLst/>
          </a:prstGeom>
          <a:solidFill>
            <a:schemeClr val="bg1"/>
          </a:solidFill>
        </p:spPr>
        <p:txBody>
          <a:bodyPr wrap="square" rtlCol="0">
            <a:spAutoFit/>
          </a:bodyPr>
          <a:p>
            <a:pPr algn="ctr"/>
            <a:r>
              <a:rPr lang="vi-VN" altLang="en-US"/>
              <a:t>5</a:t>
            </a:r>
            <a:endParaRPr lang="vi-VN" altLang="en-US"/>
          </a:p>
        </p:txBody>
      </p:sp>
      <p:sp>
        <p:nvSpPr>
          <p:cNvPr id="20" name="Text Box 19"/>
          <p:cNvSpPr txBox="1"/>
          <p:nvPr/>
        </p:nvSpPr>
        <p:spPr>
          <a:xfrm>
            <a:off x="7863205" y="3840480"/>
            <a:ext cx="1056005" cy="410210"/>
          </a:xfrm>
          <a:prstGeom prst="rect">
            <a:avLst/>
          </a:prstGeom>
          <a:solidFill>
            <a:schemeClr val="bg1"/>
          </a:solidFill>
        </p:spPr>
        <p:txBody>
          <a:bodyPr wrap="square" rtlCol="0">
            <a:noAutofit/>
          </a:bodyPr>
          <a:p>
            <a:pPr algn="ctr"/>
            <a:r>
              <a:rPr lang="vi-VN" altLang="en-US"/>
              <a:t>6</a:t>
            </a:r>
            <a:endParaRPr lang="vi-VN" altLang="en-US"/>
          </a:p>
        </p:txBody>
      </p:sp>
      <p:sp>
        <p:nvSpPr>
          <p:cNvPr id="21" name="Text Box 20"/>
          <p:cNvSpPr txBox="1"/>
          <p:nvPr/>
        </p:nvSpPr>
        <p:spPr>
          <a:xfrm>
            <a:off x="3512820" y="3999230"/>
            <a:ext cx="1379855" cy="566420"/>
          </a:xfrm>
          <a:prstGeom prst="rect">
            <a:avLst/>
          </a:prstGeom>
          <a:solidFill>
            <a:schemeClr val="bg1"/>
          </a:solidFill>
        </p:spPr>
        <p:txBody>
          <a:bodyPr wrap="square" rtlCol="0">
            <a:noAutofit/>
          </a:bodyPr>
          <a:p>
            <a:pPr algn="ctr"/>
            <a:r>
              <a:rPr lang="vi-VN" altLang="en-US"/>
              <a:t>7</a:t>
            </a:r>
            <a:endParaRPr lang="vi-VN" altLang="en-US"/>
          </a:p>
        </p:txBody>
      </p:sp>
      <p:sp>
        <p:nvSpPr>
          <p:cNvPr id="22" name="Text Box 21"/>
          <p:cNvSpPr txBox="1"/>
          <p:nvPr/>
        </p:nvSpPr>
        <p:spPr>
          <a:xfrm>
            <a:off x="6754495" y="1518920"/>
            <a:ext cx="1223645" cy="472440"/>
          </a:xfrm>
          <a:prstGeom prst="rect">
            <a:avLst/>
          </a:prstGeom>
          <a:solidFill>
            <a:schemeClr val="bg1"/>
          </a:solidFill>
        </p:spPr>
        <p:txBody>
          <a:bodyPr wrap="square" rtlCol="0">
            <a:noAutofit/>
          </a:bodyPr>
          <a:p>
            <a:pPr algn="ctr"/>
            <a:r>
              <a:rPr lang="vi-VN" altLang="en-US"/>
              <a:t>8</a:t>
            </a:r>
            <a:endParaRPr lang="vi-VN" altLang="en-US"/>
          </a:p>
        </p:txBody>
      </p:sp>
      <p:sp>
        <p:nvSpPr>
          <p:cNvPr id="23" name="Text Box 22"/>
          <p:cNvSpPr txBox="1"/>
          <p:nvPr/>
        </p:nvSpPr>
        <p:spPr>
          <a:xfrm>
            <a:off x="7288530" y="6421120"/>
            <a:ext cx="1181100" cy="436245"/>
          </a:xfrm>
          <a:prstGeom prst="rect">
            <a:avLst/>
          </a:prstGeom>
          <a:solidFill>
            <a:schemeClr val="bg1"/>
          </a:solidFill>
        </p:spPr>
        <p:txBody>
          <a:bodyPr wrap="square" rtlCol="0">
            <a:noAutofit/>
          </a:bodyPr>
          <a:p>
            <a:pPr algn="ctr"/>
            <a:r>
              <a:rPr lang="vi-VN" altLang="en-US"/>
              <a:t>9</a:t>
            </a:r>
            <a:endParaRPr lang="vi-VN" altLang="en-US"/>
          </a:p>
        </p:txBody>
      </p:sp>
      <p:pic>
        <p:nvPicPr>
          <p:cNvPr id="24" name="1 Minute timer (Đồng hồ đếm ngược 1 phút)">
            <a:hlinkClick r:id="" action="ppaction://media"/>
          </p:cNvPr>
          <p:cNvPicPr>
            <a:picLocks noChangeAspect="1"/>
          </p:cNvPicPr>
          <p:nvPr>
            <p:ph sz="half" idx="2"/>
            <a:videoFile r:link="rId2"/>
            <p:extLst>
              <p:ext uri="{DAA4B4D4-6D71-4841-9C94-3DE7FCFB9230}">
                <p14:media xmlns:p14="http://schemas.microsoft.com/office/powerpoint/2010/main" r:embed="rId3"/>
              </p:ext>
            </p:extLst>
            <p:custDataLst>
              <p:tags r:id="rId4"/>
            </p:custDataLst>
          </p:nvPr>
        </p:nvPicPr>
        <p:blipFill>
          <a:blip r:embed="rId5"/>
          <a:stretch>
            <a:fillRect/>
          </a:stretch>
        </p:blipFill>
        <p:spPr>
          <a:xfrm>
            <a:off x="29210" y="0"/>
            <a:ext cx="3538855" cy="1990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39" fill="hold" display="1">
                  <p:stCondLst>
                    <p:cond delay="indefinite"/>
                  </p:stCondLst>
                </p:cTn>
                <p:tgtEl>
                  <p:spTgt spid="24"/>
                </p:tgtEl>
              </p:cMediaNode>
            </p:video>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additive="base">
                                        <p:cTn id="44" dur="1" fill="hold"/>
                                        <p:tgtEl>
                                          <p:spTgt spid="24"/>
                                        </p:tgtEl>
                                      </p:cBhvr>
                                    </p:cmd>
                                  </p:childTnLst>
                                </p:cTn>
                              </p:par>
                            </p:childTnLst>
                          </p:cTn>
                        </p:par>
                      </p:childTnLst>
                    </p:cTn>
                  </p:par>
                </p:childTnLst>
              </p:cTn>
              <p:nextCondLst>
                <p:cond evt="onClick" delay="0">
                  <p:tgtEl>
                    <p:spTgt spid="24"/>
                  </p:tgtEl>
                </p:cond>
              </p:nextCondLst>
            </p:seq>
          </p:childTnLst>
        </p:cTn>
      </p:par>
    </p:tnLst>
    <p:bldLst>
      <p:bldP spid="15" grpId="0" animBg="1"/>
      <p:bldP spid="16" grpId="0" animBg="1"/>
      <p:bldP spid="17" grpId="0" animBg="1"/>
      <p:bldP spid="18" grpId="0" animBg="1"/>
      <p:bldP spid="19" grpId="0" animBg="1"/>
      <p:bldP spid="20" grpId="0" bldLvl="0" animBg="1"/>
      <p:bldP spid="21" grpId="0" animBg="1"/>
      <p:bldP spid="22" grpId="0" bldLvl="0" animBg="1"/>
      <p:bldP spid="2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I. Tìm hiểu về kính hiển vi quang học</a:t>
            </a:r>
            <a:endParaRPr lang="vi-VN" altLang="en-US" b="1"/>
          </a:p>
        </p:txBody>
      </p:sp>
      <p:sp>
        <p:nvSpPr>
          <p:cNvPr id="3" name="Content Placeholder 2"/>
          <p:cNvSpPr>
            <a:spLocks noGrp="1"/>
          </p:cNvSpPr>
          <p:nvPr>
            <p:ph idx="1"/>
          </p:nvPr>
        </p:nvSpPr>
        <p:spPr/>
        <p:txBody>
          <a:bodyPr>
            <a:normAutofit lnSpcReduction="10000"/>
          </a:bodyPr>
          <a:p>
            <a:pPr marL="0" indent="0">
              <a:lnSpc>
                <a:spcPct val="150000"/>
              </a:lnSpc>
              <a:buNone/>
            </a:pPr>
            <a:r>
              <a:rPr lang="en-US">
                <a:latin typeface="Times New Roman" panose="02020603050405020304" charset="0"/>
                <a:cs typeface="Times New Roman" panose="02020603050405020304" charset="0"/>
              </a:rPr>
              <a:t> </a:t>
            </a:r>
            <a:r>
              <a:rPr lang="en-US" b="1">
                <a:latin typeface="Times New Roman" panose="02020603050405020304" charset="0"/>
                <a:cs typeface="Times New Roman" panose="02020603050405020304" charset="0"/>
              </a:rPr>
              <a:t>Kính hiển vi quang học gồm có 4 </a:t>
            </a:r>
            <a:r>
              <a:rPr lang="vi-VN" altLang="en-US" b="1">
                <a:latin typeface="Times New Roman" panose="02020603050405020304" charset="0"/>
                <a:cs typeface="Times New Roman" panose="02020603050405020304" charset="0"/>
              </a:rPr>
              <a:t>phần</a:t>
            </a:r>
            <a:r>
              <a:rPr lang="en-US" b="1">
                <a:latin typeface="Times New Roman" panose="02020603050405020304" charset="0"/>
                <a:cs typeface="Times New Roman" panose="02020603050405020304" charset="0"/>
              </a:rPr>
              <a:t>:</a:t>
            </a:r>
            <a:endParaRPr lang="en-US">
              <a:latin typeface="Times New Roman" panose="02020603050405020304" charset="0"/>
              <a:cs typeface="Times New Roman" panose="02020603050405020304" charset="0"/>
            </a:endParaRPr>
          </a:p>
          <a:p>
            <a:pPr marL="0" indent="0">
              <a:lnSpc>
                <a:spcPct val="150000"/>
              </a:lnSpc>
              <a:buNone/>
            </a:pPr>
            <a:r>
              <a:rPr lang="en-US">
                <a:latin typeface="Times New Roman" panose="02020603050405020304" charset="0"/>
                <a:cs typeface="Times New Roman" panose="02020603050405020304" charset="0"/>
              </a:rPr>
              <a:t>- </a:t>
            </a:r>
            <a:r>
              <a:rPr lang="vi-VN" altLang="en-US">
                <a:latin typeface="Times New Roman" panose="02020603050405020304" charset="0"/>
                <a:cs typeface="Times New Roman" panose="02020603050405020304" charset="0"/>
              </a:rPr>
              <a:t>Ống kính</a:t>
            </a:r>
            <a:r>
              <a:rPr lang="en-US">
                <a:latin typeface="Times New Roman" panose="02020603050405020304" charset="0"/>
                <a:cs typeface="Times New Roman" panose="02020603050405020304" charset="0"/>
              </a:rPr>
              <a:t> gồm</a:t>
            </a:r>
            <a:r>
              <a:rPr lang="vi-VN" altLang="en-US">
                <a:latin typeface="Times New Roman" panose="02020603050405020304" charset="0"/>
                <a:cs typeface="Times New Roman" panose="02020603050405020304" charset="0"/>
              </a:rPr>
              <a:t>:</a:t>
            </a:r>
            <a:r>
              <a:rPr lang="en-US" i="1">
                <a:latin typeface="Times New Roman" panose="02020603050405020304" charset="0"/>
                <a:cs typeface="Times New Roman" panose="02020603050405020304" charset="0"/>
              </a:rPr>
              <a:t> thị kính,</a:t>
            </a:r>
            <a:r>
              <a:rPr lang="vi-VN" altLang="en-US" i="1">
                <a:latin typeface="Times New Roman" panose="02020603050405020304" charset="0"/>
                <a:cs typeface="Times New Roman" panose="02020603050405020304" charset="0"/>
              </a:rPr>
              <a:t> đĩa quay gắn các vật kính,</a:t>
            </a:r>
            <a:r>
              <a:rPr lang="en-US" i="1">
                <a:latin typeface="Times New Roman" panose="02020603050405020304" charset="0"/>
                <a:cs typeface="Times New Roman" panose="02020603050405020304" charset="0"/>
              </a:rPr>
              <a:t> vật kính.</a:t>
            </a:r>
            <a:endParaRPr lang="en-US">
              <a:latin typeface="Times New Roman" panose="02020603050405020304" charset="0"/>
              <a:cs typeface="Times New Roman" panose="02020603050405020304" charset="0"/>
            </a:endParaRPr>
          </a:p>
          <a:p>
            <a:pPr marL="0" indent="0">
              <a:lnSpc>
                <a:spcPct val="150000"/>
              </a:lnSpc>
              <a:buNone/>
            </a:pPr>
            <a:r>
              <a:rPr lang="en-US">
                <a:latin typeface="Times New Roman" panose="02020603050405020304" charset="0"/>
                <a:cs typeface="Times New Roman" panose="02020603050405020304" charset="0"/>
              </a:rPr>
              <a:t>- </a:t>
            </a:r>
            <a:r>
              <a:rPr lang="vi-VN" altLang="en-US">
                <a:latin typeface="Times New Roman" panose="02020603050405020304" charset="0"/>
                <a:cs typeface="Times New Roman" panose="02020603050405020304" charset="0"/>
              </a:rPr>
              <a:t>Bàn kính</a:t>
            </a:r>
            <a:r>
              <a:rPr lang="en-US">
                <a:latin typeface="Times New Roman" panose="02020603050405020304" charset="0"/>
                <a:cs typeface="Times New Roman" panose="02020603050405020304" charset="0"/>
              </a:rPr>
              <a:t> gồm</a:t>
            </a:r>
            <a:r>
              <a:rPr lang="vi-VN" altLang="en-US">
                <a:latin typeface="Times New Roman" panose="02020603050405020304" charset="0"/>
                <a:cs typeface="Times New Roman" panose="02020603050405020304" charset="0"/>
              </a:rPr>
              <a:t>:</a:t>
            </a:r>
            <a:r>
              <a:rPr lang="en-US">
                <a:latin typeface="Times New Roman" panose="02020603050405020304" charset="0"/>
                <a:cs typeface="Times New Roman" panose="02020603050405020304" charset="0"/>
              </a:rPr>
              <a:t> </a:t>
            </a:r>
            <a:r>
              <a:rPr lang="en-US" i="1">
                <a:latin typeface="Times New Roman" panose="02020603050405020304" charset="0"/>
                <a:cs typeface="Times New Roman" panose="02020603050405020304" charset="0"/>
              </a:rPr>
              <a:t>bàn kính, kẹp giữ mẫu.</a:t>
            </a:r>
            <a:endParaRPr lang="en-US">
              <a:latin typeface="Times New Roman" panose="02020603050405020304" charset="0"/>
              <a:cs typeface="Times New Roman" panose="02020603050405020304" charset="0"/>
            </a:endParaRPr>
          </a:p>
          <a:p>
            <a:pPr marL="0" indent="0">
              <a:lnSpc>
                <a:spcPct val="150000"/>
              </a:lnSpc>
              <a:buNone/>
            </a:pPr>
            <a:r>
              <a:rPr lang="en-US">
                <a:latin typeface="Times New Roman" panose="02020603050405020304" charset="0"/>
                <a:cs typeface="Times New Roman" panose="02020603050405020304" charset="0"/>
              </a:rPr>
              <a:t>- </a:t>
            </a:r>
            <a:r>
              <a:rPr lang="vi-VN" altLang="en-US">
                <a:latin typeface="Times New Roman" panose="02020603050405020304" charset="0"/>
                <a:cs typeface="Times New Roman" panose="02020603050405020304" charset="0"/>
              </a:rPr>
              <a:t>Ốc điều k</a:t>
            </a:r>
            <a:r>
              <a:rPr lang="en-US">
                <a:latin typeface="Times New Roman" panose="02020603050405020304" charset="0"/>
                <a:cs typeface="Times New Roman" panose="02020603050405020304" charset="0"/>
              </a:rPr>
              <a:t>h</a:t>
            </a:r>
            <a:r>
              <a:rPr lang="vi-VN" altLang="en-US">
                <a:latin typeface="Times New Roman" panose="02020603050405020304" charset="0"/>
                <a:cs typeface="Times New Roman" panose="02020603050405020304" charset="0"/>
              </a:rPr>
              <a:t>iển</a:t>
            </a:r>
            <a:r>
              <a:rPr lang="en-US">
                <a:latin typeface="Times New Roman" panose="02020603050405020304" charset="0"/>
                <a:cs typeface="Times New Roman" panose="02020603050405020304" charset="0"/>
              </a:rPr>
              <a:t> gồm</a:t>
            </a:r>
            <a:r>
              <a:rPr lang="vi-VN" altLang="en-US">
                <a:latin typeface="Times New Roman" panose="02020603050405020304" charset="0"/>
                <a:cs typeface="Times New Roman" panose="02020603050405020304" charset="0"/>
              </a:rPr>
              <a:t>:</a:t>
            </a:r>
            <a:r>
              <a:rPr lang="en-US">
                <a:latin typeface="Times New Roman" panose="02020603050405020304" charset="0"/>
                <a:cs typeface="Times New Roman" panose="02020603050405020304" charset="0"/>
              </a:rPr>
              <a:t> </a:t>
            </a:r>
            <a:r>
              <a:rPr lang="en-US" i="1">
                <a:latin typeface="Times New Roman" panose="02020603050405020304" charset="0"/>
                <a:cs typeface="Times New Roman" panose="02020603050405020304" charset="0"/>
              </a:rPr>
              <a:t>ốc to (núm chỉnh thô), ốc nhỏ (núm chỉnh tinh).</a:t>
            </a:r>
            <a:endParaRPr lang="en-US">
              <a:latin typeface="Times New Roman" panose="02020603050405020304" charset="0"/>
              <a:cs typeface="Times New Roman" panose="02020603050405020304" charset="0"/>
            </a:endParaRPr>
          </a:p>
          <a:p>
            <a:pPr marL="0" indent="0">
              <a:lnSpc>
                <a:spcPct val="150000"/>
              </a:lnSpc>
              <a:buNone/>
            </a:pPr>
            <a:r>
              <a:rPr lang="en-US">
                <a:latin typeface="Times New Roman" panose="02020603050405020304" charset="0"/>
                <a:cs typeface="Times New Roman" panose="02020603050405020304" charset="0"/>
                <a:sym typeface="+mn-ea"/>
              </a:rPr>
              <a:t>- </a:t>
            </a:r>
            <a:r>
              <a:rPr lang="vi-VN" altLang="en-US">
                <a:latin typeface="Times New Roman" panose="02020603050405020304" charset="0"/>
                <a:cs typeface="Times New Roman" panose="02020603050405020304" charset="0"/>
                <a:sym typeface="+mn-ea"/>
              </a:rPr>
              <a:t>Các phần phụ</a:t>
            </a:r>
            <a:r>
              <a:rPr lang="en-US">
                <a:latin typeface="Times New Roman" panose="02020603050405020304" charset="0"/>
                <a:cs typeface="Times New Roman" panose="02020603050405020304" charset="0"/>
                <a:sym typeface="+mn-ea"/>
              </a:rPr>
              <a:t> gồm</a:t>
            </a:r>
            <a:r>
              <a:rPr lang="vi-VN" altLang="en-US">
                <a:latin typeface="Times New Roman" panose="02020603050405020304" charset="0"/>
                <a:cs typeface="Times New Roman" panose="02020603050405020304" charset="0"/>
                <a:sym typeface="+mn-ea"/>
              </a:rPr>
              <a:t>:</a:t>
            </a:r>
            <a:r>
              <a:rPr lang="en-US" i="1">
                <a:latin typeface="Times New Roman" panose="02020603050405020304" charset="0"/>
                <a:cs typeface="Times New Roman" panose="02020603050405020304" charset="0"/>
                <a:sym typeface="+mn-ea"/>
              </a:rPr>
              <a:t> đèn</a:t>
            </a:r>
            <a:r>
              <a:rPr lang="vi-VN" altLang="en-US" i="1">
                <a:latin typeface="Times New Roman" panose="02020603050405020304" charset="0"/>
                <a:cs typeface="Times New Roman" panose="02020603050405020304" charset="0"/>
                <a:sym typeface="+mn-ea"/>
              </a:rPr>
              <a:t> chiếu, thân kính, chân kính.</a:t>
            </a:r>
            <a:endParaRPr lang="en-US">
              <a:latin typeface="Times New Roman" panose="02020603050405020304" charset="0"/>
              <a:cs typeface="Times New Roman" panose="02020603050405020304" charset="0"/>
            </a:endParaRPr>
          </a:p>
          <a:p>
            <a:pPr marL="0" indent="0">
              <a:buNone/>
            </a:pPr>
            <a:endParaRPr lang="en-US" b="1">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II. Sử dụng kính hiển vi quang học</a:t>
            </a:r>
            <a:r>
              <a:rPr lang="vi-VN" altLang="en-US" b="1" u="heavy"/>
              <a:t> </a:t>
            </a:r>
            <a:endParaRPr lang="vi-VN" altLang="en-US" b="1"/>
          </a:p>
        </p:txBody>
      </p:sp>
      <p:graphicFrame>
        <p:nvGraphicFramePr>
          <p:cNvPr id="4" name="Content Placeholder 3"/>
          <p:cNvGraphicFramePr/>
          <p:nvPr>
            <p:ph idx="1"/>
          </p:nvPr>
        </p:nvGraphicFramePr>
        <p:xfrm>
          <a:off x="838200" y="1825625"/>
          <a:ext cx="10515600" cy="4377690"/>
        </p:xfrm>
        <a:graphic>
          <a:graphicData uri="http://schemas.openxmlformats.org/drawingml/2006/table">
            <a:tbl>
              <a:tblPr/>
              <a:tblGrid>
                <a:gridCol w="1379220"/>
                <a:gridCol w="9136380"/>
              </a:tblGrid>
              <a:tr h="0">
                <a:tc gridSpan="2">
                  <a:txBody>
                    <a:bodyPr/>
                    <a:p>
                      <a:pPr marL="68580" indent="0" algn="ctr">
                        <a:lnSpc>
                          <a:spcPct val="114000"/>
                        </a:lnSpc>
                        <a:spcBef>
                          <a:spcPct val="0"/>
                        </a:spcBef>
                        <a:spcAft>
                          <a:spcPct val="0"/>
                        </a:spcAft>
                      </a:pPr>
                      <a:r>
                        <a:rPr sz="2800" b="1">
                          <a:solidFill>
                            <a:srgbClr val="000000"/>
                          </a:solidFill>
                          <a:latin typeface="Times New Roman" panose="02020603050405020304"/>
                          <a:ea typeface="Arial" panose="020B0604020202020204"/>
                        </a:rPr>
                        <a:t>Các bước sử dụng kính hiển vi quang học </a:t>
                      </a:r>
                      <a:endParaRPr sz="2800" b="1">
                        <a:solidFill>
                          <a:srgbClr val="000000"/>
                        </a:solidFill>
                        <a:latin typeface="Times New Roman" panose="02020603050405020304"/>
                        <a:ea typeface="Arial" panose="020B0604020202020204"/>
                      </a:endParaRPr>
                    </a:p>
                  </a:txBody>
                  <a:tcPr marL="68580" marR="68580" marT="0" marB="0" anchor="t" anchorCtr="0">
                    <a:lnL w="1270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0">
                <a:tc>
                  <a:txBody>
                    <a:bodyPr/>
                    <a:p>
                      <a:pPr marL="68580" indent="0" algn="just">
                        <a:lnSpc>
                          <a:spcPct val="114000"/>
                        </a:lnSpc>
                        <a:spcBef>
                          <a:spcPct val="0"/>
                        </a:spcBef>
                        <a:spcAft>
                          <a:spcPct val="0"/>
                        </a:spcAft>
                      </a:pPr>
                      <a:r>
                        <a:rPr sz="2800">
                          <a:solidFill>
                            <a:srgbClr val="000000"/>
                          </a:solidFill>
                          <a:latin typeface="Times New Roman" panose="02020603050405020304"/>
                          <a:ea typeface="Arial" panose="020B0604020202020204"/>
                        </a:rPr>
                        <a:t>Bước 3</a:t>
                      </a:r>
                      <a:endParaRPr sz="2800">
                        <a:solidFill>
                          <a:srgbClr val="000000"/>
                        </a:solidFill>
                        <a:latin typeface="Times New Roman" panose="02020603050405020304"/>
                        <a:ea typeface="Arial" panose="020B060402020202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14000"/>
                        </a:lnSpc>
                        <a:spcBef>
                          <a:spcPct val="0"/>
                        </a:spcBef>
                        <a:spcAft>
                          <a:spcPct val="0"/>
                        </a:spcAft>
                      </a:pPr>
                      <a:r>
                        <a:rPr sz="2800">
                          <a:solidFill>
                            <a:srgbClr val="000000"/>
                          </a:solidFill>
                          <a:latin typeface="Times New Roman" panose="02020603050405020304"/>
                          <a:ea typeface="Arial" panose="020B0604020202020204"/>
                        </a:rPr>
                        <a:t>Đặt tiêu bản lên bàn kính, dùng kẹp để giữ tiêu bản. Vặn ốc to theo chiều kim đồng hồ để hạ vật kính gần sát vào tiêu bản.</a:t>
                      </a:r>
                      <a:endParaRPr sz="2800">
                        <a:solidFill>
                          <a:srgbClr val="000000"/>
                        </a:solidFill>
                        <a:latin typeface="Times New Roman" panose="02020603050405020304"/>
                        <a:ea typeface="Arial" panose="020B0604020202020204"/>
                      </a:endParaRPr>
                    </a:p>
                  </a:txBody>
                  <a:tcPr marL="68580" marR="68580" marT="0" marB="0" anchor="t" anchorCtr="0">
                    <a:lnL w="1270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0">
                <a:tc>
                  <a:txBody>
                    <a:bodyPr/>
                    <a:p>
                      <a:pPr marL="68580" indent="0" algn="just">
                        <a:lnSpc>
                          <a:spcPct val="114000"/>
                        </a:lnSpc>
                        <a:spcBef>
                          <a:spcPct val="0"/>
                        </a:spcBef>
                        <a:spcAft>
                          <a:spcPct val="0"/>
                        </a:spcAft>
                      </a:pPr>
                      <a:r>
                        <a:rPr sz="2800">
                          <a:solidFill>
                            <a:srgbClr val="000000"/>
                          </a:solidFill>
                          <a:latin typeface="Times New Roman" panose="02020603050405020304"/>
                          <a:ea typeface="Arial" panose="020B0604020202020204"/>
                        </a:rPr>
                        <a:t>Bước 5</a:t>
                      </a:r>
                      <a:endParaRPr sz="2800">
                        <a:solidFill>
                          <a:srgbClr val="000000"/>
                        </a:solidFill>
                        <a:latin typeface="Times New Roman" panose="02020603050405020304"/>
                        <a:ea typeface="Arial" panose="020B060402020202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14000"/>
                        </a:lnSpc>
                        <a:spcBef>
                          <a:spcPct val="0"/>
                        </a:spcBef>
                        <a:spcAft>
                          <a:spcPct val="0"/>
                        </a:spcAft>
                      </a:pPr>
                      <a:r>
                        <a:rPr sz="2800">
                          <a:solidFill>
                            <a:srgbClr val="000000"/>
                          </a:solidFill>
                          <a:latin typeface="Times New Roman" panose="02020603050405020304"/>
                          <a:ea typeface="Arial" panose="020B0604020202020204"/>
                        </a:rPr>
                        <a:t>Vặn ốc nhỏ thật chậm, đến khi nhìn thấy vật mẫu thật rõ nét.</a:t>
                      </a:r>
                      <a:endParaRPr sz="2800">
                        <a:solidFill>
                          <a:srgbClr val="000000"/>
                        </a:solidFill>
                        <a:latin typeface="Times New Roman" panose="02020603050405020304"/>
                        <a:ea typeface="Arial" panose="020B0604020202020204"/>
                      </a:endParaRPr>
                    </a:p>
                  </a:txBody>
                  <a:tcPr marL="68580" marR="68580" marT="0" marB="0" anchor="t" anchorCtr="0">
                    <a:lnL w="1270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0">
                <a:tc>
                  <a:txBody>
                    <a:bodyPr/>
                    <a:p>
                      <a:pPr marL="68580" indent="0" algn="just">
                        <a:lnSpc>
                          <a:spcPct val="114000"/>
                        </a:lnSpc>
                        <a:spcBef>
                          <a:spcPct val="0"/>
                        </a:spcBef>
                        <a:spcAft>
                          <a:spcPct val="0"/>
                        </a:spcAft>
                      </a:pPr>
                      <a:r>
                        <a:rPr sz="2800">
                          <a:solidFill>
                            <a:srgbClr val="000000"/>
                          </a:solidFill>
                          <a:latin typeface="Times New Roman" panose="02020603050405020304"/>
                          <a:ea typeface="Arial" panose="020B0604020202020204"/>
                        </a:rPr>
                        <a:t>Bước 2</a:t>
                      </a:r>
                      <a:endParaRPr sz="2800">
                        <a:solidFill>
                          <a:srgbClr val="000000"/>
                        </a:solidFill>
                        <a:latin typeface="Times New Roman" panose="02020603050405020304"/>
                        <a:ea typeface="Arial" panose="020B060402020202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14000"/>
                        </a:lnSpc>
                        <a:spcBef>
                          <a:spcPct val="0"/>
                        </a:spcBef>
                        <a:spcAft>
                          <a:spcPct val="0"/>
                        </a:spcAft>
                      </a:pPr>
                      <a:r>
                        <a:rPr sz="2800">
                          <a:solidFill>
                            <a:srgbClr val="000000"/>
                          </a:solidFill>
                          <a:latin typeface="Times New Roman" panose="02020603050405020304"/>
                          <a:ea typeface="Arial" panose="020B0604020202020204"/>
                        </a:rPr>
                        <a:t>Điều chỉnh ánh sáng cho thích hợp với vật kính.</a:t>
                      </a:r>
                      <a:endParaRPr sz="2800">
                        <a:solidFill>
                          <a:srgbClr val="000000"/>
                        </a:solidFill>
                        <a:latin typeface="Times New Roman" panose="02020603050405020304"/>
                        <a:ea typeface="Arial" panose="020B0604020202020204"/>
                      </a:endParaRPr>
                    </a:p>
                  </a:txBody>
                  <a:tcPr marL="68580" marR="68580" marT="0" marB="0" anchor="t" anchorCtr="0">
                    <a:lnL w="1270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0">
                <a:tc>
                  <a:txBody>
                    <a:bodyPr/>
                    <a:p>
                      <a:pPr marL="68580" indent="0" algn="just">
                        <a:lnSpc>
                          <a:spcPct val="114000"/>
                        </a:lnSpc>
                        <a:spcBef>
                          <a:spcPct val="0"/>
                        </a:spcBef>
                        <a:spcAft>
                          <a:spcPct val="0"/>
                        </a:spcAft>
                      </a:pPr>
                      <a:r>
                        <a:rPr sz="2800">
                          <a:solidFill>
                            <a:srgbClr val="000000"/>
                          </a:solidFill>
                          <a:latin typeface="Times New Roman" panose="02020603050405020304"/>
                          <a:ea typeface="Arial" panose="020B0604020202020204"/>
                        </a:rPr>
                        <a:t>Bước 1</a:t>
                      </a:r>
                      <a:endParaRPr sz="2800">
                        <a:solidFill>
                          <a:srgbClr val="000000"/>
                        </a:solidFill>
                        <a:latin typeface="Times New Roman" panose="02020603050405020304"/>
                        <a:ea typeface="Arial" panose="020B060402020202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14000"/>
                        </a:lnSpc>
                        <a:spcBef>
                          <a:spcPct val="0"/>
                        </a:spcBef>
                        <a:spcAft>
                          <a:spcPct val="0"/>
                        </a:spcAft>
                      </a:pPr>
                      <a:r>
                        <a:rPr sz="2800">
                          <a:solidFill>
                            <a:srgbClr val="000000"/>
                          </a:solidFill>
                          <a:latin typeface="Times New Roman" panose="02020603050405020304"/>
                          <a:ea typeface="Arial" panose="020B0604020202020204"/>
                        </a:rPr>
                        <a:t>Chọn vật kính thích hợp (10x, 40x hoặc 100x) theo mục đích quan sát.</a:t>
                      </a:r>
                      <a:endParaRPr sz="2800">
                        <a:solidFill>
                          <a:srgbClr val="000000"/>
                        </a:solidFill>
                        <a:latin typeface="Times New Roman" panose="02020603050405020304"/>
                        <a:ea typeface="Arial" panose="020B0604020202020204"/>
                      </a:endParaRPr>
                    </a:p>
                  </a:txBody>
                  <a:tcPr marL="68580" marR="68580" marT="0" marB="0" anchor="t" anchorCtr="0">
                    <a:lnL w="1270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0">
                <a:tc>
                  <a:txBody>
                    <a:bodyPr/>
                    <a:p>
                      <a:pPr marL="68580" indent="0" algn="just">
                        <a:lnSpc>
                          <a:spcPct val="114000"/>
                        </a:lnSpc>
                        <a:spcBef>
                          <a:spcPct val="0"/>
                        </a:spcBef>
                        <a:spcAft>
                          <a:spcPct val="0"/>
                        </a:spcAft>
                      </a:pPr>
                      <a:r>
                        <a:rPr sz="2800">
                          <a:solidFill>
                            <a:srgbClr val="000000"/>
                          </a:solidFill>
                          <a:latin typeface="Times New Roman" panose="02020603050405020304"/>
                          <a:ea typeface="Arial" panose="020B0604020202020204"/>
                        </a:rPr>
                        <a:t>Bước 4</a:t>
                      </a:r>
                      <a:endParaRPr sz="2800">
                        <a:solidFill>
                          <a:srgbClr val="000000"/>
                        </a:solidFill>
                        <a:latin typeface="Times New Roman" panose="02020603050405020304"/>
                        <a:ea typeface="Arial" panose="020B060402020202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14000"/>
                        </a:lnSpc>
                        <a:spcBef>
                          <a:spcPct val="0"/>
                        </a:spcBef>
                        <a:spcAft>
                          <a:spcPct val="0"/>
                        </a:spcAft>
                      </a:pPr>
                      <a:r>
                        <a:rPr sz="2800">
                          <a:solidFill>
                            <a:srgbClr val="000000"/>
                          </a:solidFill>
                          <a:latin typeface="Times New Roman" panose="02020603050405020304"/>
                          <a:ea typeface="Arial" panose="020B0604020202020204"/>
                        </a:rPr>
                        <a:t>Mắt nhìn vào thị kính, vặn ốc to theo chiều ngược lại để đưa vật kính lên từ từ, đến khi nhìn thấy vật cần quan sát</a:t>
                      </a:r>
                      <a:endParaRPr sz="2800">
                        <a:solidFill>
                          <a:srgbClr val="000000"/>
                        </a:solidFill>
                        <a:latin typeface="Times New Roman" panose="02020603050405020304"/>
                        <a:ea typeface="Arial" panose="020B0604020202020204"/>
                      </a:endParaRPr>
                    </a:p>
                  </a:txBody>
                  <a:tcPr marL="68580" marR="68580" marT="0" marB="0" anchor="t" anchorCtr="0">
                    <a:lnL w="1270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III. Bảo quản kính hiển vi quang học</a:t>
            </a:r>
            <a:endParaRPr lang="vi-VN" altLang="en-US" b="1"/>
          </a:p>
        </p:txBody>
      </p:sp>
      <p:sp>
        <p:nvSpPr>
          <p:cNvPr id="3" name="Content Placeholder 2"/>
          <p:cNvSpPr>
            <a:spLocks noGrp="1"/>
          </p:cNvSpPr>
          <p:nvPr>
            <p:ph idx="1"/>
          </p:nvPr>
        </p:nvSpPr>
        <p:spPr/>
        <p:txBody>
          <a:bodyPr/>
          <a:p>
            <a:pPr marL="0" indent="0">
              <a:buNone/>
            </a:pPr>
            <a:r>
              <a:rPr lang="en-US">
                <a:latin typeface="Times New Roman" panose="02020603050405020304" charset="0"/>
                <a:cs typeface="Times New Roman" panose="02020603050405020304" charset="0"/>
              </a:rPr>
              <a:t>- Cầm kính hiển vi bằng thân kính, tay kia đỡ chân đế của kính. </a:t>
            </a:r>
            <a:endParaRPr lang="en-US">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rPr>
              <a:t>- Để kính trên bề mặt phẳng.</a:t>
            </a:r>
            <a:endParaRPr lang="en-US">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rPr>
              <a:t>- Không chạm tay ướt hoặc bẩn lên kính hiển vi.</a:t>
            </a:r>
            <a:endParaRPr lang="en-US">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rPr>
              <a:t>- Lau thị kính và vật kính bằng giấy chuyên dụng trước và sau khi dùng.</a:t>
            </a:r>
            <a:endParaRPr lang="en-US">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rPr>
              <a:t>- Cất kính ở nơi khô ráo, có bọc chống bụi. </a:t>
            </a:r>
            <a:endParaRPr lang="en-US">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rPr>
              <a:t>…</a:t>
            </a:r>
            <a:endParaRPr lang="en-US">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IV. Luyện tập</a:t>
            </a:r>
            <a:endParaRPr lang="vi-VN" altLang="en-US" b="1"/>
          </a:p>
        </p:txBody>
      </p:sp>
      <p:pic>
        <p:nvPicPr>
          <p:cNvPr id="4" name="Content Placeholder 3"/>
          <p:cNvPicPr>
            <a:picLocks noChangeAspect="1"/>
          </p:cNvPicPr>
          <p:nvPr>
            <p:ph idx="1"/>
          </p:nvPr>
        </p:nvPicPr>
        <p:blipFill>
          <a:blip r:embed="rId1"/>
          <a:stretch>
            <a:fillRect/>
          </a:stretch>
        </p:blipFill>
        <p:spPr>
          <a:xfrm>
            <a:off x="838200" y="1559560"/>
            <a:ext cx="10487660" cy="48717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IV. Luyện tập</a:t>
            </a:r>
            <a:endParaRPr lang="vi-VN" altLang="en-US" b="1"/>
          </a:p>
        </p:txBody>
      </p:sp>
      <p:sp>
        <p:nvSpPr>
          <p:cNvPr id="3" name="Content Placeholder 2"/>
          <p:cNvSpPr>
            <a:spLocks noGrp="1"/>
          </p:cNvSpPr>
          <p:nvPr>
            <p:ph idx="1"/>
          </p:nvPr>
        </p:nvSpPr>
        <p:spPr/>
        <p:txBody>
          <a:bodyPr>
            <a:normAutofit fontScale="25000"/>
          </a:bodyPr>
          <a:p>
            <a:pPr marL="0" indent="0">
              <a:buNone/>
            </a:pPr>
            <a:r>
              <a:rPr lang="en-US" sz="10400">
                <a:latin typeface="Times New Roman" panose="02020603050405020304" charset="0"/>
                <a:cs typeface="Times New Roman" panose="02020603050405020304" charset="0"/>
              </a:rPr>
              <a:t>Câu 1: Khả năng phóng to ảnh của vật bằng kính hiển vi là</a:t>
            </a:r>
            <a:r>
              <a:rPr lang="vi-VN" altLang="en-US" sz="10400">
                <a:latin typeface="Times New Roman" panose="02020603050405020304" charset="0"/>
                <a:cs typeface="Times New Roman" panose="02020603050405020304" charset="0"/>
              </a:rPr>
              <a:t>:</a:t>
            </a:r>
            <a:endParaRPr 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A.3 – 20 lần.</a:t>
            </a:r>
            <a:r>
              <a:rPr lang="vi-VN" altLang="en-US" sz="10400">
                <a:latin typeface="Times New Roman" panose="02020603050405020304" charset="0"/>
                <a:cs typeface="Times New Roman" panose="02020603050405020304" charset="0"/>
              </a:rPr>
              <a:t>          </a:t>
            </a:r>
            <a:r>
              <a:rPr lang="en-US" sz="10400">
                <a:latin typeface="Times New Roman" panose="02020603050405020304" charset="0"/>
                <a:cs typeface="Times New Roman" panose="02020603050405020304" charset="0"/>
              </a:rPr>
              <a:t>B.10 – 20 lần.</a:t>
            </a:r>
            <a:r>
              <a:rPr lang="vi-VN" altLang="en-US" sz="10400">
                <a:latin typeface="Times New Roman" panose="02020603050405020304" charset="0"/>
                <a:cs typeface="Times New Roman" panose="02020603050405020304" charset="0"/>
              </a:rPr>
              <a:t>          </a:t>
            </a:r>
            <a:r>
              <a:rPr lang="en-US" sz="10400">
                <a:latin typeface="Times New Roman" panose="02020603050405020304" charset="0"/>
                <a:cs typeface="Times New Roman" panose="02020603050405020304" charset="0"/>
              </a:rPr>
              <a:t>C.20 – 100 lần.</a:t>
            </a:r>
            <a:r>
              <a:rPr lang="vi-VN" altLang="en-US" sz="10400">
                <a:latin typeface="Times New Roman" panose="02020603050405020304" charset="0"/>
                <a:cs typeface="Times New Roman" panose="02020603050405020304" charset="0"/>
              </a:rPr>
              <a:t>          </a:t>
            </a:r>
            <a:r>
              <a:rPr lang="en-US" sz="10400">
                <a:latin typeface="Times New Roman" panose="02020603050405020304" charset="0"/>
                <a:cs typeface="Times New Roman" panose="02020603050405020304" charset="0"/>
              </a:rPr>
              <a:t>D.40 – 3000 lần.</a:t>
            </a:r>
            <a:endParaRPr 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Câu 2: Hệ thống quan trọng nhất của kính hiển vi là</a:t>
            </a:r>
            <a:endParaRPr 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A. hệ thống phóng đại.</a:t>
            </a:r>
            <a:r>
              <a:rPr lang="vi-VN" altLang="en-US" sz="10400">
                <a:latin typeface="Times New Roman" panose="02020603050405020304" charset="0"/>
                <a:cs typeface="Times New Roman" panose="02020603050405020304" charset="0"/>
              </a:rPr>
              <a:t>    </a:t>
            </a:r>
            <a:r>
              <a:rPr lang="en-US" sz="10400">
                <a:latin typeface="Times New Roman" panose="02020603050405020304" charset="0"/>
                <a:cs typeface="Times New Roman" panose="02020603050405020304" charset="0"/>
              </a:rPr>
              <a:t>B. hệ thống giá đỡ.</a:t>
            </a:r>
            <a:r>
              <a:rPr lang="vi-VN" altLang="en-US" sz="10400">
                <a:latin typeface="Times New Roman" panose="02020603050405020304" charset="0"/>
                <a:cs typeface="Times New Roman" panose="02020603050405020304" charset="0"/>
              </a:rPr>
              <a:t> </a:t>
            </a:r>
            <a:endParaRPr lang="vi-VN" alt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C. hệ thống chiếu sáng.</a:t>
            </a:r>
            <a:r>
              <a:rPr lang="vi-VN" altLang="en-US" sz="10400">
                <a:latin typeface="Times New Roman" panose="02020603050405020304" charset="0"/>
                <a:cs typeface="Times New Roman" panose="02020603050405020304" charset="0"/>
              </a:rPr>
              <a:t>   </a:t>
            </a:r>
            <a:r>
              <a:rPr lang="en-US" sz="10400">
                <a:latin typeface="Times New Roman" panose="02020603050405020304" charset="0"/>
                <a:cs typeface="Times New Roman" panose="02020603050405020304" charset="0"/>
              </a:rPr>
              <a:t>D. hệ thống điều chỉnh độ dịch chuyển của ống kính.</a:t>
            </a:r>
            <a:endParaRPr 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Câu 3: Khi quan sát vật mẫu, tiêu bản được đặt lên bộ phận nào của kính hiển vi?</a:t>
            </a:r>
            <a:endParaRPr 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A. Vật kính       	B. Thị kính	C. Bàn kính      	D. Chân kính</a:t>
            </a:r>
            <a:endParaRPr lang="en-US" sz="10400">
              <a:latin typeface="Times New Roman" panose="02020603050405020304" charset="0"/>
              <a:cs typeface="Times New Roman" panose="02020603050405020304" charset="0"/>
            </a:endParaRPr>
          </a:p>
          <a:p>
            <a:pPr marL="0" indent="0">
              <a:buNone/>
            </a:pPr>
            <a:endParaRPr lang="en-US" sz="10400">
              <a:latin typeface="Times New Roman" panose="02020603050405020304" charset="0"/>
              <a:cs typeface="Times New Roman" panose="02020603050405020304" charset="0"/>
            </a:endParaRPr>
          </a:p>
        </p:txBody>
      </p:sp>
      <p:sp>
        <p:nvSpPr>
          <p:cNvPr id="4" name="Oval 3"/>
          <p:cNvSpPr/>
          <p:nvPr/>
        </p:nvSpPr>
        <p:spPr>
          <a:xfrm>
            <a:off x="8901430" y="2266315"/>
            <a:ext cx="456565" cy="48831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5" name="Oval 4"/>
          <p:cNvSpPr/>
          <p:nvPr/>
        </p:nvSpPr>
        <p:spPr>
          <a:xfrm>
            <a:off x="838200" y="3284855"/>
            <a:ext cx="456565" cy="48831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6" name="Oval 5"/>
          <p:cNvSpPr/>
          <p:nvPr/>
        </p:nvSpPr>
        <p:spPr>
          <a:xfrm>
            <a:off x="5422265" y="5013960"/>
            <a:ext cx="456565" cy="49911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IV. Luyện </a:t>
            </a:r>
            <a:r>
              <a:rPr lang="vi-VN" altLang="en-US" b="1"/>
              <a:t>tập</a:t>
            </a:r>
            <a:endParaRPr lang="vi-VN" altLang="en-US" b="1"/>
          </a:p>
        </p:txBody>
      </p:sp>
      <p:sp>
        <p:nvSpPr>
          <p:cNvPr id="3" name="Content Placeholder 2"/>
          <p:cNvSpPr>
            <a:spLocks noGrp="1"/>
          </p:cNvSpPr>
          <p:nvPr>
            <p:ph idx="1"/>
          </p:nvPr>
        </p:nvSpPr>
        <p:spPr/>
        <p:txBody>
          <a:bodyPr>
            <a:normAutofit fontScale="25000"/>
          </a:bodyPr>
          <a:p>
            <a:pPr marL="0" indent="0">
              <a:buNone/>
            </a:pPr>
            <a:r>
              <a:rPr lang="en-US" sz="10400">
                <a:latin typeface="Times New Roman" panose="02020603050405020304" charset="0"/>
                <a:cs typeface="Times New Roman" panose="02020603050405020304" charset="0"/>
              </a:rPr>
              <a:t>Câu 4: Chọn từ thích hợp để điền vào chỗ trống trong câu sau: Trong cấu tạo của kính hiển vi, ... là bộ phận để mắt nhìn vào khi quan sát vật mẫu.</a:t>
            </a:r>
            <a:endParaRPr 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A. vật kính      	B. thị kính	C. bàn kính      	D. chân kính</a:t>
            </a:r>
            <a:endParaRPr 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Câu 5: Khi sử dụng và bảo quản kính hiển vi, chúng ta cần lưu ý điều gì?</a:t>
            </a:r>
            <a:endParaRPr 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A. Khi vặn ốc to để đưa vật kính đến gần tiêu bản cần cẩn thận không để mặt của vật kính chạm vào tiêu bản.</a:t>
            </a:r>
            <a:endParaRPr 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B. Khi di chuyển kính thì phải dùng cả 2 tay: một tay đỡ chân kính, một tay cầm chắc thân kính.</a:t>
            </a:r>
            <a:endParaRPr 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C. Sau khi dùng cần lấy khăn bông sạch lau bàn kính, chân kính, thân kính.</a:t>
            </a:r>
            <a:endParaRPr lang="en-US" sz="10400">
              <a:latin typeface="Times New Roman" panose="02020603050405020304" charset="0"/>
              <a:cs typeface="Times New Roman" panose="02020603050405020304" charset="0"/>
            </a:endParaRPr>
          </a:p>
          <a:p>
            <a:pPr marL="0" indent="0">
              <a:buNone/>
            </a:pPr>
            <a:r>
              <a:rPr lang="en-US" sz="10400">
                <a:latin typeface="Times New Roman" panose="02020603050405020304" charset="0"/>
                <a:cs typeface="Times New Roman" panose="02020603050405020304" charset="0"/>
              </a:rPr>
              <a:t>D. Tất cả các phương án trên.</a:t>
            </a:r>
            <a:endParaRPr lang="en-US" sz="10400">
              <a:latin typeface="Times New Roman" panose="02020603050405020304" charset="0"/>
              <a:cs typeface="Times New Roman" panose="02020603050405020304" charset="0"/>
            </a:endParaRPr>
          </a:p>
        </p:txBody>
      </p:sp>
      <p:sp>
        <p:nvSpPr>
          <p:cNvPr id="4" name="Oval 3"/>
          <p:cNvSpPr/>
          <p:nvPr/>
        </p:nvSpPr>
        <p:spPr>
          <a:xfrm>
            <a:off x="3585210" y="2627630"/>
            <a:ext cx="456565" cy="48831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5" name="Oval 4"/>
          <p:cNvSpPr/>
          <p:nvPr/>
        </p:nvSpPr>
        <p:spPr>
          <a:xfrm>
            <a:off x="838200" y="5821045"/>
            <a:ext cx="456565" cy="48831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tags/tag1.xml><?xml version="1.0" encoding="utf-8"?>
<p:tagLst xmlns:p="http://schemas.openxmlformats.org/presentationml/2006/main">
  <p:tag name="KSO_WM_MEDIACOVER_FLAG" val="1"/>
  <p:tag name="KSO_WM_UNIT_MEDIACOVER_BTN_STAT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2651</Words>
  <Application>WPS Presentation</Application>
  <PresentationFormat>Widescreen</PresentationFormat>
  <Paragraphs>99</Paragraphs>
  <Slides>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Arial</vt:lpstr>
      <vt:lpstr>SimSun</vt:lpstr>
      <vt:lpstr>Wingdings</vt:lpstr>
      <vt:lpstr>Arial Unicode MS</vt:lpstr>
      <vt:lpstr>Calibri Light</vt:lpstr>
      <vt:lpstr>Calibri</vt:lpstr>
      <vt:lpstr>Microsoft YaHei</vt:lpstr>
      <vt:lpstr>Times New Roman</vt:lpstr>
      <vt:lpstr>Times New Roman</vt:lpstr>
      <vt:lpstr>Arial</vt:lpstr>
      <vt:lpstr>Office Theme</vt:lpstr>
      <vt:lpstr>PowerPoint 演示文稿</vt:lpstr>
      <vt:lpstr>PowerPoint 演示文稿</vt:lpstr>
      <vt:lpstr>PowerPoint 演示文稿</vt:lpstr>
      <vt:lpstr>I. Tìm hiểu về kính hiển vi quang học</vt:lpstr>
      <vt:lpstr>PowerPoint 演示文稿</vt:lpstr>
      <vt:lpstr>PowerPoint 演示文稿</vt:lpstr>
      <vt:lpstr>PowerPoint 演示文稿</vt:lpstr>
      <vt:lpstr>PowerPoint 演示文稿</vt:lpstr>
      <vt:lpstr>IV. Luyện tập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MINIGAME</dc:title>
  <dc:creator>LENOVO</dc:creator>
  <cp:lastModifiedBy>LENOVO</cp:lastModifiedBy>
  <cp:revision>1</cp:revision>
  <dcterms:created xsi:type="dcterms:W3CDTF">2024-09-17T17:00:24Z</dcterms:created>
  <dcterms:modified xsi:type="dcterms:W3CDTF">2024-09-17T17:00:24Z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BB2AA67E3EA34E9383AE4054352521D1_11</vt:lpwstr>
  </property>
  <property fmtid="{D5CDD505-2E9C-101B-9397-08002B2CF9AE}" pid="3" name="KSOProductBuildVer">
    <vt:lpwstr>1033-12.2.0.17562</vt:lpwstr>
  </property>
</Properties>
</file>