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552" r:id="rId2"/>
    <p:sldId id="554" r:id="rId3"/>
    <p:sldId id="553" r:id="rId4"/>
    <p:sldId id="555" r:id="rId5"/>
    <p:sldId id="541" r:id="rId6"/>
    <p:sldId id="503" r:id="rId7"/>
    <p:sldId id="525" r:id="rId8"/>
    <p:sldId id="542" r:id="rId9"/>
    <p:sldId id="497" r:id="rId10"/>
    <p:sldId id="529" r:id="rId11"/>
    <p:sldId id="530" r:id="rId12"/>
    <p:sldId id="531" r:id="rId13"/>
    <p:sldId id="544" r:id="rId14"/>
    <p:sldId id="545" r:id="rId15"/>
    <p:sldId id="532" r:id="rId16"/>
    <p:sldId id="533" r:id="rId17"/>
    <p:sldId id="534" r:id="rId18"/>
    <p:sldId id="535" r:id="rId19"/>
    <p:sldId id="536" r:id="rId20"/>
    <p:sldId id="540" r:id="rId21"/>
    <p:sldId id="538" r:id="rId22"/>
    <p:sldId id="537" r:id="rId23"/>
    <p:sldId id="515" r:id="rId24"/>
    <p:sldId id="521" r:id="rId25"/>
    <p:sldId id="539" r:id="rId26"/>
    <p:sldId id="518" r:id="rId27"/>
    <p:sldId id="550" r:id="rId28"/>
    <p:sldId id="549" r:id="rId29"/>
    <p:sldId id="548" r:id="rId30"/>
    <p:sldId id="547" r:id="rId31"/>
    <p:sldId id="528" r:id="rId32"/>
    <p:sldId id="527" r:id="rId33"/>
    <p:sldId id="557" r:id="rId34"/>
    <p:sldId id="523" r:id="rId35"/>
    <p:sldId id="551" r:id="rId36"/>
    <p:sldId id="54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1" d="100"/>
          <a:sy n="71" d="100"/>
        </p:scale>
        <p:origin x="1164" y="5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smtClean="0">
              <a:latin typeface="Cambria" pitchFamily="18" charset="0"/>
              <a:ea typeface="Cambria" pitchFamily="18" charset="0"/>
            </a:rPr>
            <a:t>3 </a:t>
          </a:r>
          <a:r>
            <a:rPr lang="en-US" sz="1800" b="1" dirty="0" err="1" smtClean="0">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smtClean="0">
              <a:latin typeface="Cambria" pitchFamily="18" charset="0"/>
              <a:ea typeface="Cambria" pitchFamily="18" charset="0"/>
            </a:rPr>
            <a:t>Khoáng sản năng lượng</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than đá, dầu mỏ, khí tự nhiên,….</a:t>
          </a:r>
          <a:endParaRPr lang="en-US" sz="1800" dirty="0" smtClean="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Khoáng sản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sắt, đồng, bô-xit, man-gan, đất hiếm,...</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Khoáng sản phi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a-pa-tit, đá vôi,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sét</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lanh</a:t>
          </a:r>
          <a:r>
            <a:rPr lang="en-US" sz="1800" dirty="0" smtClean="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B0683B07-633A-4EB4-A90B-2F6B7E2F51A1}" srcId="{842A6939-AB67-443F-A238-B1594B14F58A}" destId="{D148F24E-0727-46F0-BA5A-665DA528FE6A}" srcOrd="2" destOrd="0" parTransId="{86B2F673-F5E6-4A10-B3AF-E2FBBAD76DF3}" sibTransId="{819C0AA6-C02F-4FB1-8D79-3E110F6AA701}"/>
    <dgm:cxn modelId="{EE0BC92E-D09A-4E7C-BAF1-C93E1C7E7C87}" type="presOf" srcId="{86B2F673-F5E6-4A10-B3AF-E2FBBAD76DF3}" destId="{EFDB2B31-6276-4322-A4AD-A364E9706971}" srcOrd="0" destOrd="0" presId="urn:microsoft.com/office/officeart/2005/8/layout/hierarchy6"/>
    <dgm:cxn modelId="{CD03D810-799F-4069-B4CB-5E6760121485}" type="presOf" srcId="{451462FA-6989-408F-BA8F-09E372FDA644}" destId="{8FEB5CAE-D4E7-4A10-87E2-8525D06FCC9D}" srcOrd="0" destOrd="0" presId="urn:microsoft.com/office/officeart/2005/8/layout/hierarchy6"/>
    <dgm:cxn modelId="{E3BD838C-C4E6-470A-8E45-178A64EC9B0A}" type="presOf" srcId="{73DCFC18-9660-4A97-A679-C2AEB743C236}" destId="{6EF5A1E5-00F7-4E6D-AE7E-B9CA6802612E}" srcOrd="0" destOrd="0" presId="urn:microsoft.com/office/officeart/2005/8/layout/hierarchy6"/>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1BE49E59-F59F-4161-BE29-2EE36E091804}" type="presOf" srcId="{EDAA19F2-0741-40BC-93A1-46F7CACE9732}" destId="{A4F6A9E5-8942-40B9-B8D0-5D914EFCBCC5}" srcOrd="0" destOrd="0" presId="urn:microsoft.com/office/officeart/2005/8/layout/hierarchy6"/>
    <dgm:cxn modelId="{BD915975-8B64-4D9D-B604-C5008AC184DC}" type="presOf" srcId="{910BE239-0CC0-4039-8F15-F7C02DB53481}" destId="{D51E557A-1553-48DB-9E8F-9F340370401B}"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t>
        <a:bodyPr/>
        <a:lstStyle/>
        <a:p>
          <a:endParaRPr lang="en-US"/>
        </a:p>
      </dgm:t>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t>
        <a:bodyPr/>
        <a:lstStyle/>
        <a:p>
          <a:endParaRPr lang="en-US"/>
        </a:p>
      </dgm:t>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DBF03E83-5B71-414B-8621-A6E56CC67D49}" type="presOf" srcId="{914687E4-76C7-4A76-B542-CB1CD90C3936}" destId="{A950DDA3-DD47-46C6-9282-3CEBC703C57D}" srcOrd="0" destOrd="0" presId="urn:microsoft.com/office/officeart/2005/8/layout/pyramid2"/>
    <dgm:cxn modelId="{F173CB62-72E6-468A-8D5D-B5636D60250C}" type="presOf" srcId="{094A1162-F943-4712-89A6-7C150CC8B3C9}" destId="{8D34F341-A97C-4886-9743-9D073B6CE110}" srcOrd="0" destOrd="0" presId="urn:microsoft.com/office/officeart/2005/8/layout/pyramid2"/>
    <dgm:cxn modelId="{1381F12C-C26D-4C65-AD44-925AC82A5B6F}" srcId="{094A1162-F943-4712-89A6-7C150CC8B3C9}" destId="{8B1200E1-885A-4E31-B60C-8D0E52ACCC6D}" srcOrd="1" destOrd="0" parTransId="{2B956750-1803-4D5E-A9C1-D03F60C044BE}" sibTransId="{4FE0B0B6-DBEE-4684-A5EF-C86A74C84F5D}"/>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Vai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trò</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smtClean="0">
              <a:solidFill>
                <a:schemeClr val="tx1"/>
              </a:solidFill>
              <a:latin typeface="Cambria" pitchFamily="18" charset="0"/>
              <a:ea typeface="Cambria" pitchFamily="18" charset="0"/>
            </a:rPr>
            <a:t>, p</a:t>
          </a:r>
          <a:r>
            <a:rPr lang="vi-VN" sz="1800" b="0" dirty="0" smtClean="0">
              <a:solidFill>
                <a:schemeClr val="tx1"/>
              </a:solidFill>
              <a:latin typeface="Cambria" pitchFamily="18" charset="0"/>
              <a:ea typeface="Cambria" pitchFamily="18" charset="0"/>
            </a:rPr>
            <a:t>hát triển kinh tế và đời sống.</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Hiện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trạng</a:t>
          </a:r>
          <a:r>
            <a:rPr lang="en-US"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Khai thác và sử dụng khoáng sản còn chưa hợp lí.</a:t>
          </a:r>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quá</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bừa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phép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nghệ</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còn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hậu</a:t>
          </a:r>
          <a:r>
            <a:rPr lang="en-US" sz="1800" dirty="0" smtClean="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6601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quả</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lở</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cát</a:t>
          </a:r>
          <a:r>
            <a:rPr lang="en-US" sz="1800" b="0" dirty="0" smtClean="0">
              <a:solidFill>
                <a:schemeClr val="tx1"/>
              </a:solidFill>
              <a:latin typeface="Cambria" pitchFamily="18" charset="0"/>
              <a:ea typeface="Cambria" pitchFamily="18" charset="0"/>
            </a:rPr>
            <a:t>, ô </a:t>
          </a:r>
          <a:r>
            <a:rPr lang="en-US" sz="1800" b="0" dirty="0" err="1" smtClean="0">
              <a:solidFill>
                <a:schemeClr val="tx1"/>
              </a:solidFill>
              <a:latin typeface="Cambria" pitchFamily="18" charset="0"/>
              <a:ea typeface="Cambria" pitchFamily="18" charset="0"/>
            </a:rPr>
            <a:t>nhiễm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dầu</a:t>
          </a:r>
          <a:r>
            <a:rPr lang="en-US" sz="1800" b="0" dirty="0" smtClean="0">
              <a:solidFill>
                <a:schemeClr val="tx1"/>
              </a:solidFill>
              <a:latin typeface="Cambria" pitchFamily="18" charset="0"/>
              <a:ea typeface="Cambria" pitchFamily="18" charset="0"/>
            </a:rPr>
            <a:t> ở </a:t>
          </a:r>
          <a:r>
            <a:rPr lang="en-US" sz="1800" b="0" dirty="0" err="1" smtClean="0">
              <a:solidFill>
                <a:schemeClr val="tx1"/>
              </a:solidFill>
              <a:latin typeface="Cambria" pitchFamily="18" charset="0"/>
              <a:ea typeface="Cambria" pitchFamily="18" charset="0"/>
            </a:rPr>
            <a:t>thềm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lục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địa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phía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nam</a:t>
          </a:r>
          <a:r>
            <a:rPr lang="en-US" sz="1800" b="0" dirty="0" smtClean="0">
              <a:solidFill>
                <a:schemeClr val="tx1"/>
              </a:solidFill>
              <a:latin typeface="Cambria" pitchFamily="18" charset="0"/>
              <a:ea typeface="Cambria" pitchFamily="18" charset="0"/>
            </a:rPr>
            <a:t>.</a:t>
          </a: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Giải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Phát triển các hoạt động điều tra, thăm dò; khai thác, chế biến</a:t>
          </a:r>
          <a:r>
            <a:rPr lang="en-US" sz="1800" dirty="0" smtClean="0">
              <a:solidFill>
                <a:schemeClr val="tx1"/>
              </a:solidFill>
              <a:latin typeface="Cambria" pitchFamily="18" charset="0"/>
              <a:ea typeface="Cambria" pitchFamily="18" charset="0"/>
            </a:rPr>
            <a:t>, đ</a:t>
          </a:r>
          <a:r>
            <a:rPr lang="vi-VN" sz="1800" dirty="0" smtClean="0">
              <a:solidFill>
                <a:schemeClr val="tx1"/>
              </a:solidFill>
              <a:latin typeface="Cambria" pitchFamily="18" charset="0"/>
              <a:ea typeface="Cambria" pitchFamily="18" charset="0"/>
            </a:rPr>
            <a:t>ẩy mạnh đầu tư với công nghệ tiên tiến, thiết bị hiện đại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nghiệp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ảo vệ khoáng sản chưa khai thác và sử dụng tiết kiệm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truyền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giáo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dục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luật</a:t>
          </a:r>
          <a:r>
            <a:rPr lang="en-US" sz="1800" dirty="0" smtClean="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Cambria" pitchFamily="18" charset="0"/>
              <a:ea typeface="Cambria" pitchFamily="18" charset="0"/>
            </a:rPr>
            <a:t>3 </a:t>
          </a:r>
          <a:r>
            <a:rPr lang="en-US" sz="1800" b="1" kern="1200" dirty="0" err="1" smtClean="0">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năng lượng</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than đá, dầu mỏ, khí tự nhiên,….</a:t>
          </a:r>
          <a:endParaRPr lang="en-US" sz="1800" kern="1200" dirty="0" smtClean="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sắt, đồng, bô-xit, man-gan, đất hiếm,...</a:t>
          </a:r>
          <a:endParaRPr lang="en-US" sz="1800" kern="1200" dirty="0" smtClean="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phi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a-pa-tit, đá vôi,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sét</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lanh</a:t>
          </a:r>
          <a:r>
            <a:rPr lang="en-US" sz="1800" kern="1200" dirty="0" smtClean="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Vai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trò</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smtClean="0">
              <a:solidFill>
                <a:schemeClr val="tx1"/>
              </a:solidFill>
              <a:latin typeface="Cambria" pitchFamily="18" charset="0"/>
              <a:ea typeface="Cambria" pitchFamily="18" charset="0"/>
            </a:rPr>
            <a:t>, p</a:t>
          </a:r>
          <a:r>
            <a:rPr lang="vi-VN" sz="1800" b="0" kern="1200" dirty="0" smtClean="0">
              <a:solidFill>
                <a:schemeClr val="tx1"/>
              </a:solidFill>
              <a:latin typeface="Cambria" pitchFamily="18" charset="0"/>
              <a:ea typeface="Cambria" pitchFamily="18" charset="0"/>
            </a:rPr>
            <a:t>hát triển kinh tế và đời sống.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Hiện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trạng</a:t>
          </a:r>
          <a:r>
            <a:rPr lang="en-US"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Khai thác và sử dụng khoáng sản còn chưa hợp lí.</a:t>
          </a:r>
          <a:endParaRPr lang="en-US" sz="1800" b="0" i="0" kern="1200" dirty="0" smtClean="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quá</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bừa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phép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nghệ</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còn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hậu</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Hậu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quả</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b="1"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lở</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cát</a:t>
          </a:r>
          <a:r>
            <a:rPr lang="en-US" sz="1800" b="0" kern="1200" dirty="0" smtClean="0">
              <a:solidFill>
                <a:schemeClr val="tx1"/>
              </a:solidFill>
              <a:latin typeface="Cambria" pitchFamily="18" charset="0"/>
              <a:ea typeface="Cambria" pitchFamily="18" charset="0"/>
            </a:rPr>
            <a:t>, ô </a:t>
          </a:r>
          <a:r>
            <a:rPr lang="en-US" sz="1800" b="0" kern="1200" dirty="0" err="1" smtClean="0">
              <a:solidFill>
                <a:schemeClr val="tx1"/>
              </a:solidFill>
              <a:latin typeface="Cambria" pitchFamily="18" charset="0"/>
              <a:ea typeface="Cambria" pitchFamily="18" charset="0"/>
            </a:rPr>
            <a:t>nhiễm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dầu</a:t>
          </a:r>
          <a:r>
            <a:rPr lang="en-US" sz="1800" b="0" kern="1200" dirty="0" smtClean="0">
              <a:solidFill>
                <a:schemeClr val="tx1"/>
              </a:solidFill>
              <a:latin typeface="Cambria" pitchFamily="18" charset="0"/>
              <a:ea typeface="Cambria" pitchFamily="18" charset="0"/>
            </a:rPr>
            <a:t> ở </a:t>
          </a:r>
          <a:r>
            <a:rPr lang="en-US" sz="1800" b="0" kern="1200" dirty="0" err="1" smtClean="0">
              <a:solidFill>
                <a:schemeClr val="tx1"/>
              </a:solidFill>
              <a:latin typeface="Cambria" pitchFamily="18" charset="0"/>
              <a:ea typeface="Cambria" pitchFamily="18" charset="0"/>
            </a:rPr>
            <a:t>thềm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lục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địa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phía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nam</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i="0" kern="1200" dirty="0" smtClean="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Giải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Phát triển các hoạt động điều tra, thăm dò; khai thác, chế biến</a:t>
          </a:r>
          <a:r>
            <a:rPr lang="en-US" sz="1800" kern="1200" dirty="0" smtClean="0">
              <a:solidFill>
                <a:schemeClr val="tx1"/>
              </a:solidFill>
              <a:latin typeface="Cambria" pitchFamily="18" charset="0"/>
              <a:ea typeface="Cambria" pitchFamily="18" charset="0"/>
            </a:rPr>
            <a:t>, đ</a:t>
          </a:r>
          <a:r>
            <a:rPr lang="vi-VN" sz="1800" kern="1200" dirty="0" smtClean="0">
              <a:solidFill>
                <a:schemeClr val="tx1"/>
              </a:solidFill>
              <a:latin typeface="Cambria" pitchFamily="18" charset="0"/>
              <a:ea typeface="Cambria" pitchFamily="18" charset="0"/>
            </a:rPr>
            <a:t>ẩy mạnh đầu tư với công nghệ tiên tiến, thiết bị hiện đại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nghiệp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ảo vệ khoáng sản chưa khai thác và sử dụng tiết kiệm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truyền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giáo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dục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luật</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11/27/2024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6</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10</a:t>
            </a:fld>
            <a:endParaRPr lang="en-US"/>
          </a:p>
        </p:txBody>
      </p:sp>
    </p:spTree>
    <p:extLst>
      <p:ext uri="{BB962C8B-B14F-4D97-AF65-F5344CB8AC3E}">
        <p14:creationId xmlns:p14="http://schemas.microsoft.com/office/powerpoint/2010/main" val="97474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fld id="{F6FF09B7-A086-4E01-85AA-5DA3EC6F382B}" type="slidenum">
              <a:rPr lang="en-US" altLang="vi-VN" smtClean="0"/>
              <a:pPr/>
              <a:t>13</a:t>
            </a:fld>
            <a:endParaRPr lang="en-US" altLang="vi-VN" smtClean="0"/>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smtClean="0">
              <a:latin typeface="Calibri" panose="020F0502020204030204" pitchFamily="34" charset="0"/>
            </a:endParaRPr>
          </a:p>
        </p:txBody>
      </p:sp>
    </p:spTree>
    <p:extLst>
      <p:ext uri="{BB962C8B-B14F-4D97-AF65-F5344CB8AC3E}">
        <p14:creationId xmlns:p14="http://schemas.microsoft.com/office/powerpoint/2010/main" val="1699889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fld id="{4BD05217-DD68-4A9E-8769-572CAD4488AE}" type="slidenum">
              <a:rPr lang="en-US" altLang="vi-VN" smtClean="0">
                <a:latin typeface="Times New Roman" panose="02020603050405020304" pitchFamily="18" charset="0"/>
              </a:rPr>
              <a:pPr/>
              <a:t>33</a:t>
            </a:fld>
            <a:endParaRPr lang="en-US" altLang="vi-VN" smtClean="0">
              <a:latin typeface="Times New Roman" panose="02020603050405020304" pitchFamily="18"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vi-VN" smtClean="0"/>
              <a:t>Slide da chuyen sang VNI-Garma</a:t>
            </a:r>
          </a:p>
          <a:p>
            <a:pPr eaLnBrk="1" hangingPunct="1"/>
            <a:endParaRPr lang="en-US" altLang="vi-VN" smtClean="0"/>
          </a:p>
        </p:txBody>
      </p:sp>
    </p:spTree>
    <p:extLst>
      <p:ext uri="{BB962C8B-B14F-4D97-AF65-F5344CB8AC3E}">
        <p14:creationId xmlns:p14="http://schemas.microsoft.com/office/powerpoint/2010/main" val="31693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Data" Target="../diagrams/data1.xml"/><Relationship Id="rId3" Type="http://schemas.openxmlformats.org/officeDocument/2006/relationships/image" Target="../media/image9.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Layout" Target="../diagrams/layout2.xml"/><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1.png"/><Relationship Id="rId15" Type="http://schemas.microsoft.com/office/2007/relationships/diagramDrawing" Target="../diagrams/drawing2.xml"/><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 Id="rId14"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gi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gi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4.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0.jpe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2.png"/><Relationship Id="rId4" Type="http://schemas.openxmlformats.org/officeDocument/2006/relationships/image" Target="../media/image10.jpeg"/><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2.png"/><Relationship Id="rId4" Type="http://schemas.openxmlformats.org/officeDocument/2006/relationships/image" Target="../media/image10.jpeg"/><Relationship Id="rId9" Type="http://schemas.microsoft.com/office/2007/relationships/diagramDrawing" Target="../diagrams/drawing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gi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48.png"/><Relationship Id="rId4" Type="http://schemas.openxmlformats.org/officeDocument/2006/relationships/image" Target="../media/image10.jpeg"/><Relationship Id="rId9"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852" y="990600"/>
            <a:ext cx="8570496" cy="6170920"/>
          </a:xfrm>
          <a:prstGeom prst="rect">
            <a:avLst/>
          </a:prstGeom>
        </p:spPr>
        <p:txBody>
          <a:bodyPr wrap="square">
            <a:spAutoFit/>
          </a:bodyPr>
          <a:lstStyle/>
          <a:p>
            <a:pPr marL="30480" marR="30480" algn="just">
              <a:lnSpc>
                <a:spcPts val="1800"/>
              </a:lnSpc>
              <a:spcBef>
                <a:spcPts val="0"/>
              </a:spcBef>
              <a:spcAft>
                <a:spcPts val="1200"/>
              </a:spcAft>
            </a:pPr>
            <a:r>
              <a:rPr lang="en-US" sz="2000" b="1" i="1">
                <a:latin typeface="Arial" panose="020B0604020202020204" pitchFamily="34" charset="0"/>
                <a:ea typeface="Times New Roman" panose="02020603050405020304" pitchFamily="18" charset="0"/>
                <a:cs typeface="Times New Roman" panose="02020603050405020304" pitchFamily="18" charset="0"/>
              </a:rPr>
              <a:t>Câu 1. Địa hình chủ yếu trong cấu trúc địa hình của phần đất liền Việt Nam là</a:t>
            </a:r>
            <a:endParaRPr lang="en-US" sz="20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a:latin typeface="Arial" panose="020B0604020202020204" pitchFamily="34" charset="0"/>
                <a:ea typeface="Times New Roman" panose="02020603050405020304" pitchFamily="18" charset="0"/>
                <a:cs typeface="Times New Roman" panose="02020603050405020304" pitchFamily="18" charset="0"/>
              </a:rPr>
              <a:t>A. đồi núi.            B. đồng bằng.               C. hải đảo.          D. trung du.</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b="1" i="1" smtClean="0">
                <a:latin typeface="Arial" panose="020B0604020202020204" pitchFamily="34" charset="0"/>
                <a:ea typeface="Times New Roman" panose="02020603050405020304" pitchFamily="18" charset="0"/>
                <a:cs typeface="Times New Roman" panose="02020603050405020304" pitchFamily="18" charset="0"/>
              </a:rPr>
              <a:t>Câu </a:t>
            </a:r>
            <a:r>
              <a:rPr lang="en-US" sz="2000" b="1" i="1">
                <a:latin typeface="Arial" panose="020B0604020202020204" pitchFamily="34" charset="0"/>
                <a:ea typeface="Times New Roman" panose="02020603050405020304" pitchFamily="18" charset="0"/>
                <a:cs typeface="Times New Roman" panose="02020603050405020304" pitchFamily="18" charset="0"/>
              </a:rPr>
              <a:t>2. Địa hình nước ta có hướng nghiêng chung nào sau đây?</a:t>
            </a:r>
            <a:endParaRPr lang="en-US" sz="20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a:latin typeface="Arial" panose="020B0604020202020204" pitchFamily="34" charset="0"/>
                <a:ea typeface="Times New Roman" panose="02020603050405020304" pitchFamily="18" charset="0"/>
                <a:cs typeface="Times New Roman" panose="02020603050405020304" pitchFamily="18" charset="0"/>
              </a:rPr>
              <a:t>A. Tây - Đông.                                       B. Bắc - Nam.</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a:latin typeface="Arial" panose="020B0604020202020204" pitchFamily="34" charset="0"/>
                <a:ea typeface="Times New Roman" panose="02020603050405020304" pitchFamily="18" charset="0"/>
                <a:cs typeface="Times New Roman" panose="02020603050405020304" pitchFamily="18" charset="0"/>
              </a:rPr>
              <a:t>C. Tây Bắc - Đông Nam.                     </a:t>
            </a:r>
            <a:r>
              <a:rPr lang="en-US" sz="2000" smtClean="0">
                <a:latin typeface="Arial" panose="020B0604020202020204" pitchFamily="34" charset="0"/>
                <a:ea typeface="Times New Roman" panose="02020603050405020304" pitchFamily="18" charset="0"/>
                <a:cs typeface="Times New Roman" panose="02020603050405020304" pitchFamily="18" charset="0"/>
              </a:rPr>
              <a:t>  </a:t>
            </a:r>
            <a:r>
              <a:rPr lang="en-US" sz="2000">
                <a:latin typeface="Arial" panose="020B0604020202020204" pitchFamily="34" charset="0"/>
                <a:ea typeface="Times New Roman" panose="02020603050405020304" pitchFamily="18" charset="0"/>
                <a:cs typeface="Times New Roman" panose="02020603050405020304" pitchFamily="18" charset="0"/>
              </a:rPr>
              <a:t>D. Đông Bắc - Tây Nam</a:t>
            </a:r>
            <a:r>
              <a:rPr lang="en-US" sz="2000" smtClean="0">
                <a:latin typeface="Arial" panose="020B0604020202020204" pitchFamily="34" charset="0"/>
                <a:ea typeface="Times New Roman" panose="02020603050405020304" pitchFamily="18" charset="0"/>
                <a:cs typeface="Times New Roman" panose="02020603050405020304" pitchFamily="18" charset="0"/>
              </a:rPr>
              <a:t>.</a:t>
            </a:r>
          </a:p>
          <a:p>
            <a:r>
              <a:rPr lang="en-US" sz="2000" b="1" i="1"/>
              <a:t>Câu </a:t>
            </a:r>
            <a:r>
              <a:rPr lang="en-US" sz="2000" b="1" i="1" smtClean="0"/>
              <a:t>3.</a:t>
            </a:r>
            <a:r>
              <a:rPr lang="en-US" sz="2000" b="1" i="1"/>
              <a:t> Ở Việt Nam, đồng bằng chiếm</a:t>
            </a:r>
          </a:p>
          <a:p>
            <a:r>
              <a:rPr lang="en-US" sz="2000"/>
              <a:t>A. 2/3 diện tích đất liền.                  B. 1/2 diện tích đất liền.</a:t>
            </a:r>
          </a:p>
          <a:p>
            <a:r>
              <a:rPr lang="en-US" sz="2000"/>
              <a:t>C. 3/4 diện tích đất liền.                 D. 1/4 diện tích đất liền</a:t>
            </a:r>
            <a:r>
              <a:rPr lang="en-US" sz="2000" smtClean="0"/>
              <a:t>.</a:t>
            </a:r>
          </a:p>
          <a:p>
            <a:endParaRPr lang="en-US" sz="2000"/>
          </a:p>
          <a:p>
            <a:r>
              <a:rPr lang="en-US" sz="2000" b="1" i="1"/>
              <a:t>Câu </a:t>
            </a:r>
            <a:r>
              <a:rPr lang="en-US" sz="2000" b="1" i="1" smtClean="0"/>
              <a:t>4.</a:t>
            </a:r>
            <a:r>
              <a:rPr lang="en-US" sz="2000" b="1" i="1"/>
              <a:t> Ở nước ta, dãy núi nào sau đây chạy theo hướng vòng cung?</a:t>
            </a:r>
          </a:p>
          <a:p>
            <a:r>
              <a:rPr lang="en-US" sz="2000"/>
              <a:t>A. Con Voi.                                     B. Hoàng Liên Sơn.</a:t>
            </a:r>
          </a:p>
          <a:p>
            <a:r>
              <a:rPr lang="en-US" sz="2000"/>
              <a:t>C. Trường Sơn Bắc.                      D. Ngân Sơn</a:t>
            </a:r>
            <a:r>
              <a:rPr lang="en-US" sz="2000" smtClean="0"/>
              <a:t>.</a:t>
            </a:r>
          </a:p>
          <a:p>
            <a:endParaRPr lang="en-US" sz="2000" smtClean="0"/>
          </a:p>
          <a:p>
            <a:r>
              <a:rPr lang="en-US" sz="2000" b="1" i="1"/>
              <a:t>Câu 5</a:t>
            </a:r>
            <a:r>
              <a:rPr lang="en-US" sz="2000" b="1" i="1" smtClean="0"/>
              <a:t>.</a:t>
            </a:r>
            <a:r>
              <a:rPr lang="en-US" sz="2000" b="1" i="1"/>
              <a:t> Các đồng bằng duyên hải ít màu mỡ hơn là do</a:t>
            </a:r>
          </a:p>
          <a:p>
            <a:r>
              <a:rPr lang="en-US" sz="2000"/>
              <a:t>A. phù sa sông và biển hình thành.         B. phù sa biển và địa hình ven biển.</a:t>
            </a:r>
          </a:p>
          <a:p>
            <a:r>
              <a:rPr lang="en-US" sz="2000"/>
              <a:t>C. vật liệu bồi đắp đồng bằng rất ít.        D. nhiều dãy núi lan sát với bờ biển.</a:t>
            </a:r>
          </a:p>
          <a:p>
            <a:endParaRPr lang="en-US" sz="2000"/>
          </a:p>
          <a:p>
            <a:pPr marL="30480" marR="30480" algn="just">
              <a:lnSpc>
                <a:spcPts val="1800"/>
              </a:lnSpc>
              <a:spcBef>
                <a:spcPts val="0"/>
              </a:spcBef>
              <a:spcAft>
                <a:spcPts val="12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6"/>
          <p:cNvSpPr txBox="1">
            <a:spLocks noChangeArrowheads="1"/>
          </p:cNvSpPr>
          <p:nvPr/>
        </p:nvSpPr>
        <p:spPr bwMode="auto">
          <a:xfrm>
            <a:off x="457200" y="228600"/>
            <a:ext cx="8305800" cy="523220"/>
          </a:xfrm>
          <a:prstGeom prst="rect">
            <a:avLst/>
          </a:prstGeom>
          <a:solidFill>
            <a:schemeClr val="bg2">
              <a:lumMod val="90000"/>
            </a:schemeClr>
          </a:solidFill>
          <a:ln/>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Black" pitchFamily="34" charset="0"/>
              </a:defRPr>
            </a:lvl1pPr>
            <a:lvl2pPr marL="742950" indent="-285750">
              <a:defRPr b="1">
                <a:solidFill>
                  <a:schemeClr val="tx1"/>
                </a:solidFill>
                <a:latin typeface="Arial Black" pitchFamily="34" charset="0"/>
              </a:defRPr>
            </a:lvl2pPr>
            <a:lvl3pPr marL="1143000" indent="-228600">
              <a:defRPr b="1">
                <a:solidFill>
                  <a:schemeClr val="tx1"/>
                </a:solidFill>
                <a:latin typeface="Arial Black" pitchFamily="34" charset="0"/>
              </a:defRPr>
            </a:lvl3pPr>
            <a:lvl4pPr marL="1600200" indent="-228600">
              <a:defRPr b="1">
                <a:solidFill>
                  <a:schemeClr val="tx1"/>
                </a:solidFill>
                <a:latin typeface="Arial Black" pitchFamily="34" charset="0"/>
              </a:defRPr>
            </a:lvl4pPr>
            <a:lvl5pPr marL="2057400" indent="-228600">
              <a:defRPr b="1">
                <a:solidFill>
                  <a:schemeClr val="tx1"/>
                </a:solidFill>
                <a:latin typeface="Arial Black" pitchFamily="34" charset="0"/>
              </a:defRPr>
            </a:lvl5pPr>
            <a:lvl6pPr marL="2514600" indent="-228600" eaLnBrk="0" fontAlgn="base" hangingPunct="0">
              <a:spcBef>
                <a:spcPct val="0"/>
              </a:spcBef>
              <a:spcAft>
                <a:spcPct val="0"/>
              </a:spcAft>
              <a:defRPr b="1">
                <a:solidFill>
                  <a:schemeClr val="tx1"/>
                </a:solidFill>
                <a:latin typeface="Arial Black" pitchFamily="34" charset="0"/>
              </a:defRPr>
            </a:lvl6pPr>
            <a:lvl7pPr marL="2971800" indent="-228600" eaLnBrk="0" fontAlgn="base" hangingPunct="0">
              <a:spcBef>
                <a:spcPct val="0"/>
              </a:spcBef>
              <a:spcAft>
                <a:spcPct val="0"/>
              </a:spcAft>
              <a:defRPr b="1">
                <a:solidFill>
                  <a:schemeClr val="tx1"/>
                </a:solidFill>
                <a:latin typeface="Arial Black" pitchFamily="34" charset="0"/>
              </a:defRPr>
            </a:lvl7pPr>
            <a:lvl8pPr marL="3429000" indent="-228600" eaLnBrk="0" fontAlgn="base" hangingPunct="0">
              <a:spcBef>
                <a:spcPct val="0"/>
              </a:spcBef>
              <a:spcAft>
                <a:spcPct val="0"/>
              </a:spcAft>
              <a:defRPr b="1">
                <a:solidFill>
                  <a:schemeClr val="tx1"/>
                </a:solidFill>
                <a:latin typeface="Arial Black" pitchFamily="34" charset="0"/>
              </a:defRPr>
            </a:lvl8pPr>
            <a:lvl9pPr marL="3886200" indent="-228600" eaLnBrk="0" fontAlgn="base" hangingPunct="0">
              <a:spcBef>
                <a:spcPct val="0"/>
              </a:spcBef>
              <a:spcAft>
                <a:spcPct val="0"/>
              </a:spcAft>
              <a:defRPr b="1">
                <a:solidFill>
                  <a:schemeClr val="tx1"/>
                </a:solidFill>
                <a:latin typeface="Arial Black" pitchFamily="34" charset="0"/>
              </a:defRPr>
            </a:lvl9pPr>
          </a:lstStyle>
          <a:p>
            <a:pPr>
              <a:spcBef>
                <a:spcPct val="50000"/>
              </a:spcBef>
              <a:defRPr/>
            </a:pPr>
            <a:r>
              <a:rPr lang="en-US" altLang="en-US" sz="2800" i="1" smtClean="0">
                <a:latin typeface="Times New Roman" panose="02020603050405020304" pitchFamily="18" charset="0"/>
                <a:cs typeface="Times New Roman" panose="02020603050405020304" pitchFamily="18" charset="0"/>
              </a:rPr>
              <a:t>KIỂM TRA BÀI CŨ: lựa chọn ý trả lời đúng nhất.</a:t>
            </a:r>
            <a:endParaRPr lang="vi-VN" alt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627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k</a:t>
            </a:r>
            <a:r>
              <a:rPr lang="vi-VN" sz="2300" i="1" dirty="0" smtClean="0">
                <a:solidFill>
                  <a:srgbClr val="FF0000"/>
                </a:solidFill>
                <a:latin typeface="Cambria" panose="02040503050406030204" pitchFamily="18" charset="0"/>
                <a:ea typeface="Cambria" panose="02040503050406030204" pitchFamily="18" charset="0"/>
              </a:rPr>
              <a:t>hoáng </a:t>
            </a:r>
            <a:r>
              <a:rPr lang="vi-VN" sz="2300" i="1" dirty="0">
                <a:solidFill>
                  <a:srgbClr val="FF0000"/>
                </a:solidFill>
                <a:latin typeface="Cambria" panose="02040503050406030204" pitchFamily="18" charset="0"/>
                <a:ea typeface="Cambria" panose="02040503050406030204" pitchFamily="18" charset="0"/>
              </a:rPr>
              <a:t>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p</a:t>
            </a:r>
            <a:r>
              <a:rPr lang="vi-VN" sz="2300" i="1" dirty="0" smtClean="0">
                <a:solidFill>
                  <a:srgbClr val="FF0000"/>
                </a:solidFill>
                <a:latin typeface="Cambria" panose="02040503050406030204" pitchFamily="18" charset="0"/>
                <a:ea typeface="Cambria" panose="02040503050406030204" pitchFamily="18" charset="0"/>
              </a:rPr>
              <a:t>hần </a:t>
            </a:r>
            <a:r>
              <a:rPr lang="vi-VN" sz="2300" i="1" dirty="0">
                <a:solidFill>
                  <a:srgbClr val="FF0000"/>
                </a:solidFill>
                <a:latin typeface="Cambria" panose="02040503050406030204" pitchFamily="18" charset="0"/>
                <a:ea typeface="Cambria" panose="02040503050406030204" pitchFamily="18" charset="0"/>
              </a:rPr>
              <a:t>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a:t>
            </a:r>
            <a:r>
              <a:rPr lang="nl-NL" sz="2400" dirty="0" smtClean="0">
                <a:latin typeface="Cambria" pitchFamily="18" charset="0"/>
                <a:ea typeface="Cambria" pitchFamily="18" charset="0"/>
              </a:rPr>
              <a:t>than đá, dầu </a:t>
            </a:r>
            <a:r>
              <a:rPr lang="nl-NL" sz="2400" dirty="0">
                <a:latin typeface="Cambria" pitchFamily="18" charset="0"/>
                <a:ea typeface="Cambria" pitchFamily="18" charset="0"/>
              </a:rPr>
              <a:t>mỏ, </a:t>
            </a:r>
            <a:r>
              <a:rPr lang="nl-NL" sz="2400" dirty="0" smtClean="0">
                <a:latin typeface="Cambria" pitchFamily="18" charset="0"/>
                <a:ea typeface="Cambria" pitchFamily="18" charset="0"/>
              </a:rPr>
              <a:t>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smtClean="0">
                <a:latin typeface="Cambria" pitchFamily="18" charset="0"/>
                <a:ea typeface="Cambria" pitchFamily="18" charset="0"/>
              </a:rPr>
              <a:t>Than </a:t>
            </a:r>
            <a:r>
              <a:rPr lang="en-US" dirty="0" err="1" smtClean="0">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smtClean="0">
                <a:latin typeface="Cambria" pitchFamily="18" charset="0"/>
                <a:ea typeface="Cambria" pitchFamily="18" charset="0"/>
              </a:rPr>
              <a:t>Khí</a:t>
            </a:r>
            <a:r>
              <a:rPr lang="en-US" dirty="0" smtClean="0">
                <a:latin typeface="Cambria" pitchFamily="18" charset="0"/>
                <a:ea typeface="Cambria" pitchFamily="18" charset="0"/>
              </a:rPr>
              <a:t> tự </a:t>
            </a:r>
            <a:r>
              <a:rPr lang="en-US" dirty="0" err="1" smtClean="0">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Atlat</a:t>
            </a:r>
            <a:r>
              <a:rPr lang="en-US" sz="2300" i="1" dirty="0" smtClean="0">
                <a:solidFill>
                  <a:srgbClr val="FF0000"/>
                </a:solidFill>
                <a:latin typeface="Cambria" panose="02040503050406030204" pitchFamily="18" charset="0"/>
                <a:ea typeface="Cambria" panose="02040503050406030204" pitchFamily="18" charset="0"/>
              </a:rPr>
              <a:t> tr8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giải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thích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vì</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sao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lại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AutoShape 2"/>
          <p:cNvSpPr>
            <a:spLocks noGrp="1" noChangeAspect="1" noChangeArrowheads="1"/>
          </p:cNvSpPr>
          <p:nvPr>
            <p:ph type="title"/>
          </p:nvPr>
        </p:nvSpPr>
        <p:spPr>
          <a:xfrm>
            <a:off x="2019300" y="76200"/>
            <a:ext cx="4953000" cy="561975"/>
          </a:xfrm>
          <a:solidFill>
            <a:schemeClr val="accent1"/>
          </a:solidFill>
        </p:spPr>
        <p:txBody>
          <a:bodyPr>
            <a:normAutofit fontScale="90000"/>
          </a:bodyPr>
          <a:lstStyle/>
          <a:p>
            <a:r>
              <a:rPr lang="en-US" altLang="vi-VN" sz="3600" smtClean="0">
                <a:latin typeface="Times New Roman" panose="02020603050405020304" pitchFamily="18" charset="0"/>
              </a:rPr>
              <a:t>Một số loại khoáng sản</a:t>
            </a:r>
          </a:p>
        </p:txBody>
      </p:sp>
      <p:pic>
        <p:nvPicPr>
          <p:cNvPr id="135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080837"/>
            <a:ext cx="2240017"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32974"/>
            <a:ext cx="3124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3" name="Text Box 5"/>
          <p:cNvSpPr txBox="1">
            <a:spLocks noChangeArrowheads="1"/>
          </p:cNvSpPr>
          <p:nvPr/>
        </p:nvSpPr>
        <p:spPr bwMode="auto">
          <a:xfrm>
            <a:off x="1219200" y="3176337"/>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altLang="vi-VN" sz="2400">
                <a:latin typeface="Arial" panose="020B0604020202020204" pitchFamily="34" charset="0"/>
              </a:rPr>
              <a:t>Than đá</a:t>
            </a:r>
          </a:p>
        </p:txBody>
      </p:sp>
      <p:sp>
        <p:nvSpPr>
          <p:cNvPr id="135174" name="Text Box 6"/>
          <p:cNvSpPr txBox="1">
            <a:spLocks noChangeArrowheads="1"/>
          </p:cNvSpPr>
          <p:nvPr/>
        </p:nvSpPr>
        <p:spPr bwMode="auto">
          <a:xfrm>
            <a:off x="3733800" y="3194634"/>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altLang="vi-VN" sz="2400">
                <a:latin typeface="Arial" panose="020B0604020202020204" pitchFamily="34" charset="0"/>
              </a:rPr>
              <a:t>Quặng sắt</a:t>
            </a:r>
          </a:p>
        </p:txBody>
      </p:sp>
      <p:pic>
        <p:nvPicPr>
          <p:cNvPr id="7" name="Picture 2" descr="350px-Apatite_Ca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589" y="1082842"/>
            <a:ext cx="2819400" cy="203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6549189" y="3164805"/>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altLang="vi-VN" sz="2400" smtClean="0">
                <a:latin typeface="Arial" panose="020B0604020202020204" pitchFamily="34" charset="0"/>
              </a:rPr>
              <a:t>Apatit</a:t>
            </a:r>
            <a:endParaRPr lang="en-US" altLang="vi-VN" sz="2400">
              <a:latin typeface="Arial" panose="020B0604020202020204" pitchFamily="34" charset="0"/>
            </a:endParaRPr>
          </a:p>
        </p:txBody>
      </p:sp>
      <p:pic>
        <p:nvPicPr>
          <p:cNvPr id="9" name="Picture 5"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50" y="3608972"/>
            <a:ext cx="4235450" cy="2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0389" y="3574882"/>
            <a:ext cx="4038600" cy="290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042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1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nodeType="clickEffect">
                                  <p:stCondLst>
                                    <p:cond delay="0"/>
                                  </p:stCondLst>
                                  <p:childTnLst>
                                    <p:set>
                                      <p:cBhvr>
                                        <p:cTn id="10" dur="1" fill="hold">
                                          <p:stCondLst>
                                            <p:cond delay="0"/>
                                          </p:stCondLst>
                                        </p:cTn>
                                        <p:tgtEl>
                                          <p:spTgt spid="135172"/>
                                        </p:tgtEl>
                                        <p:attrNameLst>
                                          <p:attrName>style.visibility</p:attrName>
                                        </p:attrNameLst>
                                      </p:cBhvr>
                                      <p:to>
                                        <p:strVal val="visible"/>
                                      </p:to>
                                    </p:set>
                                    <p:animEffect transition="in" filter="wedge">
                                      <p:cBhvr>
                                        <p:cTn id="11" dur="2000"/>
                                        <p:tgtEl>
                                          <p:spTgt spid="13517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35173"/>
                                        </p:tgtEl>
                                        <p:attrNameLst>
                                          <p:attrName>style.visibility</p:attrName>
                                        </p:attrNameLst>
                                      </p:cBhvr>
                                      <p:to>
                                        <p:strVal val="visible"/>
                                      </p:to>
                                    </p:set>
                                    <p:animEffect transition="in" filter="box(in)">
                                      <p:cBhvr>
                                        <p:cTn id="16" dur="500"/>
                                        <p:tgtEl>
                                          <p:spTgt spid="13517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nodeType="clickEffect">
                                  <p:stCondLst>
                                    <p:cond delay="0"/>
                                  </p:stCondLst>
                                  <p:childTnLst>
                                    <p:set>
                                      <p:cBhvr>
                                        <p:cTn id="20" dur="1" fill="hold">
                                          <p:stCondLst>
                                            <p:cond delay="0"/>
                                          </p:stCondLst>
                                        </p:cTn>
                                        <p:tgtEl>
                                          <p:spTgt spid="135171"/>
                                        </p:tgtEl>
                                        <p:attrNameLst>
                                          <p:attrName>style.visibility</p:attrName>
                                        </p:attrNameLst>
                                      </p:cBhvr>
                                      <p:to>
                                        <p:strVal val="visible"/>
                                      </p:to>
                                    </p:set>
                                    <p:animEffect transition="in" filter="wheel(4)">
                                      <p:cBhvr>
                                        <p:cTn id="21" dur="2000"/>
                                        <p:tgtEl>
                                          <p:spTgt spid="13517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35174"/>
                                        </p:tgtEl>
                                        <p:attrNameLst>
                                          <p:attrName>style.visibility</p:attrName>
                                        </p:attrNameLst>
                                      </p:cBhvr>
                                      <p:to>
                                        <p:strVal val="visible"/>
                                      </p:to>
                                    </p:set>
                                    <p:animEffect transition="in" filter="box(in)">
                                      <p:cBhvr>
                                        <p:cTn id="26" dur="500"/>
                                        <p:tgtEl>
                                          <p:spTgt spid="13517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ox(i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p:bldP spid="135173" grpId="0"/>
      <p:bldP spid="13517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744" name="Group 56"/>
          <p:cNvGraphicFramePr>
            <a:graphicFrameLocks noGrp="1"/>
          </p:cNvGraphicFramePr>
          <p:nvPr/>
        </p:nvGraphicFramePr>
        <p:xfrm>
          <a:off x="685800" y="1524000"/>
          <a:ext cx="8229600" cy="4999038"/>
        </p:xfrm>
        <a:graphic>
          <a:graphicData uri="http://schemas.openxmlformats.org/drawingml/2006/table">
            <a:tbl>
              <a:tblPr/>
              <a:tblGrid>
                <a:gridCol w="1028700">
                  <a:extLst>
                    <a:ext uri="{9D8B030D-6E8A-4147-A177-3AD203B41FA5}">
                      <a16:colId xmlns:a16="http://schemas.microsoft.com/office/drawing/2014/main" val="20000"/>
                    </a:ext>
                  </a:extLst>
                </a:gridCol>
                <a:gridCol w="3086100">
                  <a:extLst>
                    <a:ext uri="{9D8B030D-6E8A-4147-A177-3AD203B41FA5}">
                      <a16:colId xmlns:a16="http://schemas.microsoft.com/office/drawing/2014/main" val="20001"/>
                    </a:ext>
                  </a:extLst>
                </a:gridCol>
                <a:gridCol w="1186962">
                  <a:extLst>
                    <a:ext uri="{9D8B030D-6E8A-4147-A177-3AD203B41FA5}">
                      <a16:colId xmlns:a16="http://schemas.microsoft.com/office/drawing/2014/main" val="20002"/>
                    </a:ext>
                  </a:extLst>
                </a:gridCol>
                <a:gridCol w="2927838">
                  <a:extLst>
                    <a:ext uri="{9D8B030D-6E8A-4147-A177-3AD203B41FA5}">
                      <a16:colId xmlns:a16="http://schemas.microsoft.com/office/drawing/2014/main" val="20003"/>
                    </a:ext>
                  </a:extLst>
                </a:gridCol>
              </a:tblGrid>
              <a:tr h="609640">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2500" b="1" i="0" u="none" strike="noStrike" cap="none" normalizeH="0" baseline="0" dirty="0" smtClean="0">
                          <a:ln>
                            <a:noFill/>
                          </a:ln>
                          <a:solidFill>
                            <a:schemeClr val="tx1"/>
                          </a:solidFill>
                          <a:effectLst/>
                          <a:latin typeface="Times New Roman" pitchFamily="18" charset="0"/>
                        </a:rPr>
                        <a:t>STT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2500" b="1" i="0" u="none" strike="noStrike" cap="none" normalizeH="0" baseline="0" dirty="0" smtClean="0">
                          <a:ln>
                            <a:noFill/>
                          </a:ln>
                          <a:solidFill>
                            <a:schemeClr val="tx1"/>
                          </a:solidFill>
                          <a:effectLst/>
                          <a:latin typeface="Times New Roman" pitchFamily="18" charset="0"/>
                        </a:rPr>
                        <a:t>NƯỚC</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2500" b="1" i="0" u="none" strike="noStrike" cap="none" normalizeH="0" baseline="0" dirty="0" smtClean="0">
                          <a:ln>
                            <a:noFill/>
                          </a:ln>
                          <a:solidFill>
                            <a:schemeClr val="tx1"/>
                          </a:solidFill>
                          <a:effectLst/>
                          <a:latin typeface="Times New Roman" pitchFamily="18" charset="0"/>
                        </a:rPr>
                        <a:t>STT</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2500" b="1" i="0" u="none" strike="noStrike" cap="none" normalizeH="0" baseline="0" dirty="0" smtClean="0">
                          <a:ln>
                            <a:noFill/>
                          </a:ln>
                          <a:solidFill>
                            <a:schemeClr val="tx1"/>
                          </a:solidFill>
                          <a:effectLst/>
                          <a:latin typeface="Times New Roman" pitchFamily="18" charset="0"/>
                        </a:rPr>
                        <a:t>NƯỚC</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89398">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2</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3</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4</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5</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6</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1" i="0" u="none" strike="noStrike" cap="none" normalizeH="0" baseline="0" dirty="0" smtClean="0">
                          <a:ln>
                            <a:noFill/>
                          </a:ln>
                          <a:solidFill>
                            <a:srgbClr val="FF0000"/>
                          </a:solidFill>
                          <a:effectLst/>
                          <a:latin typeface="Times New Roman" pitchFamily="18" charset="0"/>
                        </a:rPr>
                        <a:t>7</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8</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err="1" smtClean="0">
                          <a:ln>
                            <a:noFill/>
                          </a:ln>
                          <a:solidFill>
                            <a:schemeClr val="tx1"/>
                          </a:solidFill>
                          <a:effectLst/>
                          <a:latin typeface="Times New Roman" pitchFamily="18" charset="0"/>
                        </a:rPr>
                        <a:t>Nga</a:t>
                      </a:r>
                      <a:endParaRPr kumimoji="1" lang="en-US" sz="30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err="1" smtClean="0">
                          <a:ln>
                            <a:noFill/>
                          </a:ln>
                          <a:solidFill>
                            <a:schemeClr val="tx1"/>
                          </a:solidFill>
                          <a:effectLst/>
                          <a:latin typeface="Times New Roman" pitchFamily="18" charset="0"/>
                        </a:rPr>
                        <a:t>Mỹ</a:t>
                      </a:r>
                      <a:endParaRPr kumimoji="1" lang="en-US" sz="30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Trung Quốc</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err="1" smtClean="0">
                          <a:ln>
                            <a:noFill/>
                          </a:ln>
                          <a:solidFill>
                            <a:schemeClr val="tx1"/>
                          </a:solidFill>
                          <a:effectLst/>
                          <a:latin typeface="Times New Roman" pitchFamily="18" charset="0"/>
                        </a:rPr>
                        <a:t>Ôxtrâylia</a:t>
                      </a:r>
                      <a:endParaRPr kumimoji="1" lang="en-US" sz="30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Canada</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Nam Phi</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1" i="0" u="none" strike="noStrike" cap="none" normalizeH="0" baseline="0" dirty="0" err="1" smtClean="0">
                          <a:ln>
                            <a:noFill/>
                          </a:ln>
                          <a:solidFill>
                            <a:srgbClr val="FF0000"/>
                          </a:solidFill>
                          <a:effectLst/>
                          <a:latin typeface="Times New Roman" pitchFamily="18" charset="0"/>
                        </a:rPr>
                        <a:t>Việt</a:t>
                      </a:r>
                      <a:r>
                        <a:rPr kumimoji="1" lang="en-US" sz="3000" b="1" i="0" u="none" strike="noStrike" cap="none" normalizeH="0" baseline="0" dirty="0" smtClean="0">
                          <a:ln>
                            <a:noFill/>
                          </a:ln>
                          <a:solidFill>
                            <a:srgbClr val="FF0000"/>
                          </a:solidFill>
                          <a:effectLst/>
                          <a:latin typeface="Times New Roman" pitchFamily="18" charset="0"/>
                        </a:rPr>
                        <a:t> Nam</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err="1" smtClean="0">
                          <a:ln>
                            <a:noFill/>
                          </a:ln>
                          <a:solidFill>
                            <a:schemeClr val="tx1"/>
                          </a:solidFill>
                          <a:effectLst/>
                          <a:latin typeface="Times New Roman" pitchFamily="18" charset="0"/>
                        </a:rPr>
                        <a:t>Braxin</a:t>
                      </a:r>
                      <a:endParaRPr kumimoji="1" lang="en-US" sz="3000" b="0" i="0" u="none" strike="noStrike" cap="none" normalizeH="0" baseline="0" dirty="0" smtClean="0">
                        <a:ln>
                          <a:noFill/>
                        </a:ln>
                        <a:solidFill>
                          <a:schemeClr val="tx1"/>
                        </a:solidFill>
                        <a:effectLst/>
                        <a:latin typeface="Times New Roman" pitchFamily="18"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9</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10</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11</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12</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13</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14</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15</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Ấn Độ</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Mêhicô</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Inđônêxia</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Malaixia</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Thái Lan</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Philippin</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Mianma</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14743" name="Text Box 55"/>
          <p:cNvSpPr txBox="1">
            <a:spLocks noChangeArrowheads="1"/>
          </p:cNvSpPr>
          <p:nvPr/>
        </p:nvSpPr>
        <p:spPr bwMode="auto">
          <a:xfrm>
            <a:off x="304800" y="141288"/>
            <a:ext cx="8610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ts val="600"/>
              </a:spcBef>
              <a:buClrTx/>
              <a:buFontTx/>
              <a:buNone/>
            </a:pPr>
            <a:r>
              <a:rPr lang="en-US" altLang="vi-VN">
                <a:solidFill>
                  <a:srgbClr val="FF6600"/>
                </a:solidFill>
                <a:latin typeface="Times New Roman" panose="02020603050405020304" pitchFamily="18" charset="0"/>
                <a:cs typeface="Times New Roman" panose="02020603050405020304" pitchFamily="18" charset="0"/>
              </a:rPr>
              <a:t>Bảng thống kê 15 nước giàu khoáng sản nhất thế giới</a:t>
            </a:r>
          </a:p>
        </p:txBody>
      </p:sp>
    </p:spTree>
    <p:extLst>
      <p:ext uri="{BB962C8B-B14F-4D97-AF65-F5344CB8AC3E}">
        <p14:creationId xmlns:p14="http://schemas.microsoft.com/office/powerpoint/2010/main" val="2777344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4743"/>
                                        </p:tgtEl>
                                        <p:attrNameLst>
                                          <p:attrName>style.visibility</p:attrName>
                                        </p:attrNameLst>
                                      </p:cBhvr>
                                      <p:to>
                                        <p:strVal val="visible"/>
                                      </p:to>
                                    </p:set>
                                    <p:animEffect transition="in" filter="slide(fromBottom)">
                                      <p:cBhvr>
                                        <p:cTn id="7" dur="500"/>
                                        <p:tgtEl>
                                          <p:spTgt spid="1147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14744"/>
                                        </p:tgtEl>
                                        <p:attrNameLst>
                                          <p:attrName>style.visibility</p:attrName>
                                        </p:attrNameLst>
                                      </p:cBhvr>
                                      <p:to>
                                        <p:strVal val="visible"/>
                                      </p:to>
                                    </p:set>
                                    <p:anim calcmode="lin" valueType="num">
                                      <p:cBhvr additive="base">
                                        <p:cTn id="12" dur="500" fill="hold"/>
                                        <p:tgtEl>
                                          <p:spTgt spid="114744"/>
                                        </p:tgtEl>
                                        <p:attrNameLst>
                                          <p:attrName>ppt_x</p:attrName>
                                        </p:attrNameLst>
                                      </p:cBhvr>
                                      <p:tavLst>
                                        <p:tav tm="0">
                                          <p:val>
                                            <p:strVal val="#ppt_x"/>
                                          </p:val>
                                        </p:tav>
                                        <p:tav tm="100000">
                                          <p:val>
                                            <p:strVal val="#ppt_x"/>
                                          </p:val>
                                        </p:tav>
                                      </p:tavLst>
                                    </p:anim>
                                    <p:anim calcmode="lin" valueType="num">
                                      <p:cBhvr additive="base">
                                        <p:cTn id="13" dur="500" fill="hold"/>
                                        <p:tgtEl>
                                          <p:spTgt spid="1147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4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3.3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hoáng </a:t>
            </a:r>
            <a:r>
              <a:rPr lang="vi-VN" sz="2400" i="1" dirty="0">
                <a:solidFill>
                  <a:srgbClr val="FF0000"/>
                </a:solidFill>
                <a:latin typeface="Cambria" panose="02040503050406030204" pitchFamily="18" charset="0"/>
                <a:ea typeface="Cambria" panose="02040503050406030204" pitchFamily="18" charset="0"/>
              </a:rPr>
              <a:t>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smtClean="0">
                <a:latin typeface="Cambria" pitchFamily="18" charset="0"/>
                <a:ea typeface="Cambria" pitchFamily="18" charset="0"/>
              </a:rPr>
              <a:t>Khoáng </a:t>
            </a:r>
            <a:r>
              <a:rPr lang="nl-NL" sz="2400" dirty="0">
                <a:latin typeface="Cambria" pitchFamily="18" charset="0"/>
                <a:ea typeface="Cambria" pitchFamily="18" charset="0"/>
              </a:rPr>
              <a:t>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52457" y="1038582"/>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443237" y="1233215"/>
            <a:ext cx="6048061" cy="3493264"/>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a:t>
            </a:r>
            <a:r>
              <a:rPr lang="nl-NL" sz="2400" dirty="0" smtClean="0">
                <a:latin typeface="Cambria" pitchFamily="18" charset="0"/>
                <a:ea typeface="Cambria" pitchFamily="18" charset="0"/>
              </a:rPr>
              <a:t>dạng: hơn </a:t>
            </a:r>
            <a:r>
              <a:rPr lang="nl-NL" sz="2400" dirty="0">
                <a:latin typeface="Cambria" pitchFamily="18" charset="0"/>
                <a:ea typeface="Cambria" pitchFamily="18" charset="0"/>
              </a:rPr>
              <a:t>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pic>
        <p:nvPicPr>
          <p:cNvPr id="20" name="Picture 19" descr="book_wr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384" y="4839106"/>
            <a:ext cx="1453560" cy="94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4" dur="500"/>
                                        <p:tgtEl>
                                          <p:spTgt spid="2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9" dur="500"/>
                                        <p:tgtEl>
                                          <p:spTgt spid="2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4" dur="500"/>
                                        <p:tgtEl>
                                          <p:spTgt spid="2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3.3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trữ</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sự</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phân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than </a:t>
            </a:r>
            <a:r>
              <a:rPr lang="en-US" sz="2200" i="1" dirty="0" err="1" smtClean="0">
                <a:solidFill>
                  <a:srgbClr val="FF0000"/>
                </a:solidFill>
                <a:latin typeface="Cambria" panose="02040503050406030204" pitchFamily="18" charset="0"/>
                <a:ea typeface="Cambria" panose="02040503050406030204" pitchFamily="18" charset="0"/>
              </a:rPr>
              <a:t>đá</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dầu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mỏ</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tự </a:t>
            </a:r>
            <a:r>
              <a:rPr lang="en-US" sz="2200" i="1" dirty="0" err="1" smtClean="0">
                <a:solidFill>
                  <a:srgbClr val="FF0000"/>
                </a:solidFill>
                <a:latin typeface="Cambria" panose="02040503050406030204" pitchFamily="18" charset="0"/>
                <a:ea typeface="Cambria" panose="02040503050406030204" pitchFamily="18" charset="0"/>
              </a:rPr>
              <a:t>nhiên</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a:t>
            </a:r>
            <a:r>
              <a:rPr lang="vi-VN" sz="2200" dirty="0" smtClean="0">
                <a:latin typeface="Cambria" pitchFamily="18" charset="0"/>
                <a:ea typeface="Cambria" pitchFamily="18" charset="0"/>
              </a:rPr>
              <a:t>tấn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a:t>
            </a:r>
            <a:r>
              <a:rPr lang="vi-VN" sz="2200" dirty="0" smtClean="0">
                <a:latin typeface="Cambria" pitchFamily="18" charset="0"/>
                <a:ea typeface="Cambria" pitchFamily="18" charset="0"/>
              </a:rPr>
              <a:t>đổi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ở </a:t>
            </a:r>
            <a:r>
              <a:rPr lang="vi-VN" sz="2200" dirty="0">
                <a:latin typeface="Cambria" pitchFamily="18" charset="0"/>
                <a:ea typeface="Cambria" pitchFamily="18" charset="0"/>
              </a:rPr>
              <a:t>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81600" y="1371600"/>
            <a:ext cx="3552960"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553200" y="2059827"/>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bô-xít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sắt</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Bô-xít</a:t>
            </a:r>
            <a:r>
              <a:rPr lang="vi-VN" sz="2000" dirty="0">
                <a:latin typeface="Cambria" pitchFamily="18" charset="0"/>
                <a:ea typeface="Cambria" pitchFamily="18" charset="0"/>
              </a:rPr>
              <a:t>: Tổng trữ lượng khoảng 9,6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A-pa-</a:t>
            </a:r>
            <a:r>
              <a:rPr lang="en-US" sz="2000" i="1" dirty="0" err="1" smtClean="0">
                <a:solidFill>
                  <a:srgbClr val="FF0000"/>
                </a:solidFill>
                <a:latin typeface="Cambria" panose="02040503050406030204" pitchFamily="18" charset="0"/>
                <a:ea typeface="Cambria" panose="02040503050406030204" pitchFamily="18" charset="0"/>
              </a:rPr>
              <a:t>tít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ti</a:t>
            </a:r>
            <a:r>
              <a:rPr lang="en-US" sz="2000" i="1" dirty="0" smtClean="0">
                <a:solidFill>
                  <a:srgbClr val="FF0000"/>
                </a:solidFill>
                <a:latin typeface="Cambria" panose="02040503050406030204" pitchFamily="18" charset="0"/>
                <a:ea typeface="Cambria" panose="02040503050406030204" pitchFamily="18" charset="0"/>
              </a:rPr>
              <a:t>-tan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đá</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vôi</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A-pa-tít</a:t>
            </a:r>
            <a:r>
              <a:rPr lang="vi-VN" sz="2000" dirty="0">
                <a:latin typeface="Cambria" pitchFamily="18" charset="0"/>
                <a:ea typeface="Cambria" pitchFamily="18" charset="0"/>
              </a:rPr>
              <a:t>: Tổng trữ lượng khoảng 2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en-US" sz="2000" dirty="0" err="1" smtClean="0">
                <a:latin typeface="Cambria" pitchFamily="18" charset="0"/>
                <a:ea typeface="Cambria" pitchFamily="18" charset="0"/>
              </a:rPr>
              <a:t>Lào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Cai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Ti-tan: Tổng trữ lượng khoảng 663 triệu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852" y="990600"/>
            <a:ext cx="8570496" cy="6170920"/>
          </a:xfrm>
          <a:prstGeom prst="rect">
            <a:avLst/>
          </a:prstGeom>
        </p:spPr>
        <p:txBody>
          <a:bodyPr wrap="square">
            <a:spAutoFit/>
          </a:bodyPr>
          <a:lstStyle/>
          <a:p>
            <a:pPr marL="30480" marR="30480" algn="just">
              <a:lnSpc>
                <a:spcPts val="1800"/>
              </a:lnSpc>
              <a:spcBef>
                <a:spcPts val="0"/>
              </a:spcBef>
              <a:spcAft>
                <a:spcPts val="1200"/>
              </a:spcAft>
            </a:pPr>
            <a:r>
              <a:rPr lang="en-US" sz="2000" b="1" i="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Câu 1. Địa hình chủ yếu trong cấu trúc địa hình của phần đất liền Việt Nam là</a:t>
            </a:r>
            <a:endParaRPr lang="en-US" sz="20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a:solidFill>
                  <a:srgbClr val="FF0000"/>
                </a:solidFill>
                <a:latin typeface="Arial" panose="020B0604020202020204" pitchFamily="34" charset="0"/>
                <a:ea typeface="Times New Roman" panose="02020603050405020304" pitchFamily="18" charset="0"/>
                <a:cs typeface="Times New Roman" panose="02020603050405020304" pitchFamily="18" charset="0"/>
              </a:rPr>
              <a:t>A. đồi núi.            </a:t>
            </a:r>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B. đồng bằng.</a:t>
            </a:r>
            <a:r>
              <a:rPr lang="en-US" sz="200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C. hải đảo.          D. trung du.</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b="1" i="1"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Câu </a:t>
            </a:r>
            <a:r>
              <a:rPr lang="en-US" sz="2000" b="1" i="1">
                <a:solidFill>
                  <a:srgbClr val="000000"/>
                </a:solidFill>
                <a:latin typeface="Arial" panose="020B0604020202020204" pitchFamily="34" charset="0"/>
                <a:ea typeface="Times New Roman" panose="02020603050405020304" pitchFamily="18" charset="0"/>
                <a:cs typeface="Times New Roman" panose="02020603050405020304" pitchFamily="18" charset="0"/>
              </a:rPr>
              <a:t>2. Địa hình nước ta có hướng nghiêng chung nào sau đây?</a:t>
            </a:r>
            <a:endParaRPr lang="en-US" sz="20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A. Tây - Đông.                                       B. Bắc - Nam.</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a:solidFill>
                  <a:srgbClr val="FF0000"/>
                </a:solidFill>
                <a:latin typeface="Arial" panose="020B0604020202020204" pitchFamily="34" charset="0"/>
                <a:ea typeface="Times New Roman" panose="02020603050405020304" pitchFamily="18" charset="0"/>
                <a:cs typeface="Times New Roman" panose="02020603050405020304" pitchFamily="18" charset="0"/>
              </a:rPr>
              <a:t>C. Tây Bắc - Đông Nam.                     </a:t>
            </a:r>
            <a:r>
              <a:rPr lang="en-US" sz="200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D. Đông Bắc - Tây Nam</a:t>
            </a:r>
            <a:r>
              <a:rPr lang="en-US" sz="200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p>
          <a:p>
            <a:r>
              <a:rPr lang="en-US" sz="2000" b="1" i="1"/>
              <a:t>Câu </a:t>
            </a:r>
            <a:r>
              <a:rPr lang="en-US" sz="2000" b="1" i="1" smtClean="0"/>
              <a:t>3.</a:t>
            </a:r>
            <a:r>
              <a:rPr lang="en-US" sz="2000" b="1" i="1"/>
              <a:t> Ở Việt Nam, đồng bằng chiếm</a:t>
            </a:r>
          </a:p>
          <a:p>
            <a:r>
              <a:rPr lang="en-US" sz="2000"/>
              <a:t>A. 2/3 diện tích đất liền.                  B. 1/2 diện tích đất liền.</a:t>
            </a:r>
          </a:p>
          <a:p>
            <a:r>
              <a:rPr lang="en-US" sz="2000"/>
              <a:t>C. 3/4 diện tích đất liền.                 D. 1/4 diện tích đất liền</a:t>
            </a:r>
            <a:r>
              <a:rPr lang="en-US" sz="2000" smtClean="0"/>
              <a:t>.</a:t>
            </a:r>
          </a:p>
          <a:p>
            <a:endParaRPr lang="en-US" sz="2000"/>
          </a:p>
          <a:p>
            <a:r>
              <a:rPr lang="en-US" sz="2000" b="1" i="1"/>
              <a:t>Câu </a:t>
            </a:r>
            <a:r>
              <a:rPr lang="en-US" sz="2000" b="1" i="1" smtClean="0"/>
              <a:t>4.</a:t>
            </a:r>
            <a:r>
              <a:rPr lang="en-US" sz="2000" b="1" i="1"/>
              <a:t> Ở nước ta, dãy núi nào sau đây chạy theo hướng vòng cung?</a:t>
            </a:r>
          </a:p>
          <a:p>
            <a:r>
              <a:rPr lang="en-US" sz="2000"/>
              <a:t>A. Con Voi.                                     B. Hoàng Liên Sơn.</a:t>
            </a:r>
          </a:p>
          <a:p>
            <a:r>
              <a:rPr lang="en-US" sz="2000"/>
              <a:t>C. Trường Sơn Bắc.                      D. Ngân Sơn</a:t>
            </a:r>
            <a:r>
              <a:rPr lang="en-US" sz="2000" smtClean="0"/>
              <a:t>.</a:t>
            </a:r>
          </a:p>
          <a:p>
            <a:endParaRPr lang="en-US" sz="2000" smtClean="0"/>
          </a:p>
          <a:p>
            <a:r>
              <a:rPr lang="en-US" sz="2000" b="1" i="1"/>
              <a:t>Câu </a:t>
            </a:r>
            <a:r>
              <a:rPr lang="en-US" sz="2000" b="1" i="1" smtClean="0"/>
              <a:t>13.</a:t>
            </a:r>
            <a:r>
              <a:rPr lang="en-US" sz="2000" b="1" i="1"/>
              <a:t> Các đồng bằng duyên hải ít màu mỡ hơn là do</a:t>
            </a:r>
          </a:p>
          <a:p>
            <a:r>
              <a:rPr lang="en-US" sz="2000">
                <a:solidFill>
                  <a:srgbClr val="FF0000"/>
                </a:solidFill>
              </a:rPr>
              <a:t>A. phù sa sông và biển hình thành.         </a:t>
            </a:r>
            <a:r>
              <a:rPr lang="en-US" sz="2000"/>
              <a:t>B. phù sa biển và địa hình ven biển.</a:t>
            </a:r>
          </a:p>
          <a:p>
            <a:r>
              <a:rPr lang="en-US" sz="2000"/>
              <a:t>C. vật liệu bồi đắp đồng bằng rất ít.        D. nhiều dãy núi lan sát với bờ biển.</a:t>
            </a:r>
          </a:p>
          <a:p>
            <a:endParaRPr lang="en-US" sz="2000"/>
          </a:p>
          <a:p>
            <a:pPr marL="30480" marR="30480" algn="just">
              <a:lnSpc>
                <a:spcPts val="1800"/>
              </a:lnSpc>
              <a:spcBef>
                <a:spcPts val="0"/>
              </a:spcBef>
              <a:spcAft>
                <a:spcPts val="12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6"/>
          <p:cNvSpPr txBox="1">
            <a:spLocks noChangeArrowheads="1"/>
          </p:cNvSpPr>
          <p:nvPr/>
        </p:nvSpPr>
        <p:spPr bwMode="auto">
          <a:xfrm>
            <a:off x="457200" y="228600"/>
            <a:ext cx="8305800" cy="523220"/>
          </a:xfrm>
          <a:prstGeom prst="rect">
            <a:avLst/>
          </a:prstGeom>
          <a:solidFill>
            <a:schemeClr val="bg2">
              <a:lumMod val="90000"/>
            </a:schemeClr>
          </a:solidFill>
          <a:ln/>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Black" pitchFamily="34" charset="0"/>
              </a:defRPr>
            </a:lvl1pPr>
            <a:lvl2pPr marL="742950" indent="-285750">
              <a:defRPr b="1">
                <a:solidFill>
                  <a:schemeClr val="tx1"/>
                </a:solidFill>
                <a:latin typeface="Arial Black" pitchFamily="34" charset="0"/>
              </a:defRPr>
            </a:lvl2pPr>
            <a:lvl3pPr marL="1143000" indent="-228600">
              <a:defRPr b="1">
                <a:solidFill>
                  <a:schemeClr val="tx1"/>
                </a:solidFill>
                <a:latin typeface="Arial Black" pitchFamily="34" charset="0"/>
              </a:defRPr>
            </a:lvl3pPr>
            <a:lvl4pPr marL="1600200" indent="-228600">
              <a:defRPr b="1">
                <a:solidFill>
                  <a:schemeClr val="tx1"/>
                </a:solidFill>
                <a:latin typeface="Arial Black" pitchFamily="34" charset="0"/>
              </a:defRPr>
            </a:lvl4pPr>
            <a:lvl5pPr marL="2057400" indent="-228600">
              <a:defRPr b="1">
                <a:solidFill>
                  <a:schemeClr val="tx1"/>
                </a:solidFill>
                <a:latin typeface="Arial Black" pitchFamily="34" charset="0"/>
              </a:defRPr>
            </a:lvl5pPr>
            <a:lvl6pPr marL="2514600" indent="-228600" eaLnBrk="0" fontAlgn="base" hangingPunct="0">
              <a:spcBef>
                <a:spcPct val="0"/>
              </a:spcBef>
              <a:spcAft>
                <a:spcPct val="0"/>
              </a:spcAft>
              <a:defRPr b="1">
                <a:solidFill>
                  <a:schemeClr val="tx1"/>
                </a:solidFill>
                <a:latin typeface="Arial Black" pitchFamily="34" charset="0"/>
              </a:defRPr>
            </a:lvl6pPr>
            <a:lvl7pPr marL="2971800" indent="-228600" eaLnBrk="0" fontAlgn="base" hangingPunct="0">
              <a:spcBef>
                <a:spcPct val="0"/>
              </a:spcBef>
              <a:spcAft>
                <a:spcPct val="0"/>
              </a:spcAft>
              <a:defRPr b="1">
                <a:solidFill>
                  <a:schemeClr val="tx1"/>
                </a:solidFill>
                <a:latin typeface="Arial Black" pitchFamily="34" charset="0"/>
              </a:defRPr>
            </a:lvl7pPr>
            <a:lvl8pPr marL="3429000" indent="-228600" eaLnBrk="0" fontAlgn="base" hangingPunct="0">
              <a:spcBef>
                <a:spcPct val="0"/>
              </a:spcBef>
              <a:spcAft>
                <a:spcPct val="0"/>
              </a:spcAft>
              <a:defRPr b="1">
                <a:solidFill>
                  <a:schemeClr val="tx1"/>
                </a:solidFill>
                <a:latin typeface="Arial Black" pitchFamily="34" charset="0"/>
              </a:defRPr>
            </a:lvl8pPr>
            <a:lvl9pPr marL="3886200" indent="-228600" eaLnBrk="0" fontAlgn="base" hangingPunct="0">
              <a:spcBef>
                <a:spcPct val="0"/>
              </a:spcBef>
              <a:spcAft>
                <a:spcPct val="0"/>
              </a:spcAft>
              <a:defRPr b="1">
                <a:solidFill>
                  <a:schemeClr val="tx1"/>
                </a:solidFill>
                <a:latin typeface="Arial Black" pitchFamily="34" charset="0"/>
              </a:defRPr>
            </a:lvl9pPr>
          </a:lstStyle>
          <a:p>
            <a:pPr>
              <a:spcBef>
                <a:spcPct val="50000"/>
              </a:spcBef>
              <a:defRPr/>
            </a:pPr>
            <a:r>
              <a:rPr lang="en-US" altLang="en-US" sz="2800" i="1" smtClean="0">
                <a:latin typeface="Times New Roman" panose="02020603050405020304" pitchFamily="18" charset="0"/>
                <a:cs typeface="Times New Roman" panose="02020603050405020304" pitchFamily="18" charset="0"/>
              </a:rPr>
              <a:t>KIỂM TRA BÀI CŨ: lựa chọn ý trả lời đúng nhất.</a:t>
            </a:r>
            <a:endParaRPr lang="vi-VN" alt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894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than ở </a:t>
            </a:r>
            <a:r>
              <a:rPr lang="en-US" dirty="0" err="1" smtClean="0">
                <a:solidFill>
                  <a:prstClr val="black"/>
                </a:solidFill>
                <a:latin typeface="Cambria" pitchFamily="18" charset="0"/>
                <a:ea typeface="Cambria" pitchFamily="18" charset="0"/>
              </a:rPr>
              <a:t>Quảng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dầu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khí</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thềm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sắt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Thái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A-pa-</a:t>
            </a:r>
            <a:r>
              <a:rPr lang="en-US" dirty="0" err="1" smtClean="0">
                <a:solidFill>
                  <a:prstClr val="black"/>
                </a:solidFill>
                <a:latin typeface="Cambria" pitchFamily="18" charset="0"/>
                <a:ea typeface="Cambria" pitchFamily="18" charset="0"/>
              </a:rPr>
              <a:t>tít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Lào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tr8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giải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sự</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phân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bố</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khoáng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sản</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en-US" sz="1900" dirty="0" err="1" smtClean="0">
                <a:latin typeface="Cambria" pitchFamily="18" charset="0"/>
                <a:ea typeface="Cambria" pitchFamily="18" charset="0"/>
              </a:rPr>
              <a:t>Sự</a:t>
            </a:r>
            <a:r>
              <a:rPr lang="en-US" sz="1900" dirty="0" smtClean="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20326" y="1118828"/>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274506" y="4397871"/>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608735" y="1072124"/>
            <a:ext cx="6116278" cy="4678204"/>
          </a:xfrm>
          <a:prstGeom prst="rect">
            <a:avLst/>
          </a:prstGeom>
        </p:spPr>
        <p:txBody>
          <a:bodyPr wrap="square">
            <a:spAutoFit/>
          </a:bodyPr>
          <a:lstStyle/>
          <a:p>
            <a:pPr algn="just">
              <a:spcBef>
                <a:spcPts val="600"/>
              </a:spcBef>
              <a:spcAft>
                <a:spcPts val="0"/>
              </a:spcAft>
            </a:pPr>
            <a:r>
              <a:rPr lang="nl-NL" sz="2800" b="1" dirty="0">
                <a:latin typeface="Cambria" pitchFamily="18" charset="0"/>
                <a:ea typeface="Cambria" pitchFamily="18" charset="0"/>
              </a:rPr>
              <a:t>- </a:t>
            </a:r>
            <a:r>
              <a:rPr lang="nl-NL" sz="2400" b="1" dirty="0">
                <a:latin typeface="Cambria" pitchFamily="18" charset="0"/>
                <a:ea typeface="Cambria" pitchFamily="18" charset="0"/>
              </a:rPr>
              <a:t>Than đá: </a:t>
            </a:r>
            <a:r>
              <a:rPr lang="nl-NL" sz="2400" dirty="0">
                <a:latin typeface="Cambria" pitchFamily="18" charset="0"/>
                <a:ea typeface="Cambria" pitchFamily="18" charset="0"/>
              </a:rPr>
              <a:t>ở bể than Quảng Ninh.</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Dầu mỏ và khí tự nhiên: </a:t>
            </a:r>
            <a:r>
              <a:rPr lang="nl-NL" sz="2400" dirty="0">
                <a:latin typeface="Cambria" pitchFamily="18" charset="0"/>
                <a:ea typeface="Cambria" pitchFamily="18" charset="0"/>
              </a:rPr>
              <a:t>ở vùng thềm lục địa phía đông nam.</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Bô-xít: </a:t>
            </a:r>
            <a:r>
              <a:rPr lang="nl-NL" sz="2400" dirty="0">
                <a:latin typeface="Cambria" pitchFamily="18" charset="0"/>
                <a:ea typeface="Cambria" pitchFamily="18" charset="0"/>
              </a:rPr>
              <a:t>ở Tây Nguyên </a:t>
            </a:r>
            <a:r>
              <a:rPr lang="nl-NL" sz="2400" dirty="0" smtClean="0">
                <a:latin typeface="Cambria" pitchFamily="18" charset="0"/>
                <a:ea typeface="Cambria" pitchFamily="18" charset="0"/>
              </a:rPr>
              <a:t>ngoài </a:t>
            </a:r>
            <a:r>
              <a:rPr lang="nl-NL" sz="2400" dirty="0">
                <a:latin typeface="Cambria" pitchFamily="18" charset="0"/>
                <a:ea typeface="Cambria" pitchFamily="18" charset="0"/>
              </a:rPr>
              <a:t>ra còn có ở một số tỉnh phía </a:t>
            </a:r>
            <a:r>
              <a:rPr lang="nl-NL" sz="2400" dirty="0" smtClean="0">
                <a:latin typeface="Cambria" pitchFamily="18" charset="0"/>
                <a:ea typeface="Cambria" pitchFamily="18" charset="0"/>
              </a:rPr>
              <a:t>bắc.</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Sắt: </a:t>
            </a:r>
            <a:r>
              <a:rPr lang="nl-NL" sz="2400" dirty="0">
                <a:latin typeface="Cambria" pitchFamily="18" charset="0"/>
                <a:ea typeface="Cambria" pitchFamily="18" charset="0"/>
              </a:rPr>
              <a:t>ở khu vực Đông Bắc </a:t>
            </a:r>
            <a:r>
              <a:rPr lang="nl-NL" sz="2400" dirty="0" smtClean="0">
                <a:latin typeface="Cambria" pitchFamily="18" charset="0"/>
                <a:ea typeface="Cambria" pitchFamily="18" charset="0"/>
              </a:rPr>
              <a:t>và </a:t>
            </a:r>
            <a:r>
              <a:rPr lang="nl-NL" sz="2400" dirty="0">
                <a:latin typeface="Cambria" pitchFamily="18" charset="0"/>
                <a:ea typeface="Cambria" pitchFamily="18" charset="0"/>
              </a:rPr>
              <a:t>Bắc Trung </a:t>
            </a:r>
            <a:r>
              <a:rPr lang="nl-NL" sz="2400" dirty="0" smtClean="0">
                <a:latin typeface="Cambria" pitchFamily="18" charset="0"/>
                <a:ea typeface="Cambria" pitchFamily="18" charset="0"/>
              </a:rPr>
              <a:t>Bộ</a:t>
            </a:r>
            <a:r>
              <a:rPr lang="en-US" sz="2400" dirty="0" smtClean="0">
                <a:latin typeface="Cambria" pitchFamily="18" charset="0"/>
                <a:ea typeface="Cambria" pitchFamily="18" charset="0"/>
              </a:rPr>
              <a:t>.</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A-pa-tít: </a:t>
            </a:r>
            <a:r>
              <a:rPr lang="nl-NL" sz="2400" dirty="0">
                <a:latin typeface="Cambria" pitchFamily="18" charset="0"/>
                <a:ea typeface="Cambria" pitchFamily="18" charset="0"/>
              </a:rPr>
              <a:t>ở Lào Cai.</a:t>
            </a:r>
            <a:endParaRPr lang="en-US" sz="2400" dirty="0">
              <a:latin typeface="Cambria" pitchFamily="18" charset="0"/>
              <a:ea typeface="Cambria" pitchFamily="18" charset="0"/>
            </a:endParaRPr>
          </a:p>
          <a:p>
            <a:pPr algn="just">
              <a:spcBef>
                <a:spcPts val="600"/>
              </a:spcBef>
              <a:spcAft>
                <a:spcPts val="0"/>
              </a:spcAft>
            </a:pPr>
            <a:r>
              <a:rPr lang="nl-NL" sz="2400" b="1" dirty="0" smtClean="0">
                <a:latin typeface="Cambria" pitchFamily="18" charset="0"/>
                <a:ea typeface="Cambria" pitchFamily="18" charset="0"/>
              </a:rPr>
              <a:t>- Ti-tan</a:t>
            </a:r>
            <a:r>
              <a:rPr lang="nl-NL" sz="2400" b="1" dirty="0">
                <a:latin typeface="Cambria" pitchFamily="18" charset="0"/>
                <a:ea typeface="Cambria" pitchFamily="18" charset="0"/>
              </a:rPr>
              <a:t>: </a:t>
            </a:r>
            <a:r>
              <a:rPr lang="nl-NL" sz="2400" dirty="0">
                <a:latin typeface="Cambria" pitchFamily="18" charset="0"/>
                <a:ea typeface="Cambria" pitchFamily="18" charset="0"/>
              </a:rPr>
              <a:t>ở ven biển từ Quảng Ninh đến Bà Rịa - Vũng Tàu</a:t>
            </a:r>
            <a:r>
              <a:rPr lang="nl-NL" sz="2400" dirty="0" smtClean="0">
                <a:latin typeface="Cambria" pitchFamily="18" charset="0"/>
                <a:ea typeface="Cambria" pitchFamily="18" charset="0"/>
              </a:rPr>
              <a:t>.</a:t>
            </a:r>
            <a:endParaRPr lang="en-US" sz="2400" dirty="0" smtClean="0">
              <a:latin typeface="Cambria" pitchFamily="18" charset="0"/>
              <a:ea typeface="Cambria" pitchFamily="18" charset="0"/>
            </a:endParaRPr>
          </a:p>
          <a:p>
            <a:pPr algn="just">
              <a:spcBef>
                <a:spcPts val="600"/>
              </a:spcBef>
              <a:spcAft>
                <a:spcPts val="0"/>
              </a:spcAft>
            </a:pPr>
            <a:r>
              <a:rPr lang="nl-NL" sz="2400" b="1" dirty="0" smtClean="0">
                <a:latin typeface="Cambria" pitchFamily="18" charset="0"/>
                <a:ea typeface="Cambria" pitchFamily="18" charset="0"/>
              </a:rPr>
              <a:t>- </a:t>
            </a:r>
            <a:r>
              <a:rPr lang="nl-NL" sz="2400" b="1" dirty="0">
                <a:latin typeface="Cambria" pitchFamily="18" charset="0"/>
                <a:ea typeface="Cambria" pitchFamily="18" charset="0"/>
              </a:rPr>
              <a:t>Đá vôi: </a:t>
            </a:r>
            <a:r>
              <a:rPr lang="nl-NL" sz="2400" dirty="0">
                <a:latin typeface="Cambria" pitchFamily="18" charset="0"/>
                <a:ea typeface="Cambria" pitchFamily="18" charset="0"/>
              </a:rPr>
              <a:t>ở vùng núi phía Bắc và Bắc Trung Bộ.</a:t>
            </a:r>
            <a:endParaRPr lang="en-US" sz="2400" dirty="0">
              <a:effectLst/>
              <a:latin typeface="Cambria" pitchFamily="18" charset="0"/>
              <a:ea typeface="Cambria" pitchFamily="18" charset="0"/>
            </a:endParaRPr>
          </a:p>
        </p:txBody>
      </p:sp>
      <p:pic>
        <p:nvPicPr>
          <p:cNvPr id="20" name="Picture 19" descr="book_wr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9659" y="1574146"/>
            <a:ext cx="1113482" cy="104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4" dur="500"/>
                                        <p:tgtEl>
                                          <p:spTgt spid="2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9" dur="500"/>
                                        <p:tgtEl>
                                          <p:spTgt spid="2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4" dur="500"/>
                                        <p:tgtEl>
                                          <p:spTgt spid="2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39" dur="500"/>
                                        <p:tgtEl>
                                          <p:spTgt spid="2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4" dur="500"/>
                                        <p:tgtEl>
                                          <p:spTgt spid="26">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49" dur="500"/>
                                        <p:tgtEl>
                                          <p:spTgt spid="26">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4" dur="500"/>
                                        <p:tgtEl>
                                          <p:spTgt spid="2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linds(horizont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smtClean="0">
                <a:solidFill>
                  <a:srgbClr val="00B050"/>
                </a:solidFill>
                <a:latin typeface="Cambria" panose="02040503050406030204" pitchFamily="18" charset="0"/>
                <a:ea typeface="Cambria" panose="02040503050406030204" pitchFamily="18" charset="0"/>
              </a:rPr>
              <a:t>HOẠT ĐỘNG NHÓM</a:t>
            </a:r>
          </a:p>
          <a:p>
            <a:pPr algn="ctr"/>
            <a:r>
              <a:rPr lang="en-US" sz="2000" b="1" dirty="0" err="1" smtClean="0">
                <a:solidFill>
                  <a:srgbClr val="00B050"/>
                </a:solidFill>
                <a:latin typeface="Cambria" panose="02040503050406030204" pitchFamily="18" charset="0"/>
                <a:ea typeface="Cambria" panose="02040503050406030204" pitchFamily="18" charset="0"/>
              </a:rPr>
              <a:t>Thời</a:t>
            </a:r>
            <a:r>
              <a:rPr lang="en-US" sz="2000" b="1" dirty="0" smtClean="0">
                <a:solidFill>
                  <a:srgbClr val="00B050"/>
                </a:solidFill>
                <a:latin typeface="Cambria" panose="02040503050406030204" pitchFamily="18" charset="0"/>
                <a:ea typeface="Cambria" panose="02040503050406030204" pitchFamily="18" charset="0"/>
              </a:rPr>
              <a:t> </a:t>
            </a:r>
            <a:r>
              <a:rPr lang="en-US" sz="2000" b="1" dirty="0" err="1" smtClean="0">
                <a:solidFill>
                  <a:srgbClr val="00B050"/>
                </a:solidFill>
                <a:latin typeface="Cambria" panose="02040503050406030204" pitchFamily="18" charset="0"/>
                <a:ea typeface="Cambria" panose="02040503050406030204" pitchFamily="18" charset="0"/>
              </a:rPr>
              <a:t>gian</a:t>
            </a:r>
            <a:r>
              <a:rPr lang="en-US" sz="2000" b="1" dirty="0" smtClean="0">
                <a:solidFill>
                  <a:srgbClr val="00B050"/>
                </a:solidFill>
                <a:latin typeface="Cambria" panose="02040503050406030204" pitchFamily="18" charset="0"/>
                <a:ea typeface="Cambria" panose="02040503050406030204" pitchFamily="18" charset="0"/>
              </a:rPr>
              <a:t>: 5 </a:t>
            </a:r>
            <a:r>
              <a:rPr lang="en-US" sz="2000" b="1" dirty="0" err="1" smtClean="0">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smtClean="0">
                <a:solidFill>
                  <a:srgbClr val="FF0000"/>
                </a:solidFill>
                <a:latin typeface="Cambria" panose="02040503050406030204" pitchFamily="18" charset="0"/>
                <a:ea typeface="Cambria" panose="02040503050406030204" pitchFamily="18" charset="0"/>
              </a:rPr>
              <a:t>NHIỆM VỤ</a:t>
            </a:r>
          </a:p>
          <a:p>
            <a:pPr algn="just"/>
            <a:r>
              <a:rPr lang="en-US" sz="2000" b="1" dirty="0" smtClean="0">
                <a:solidFill>
                  <a:srgbClr val="00B050"/>
                </a:solidFill>
                <a:latin typeface="Cambria" panose="02040503050406030204" pitchFamily="18" charset="0"/>
                <a:ea typeface="Cambria" panose="02040503050406030204" pitchFamily="18" charset="0"/>
              </a:rPr>
              <a:t>* NHÓM 1, 2, 3 VÀ 4: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a:t>
            </a:r>
            <a:r>
              <a:rPr lang="vi-VN" sz="2000" i="1" dirty="0"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khai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smtClean="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iệc </a:t>
            </a:r>
            <a:r>
              <a:rPr lang="vi-VN" sz="2000" i="1" dirty="0">
                <a:solidFill>
                  <a:srgbClr val="FF0000"/>
                </a:solidFill>
                <a:latin typeface="Cambria" panose="02040503050406030204" pitchFamily="18" charset="0"/>
                <a:ea typeface="Cambria" panose="02040503050406030204" pitchFamily="18" charset="0"/>
              </a:rPr>
              <a:t>khai thác và sử dụng tài nguyên khoáng sản chưa hợp lí gây ra những hậu quả gì? Lấy ví dụ cụ thể để chứng minh</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Bình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gốm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làm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Bô-xít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phép</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Tây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Sạt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lở</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Hậu</a:t>
            </a:r>
            <a:r>
              <a:rPr lang="en-US" sz="1600" dirty="0" smtClean="0">
                <a:latin typeface="Cambria" pitchFamily="18" charset="0"/>
                <a:ea typeface="Cambria" pitchFamily="18" charset="0"/>
              </a:rPr>
              <a:t> do </a:t>
            </a: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2081" y="1156371"/>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46213" y="1173220"/>
            <a:ext cx="8032693" cy="4524315"/>
          </a:xfrm>
          <a:prstGeom prst="rect">
            <a:avLst/>
          </a:prstGeom>
        </p:spPr>
        <p:txBody>
          <a:bodyPr wrap="square">
            <a:spAutoFit/>
          </a:bodyPr>
          <a:lstStyle/>
          <a:p>
            <a:pPr algn="just"/>
            <a:r>
              <a:rPr lang="vi-VN" sz="2400" b="1" dirty="0">
                <a:latin typeface="Cambria" panose="02040503050406030204" pitchFamily="18" charset="0"/>
                <a:ea typeface="Cambria" panose="02040503050406030204" pitchFamily="18" charset="0"/>
              </a:rPr>
              <a:t>- Hiện trạng: </a:t>
            </a:r>
            <a:r>
              <a:rPr lang="vi-VN" sz="2400" dirty="0">
                <a:latin typeface="Cambria" panose="02040503050406030204" pitchFamily="18" charset="0"/>
                <a:ea typeface="Cambria" panose="02040503050406030204" pitchFamily="18" charset="0"/>
              </a:rPr>
              <a:t>việc khai thác và sử dụng còn chưa hợp lí.</a:t>
            </a:r>
          </a:p>
          <a:p>
            <a:pPr algn="just"/>
            <a:r>
              <a:rPr lang="vi-VN" sz="2400" b="1" dirty="0">
                <a:latin typeface="Cambria" panose="02040503050406030204" pitchFamily="18" charset="0"/>
                <a:ea typeface="Cambria" panose="02040503050406030204" pitchFamily="18" charset="0"/>
              </a:rPr>
              <a:t>- Nguyên nhân: </a:t>
            </a:r>
            <a:r>
              <a:rPr lang="vi-VN" sz="2400"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sz="2400" b="1" dirty="0">
                <a:latin typeface="Cambria" panose="02040503050406030204" pitchFamily="18" charset="0"/>
                <a:ea typeface="Cambria" panose="02040503050406030204" pitchFamily="18" charset="0"/>
              </a:rPr>
              <a:t>- Hậu quả: </a:t>
            </a:r>
            <a:r>
              <a:rPr lang="vi-VN" sz="2400"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sz="2400" b="1" dirty="0">
                <a:latin typeface="Cambria" panose="02040503050406030204" pitchFamily="18" charset="0"/>
                <a:ea typeface="Cambria" panose="02040503050406030204" pitchFamily="18" charset="0"/>
              </a:rPr>
              <a:t>- Giải pháp:</a:t>
            </a:r>
          </a:p>
          <a:p>
            <a:pPr algn="just"/>
            <a:r>
              <a:rPr lang="vi-VN" sz="2400"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sz="2400"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sz="2400" dirty="0">
                <a:latin typeface="Cambria" panose="02040503050406030204" pitchFamily="18" charset="0"/>
                <a:ea typeface="Cambria" panose="02040503050406030204" pitchFamily="18" charset="0"/>
              </a:rPr>
              <a:t>+ Phát triển công nghiệp chế biến.</a:t>
            </a:r>
          </a:p>
          <a:p>
            <a:pPr algn="just"/>
            <a:r>
              <a:rPr lang="vi-VN" sz="2400" dirty="0">
                <a:latin typeface="Cambria" panose="02040503050406030204" pitchFamily="18" charset="0"/>
                <a:ea typeface="Cambria" panose="02040503050406030204" pitchFamily="18" charset="0"/>
              </a:rPr>
              <a:t>+ Bảo vệ khoáng sản chưa khai thác và sử dụng tiết kiệm.</a:t>
            </a:r>
          </a:p>
          <a:p>
            <a:pPr algn="just"/>
            <a:r>
              <a:rPr lang="vi-VN" sz="2400" dirty="0">
                <a:latin typeface="Cambria" panose="02040503050406030204" pitchFamily="18" charset="0"/>
                <a:ea typeface="Cambria" panose="02040503050406030204" pitchFamily="18" charset="0"/>
              </a:rPr>
              <a:t>+ Tổ chức tuyên truyền, phổ biến, giáo dục pháp luật</a:t>
            </a:r>
            <a:r>
              <a:rPr lang="vi-VN"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pic>
        <p:nvPicPr>
          <p:cNvPr id="20" name="Picture 19" descr="book_wr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0440" y="5667604"/>
            <a:ext cx="1063011" cy="99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4" dur="500"/>
                                        <p:tgtEl>
                                          <p:spTgt spid="3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9" dur="500"/>
                                        <p:tgtEl>
                                          <p:spTgt spid="3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4" dur="500"/>
                                        <p:tgtEl>
                                          <p:spTgt spid="3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9" dur="500"/>
                                        <p:tgtEl>
                                          <p:spTgt spid="3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4" dur="500"/>
                                        <p:tgtEl>
                                          <p:spTgt spid="3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49" dur="500"/>
                                        <p:tgtEl>
                                          <p:spTgt spid="38">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4" dur="500"/>
                                        <p:tgtEl>
                                          <p:spTgt spid="38">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59" dur="500"/>
                                        <p:tgtEl>
                                          <p:spTgt spid="38">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4" dur="500"/>
                                        <p:tgtEl>
                                          <p:spTgt spid="38">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linds(horizontal)">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Dell\Desktop\20121204155049_DiengioBacl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391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2"/>
          <p:cNvSpPr txBox="1">
            <a:spLocks noChangeArrowheads="1"/>
          </p:cNvSpPr>
          <p:nvPr/>
        </p:nvSpPr>
        <p:spPr bwMode="auto">
          <a:xfrm>
            <a:off x="533400" y="57150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vi-VN" sz="2400">
                <a:latin typeface="Times New Roman" panose="02020603050405020304" pitchFamily="18" charset="0"/>
                <a:cs typeface="Times New Roman" panose="02020603050405020304" pitchFamily="18" charset="0"/>
              </a:rPr>
              <a:t>Các trụ điện gió trên biển thuộc nhà máy điện gió (Bạc Liêu)</a:t>
            </a:r>
          </a:p>
        </p:txBody>
      </p:sp>
    </p:spTree>
    <p:extLst>
      <p:ext uri="{BB962C8B-B14F-4D97-AF65-F5344CB8AC3E}">
        <p14:creationId xmlns:p14="http://schemas.microsoft.com/office/powerpoint/2010/main" val="2188942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Dell\Desktop\lazada-den-nang-luong-mat-tro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086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2"/>
          <p:cNvSpPr txBox="1">
            <a:spLocks noChangeArrowheads="1"/>
          </p:cNvSpPr>
          <p:nvPr/>
        </p:nvSpPr>
        <p:spPr bwMode="auto">
          <a:xfrm>
            <a:off x="1905000" y="57912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vi-VN" sz="1800"/>
              <a:t>Năng lượng Mặt Trời</a:t>
            </a:r>
          </a:p>
        </p:txBody>
      </p:sp>
    </p:spTree>
    <p:extLst>
      <p:ext uri="{BB962C8B-B14F-4D97-AF65-F5344CB8AC3E}">
        <p14:creationId xmlns:p14="http://schemas.microsoft.com/office/powerpoint/2010/main" val="2943517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Dell\Desktop\daithanh-nlmt-304_copy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7924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2"/>
          <p:cNvSpPr txBox="1">
            <a:spLocks noChangeArrowheads="1"/>
          </p:cNvSpPr>
          <p:nvPr/>
        </p:nvSpPr>
        <p:spPr bwMode="auto">
          <a:xfrm>
            <a:off x="1447800" y="5638800"/>
            <a:ext cx="678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vi-VN" sz="1800"/>
              <a:t>Bình nước năng lượng Mặt Trời</a:t>
            </a:r>
          </a:p>
        </p:txBody>
      </p:sp>
    </p:spTree>
    <p:extLst>
      <p:ext uri="{BB962C8B-B14F-4D97-AF65-F5344CB8AC3E}">
        <p14:creationId xmlns:p14="http://schemas.microsoft.com/office/powerpoint/2010/main" val="70725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86800" cy="6247864"/>
          </a:xfrm>
          <a:prstGeom prst="rect">
            <a:avLst/>
          </a:prstGeom>
        </p:spPr>
        <p:txBody>
          <a:bodyPr wrap="square">
            <a:spAutoFit/>
          </a:bodyPr>
          <a:lstStyle/>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6.</a:t>
            </a:r>
            <a:r>
              <a:rPr lang="en-US" b="1" i="1">
                <a:latin typeface="Arial" panose="020B0604020202020204" pitchFamily="34" charset="0"/>
                <a:ea typeface="Times New Roman" panose="02020603050405020304" pitchFamily="18" charset="0"/>
                <a:cs typeface="Times New Roman" panose="02020603050405020304" pitchFamily="18" charset="0"/>
              </a:rPr>
              <a:t> Tính nhiệt đới của thiên nhiên nước ta được bảo toàn trên phần lớn diện tích lãnh thổ do địa hình nước ta chủ yếu là</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đồi núi cao.                             B. đồi núi thấp.</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C. đồng bằng.                             D. cao nguyên.</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7.</a:t>
            </a:r>
            <a:r>
              <a:rPr lang="en-US" b="1" i="1">
                <a:latin typeface="Arial" panose="020B0604020202020204" pitchFamily="34" charset="0"/>
                <a:ea typeface="Times New Roman" panose="02020603050405020304" pitchFamily="18" charset="0"/>
                <a:cs typeface="Times New Roman" panose="02020603050405020304" pitchFamily="18" charset="0"/>
              </a:rPr>
              <a:t> Đai nhiệt đới gió mùa có loại đất chủ yếu nào sau đây?</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Phù sa.          B. Feralit.            C. Mùn thô.         D. Cát biển.</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8.</a:t>
            </a:r>
            <a:r>
              <a:rPr lang="en-US" b="1" i="1">
                <a:latin typeface="Arial" panose="020B0604020202020204" pitchFamily="34" charset="0"/>
                <a:ea typeface="Times New Roman" panose="02020603050405020304" pitchFamily="18" charset="0"/>
                <a:cs typeface="Times New Roman" panose="02020603050405020304" pitchFamily="18" charset="0"/>
              </a:rPr>
              <a:t> Ở vùng Tây Bắc có mùa đông ngắn và ấm hơn vùng Đông Bắc do ảnh hưởng của dãy núi nào sau đây?</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Ngân Sơn.                                 B. Pu Đen Đinh.</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C. Đông Triều.                              D. Hoàng Liên Sơn.</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9.</a:t>
            </a:r>
            <a:r>
              <a:rPr lang="en-US" b="1" i="1">
                <a:latin typeface="Arial" panose="020B0604020202020204" pitchFamily="34" charset="0"/>
                <a:ea typeface="Times New Roman" panose="02020603050405020304" pitchFamily="18" charset="0"/>
                <a:cs typeface="Times New Roman" panose="02020603050405020304" pitchFamily="18" charset="0"/>
              </a:rPr>
              <a:t> Ở đai cận nhiệt đới gió mùa trên núi không phổ biến loại rừng nào sau đây?</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Rừng cận nhiệt lá rộng.                   B. Rừng lá kim.</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C. Rừng nhiệt đới gió mùa.                 D. Rừng hỗn giao.</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10.</a:t>
            </a:r>
            <a:r>
              <a:rPr lang="en-US" b="1" i="1">
                <a:latin typeface="Arial" panose="020B0604020202020204" pitchFamily="34" charset="0"/>
                <a:ea typeface="Times New Roman" panose="02020603050405020304" pitchFamily="18" charset="0"/>
                <a:cs typeface="Times New Roman" panose="02020603050405020304" pitchFamily="18" charset="0"/>
              </a:rPr>
              <a:t> Ở vùng đồi núi nước ta có địa hình chia cắt phức tạp nên gây khó khăn cho</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giao thông vận tải.                           B. tài chính ngân hàng.</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C. cải tạo môi trường.                         D. phát triển thủy điện.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1188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Dell\Desktop\20110308152727_thuytr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716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2"/>
          <p:cNvSpPr txBox="1">
            <a:spLocks noChangeArrowheads="1"/>
          </p:cNvSpPr>
          <p:nvPr/>
        </p:nvSpPr>
        <p:spPr bwMode="auto">
          <a:xfrm>
            <a:off x="1524000" y="6172200"/>
            <a:ext cx="464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vi-VN" sz="1800"/>
              <a:t>Năng lượng Thủy Triều (Úc)</a:t>
            </a:r>
          </a:p>
        </p:txBody>
      </p:sp>
    </p:spTree>
    <p:extLst>
      <p:ext uri="{BB962C8B-B14F-4D97-AF65-F5344CB8AC3E}">
        <p14:creationId xmlns:p14="http://schemas.microsoft.com/office/powerpoint/2010/main" val="4726322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640110" cy="5509200"/>
          </a:xfrm>
          <a:prstGeom prst="rect">
            <a:avLst/>
          </a:prstGeom>
        </p:spPr>
        <p:txBody>
          <a:bodyPr wrap="square">
            <a:spAutoFit/>
          </a:bodyPr>
          <a:lstStyle/>
          <a:p>
            <a:pPr algn="ctr"/>
            <a:r>
              <a:rPr lang="en-US" sz="2200" b="1" dirty="0" smtClean="0">
                <a:solidFill>
                  <a:srgbClr val="00B050"/>
                </a:solidFill>
                <a:latin typeface="Cambria" pitchFamily="18" charset="0"/>
                <a:ea typeface="Cambria" pitchFamily="18" charset="0"/>
              </a:rPr>
              <a:t>LUẬT KHOÁNG SẢN VIỆT NAM</a:t>
            </a:r>
          </a:p>
          <a:p>
            <a:pPr algn="ctr"/>
            <a:r>
              <a:rPr lang="vi-VN" sz="2200" b="1" dirty="0" smtClean="0">
                <a:solidFill>
                  <a:srgbClr val="00B050"/>
                </a:solidFill>
                <a:latin typeface="Cambria" pitchFamily="18" charset="0"/>
                <a:ea typeface="Cambria" pitchFamily="18" charset="0"/>
              </a:rPr>
              <a:t>Điều </a:t>
            </a:r>
            <a:r>
              <a:rPr lang="vi-VN" sz="2200" b="1" dirty="0">
                <a:solidFill>
                  <a:srgbClr val="00B050"/>
                </a:solidFill>
                <a:latin typeface="Cambria" pitchFamily="18" charset="0"/>
                <a:ea typeface="Cambria" pitchFamily="18" charset="0"/>
              </a:rPr>
              <a:t>8. Những hành vi bị </a:t>
            </a:r>
            <a:r>
              <a:rPr lang="vi-VN" sz="2200" b="1" dirty="0" smtClean="0">
                <a:solidFill>
                  <a:srgbClr val="00B050"/>
                </a:solidFill>
                <a:latin typeface="Cambria" pitchFamily="18" charset="0"/>
                <a:ea typeface="Cambria" pitchFamily="18" charset="0"/>
              </a:rPr>
              <a:t>cấm</a:t>
            </a:r>
            <a:r>
              <a:rPr lang="en-US" sz="2200" b="1" dirty="0" smtClean="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2. Lợi dụng thăm dò để khai thác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vi-VN" sz="2100" i="1" dirty="0">
                <a:solidFill>
                  <a:srgbClr val="FF0000"/>
                </a:solidFill>
                <a:latin typeface="Cambria" panose="02040503050406030204" pitchFamily="18" charset="0"/>
                <a:ea typeface="Cambria" panose="02040503050406030204" pitchFamily="18" charset="0"/>
              </a:rPr>
              <a:t>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WordArt 4"/>
          <p:cNvSpPr>
            <a:spLocks noChangeArrowheads="1" noChangeShapeType="1" noTextEdit="1"/>
          </p:cNvSpPr>
          <p:nvPr/>
        </p:nvSpPr>
        <p:spPr bwMode="auto">
          <a:xfrm>
            <a:off x="2667000" y="119063"/>
            <a:ext cx="3643563" cy="752475"/>
          </a:xfrm>
          <a:prstGeom prst="rect">
            <a:avLst/>
          </a:prstGeom>
        </p:spPr>
        <p:txBody>
          <a:bodyPr wrap="none" fromWordArt="1">
            <a:prstTxWarp prst="textPlain">
              <a:avLst>
                <a:gd name="adj" fmla="val 50000"/>
              </a:avLst>
            </a:prstTxWarp>
          </a:bodyPr>
          <a:lstStyle/>
          <a:p>
            <a:pPr algn="ctr"/>
            <a:r>
              <a:rPr lang="en-US" sz="2800" kern="10" smtClean="0">
                <a:ln w="9525">
                  <a:solidFill>
                    <a:srgbClr val="FF00FF"/>
                  </a:solidFill>
                  <a:round/>
                  <a:headEnd/>
                  <a:tailEnd/>
                </a:ln>
                <a:solidFill>
                  <a:srgbClr val="00206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Luyện </a:t>
            </a:r>
            <a:r>
              <a:rPr lang="en-US" sz="2800" kern="10">
                <a:ln w="9525">
                  <a:solidFill>
                    <a:srgbClr val="FF00FF"/>
                  </a:solidFill>
                  <a:round/>
                  <a:headEnd/>
                  <a:tailEnd/>
                </a:ln>
                <a:solidFill>
                  <a:srgbClr val="00206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tập :</a:t>
            </a:r>
          </a:p>
        </p:txBody>
      </p:sp>
      <p:sp>
        <p:nvSpPr>
          <p:cNvPr id="20493" name="Rectangle 13"/>
          <p:cNvSpPr>
            <a:spLocks noChangeArrowheads="1"/>
          </p:cNvSpPr>
          <p:nvPr/>
        </p:nvSpPr>
        <p:spPr bwMode="auto">
          <a:xfrm>
            <a:off x="457200" y="1447800"/>
            <a:ext cx="3276600" cy="137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1800">
                <a:latin typeface="Times New Roman" panose="02020603050405020304" pitchFamily="18" charset="0"/>
              </a:rPr>
              <a:t>1</a:t>
            </a:r>
          </a:p>
        </p:txBody>
      </p:sp>
      <p:sp>
        <p:nvSpPr>
          <p:cNvPr id="20494" name="Rectangle 14"/>
          <p:cNvSpPr>
            <a:spLocks noChangeArrowheads="1"/>
          </p:cNvSpPr>
          <p:nvPr/>
        </p:nvSpPr>
        <p:spPr bwMode="auto">
          <a:xfrm>
            <a:off x="228600" y="3524250"/>
            <a:ext cx="4038600" cy="137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1800">
                <a:latin typeface="Times New Roman" panose="02020603050405020304" pitchFamily="18" charset="0"/>
              </a:rPr>
              <a:t>2</a:t>
            </a:r>
          </a:p>
        </p:txBody>
      </p:sp>
      <p:sp>
        <p:nvSpPr>
          <p:cNvPr id="20495" name="Rectangle 15"/>
          <p:cNvSpPr>
            <a:spLocks noChangeArrowheads="1"/>
          </p:cNvSpPr>
          <p:nvPr/>
        </p:nvSpPr>
        <p:spPr bwMode="auto">
          <a:xfrm>
            <a:off x="228600" y="5200650"/>
            <a:ext cx="3124200" cy="137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1800">
                <a:latin typeface="Times New Roman" panose="02020603050405020304" pitchFamily="18" charset="0"/>
              </a:rPr>
              <a:t>3</a:t>
            </a:r>
          </a:p>
        </p:txBody>
      </p:sp>
      <p:sp>
        <p:nvSpPr>
          <p:cNvPr id="20496" name="Rectangle 16"/>
          <p:cNvSpPr>
            <a:spLocks noChangeArrowheads="1"/>
          </p:cNvSpPr>
          <p:nvPr/>
        </p:nvSpPr>
        <p:spPr bwMode="auto">
          <a:xfrm>
            <a:off x="190500" y="1447800"/>
            <a:ext cx="4762500" cy="1371600"/>
          </a:xfrm>
          <a:prstGeom prst="rect">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vi-VN" sz="2400">
                <a:latin typeface="Times New Roman" panose="02020603050405020304" pitchFamily="18" charset="0"/>
              </a:rPr>
              <a:t>Các mỏ than lớn ở n</a:t>
            </a:r>
            <a:r>
              <a:rPr lang="vi-VN" altLang="vi-VN" sz="2400">
                <a:latin typeface="Times New Roman" panose="02020603050405020304" pitchFamily="18" charset="0"/>
              </a:rPr>
              <a:t>ư</a:t>
            </a:r>
            <a:r>
              <a:rPr lang="en-US" altLang="vi-VN" sz="2400">
                <a:latin typeface="Times New Roman" panose="02020603050405020304" pitchFamily="18" charset="0"/>
              </a:rPr>
              <a:t>ớc ta </a:t>
            </a:r>
          </a:p>
          <a:p>
            <a:pPr>
              <a:spcBef>
                <a:spcPct val="0"/>
              </a:spcBef>
              <a:buClrTx/>
              <a:buFontTx/>
              <a:buNone/>
            </a:pPr>
            <a:r>
              <a:rPr lang="en-US" altLang="vi-VN" sz="2400">
                <a:latin typeface="Times New Roman" panose="02020603050405020304" pitchFamily="18" charset="0"/>
              </a:rPr>
              <a:t>tập trung ở </a:t>
            </a:r>
            <a:r>
              <a:rPr lang="vi-VN" altLang="vi-VN" sz="2400">
                <a:latin typeface="Times New Roman" panose="02020603050405020304" pitchFamily="18" charset="0"/>
              </a:rPr>
              <a:t>đ</a:t>
            </a:r>
            <a:r>
              <a:rPr lang="en-US" altLang="vi-VN" sz="2400">
                <a:latin typeface="Times New Roman" panose="02020603050405020304" pitchFamily="18" charset="0"/>
              </a:rPr>
              <a:t>âu ?</a:t>
            </a:r>
          </a:p>
        </p:txBody>
      </p:sp>
      <p:sp>
        <p:nvSpPr>
          <p:cNvPr id="20497" name="Rectangle 17"/>
          <p:cNvSpPr>
            <a:spLocks noChangeArrowheads="1"/>
          </p:cNvSpPr>
          <p:nvPr/>
        </p:nvSpPr>
        <p:spPr bwMode="auto">
          <a:xfrm>
            <a:off x="228600" y="3124200"/>
            <a:ext cx="4876800" cy="1828800"/>
          </a:xfrm>
          <a:prstGeom prst="rect">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vi-VN" sz="2400">
                <a:latin typeface="Times New Roman" panose="02020603050405020304" pitchFamily="18" charset="0"/>
              </a:rPr>
              <a:t>Mỏ nào </a:t>
            </a:r>
            <a:r>
              <a:rPr lang="vi-VN" altLang="vi-VN" sz="2400">
                <a:latin typeface="Times New Roman" panose="02020603050405020304" pitchFamily="18" charset="0"/>
              </a:rPr>
              <a:t>đư</a:t>
            </a:r>
            <a:r>
              <a:rPr lang="en-US" altLang="vi-VN" sz="2400">
                <a:latin typeface="Times New Roman" panose="02020603050405020304" pitchFamily="18" charset="0"/>
              </a:rPr>
              <a:t>ợc hình thành nhiều nhất</a:t>
            </a:r>
          </a:p>
          <a:p>
            <a:pPr>
              <a:spcBef>
                <a:spcPct val="0"/>
              </a:spcBef>
              <a:buClrTx/>
              <a:buFontTx/>
              <a:buNone/>
            </a:pPr>
            <a:r>
              <a:rPr lang="en-US" altLang="vi-VN" sz="2400">
                <a:latin typeface="Times New Roman" panose="02020603050405020304" pitchFamily="18" charset="0"/>
              </a:rPr>
              <a:t> và phân bố nhiều n</a:t>
            </a:r>
            <a:r>
              <a:rPr lang="vi-VN" altLang="vi-VN" sz="2400">
                <a:latin typeface="Times New Roman" panose="02020603050405020304" pitchFamily="18" charset="0"/>
              </a:rPr>
              <a:t>ơ</a:t>
            </a:r>
            <a:r>
              <a:rPr lang="en-US" altLang="vi-VN" sz="2400">
                <a:latin typeface="Times New Roman" panose="02020603050405020304" pitchFamily="18" charset="0"/>
              </a:rPr>
              <a:t>i nhất trên n</a:t>
            </a:r>
            <a:r>
              <a:rPr lang="vi-VN" altLang="vi-VN" sz="2400">
                <a:latin typeface="Times New Roman" panose="02020603050405020304" pitchFamily="18" charset="0"/>
              </a:rPr>
              <a:t>ư</a:t>
            </a:r>
            <a:r>
              <a:rPr lang="en-US" altLang="vi-VN" sz="2400">
                <a:latin typeface="Times New Roman" panose="02020603050405020304" pitchFamily="18" charset="0"/>
              </a:rPr>
              <a:t>ớc</a:t>
            </a:r>
          </a:p>
          <a:p>
            <a:pPr>
              <a:spcBef>
                <a:spcPct val="0"/>
              </a:spcBef>
              <a:buClrTx/>
              <a:buFontTx/>
              <a:buNone/>
            </a:pPr>
            <a:r>
              <a:rPr lang="en-US" altLang="vi-VN" sz="2400">
                <a:latin typeface="Times New Roman" panose="02020603050405020304" pitchFamily="18" charset="0"/>
              </a:rPr>
              <a:t> ta ?</a:t>
            </a:r>
          </a:p>
        </p:txBody>
      </p:sp>
      <p:sp>
        <p:nvSpPr>
          <p:cNvPr id="20498" name="Rectangle 18"/>
          <p:cNvSpPr>
            <a:spLocks noChangeArrowheads="1"/>
          </p:cNvSpPr>
          <p:nvPr/>
        </p:nvSpPr>
        <p:spPr bwMode="auto">
          <a:xfrm>
            <a:off x="228600" y="5219700"/>
            <a:ext cx="4876800" cy="1371600"/>
          </a:xfrm>
          <a:prstGeom prst="rect">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vi-VN" altLang="vi-VN" sz="2400">
                <a:latin typeface="Times New Roman" panose="02020603050405020304" pitchFamily="18" charset="0"/>
              </a:rPr>
              <a:t>Khu vực đ</a:t>
            </a:r>
            <a:r>
              <a:rPr lang="en-US" altLang="vi-VN" sz="2400">
                <a:latin typeface="Times New Roman" panose="02020603050405020304" pitchFamily="18" charset="0"/>
              </a:rPr>
              <a:t>ồng bằng nào ở n</a:t>
            </a:r>
            <a:r>
              <a:rPr lang="vi-VN" altLang="vi-VN" sz="2400">
                <a:latin typeface="Times New Roman" panose="02020603050405020304" pitchFamily="18" charset="0"/>
              </a:rPr>
              <a:t>ư</a:t>
            </a:r>
            <a:r>
              <a:rPr lang="en-US" altLang="vi-VN" sz="2400">
                <a:latin typeface="Times New Roman" panose="02020603050405020304" pitchFamily="18" charset="0"/>
              </a:rPr>
              <a:t>ớc ta </a:t>
            </a:r>
          </a:p>
          <a:p>
            <a:pPr>
              <a:spcBef>
                <a:spcPct val="0"/>
              </a:spcBef>
              <a:buClrTx/>
              <a:buFontTx/>
              <a:buNone/>
            </a:pPr>
            <a:r>
              <a:rPr lang="en-US" altLang="vi-VN" sz="2400">
                <a:latin typeface="Times New Roman" panose="02020603050405020304" pitchFamily="18" charset="0"/>
              </a:rPr>
              <a:t>tập trung nhiều than bùn nhất? </a:t>
            </a:r>
          </a:p>
        </p:txBody>
      </p:sp>
      <p:sp>
        <p:nvSpPr>
          <p:cNvPr id="20499" name="Rectangle 19"/>
          <p:cNvSpPr>
            <a:spLocks noChangeArrowheads="1"/>
          </p:cNvSpPr>
          <p:nvPr/>
        </p:nvSpPr>
        <p:spPr bwMode="auto">
          <a:xfrm>
            <a:off x="5638800" y="1752600"/>
            <a:ext cx="24384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1800">
                <a:latin typeface="Times New Roman" panose="02020603050405020304" pitchFamily="18" charset="0"/>
              </a:rPr>
              <a:t>1</a:t>
            </a:r>
          </a:p>
        </p:txBody>
      </p:sp>
      <p:sp>
        <p:nvSpPr>
          <p:cNvPr id="20500" name="Rectangle 20"/>
          <p:cNvSpPr>
            <a:spLocks noChangeArrowheads="1"/>
          </p:cNvSpPr>
          <p:nvPr/>
        </p:nvSpPr>
        <p:spPr bwMode="auto">
          <a:xfrm>
            <a:off x="5715000" y="3581400"/>
            <a:ext cx="25146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1800">
                <a:latin typeface="Times New Roman" panose="02020603050405020304" pitchFamily="18" charset="0"/>
              </a:rPr>
              <a:t>2</a:t>
            </a:r>
          </a:p>
        </p:txBody>
      </p:sp>
      <p:sp>
        <p:nvSpPr>
          <p:cNvPr id="20501" name="Rectangle 21"/>
          <p:cNvSpPr>
            <a:spLocks noChangeArrowheads="1"/>
          </p:cNvSpPr>
          <p:nvPr/>
        </p:nvSpPr>
        <p:spPr bwMode="auto">
          <a:xfrm>
            <a:off x="5791200" y="5562600"/>
            <a:ext cx="25146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1800">
                <a:latin typeface="Times New Roman" panose="02020603050405020304" pitchFamily="18" charset="0"/>
              </a:rPr>
              <a:t>3</a:t>
            </a:r>
          </a:p>
        </p:txBody>
      </p:sp>
      <p:sp>
        <p:nvSpPr>
          <p:cNvPr id="20502" name="Rectangle 22"/>
          <p:cNvSpPr>
            <a:spLocks noChangeArrowheads="1"/>
          </p:cNvSpPr>
          <p:nvPr/>
        </p:nvSpPr>
        <p:spPr bwMode="auto">
          <a:xfrm>
            <a:off x="5600700" y="1719263"/>
            <a:ext cx="2514600" cy="990600"/>
          </a:xfrm>
          <a:prstGeom prst="rect">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2400">
                <a:latin typeface="Times New Roman" panose="02020603050405020304" pitchFamily="18" charset="0"/>
              </a:rPr>
              <a:t>Quảng Ninh</a:t>
            </a:r>
          </a:p>
        </p:txBody>
      </p:sp>
      <p:sp>
        <p:nvSpPr>
          <p:cNvPr id="20503" name="Rectangle 23"/>
          <p:cNvSpPr>
            <a:spLocks noChangeArrowheads="1"/>
          </p:cNvSpPr>
          <p:nvPr/>
        </p:nvSpPr>
        <p:spPr bwMode="auto">
          <a:xfrm>
            <a:off x="5715000" y="3581400"/>
            <a:ext cx="2514600" cy="990600"/>
          </a:xfrm>
          <a:prstGeom prst="rect">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2400">
                <a:latin typeface="Times New Roman" panose="02020603050405020304" pitchFamily="18" charset="0"/>
              </a:rPr>
              <a:t>Bôxit</a:t>
            </a:r>
          </a:p>
        </p:txBody>
      </p:sp>
      <p:sp>
        <p:nvSpPr>
          <p:cNvPr id="20504" name="Rectangle 24"/>
          <p:cNvSpPr>
            <a:spLocks noChangeArrowheads="1"/>
          </p:cNvSpPr>
          <p:nvPr/>
        </p:nvSpPr>
        <p:spPr bwMode="auto">
          <a:xfrm>
            <a:off x="5791200" y="5562600"/>
            <a:ext cx="2514600" cy="990600"/>
          </a:xfrm>
          <a:prstGeom prst="rect">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2400">
                <a:latin typeface="Times New Roman" panose="02020603050405020304" pitchFamily="18" charset="0"/>
              </a:rPr>
              <a:t>Đồng bằng </a:t>
            </a:r>
          </a:p>
          <a:p>
            <a:pPr algn="ctr">
              <a:spcBef>
                <a:spcPct val="0"/>
              </a:spcBef>
              <a:buClrTx/>
              <a:buFontTx/>
              <a:buNone/>
            </a:pPr>
            <a:r>
              <a:rPr lang="en-US" altLang="vi-VN" sz="2400">
                <a:latin typeface="Times New Roman" panose="02020603050405020304" pitchFamily="18" charset="0"/>
              </a:rPr>
              <a:t>sông Cửu Long</a:t>
            </a:r>
          </a:p>
        </p:txBody>
      </p:sp>
      <p:sp>
        <p:nvSpPr>
          <p:cNvPr id="46095" name="Text Box 25"/>
          <p:cNvSpPr txBox="1">
            <a:spLocks noChangeArrowheads="1"/>
          </p:cNvSpPr>
          <p:nvPr/>
        </p:nvSpPr>
        <p:spPr bwMode="auto">
          <a:xfrm>
            <a:off x="441158" y="791558"/>
            <a:ext cx="830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50000"/>
              </a:spcBef>
              <a:buClrTx/>
              <a:buFontTx/>
              <a:buNone/>
            </a:pPr>
            <a:r>
              <a:rPr lang="en-US" altLang="vi-VN" sz="2800" b="1" i="1">
                <a:solidFill>
                  <a:srgbClr val="006600"/>
                </a:solidFill>
                <a:latin typeface="Times New Roman" panose="02020603050405020304" pitchFamily="18" charset="0"/>
              </a:rPr>
              <a:t>- Em hãy chọn và trả lời theo yêu câu bài tập sau </a:t>
            </a:r>
          </a:p>
        </p:txBody>
      </p:sp>
    </p:spTree>
    <p:extLst>
      <p:ext uri="{BB962C8B-B14F-4D97-AF65-F5344CB8AC3E}">
        <p14:creationId xmlns:p14="http://schemas.microsoft.com/office/powerpoint/2010/main" val="3950114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93"/>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animEffect transition="in" filter="box(in)">
                                      <p:cBhvr>
                                        <p:cTn id="7" dur="500"/>
                                        <p:tgtEl>
                                          <p:spTgt spid="20496"/>
                                        </p:tgtEl>
                                      </p:cBhvr>
                                    </p:animEffect>
                                  </p:childTnLst>
                                </p:cTn>
                              </p:par>
                            </p:childTnLst>
                          </p:cTn>
                        </p:par>
                      </p:childTnLst>
                    </p:cTn>
                  </p:par>
                </p:childTnLst>
              </p:cTn>
              <p:nextCondLst>
                <p:cond evt="onClick" delay="0">
                  <p:tgtEl>
                    <p:spTgt spid="20493"/>
                  </p:tgtEl>
                </p:cond>
              </p:nextCondLst>
            </p:seq>
            <p:seq concurrent="1" nextAc="seek">
              <p:cTn id="8" restart="whenNotActive" fill="hold" evtFilter="cancelBubble" nodeType="interactiveSeq">
                <p:stCondLst>
                  <p:cond evt="onClick" delay="0">
                    <p:tgtEl>
                      <p:spTgt spid="2049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0497"/>
                                        </p:tgtEl>
                                        <p:attrNameLst>
                                          <p:attrName>style.visibility</p:attrName>
                                        </p:attrNameLst>
                                      </p:cBhvr>
                                      <p:to>
                                        <p:strVal val="visible"/>
                                      </p:to>
                                    </p:set>
                                    <p:animEffect transition="in" filter="box(in)">
                                      <p:cBhvr>
                                        <p:cTn id="13" dur="500"/>
                                        <p:tgtEl>
                                          <p:spTgt spid="20497"/>
                                        </p:tgtEl>
                                      </p:cBhvr>
                                    </p:animEffect>
                                  </p:childTnLst>
                                </p:cTn>
                              </p:par>
                            </p:childTnLst>
                          </p:cTn>
                        </p:par>
                      </p:childTnLst>
                    </p:cTn>
                  </p:par>
                </p:childTnLst>
              </p:cTn>
              <p:nextCondLst>
                <p:cond evt="onClick" delay="0">
                  <p:tgtEl>
                    <p:spTgt spid="20494"/>
                  </p:tgtEl>
                </p:cond>
              </p:nextCondLst>
            </p:seq>
            <p:seq concurrent="1" nextAc="seek">
              <p:cTn id="14" restart="whenNotActive" fill="hold" evtFilter="cancelBubble" nodeType="interactiveSeq">
                <p:stCondLst>
                  <p:cond evt="onClick" delay="0">
                    <p:tgtEl>
                      <p:spTgt spid="20495"/>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98"/>
                                        </p:tgtEl>
                                        <p:attrNameLst>
                                          <p:attrName>style.visibility</p:attrName>
                                        </p:attrNameLst>
                                      </p:cBhvr>
                                      <p:to>
                                        <p:strVal val="visible"/>
                                      </p:to>
                                    </p:set>
                                    <p:animEffect transition="in" filter="box(in)">
                                      <p:cBhvr>
                                        <p:cTn id="19" dur="500"/>
                                        <p:tgtEl>
                                          <p:spTgt spid="20498"/>
                                        </p:tgtEl>
                                      </p:cBhvr>
                                    </p:animEffect>
                                  </p:childTnLst>
                                </p:cTn>
                              </p:par>
                            </p:childTnLst>
                          </p:cTn>
                        </p:par>
                      </p:childTnLst>
                    </p:cTn>
                  </p:par>
                </p:childTnLst>
              </p:cTn>
              <p:nextCondLst>
                <p:cond evt="onClick" delay="0">
                  <p:tgtEl>
                    <p:spTgt spid="20495"/>
                  </p:tgtEl>
                </p:cond>
              </p:nextCondLst>
            </p:seq>
            <p:seq concurrent="1" nextAc="seek">
              <p:cTn id="20" restart="whenNotActive" fill="hold" evtFilter="cancelBubble" nodeType="interactiveSeq">
                <p:stCondLst>
                  <p:cond evt="onClick" delay="0">
                    <p:tgtEl>
                      <p:spTgt spid="2049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0502"/>
                                        </p:tgtEl>
                                        <p:attrNameLst>
                                          <p:attrName>style.visibility</p:attrName>
                                        </p:attrNameLst>
                                      </p:cBhvr>
                                      <p:to>
                                        <p:strVal val="visible"/>
                                      </p:to>
                                    </p:set>
                                    <p:animEffect transition="in" filter="box(in)">
                                      <p:cBhvr>
                                        <p:cTn id="25" dur="500"/>
                                        <p:tgtEl>
                                          <p:spTgt spid="20502"/>
                                        </p:tgtEl>
                                      </p:cBhvr>
                                    </p:animEffect>
                                  </p:childTnLst>
                                </p:cTn>
                              </p:par>
                            </p:childTnLst>
                          </p:cTn>
                        </p:par>
                      </p:childTnLst>
                    </p:cTn>
                  </p:par>
                </p:childTnLst>
              </p:cTn>
              <p:nextCondLst>
                <p:cond evt="onClick" delay="0">
                  <p:tgtEl>
                    <p:spTgt spid="20499"/>
                  </p:tgtEl>
                </p:cond>
              </p:nextCondLst>
            </p:seq>
            <p:seq concurrent="1" nextAc="seek">
              <p:cTn id="26" restart="whenNotActive" fill="hold" evtFilter="cancelBubble" nodeType="interactiveSeq">
                <p:stCondLst>
                  <p:cond evt="onClick" delay="0">
                    <p:tgtEl>
                      <p:spTgt spid="2050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0503"/>
                                        </p:tgtEl>
                                        <p:attrNameLst>
                                          <p:attrName>style.visibility</p:attrName>
                                        </p:attrNameLst>
                                      </p:cBhvr>
                                      <p:to>
                                        <p:strVal val="visible"/>
                                      </p:to>
                                    </p:set>
                                    <p:animEffect transition="in" filter="box(in)">
                                      <p:cBhvr>
                                        <p:cTn id="31" dur="500"/>
                                        <p:tgtEl>
                                          <p:spTgt spid="20503"/>
                                        </p:tgtEl>
                                      </p:cBhvr>
                                    </p:animEffect>
                                  </p:childTnLst>
                                </p:cTn>
                              </p:par>
                            </p:childTnLst>
                          </p:cTn>
                        </p:par>
                      </p:childTnLst>
                    </p:cTn>
                  </p:par>
                </p:childTnLst>
              </p:cTn>
              <p:nextCondLst>
                <p:cond evt="onClick" delay="0">
                  <p:tgtEl>
                    <p:spTgt spid="20500"/>
                  </p:tgtEl>
                </p:cond>
              </p:nextCondLst>
            </p:seq>
            <p:seq concurrent="1" nextAc="seek">
              <p:cTn id="32" restart="whenNotActive" fill="hold" evtFilter="cancelBubble" nodeType="interactiveSeq">
                <p:stCondLst>
                  <p:cond evt="onClick" delay="0">
                    <p:tgtEl>
                      <p:spTgt spid="2050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0504"/>
                                        </p:tgtEl>
                                        <p:attrNameLst>
                                          <p:attrName>style.visibility</p:attrName>
                                        </p:attrNameLst>
                                      </p:cBhvr>
                                      <p:to>
                                        <p:strVal val="visible"/>
                                      </p:to>
                                    </p:set>
                                    <p:animEffect transition="in" filter="box(in)">
                                      <p:cBhvr>
                                        <p:cTn id="37" dur="500"/>
                                        <p:tgtEl>
                                          <p:spTgt spid="20504"/>
                                        </p:tgtEl>
                                      </p:cBhvr>
                                    </p:animEffect>
                                  </p:childTnLst>
                                </p:cTn>
                              </p:par>
                            </p:childTnLst>
                          </p:cTn>
                        </p:par>
                      </p:childTnLst>
                    </p:cTn>
                  </p:par>
                </p:childTnLst>
              </p:cTn>
              <p:nextCondLst>
                <p:cond evt="onClick" delay="0">
                  <p:tgtEl>
                    <p:spTgt spid="20501"/>
                  </p:tgtEl>
                </p:cond>
              </p:nextCondLst>
            </p:seq>
          </p:childTnLst>
        </p:cTn>
      </p:par>
    </p:tnLst>
    <p:bldLst>
      <p:bldP spid="20496" grpId="0" animBg="1"/>
      <p:bldP spid="20497" grpId="0" animBg="1"/>
      <p:bldP spid="20498" grpId="0" animBg="1"/>
      <p:bldP spid="20502" grpId="0" animBg="1"/>
      <p:bldP spid="20503" grpId="0" animBg="1"/>
      <p:bldP spid="2050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smtClean="0">
                <a:solidFill>
                  <a:srgbClr val="0D30DD"/>
                </a:solidFill>
                <a:latin typeface="Cambria" panose="02040503050406030204" pitchFamily="18" charset="0"/>
                <a:ea typeface="Cambria" panose="02040503050406030204" pitchFamily="18" charset="0"/>
              </a:rPr>
              <a:t>KHAI THÁC </a:t>
            </a:r>
            <a:r>
              <a:rPr lang="en-US" sz="2000" b="1" smtClean="0">
                <a:solidFill>
                  <a:srgbClr val="0D30DD"/>
                </a:solidFill>
                <a:latin typeface="Cambria" panose="02040503050406030204" pitchFamily="18" charset="0"/>
                <a:ea typeface="Cambria" panose="02040503050406030204" pitchFamily="18" charset="0"/>
              </a:rPr>
              <a:t>THAN ĐÁ Ở </a:t>
            </a:r>
            <a:r>
              <a:rPr lang="en-US" sz="2000" b="1" dirty="0" smtClean="0">
                <a:solidFill>
                  <a:srgbClr val="0D30DD"/>
                </a:solidFill>
                <a:latin typeface="Cambria" panose="02040503050406030204" pitchFamily="18" charset="0"/>
                <a:ea typeface="Cambria" panose="02040503050406030204" pitchFamily="18" charset="0"/>
              </a:rPr>
              <a:t>QUẢNG NINH</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9" name="Rectangle 7"/>
          <p:cNvSpPr>
            <a:spLocks noGrp="1" noChangeArrowheads="1"/>
          </p:cNvSpPr>
          <p:nvPr>
            <p:ph type="title"/>
          </p:nvPr>
        </p:nvSpPr>
        <p:spPr>
          <a:xfrm>
            <a:off x="1905000" y="457200"/>
            <a:ext cx="5106714" cy="803098"/>
          </a:xfrm>
          <a:solidFill>
            <a:srgbClr val="F65D44"/>
          </a:solidFill>
        </p:spPr>
        <p:txBody>
          <a:bodyPr>
            <a:normAutofit/>
          </a:bodyPr>
          <a:lstStyle/>
          <a:p>
            <a:r>
              <a:rPr lang="vi-VN" altLang="en-US" dirty="0"/>
              <a:t>Hướng dẫn học ở nhà</a:t>
            </a:r>
          </a:p>
        </p:txBody>
      </p:sp>
      <p:sp>
        <p:nvSpPr>
          <p:cNvPr id="2" name="TextBox 1"/>
          <p:cNvSpPr txBox="1"/>
          <p:nvPr/>
        </p:nvSpPr>
        <p:spPr>
          <a:xfrm>
            <a:off x="304800" y="1828800"/>
            <a:ext cx="8458200" cy="3416320"/>
          </a:xfrm>
          <a:prstGeom prst="rect">
            <a:avLst/>
          </a:prstGeom>
          <a:noFill/>
        </p:spPr>
        <p:txBody>
          <a:bodyPr wrap="square" rtlCol="0">
            <a:spAutoFit/>
          </a:bodyPr>
          <a:lstStyle/>
          <a:p>
            <a:pPr algn="ctr"/>
            <a:r>
              <a:rPr lang="en-US" sz="3600" b="1" dirty="0"/>
              <a:t>-</a:t>
            </a:r>
            <a:r>
              <a:rPr lang="pt-BR"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Các em học bài  và bổ sung phần kiến thức ghi chép thiếu trên lớp.</a:t>
            </a:r>
          </a:p>
          <a:p>
            <a:pPr algn="just"/>
            <a:r>
              <a:rPr lang="en-US" sz="3600" b="1" i="1">
                <a:solidFill>
                  <a:srgbClr val="FF0000"/>
                </a:solidFill>
                <a:latin typeface="Cambria" panose="02040503050406030204" pitchFamily="18" charset="0"/>
                <a:ea typeface="Cambria" panose="02040503050406030204" pitchFamily="18" charset="0"/>
              </a:rPr>
              <a:t>Tìm hiểu về một loại khoáng sản chủ yếu của Việt Nam</a:t>
            </a:r>
            <a:r>
              <a:rPr lang="en-US" sz="3600" b="1" i="1" smtClean="0">
                <a:solidFill>
                  <a:srgbClr val="FF0000"/>
                </a:solidFill>
                <a:latin typeface="Cambria" panose="02040503050406030204" pitchFamily="18" charset="0"/>
                <a:ea typeface="Cambria" panose="02040503050406030204" pitchFamily="18" charset="0"/>
              </a:rPr>
              <a:t>.</a:t>
            </a:r>
          </a:p>
          <a:p>
            <a:pPr algn="just"/>
            <a:r>
              <a:rPr lang="en-US" sz="3600" b="1" i="1" smtClean="0">
                <a:solidFill>
                  <a:srgbClr val="FF0000"/>
                </a:solidFill>
                <a:latin typeface="Cambria" panose="02040503050406030204" pitchFamily="18" charset="0"/>
                <a:ea typeface="Cambria" panose="02040503050406030204" pitchFamily="18" charset="0"/>
              </a:rPr>
              <a:t>- Là một HS em đã thực hành tiết kiệm khoáng sản như thế nào?</a:t>
            </a:r>
            <a:endParaRPr lang="vi-VN" sz="36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23662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156679">
                                            <p:txEl>
                                              <p:charRg st="4294967295" end="4294967295"/>
                                            </p:txEl>
                                          </p:spTgt>
                                        </p:tgtEl>
                                        <p:attrNameLst>
                                          <p:attrName>style.visibility</p:attrName>
                                        </p:attrNameLst>
                                      </p:cBhvr>
                                      <p:to>
                                        <p:strVal val="visible"/>
                                      </p:to>
                                    </p:set>
                                    <p:animEffect transition="in" filter="fade">
                                      <p:cBhvr>
                                        <p:cTn id="7" dur="600">
                                          <p:stCondLst>
                                            <p:cond delay="0"/>
                                          </p:stCondLst>
                                        </p:cTn>
                                        <p:tgtEl>
                                          <p:spTgt spid="156679">
                                            <p:txEl>
                                              <p:charRg st="4294967295" end="4294967295"/>
                                            </p:txEl>
                                          </p:spTgt>
                                        </p:tgtEl>
                                      </p:cBhvr>
                                    </p:animEffect>
                                    <p:anim calcmode="lin" valueType="num">
                                      <p:cBhvr>
                                        <p:cTn id="8" dur="600" fill="hold">
                                          <p:stCondLst>
                                            <p:cond delay="0"/>
                                          </p:stCondLst>
                                        </p:cTn>
                                        <p:tgtEl>
                                          <p:spTgt spid="156679">
                                            <p:txEl>
                                              <p:charRg st="4294967295" end="4294967295"/>
                                            </p:txEl>
                                          </p:spTgt>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156679">
                                            <p:txEl>
                                              <p:charRg st="4294967295" end="4294967295"/>
                                            </p:txEl>
                                          </p:spTgt>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156679">
                                            <p:txEl>
                                              <p:charRg st="4294967295" end="429496729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4ae73927_2c8d41aa_6008_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WordArt 3"/>
          <p:cNvSpPr>
            <a:spLocks noChangeArrowheads="1" noChangeShapeType="1" noTextEdit="1"/>
          </p:cNvSpPr>
          <p:nvPr/>
        </p:nvSpPr>
        <p:spPr bwMode="auto">
          <a:xfrm>
            <a:off x="914400" y="1600200"/>
            <a:ext cx="7010400" cy="2989263"/>
          </a:xfrm>
          <a:prstGeom prst="rect">
            <a:avLst/>
          </a:prstGeom>
        </p:spPr>
        <p:txBody>
          <a:bodyPr wrap="none" fromWordArt="1">
            <a:prstTxWarp prst="textSlantUp">
              <a:avLst>
                <a:gd name="adj" fmla="val 32056"/>
              </a:avLst>
            </a:prstTxWarp>
          </a:bodyPr>
          <a:lstStyle/>
          <a:p>
            <a:pPr algn="ctr"/>
            <a:r>
              <a:rPr lang="en-US" sz="3600" i="1" kern="10">
                <a:ln w="9525">
                  <a:solidFill>
                    <a:srgbClr val="FF66FF"/>
                  </a:solidFill>
                  <a:round/>
                  <a:headEnd/>
                  <a:tailEnd/>
                </a:ln>
                <a:solidFill>
                  <a:srgbClr val="FF0000"/>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Bìa học đến đây là kết thúc !</a:t>
            </a:r>
          </a:p>
          <a:p>
            <a:pPr algn="ctr"/>
            <a:r>
              <a:rPr lang="en-US" sz="3600" i="1" kern="10">
                <a:ln w="9525">
                  <a:solidFill>
                    <a:srgbClr val="FF66FF"/>
                  </a:solidFill>
                  <a:round/>
                  <a:headEnd/>
                  <a:tailEnd/>
                </a:ln>
                <a:solidFill>
                  <a:srgbClr val="FF0000"/>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Thân ái chào các em !</a:t>
            </a:r>
          </a:p>
        </p:txBody>
      </p:sp>
    </p:spTree>
    <p:extLst>
      <p:ext uri="{BB962C8B-B14F-4D97-AF65-F5344CB8AC3E}">
        <p14:creationId xmlns:p14="http://schemas.microsoft.com/office/powerpoint/2010/main" val="1286498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86800" cy="6247864"/>
          </a:xfrm>
          <a:prstGeom prst="rect">
            <a:avLst/>
          </a:prstGeom>
        </p:spPr>
        <p:txBody>
          <a:bodyPr wrap="square">
            <a:spAutoFit/>
          </a:bodyPr>
          <a:lstStyle/>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6.</a:t>
            </a:r>
            <a:r>
              <a:rPr lang="en-US" b="1" i="1">
                <a:latin typeface="Arial" panose="020B0604020202020204" pitchFamily="34" charset="0"/>
                <a:ea typeface="Times New Roman" panose="02020603050405020304" pitchFamily="18" charset="0"/>
                <a:cs typeface="Times New Roman" panose="02020603050405020304" pitchFamily="18" charset="0"/>
              </a:rPr>
              <a:t> Tính nhiệt đới của thiên nhiên nước ta được bảo toàn trên phần lớn diện tích lãnh thổ do địa hình </a:t>
            </a:r>
            <a:r>
              <a:rPr lang="en-US" b="1" i="1" smtClean="0">
                <a:latin typeface="Arial" panose="020B0604020202020204" pitchFamily="34" charset="0"/>
                <a:ea typeface="Times New Roman" panose="02020603050405020304" pitchFamily="18" charset="0"/>
                <a:cs typeface="Times New Roman" panose="02020603050405020304" pitchFamily="18" charset="0"/>
              </a:rPr>
              <a:t>nước ta chủ yếu </a:t>
            </a:r>
            <a:r>
              <a:rPr lang="en-US" b="1" i="1">
                <a:latin typeface="Arial" panose="020B0604020202020204" pitchFamily="34" charset="0"/>
                <a:ea typeface="Times New Roman" panose="02020603050405020304" pitchFamily="18" charset="0"/>
                <a:cs typeface="Times New Roman" panose="02020603050405020304" pitchFamily="18" charset="0"/>
              </a:rPr>
              <a:t>là</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đồi núi cao.                             </a:t>
            </a:r>
            <a:r>
              <a:rPr lang="en-US">
                <a:solidFill>
                  <a:srgbClr val="FF0000"/>
                </a:solidFill>
                <a:latin typeface="Arial" panose="020B0604020202020204" pitchFamily="34" charset="0"/>
                <a:ea typeface="Times New Roman" panose="02020603050405020304" pitchFamily="18" charset="0"/>
                <a:cs typeface="Times New Roman" panose="02020603050405020304" pitchFamily="18" charset="0"/>
              </a:rPr>
              <a:t>B. </a:t>
            </a:r>
            <a:r>
              <a:rPr lang="en-US"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đồi </a:t>
            </a:r>
            <a:r>
              <a:rPr lang="en-US">
                <a:solidFill>
                  <a:srgbClr val="FF0000"/>
                </a:solidFill>
                <a:latin typeface="Arial" panose="020B0604020202020204" pitchFamily="34" charset="0"/>
                <a:ea typeface="Times New Roman" panose="02020603050405020304" pitchFamily="18" charset="0"/>
                <a:cs typeface="Times New Roman" panose="02020603050405020304" pitchFamily="18" charset="0"/>
              </a:rPr>
              <a:t>núi thấp.</a:t>
            </a:r>
            <a:endParaRPr lang="en-US" sz="1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C. đồng bằng.                             D. cao nguyên.</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7.</a:t>
            </a:r>
            <a:r>
              <a:rPr lang="en-US" b="1" i="1">
                <a:latin typeface="Arial" panose="020B0604020202020204" pitchFamily="34" charset="0"/>
                <a:ea typeface="Times New Roman" panose="02020603050405020304" pitchFamily="18" charset="0"/>
                <a:cs typeface="Times New Roman" panose="02020603050405020304" pitchFamily="18" charset="0"/>
              </a:rPr>
              <a:t> Đai nhiệt đới gió mùa có loại đất chủ yếu nào sau đây?</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Phù sa.          </a:t>
            </a:r>
            <a:r>
              <a:rPr lang="en-US">
                <a:solidFill>
                  <a:srgbClr val="FF0000"/>
                </a:solidFill>
                <a:latin typeface="Arial" panose="020B0604020202020204" pitchFamily="34" charset="0"/>
                <a:ea typeface="Times New Roman" panose="02020603050405020304" pitchFamily="18" charset="0"/>
                <a:cs typeface="Times New Roman" panose="02020603050405020304" pitchFamily="18" charset="0"/>
              </a:rPr>
              <a:t>B. Feralit.            </a:t>
            </a:r>
            <a:r>
              <a:rPr lang="en-US">
                <a:latin typeface="Arial" panose="020B0604020202020204" pitchFamily="34" charset="0"/>
                <a:ea typeface="Times New Roman" panose="02020603050405020304" pitchFamily="18" charset="0"/>
                <a:cs typeface="Times New Roman" panose="02020603050405020304" pitchFamily="18" charset="0"/>
              </a:rPr>
              <a:t>C. Mùn thô.         D. Cát biển.</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8.</a:t>
            </a:r>
            <a:r>
              <a:rPr lang="en-US" b="1" i="1">
                <a:latin typeface="Arial" panose="020B0604020202020204" pitchFamily="34" charset="0"/>
                <a:ea typeface="Times New Roman" panose="02020603050405020304" pitchFamily="18" charset="0"/>
                <a:cs typeface="Times New Roman" panose="02020603050405020304" pitchFamily="18" charset="0"/>
              </a:rPr>
              <a:t> Ở vùng Tây Bắc có mùa đông ngắn và ấm hơn vùng Đông Bắc do ảnh hưởng của dãy núi nào sau đây?</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73380" marR="30480" indent="-342900" algn="just">
              <a:lnSpc>
                <a:spcPts val="1800"/>
              </a:lnSpc>
              <a:spcBef>
                <a:spcPts val="0"/>
              </a:spcBef>
              <a:spcAft>
                <a:spcPts val="1200"/>
              </a:spcAft>
              <a:buAutoNum type="alphaUcPeriod"/>
            </a:pPr>
            <a:r>
              <a:rPr lang="en-US" smtClean="0">
                <a:latin typeface="Arial" panose="020B0604020202020204" pitchFamily="34" charset="0"/>
                <a:ea typeface="Times New Roman" panose="02020603050405020304" pitchFamily="18" charset="0"/>
                <a:cs typeface="Times New Roman" panose="02020603050405020304" pitchFamily="18" charset="0"/>
              </a:rPr>
              <a:t>Ngân Sơn.                                             B</a:t>
            </a:r>
            <a:r>
              <a:rPr lang="en-US">
                <a:latin typeface="Arial" panose="020B0604020202020204" pitchFamily="34" charset="0"/>
                <a:ea typeface="Times New Roman" panose="02020603050405020304" pitchFamily="18" charset="0"/>
                <a:cs typeface="Times New Roman" panose="02020603050405020304" pitchFamily="18" charset="0"/>
              </a:rPr>
              <a:t>. Pu Đen </a:t>
            </a:r>
            <a:r>
              <a:rPr lang="en-US" smtClean="0">
                <a:latin typeface="Arial" panose="020B0604020202020204" pitchFamily="34" charset="0"/>
                <a:ea typeface="Times New Roman" panose="02020603050405020304" pitchFamily="18" charset="0"/>
                <a:cs typeface="Times New Roman" panose="02020603050405020304" pitchFamily="18" charset="0"/>
              </a:rPr>
              <a:t>Đinh.</a:t>
            </a:r>
            <a:endParaRPr lang="en-US" sz="1400" smtClean="0">
              <a:latin typeface="Calibri" panose="020F0502020204030204" pitchFamily="34" charset="0"/>
              <a:ea typeface="Times New Roman" panose="02020603050405020304" pitchFamily="18" charset="0"/>
              <a:cs typeface="Times New Roman" panose="02020603050405020304" pitchFamily="18" charset="0"/>
            </a:endParaRPr>
          </a:p>
          <a:p>
            <a:pPr marL="373380" marR="30480" indent="-342900" algn="just">
              <a:lnSpc>
                <a:spcPts val="1800"/>
              </a:lnSpc>
              <a:spcBef>
                <a:spcPts val="0"/>
              </a:spcBef>
              <a:spcAft>
                <a:spcPts val="1200"/>
              </a:spcAft>
              <a:buAutoNum type="alphaUcPeriod"/>
            </a:pPr>
            <a:r>
              <a:rPr lang="en-US" smtClean="0">
                <a:latin typeface="Arial" panose="020B0604020202020204" pitchFamily="34" charset="0"/>
                <a:ea typeface="Times New Roman" panose="02020603050405020304" pitchFamily="18" charset="0"/>
                <a:cs typeface="Times New Roman" panose="02020603050405020304" pitchFamily="18" charset="0"/>
              </a:rPr>
              <a:t>C</a:t>
            </a:r>
            <a:r>
              <a:rPr lang="en-US">
                <a:latin typeface="Arial" panose="020B0604020202020204" pitchFamily="34" charset="0"/>
                <a:ea typeface="Times New Roman" panose="02020603050405020304" pitchFamily="18" charset="0"/>
                <a:cs typeface="Times New Roman" panose="02020603050405020304" pitchFamily="18" charset="0"/>
              </a:rPr>
              <a:t>. Đông Triều.            </a:t>
            </a:r>
            <a:r>
              <a:rPr lang="en-US" smtClean="0">
                <a:latin typeface="Arial" panose="020B0604020202020204" pitchFamily="34" charset="0"/>
                <a:ea typeface="Times New Roman" panose="02020603050405020304" pitchFamily="18" charset="0"/>
                <a:cs typeface="Times New Roman" panose="02020603050405020304" pitchFamily="18" charset="0"/>
              </a:rPr>
              <a:t>                            </a:t>
            </a:r>
            <a:r>
              <a:rPr lang="en-US"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D</a:t>
            </a:r>
            <a:r>
              <a:rPr lang="en-US">
                <a:solidFill>
                  <a:srgbClr val="FF0000"/>
                </a:solidFill>
                <a:latin typeface="Arial" panose="020B0604020202020204" pitchFamily="34" charset="0"/>
                <a:ea typeface="Times New Roman" panose="02020603050405020304" pitchFamily="18" charset="0"/>
                <a:cs typeface="Times New Roman" panose="02020603050405020304" pitchFamily="18" charset="0"/>
              </a:rPr>
              <a:t>. Hoàng Liên Sơn.</a:t>
            </a:r>
            <a:endParaRPr lang="en-US" sz="1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9.</a:t>
            </a:r>
            <a:r>
              <a:rPr lang="en-US" b="1" i="1">
                <a:latin typeface="Arial" panose="020B0604020202020204" pitchFamily="34" charset="0"/>
                <a:ea typeface="Times New Roman" panose="02020603050405020304" pitchFamily="18" charset="0"/>
                <a:cs typeface="Times New Roman" panose="02020603050405020304" pitchFamily="18" charset="0"/>
              </a:rPr>
              <a:t> Ở đai cận nhiệt đới gió mùa trên núi không phổ biến loại rừng nào sau đây?</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Rừng cận nhiệt lá rộng.                   B. Rừng lá kim.</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solidFill>
                  <a:srgbClr val="FF0000"/>
                </a:solidFill>
                <a:latin typeface="Arial" panose="020B0604020202020204" pitchFamily="34" charset="0"/>
                <a:ea typeface="Times New Roman" panose="02020603050405020304" pitchFamily="18" charset="0"/>
                <a:cs typeface="Times New Roman" panose="02020603050405020304" pitchFamily="18" charset="0"/>
              </a:rPr>
              <a:t>C. Rừng nhiệt đới gió mùa.   </a:t>
            </a:r>
            <a:r>
              <a:rPr lang="en-US">
                <a:latin typeface="Arial" panose="020B0604020202020204" pitchFamily="34" charset="0"/>
                <a:ea typeface="Times New Roman" panose="02020603050405020304" pitchFamily="18" charset="0"/>
                <a:cs typeface="Times New Roman" panose="02020603050405020304" pitchFamily="18" charset="0"/>
              </a:rPr>
              <a:t>              D. Rừng hỗn giao.</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10.</a:t>
            </a:r>
            <a:r>
              <a:rPr lang="en-US" b="1" i="1">
                <a:latin typeface="Arial" panose="020B0604020202020204" pitchFamily="34" charset="0"/>
                <a:ea typeface="Times New Roman" panose="02020603050405020304" pitchFamily="18" charset="0"/>
                <a:cs typeface="Times New Roman" panose="02020603050405020304" pitchFamily="18" charset="0"/>
              </a:rPr>
              <a:t> Ở vùng đồi núi nước ta có địa hình chia cắt phức tạp nên gây khó khăn cho</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solidFill>
                  <a:srgbClr val="FF0000"/>
                </a:solidFill>
                <a:latin typeface="Arial" panose="020B0604020202020204" pitchFamily="34" charset="0"/>
                <a:ea typeface="Times New Roman" panose="02020603050405020304" pitchFamily="18" charset="0"/>
                <a:cs typeface="Times New Roman" panose="02020603050405020304" pitchFamily="18" charset="0"/>
              </a:rPr>
              <a:t>A. giao thông vận tải. </a:t>
            </a:r>
            <a:r>
              <a:rPr lang="en-US">
                <a:latin typeface="Arial" panose="020B0604020202020204" pitchFamily="34" charset="0"/>
                <a:ea typeface="Times New Roman" panose="02020603050405020304" pitchFamily="18" charset="0"/>
                <a:cs typeface="Times New Roman" panose="02020603050405020304" pitchFamily="18" charset="0"/>
              </a:rPr>
              <a:t>                          B. tài chính ngân hàng.</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C. cải tạo môi trường.                       </a:t>
            </a:r>
            <a:r>
              <a:rPr lang="en-US" smtClean="0">
                <a:latin typeface="Arial" panose="020B0604020202020204" pitchFamily="34" charset="0"/>
                <a:ea typeface="Times New Roman" panose="02020603050405020304" pitchFamily="18" charset="0"/>
                <a:cs typeface="Times New Roman" panose="02020603050405020304" pitchFamily="18" charset="0"/>
              </a:rPr>
              <a:t>   </a:t>
            </a:r>
            <a:r>
              <a:rPr lang="en-US">
                <a:latin typeface="Arial" panose="020B0604020202020204" pitchFamily="34" charset="0"/>
                <a:ea typeface="Times New Roman" panose="02020603050405020304" pitchFamily="18" charset="0"/>
                <a:cs typeface="Times New Roman" panose="02020603050405020304" pitchFamily="18" charset="0"/>
              </a:rPr>
              <a:t>D. phát triển thủy điện.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84008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việc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khai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phân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bố</a:t>
            </a:r>
            <a:r>
              <a:rPr lang="en-US" sz="2400" i="1" dirty="0" smtClean="0">
                <a:solidFill>
                  <a:srgbClr val="FF0000"/>
                </a:solidFill>
                <a:latin typeface="Cambria" pitchFamily="18" charset="0"/>
                <a:ea typeface="Cambria" pitchFamily="18" charset="0"/>
              </a:rPr>
              <a:t> ở </a:t>
            </a:r>
            <a:r>
              <a:rPr lang="en-US" sz="2400" i="1" dirty="0" err="1" smtClean="0">
                <a:solidFill>
                  <a:srgbClr val="FF0000"/>
                </a:solidFill>
                <a:latin typeface="Cambria" pitchFamily="18" charset="0"/>
                <a:ea typeface="Cambria" pitchFamily="18" charset="0"/>
              </a:rPr>
              <a:t>vùng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nước</a:t>
            </a:r>
            <a:r>
              <a:rPr lang="en-US" sz="2400" i="1" dirty="0" smtClean="0">
                <a:solidFill>
                  <a:srgbClr val="FF0000"/>
                </a:solidFill>
                <a:latin typeface="Cambria" pitchFamily="18" charset="0"/>
                <a:ea typeface="Cambria" pitchFamily="18" charset="0"/>
              </a:rPr>
              <a:t> ta?</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KHAI THÁC BÔ-XÍT Ở TÂY NGUYÊN</a:t>
            </a:r>
            <a:endParaRPr lang="en-US" sz="2400" b="1" dirty="0">
              <a:solidFill>
                <a:srgbClr val="0D30DD"/>
              </a:solidFill>
              <a:latin typeface="Cambria" pitchFamily="18" charset="0"/>
              <a:ea typeface="Cambria" pitchFamily="18" charset="0"/>
            </a:endParaRP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810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KHOÁNG SẢN VIỆT </a:t>
            </a:r>
            <a:r>
              <a:rPr lang="en-US"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1063628" y="-179623"/>
            <a:ext cx="936942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smtClean="0">
                <a:effectLst>
                  <a:outerShdw blurRad="38100" dist="38100" dir="2700000" algn="tl">
                    <a:srgbClr val="000000">
                      <a:alpha val="43137"/>
                    </a:srgbClr>
                  </a:outerShdw>
                </a:effectLst>
                <a:latin typeface="Cambria" pitchFamily="18" charset="0"/>
              </a:rPr>
              <a:t>TIẾT 10- BÀI </a:t>
            </a:r>
            <a:r>
              <a:rPr lang="en-US" sz="2700" b="1" dirty="0" smtClean="0">
                <a:effectLst>
                  <a:outerShdw blurRad="38100" dist="38100" dir="2700000" algn="tl">
                    <a:srgbClr val="000000">
                      <a:alpha val="43137"/>
                    </a:srgbClr>
                  </a:outerShdw>
                </a:effectLst>
                <a:latin typeface="Cambria" pitchFamily="18" charset="0"/>
              </a:rPr>
              <a:t>3</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err="1" smtClean="0">
                <a:ln w="10541" cmpd="sng">
                  <a:solidFill>
                    <a:schemeClr val="accent1">
                      <a:shade val="88000"/>
                      <a:satMod val="110000"/>
                    </a:schemeClr>
                  </a:solidFill>
                  <a:prstDash val="solid"/>
                </a:ln>
                <a:solidFill>
                  <a:srgbClr val="002060"/>
                </a:solidFill>
                <a:latin typeface="Cambria" pitchFamily="18" charset="0"/>
              </a:rPr>
              <a:t>dạy</a:t>
            </a:r>
            <a:r>
              <a:rPr lang="en-US" sz="2500" b="1" smtClean="0">
                <a:ln w="10541" cmpd="sng">
                  <a:solidFill>
                    <a:schemeClr val="accent1">
                      <a:shade val="88000"/>
                      <a:satMod val="110000"/>
                    </a:schemeClr>
                  </a:solidFill>
                  <a:prstDash val="solid"/>
                </a:ln>
                <a:solidFill>
                  <a:srgbClr val="002060"/>
                </a:solidFill>
                <a:latin typeface="Cambria" pitchFamily="18" charset="0"/>
              </a:rPr>
              <a:t>: CHU THỊ TRÚC</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smtClean="0">
                <a:ln w="10541" cmpd="sng">
                  <a:solidFill>
                    <a:schemeClr val="accent1">
                      <a:shade val="88000"/>
                      <a:satMod val="110000"/>
                    </a:schemeClr>
                  </a:solidFill>
                  <a:prstDash val="solid"/>
                </a:ln>
                <a:solidFill>
                  <a:srgbClr val="002060"/>
                </a:solidFill>
                <a:latin typeface="Cambria" pitchFamily="18" charset="0"/>
              </a:rPr>
              <a:t>: 8i</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a:effectLst>
                  <a:outerShdw blurRad="38100" dist="38100" dir="2700000" algn="tl">
                    <a:srgbClr val="000000">
                      <a:alpha val="43137"/>
                    </a:srgbClr>
                  </a:outerShdw>
                </a:effectLst>
                <a:latin typeface="Cambria" pitchFamily="18" charset="0"/>
              </a:rPr>
              <a:t>TIẾT 10- BÀI 3</a:t>
            </a:r>
          </a:p>
          <a:p>
            <a:r>
              <a:rPr lang="en-US" sz="2400" b="1" smtClean="0">
                <a:solidFill>
                  <a:srgbClr val="FF0000"/>
                </a:solidFill>
                <a:effectLst>
                  <a:outerShdw blurRad="38100" dist="38100" dir="2700000" algn="tl">
                    <a:srgbClr val="000000">
                      <a:alpha val="43137"/>
                    </a:srgbClr>
                  </a:outerShdw>
                </a:effectLst>
                <a:latin typeface="Cambria" pitchFamily="18" charset="0"/>
              </a:rPr>
              <a:t> BÀI </a:t>
            </a:r>
            <a:r>
              <a:rPr lang="en-US" sz="2400" b="1" dirty="0" smtClean="0">
                <a:solidFill>
                  <a:srgbClr val="FF0000"/>
                </a:solidFill>
                <a:effectLst>
                  <a:outerShdw blurRad="38100" dist="38100" dir="2700000" algn="tl">
                    <a:srgbClr val="000000">
                      <a:alpha val="43137"/>
                    </a:srgbClr>
                  </a:outerShdw>
                </a:effectLst>
                <a:latin typeface="Cambria" pitchFamily="18" charset="0"/>
              </a:rPr>
              <a:t>3. KHOÁNG SẢN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Box 6"/>
          <p:cNvSpPr txBox="1">
            <a:spLocks noChangeArrowheads="1"/>
          </p:cNvSpPr>
          <p:nvPr/>
        </p:nvSpPr>
        <p:spPr bwMode="auto">
          <a:xfrm>
            <a:off x="533400" y="3200400"/>
            <a:ext cx="8153400" cy="1200150"/>
          </a:xfrm>
          <a:prstGeom prst="rect">
            <a:avLst/>
          </a:prstGeom>
          <a:solidFill>
            <a:schemeClr val="bg2">
              <a:lumMod val="90000"/>
            </a:schemeClr>
          </a:solidFill>
          <a:ln/>
        </p:spPr>
        <p:style>
          <a:lnRef idx="3">
            <a:schemeClr val="lt1"/>
          </a:lnRef>
          <a:fillRef idx="1">
            <a:schemeClr val="accent6"/>
          </a:fillRef>
          <a:effectRef idx="1">
            <a:schemeClr val="accent6"/>
          </a:effectRef>
          <a:fontRef idx="minor">
            <a:schemeClr val="lt1"/>
          </a:fontRef>
        </p:style>
        <p:txBody>
          <a:bodyPr>
            <a:spAutoFit/>
          </a:bodyPr>
          <a:lstStyle>
            <a:lvl1pPr>
              <a:defRPr b="1">
                <a:solidFill>
                  <a:schemeClr val="tx1"/>
                </a:solidFill>
                <a:latin typeface="Arial Black" pitchFamily="34" charset="0"/>
              </a:defRPr>
            </a:lvl1pPr>
            <a:lvl2pPr marL="742950" indent="-285750">
              <a:defRPr b="1">
                <a:solidFill>
                  <a:schemeClr val="tx1"/>
                </a:solidFill>
                <a:latin typeface="Arial Black" pitchFamily="34" charset="0"/>
              </a:defRPr>
            </a:lvl2pPr>
            <a:lvl3pPr marL="1143000" indent="-228600">
              <a:defRPr b="1">
                <a:solidFill>
                  <a:schemeClr val="tx1"/>
                </a:solidFill>
                <a:latin typeface="Arial Black" pitchFamily="34" charset="0"/>
              </a:defRPr>
            </a:lvl3pPr>
            <a:lvl4pPr marL="1600200" indent="-228600">
              <a:defRPr b="1">
                <a:solidFill>
                  <a:schemeClr val="tx1"/>
                </a:solidFill>
                <a:latin typeface="Arial Black" pitchFamily="34" charset="0"/>
              </a:defRPr>
            </a:lvl4pPr>
            <a:lvl5pPr marL="2057400" indent="-228600">
              <a:defRPr b="1">
                <a:solidFill>
                  <a:schemeClr val="tx1"/>
                </a:solidFill>
                <a:latin typeface="Arial Black" pitchFamily="34" charset="0"/>
              </a:defRPr>
            </a:lvl5pPr>
            <a:lvl6pPr marL="2514600" indent="-228600" eaLnBrk="0" fontAlgn="base" hangingPunct="0">
              <a:spcBef>
                <a:spcPct val="0"/>
              </a:spcBef>
              <a:spcAft>
                <a:spcPct val="0"/>
              </a:spcAft>
              <a:defRPr b="1">
                <a:solidFill>
                  <a:schemeClr val="tx1"/>
                </a:solidFill>
                <a:latin typeface="Arial Black" pitchFamily="34" charset="0"/>
              </a:defRPr>
            </a:lvl6pPr>
            <a:lvl7pPr marL="2971800" indent="-228600" eaLnBrk="0" fontAlgn="base" hangingPunct="0">
              <a:spcBef>
                <a:spcPct val="0"/>
              </a:spcBef>
              <a:spcAft>
                <a:spcPct val="0"/>
              </a:spcAft>
              <a:defRPr b="1">
                <a:solidFill>
                  <a:schemeClr val="tx1"/>
                </a:solidFill>
                <a:latin typeface="Arial Black" pitchFamily="34" charset="0"/>
              </a:defRPr>
            </a:lvl7pPr>
            <a:lvl8pPr marL="3429000" indent="-228600" eaLnBrk="0" fontAlgn="base" hangingPunct="0">
              <a:spcBef>
                <a:spcPct val="0"/>
              </a:spcBef>
              <a:spcAft>
                <a:spcPct val="0"/>
              </a:spcAft>
              <a:defRPr b="1">
                <a:solidFill>
                  <a:schemeClr val="tx1"/>
                </a:solidFill>
                <a:latin typeface="Arial Black" pitchFamily="34" charset="0"/>
              </a:defRPr>
            </a:lvl8pPr>
            <a:lvl9pPr marL="3886200" indent="-228600" eaLnBrk="0" fontAlgn="base" hangingPunct="0">
              <a:spcBef>
                <a:spcPct val="0"/>
              </a:spcBef>
              <a:spcAft>
                <a:spcPct val="0"/>
              </a:spcAft>
              <a:defRPr b="1">
                <a:solidFill>
                  <a:schemeClr val="tx1"/>
                </a:solidFill>
                <a:latin typeface="Arial Black" pitchFamily="34" charset="0"/>
              </a:defRPr>
            </a:lvl9pPr>
          </a:lstStyle>
          <a:p>
            <a:pPr>
              <a:spcBef>
                <a:spcPct val="50000"/>
              </a:spcBef>
              <a:defRPr/>
            </a:pPr>
            <a:r>
              <a:rPr lang="en-US" altLang="en-US" sz="3600" i="1" dirty="0">
                <a:latin typeface="Times New Roman" panose="02020603050405020304" pitchFamily="18" charset="0"/>
                <a:cs typeface="Times New Roman" panose="02020603050405020304" pitchFamily="18" charset="0"/>
              </a:rPr>
              <a:t>Những nơi tập trung khoáng sản gọi là mỏ khoáng sản .</a:t>
            </a:r>
            <a:endParaRPr lang="vi-VN" altLang="en-US" sz="3600" i="1" dirty="0">
              <a:latin typeface="Times New Roman" panose="02020603050405020304" pitchFamily="18" charset="0"/>
              <a:cs typeface="Times New Roman" panose="02020603050405020304" pitchFamily="18" charset="0"/>
            </a:endParaRPr>
          </a:p>
        </p:txBody>
      </p:sp>
      <p:sp>
        <p:nvSpPr>
          <p:cNvPr id="6152" name="Text Box 8"/>
          <p:cNvSpPr txBox="1">
            <a:spLocks noChangeArrowheads="1"/>
          </p:cNvSpPr>
          <p:nvPr/>
        </p:nvSpPr>
        <p:spPr bwMode="auto">
          <a:xfrm>
            <a:off x="533400" y="1524000"/>
            <a:ext cx="8305800" cy="1754188"/>
          </a:xfrm>
          <a:prstGeom prst="rect">
            <a:avLst/>
          </a:prstGeom>
          <a:solidFill>
            <a:schemeClr val="bg2">
              <a:lumMod val="90000"/>
            </a:schemeClr>
          </a:solidFill>
          <a:ln/>
        </p:spPr>
        <p:style>
          <a:lnRef idx="3">
            <a:schemeClr val="lt1"/>
          </a:lnRef>
          <a:fillRef idx="1">
            <a:schemeClr val="accent6"/>
          </a:fillRef>
          <a:effectRef idx="1">
            <a:schemeClr val="accent6"/>
          </a:effectRef>
          <a:fontRef idx="minor">
            <a:schemeClr val="lt1"/>
          </a:fontRef>
        </p:style>
        <p:txBody>
          <a:bodyPr>
            <a:spAutoFit/>
          </a:bodyPr>
          <a:lstStyle>
            <a:lvl1pPr>
              <a:defRPr b="1">
                <a:solidFill>
                  <a:schemeClr val="tx1"/>
                </a:solidFill>
                <a:latin typeface="Arial Black" pitchFamily="34" charset="0"/>
              </a:defRPr>
            </a:lvl1pPr>
            <a:lvl2pPr marL="742950" indent="-285750">
              <a:defRPr b="1">
                <a:solidFill>
                  <a:schemeClr val="tx1"/>
                </a:solidFill>
                <a:latin typeface="Arial Black" pitchFamily="34" charset="0"/>
              </a:defRPr>
            </a:lvl2pPr>
            <a:lvl3pPr marL="1143000" indent="-228600">
              <a:defRPr b="1">
                <a:solidFill>
                  <a:schemeClr val="tx1"/>
                </a:solidFill>
                <a:latin typeface="Arial Black" pitchFamily="34" charset="0"/>
              </a:defRPr>
            </a:lvl3pPr>
            <a:lvl4pPr marL="1600200" indent="-228600">
              <a:defRPr b="1">
                <a:solidFill>
                  <a:schemeClr val="tx1"/>
                </a:solidFill>
                <a:latin typeface="Arial Black" pitchFamily="34" charset="0"/>
              </a:defRPr>
            </a:lvl4pPr>
            <a:lvl5pPr marL="2057400" indent="-228600">
              <a:defRPr b="1">
                <a:solidFill>
                  <a:schemeClr val="tx1"/>
                </a:solidFill>
                <a:latin typeface="Arial Black" pitchFamily="34" charset="0"/>
              </a:defRPr>
            </a:lvl5pPr>
            <a:lvl6pPr marL="2514600" indent="-228600" eaLnBrk="0" fontAlgn="base" hangingPunct="0">
              <a:spcBef>
                <a:spcPct val="0"/>
              </a:spcBef>
              <a:spcAft>
                <a:spcPct val="0"/>
              </a:spcAft>
              <a:defRPr b="1">
                <a:solidFill>
                  <a:schemeClr val="tx1"/>
                </a:solidFill>
                <a:latin typeface="Arial Black" pitchFamily="34" charset="0"/>
              </a:defRPr>
            </a:lvl6pPr>
            <a:lvl7pPr marL="2971800" indent="-228600" eaLnBrk="0" fontAlgn="base" hangingPunct="0">
              <a:spcBef>
                <a:spcPct val="0"/>
              </a:spcBef>
              <a:spcAft>
                <a:spcPct val="0"/>
              </a:spcAft>
              <a:defRPr b="1">
                <a:solidFill>
                  <a:schemeClr val="tx1"/>
                </a:solidFill>
                <a:latin typeface="Arial Black" pitchFamily="34" charset="0"/>
              </a:defRPr>
            </a:lvl7pPr>
            <a:lvl8pPr marL="3429000" indent="-228600" eaLnBrk="0" fontAlgn="base" hangingPunct="0">
              <a:spcBef>
                <a:spcPct val="0"/>
              </a:spcBef>
              <a:spcAft>
                <a:spcPct val="0"/>
              </a:spcAft>
              <a:defRPr b="1">
                <a:solidFill>
                  <a:schemeClr val="tx1"/>
                </a:solidFill>
                <a:latin typeface="Arial Black" pitchFamily="34" charset="0"/>
              </a:defRPr>
            </a:lvl8pPr>
            <a:lvl9pPr marL="3886200" indent="-228600" eaLnBrk="0" fontAlgn="base" hangingPunct="0">
              <a:spcBef>
                <a:spcPct val="0"/>
              </a:spcBef>
              <a:spcAft>
                <a:spcPct val="0"/>
              </a:spcAft>
              <a:defRPr b="1">
                <a:solidFill>
                  <a:schemeClr val="tx1"/>
                </a:solidFill>
                <a:latin typeface="Arial Black" pitchFamily="34" charset="0"/>
              </a:defRPr>
            </a:lvl9pPr>
          </a:lstStyle>
          <a:p>
            <a:pPr>
              <a:spcBef>
                <a:spcPct val="50000"/>
              </a:spcBef>
              <a:defRPr/>
            </a:pPr>
            <a:r>
              <a:rPr lang="en-US" altLang="en-US" sz="3600" i="1" dirty="0">
                <a:latin typeface="Times New Roman" panose="02020603050405020304" pitchFamily="18" charset="0"/>
                <a:cs typeface="Times New Roman" panose="02020603050405020304" pitchFamily="18" charset="0"/>
              </a:rPr>
              <a:t>Khoáng sản là những tích tụ tự nhiên các khoáng vật và đá có ích được con người khai thác và sử dụng .</a:t>
            </a:r>
            <a:endParaRPr lang="vi-VN" altLang="en-US" sz="3600" i="1" dirty="0">
              <a:latin typeface="Times New Roman" panose="02020603050405020304" pitchFamily="18" charset="0"/>
              <a:cs typeface="Times New Roman" panose="02020603050405020304" pitchFamily="18" charset="0"/>
            </a:endParaRPr>
          </a:p>
        </p:txBody>
      </p:sp>
      <p:sp>
        <p:nvSpPr>
          <p:cNvPr id="2" name="Rectangle 1"/>
          <p:cNvSpPr/>
          <p:nvPr/>
        </p:nvSpPr>
        <p:spPr>
          <a:xfrm>
            <a:off x="762000" y="609600"/>
            <a:ext cx="7696200" cy="646331"/>
          </a:xfrm>
          <a:prstGeom prst="rect">
            <a:avLst/>
          </a:prstGeom>
        </p:spPr>
        <p:txBody>
          <a:bodyPr wrap="square">
            <a:spAutoFit/>
          </a:bodyPr>
          <a:lstStyle/>
          <a:p>
            <a:r>
              <a:rPr lang="en-US" altLang="en-US" sz="3600" b="1" smtClean="0">
                <a:solidFill>
                  <a:srgbClr val="FF0000"/>
                </a:solidFill>
              </a:rPr>
              <a:t>Khoáng sản là gì? Mỏ khoáng sản là gì?</a:t>
            </a:r>
            <a:endParaRPr lang="en-US" altLang="en-US" sz="3600" b="1">
              <a:solidFill>
                <a:srgbClr val="FF0000"/>
              </a:solidFill>
            </a:endParaRPr>
          </a:p>
        </p:txBody>
      </p:sp>
    </p:spTree>
    <p:extLst>
      <p:ext uri="{BB962C8B-B14F-4D97-AF65-F5344CB8AC3E}">
        <p14:creationId xmlns:p14="http://schemas.microsoft.com/office/powerpoint/2010/main" val="2990564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box(in)">
                                      <p:cBhvr>
                                        <p:cTn id="7" dur="500"/>
                                        <p:tgtEl>
                                          <p:spTgt spid="61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6152"/>
                                        </p:tgtEl>
                                      </p:cBhvr>
                                    </p:animEffect>
                                    <p:set>
                                      <p:cBhvr>
                                        <p:cTn id="12" dur="1" fill="hold">
                                          <p:stCondLst>
                                            <p:cond delay="499"/>
                                          </p:stCondLst>
                                        </p:cTn>
                                        <p:tgtEl>
                                          <p:spTgt spid="6152"/>
                                        </p:tgtEl>
                                        <p:attrNameLst>
                                          <p:attrName>style.visibility</p:attrName>
                                        </p:attrNameLst>
                                      </p:cBhvr>
                                      <p:to>
                                        <p:strVal val="hidden"/>
                                      </p:to>
                                    </p:set>
                                  </p:childTnLst>
                                </p:cTn>
                              </p:par>
                            </p:childTnLst>
                          </p:cTn>
                        </p:par>
                        <p:par>
                          <p:cTn id="13" fill="hold" nodeType="afterGroup">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6150"/>
                                        </p:tgtEl>
                                        <p:attrNameLst>
                                          <p:attrName>style.visibility</p:attrName>
                                        </p:attrNameLst>
                                      </p:cBhvr>
                                      <p:to>
                                        <p:strVal val="visible"/>
                                      </p:to>
                                    </p:set>
                                    <p:animEffect transition="in" filter="box(in)">
                                      <p:cBhvr>
                                        <p:cTn id="16" dur="500"/>
                                        <p:tgtEl>
                                          <p:spTgt spid="61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xit" presetSubtype="16" fill="hold" grpId="1" nodeType="clickEffect">
                                  <p:stCondLst>
                                    <p:cond delay="0"/>
                                  </p:stCondLst>
                                  <p:childTnLst>
                                    <p:animEffect transition="out" filter="box(in)">
                                      <p:cBhvr>
                                        <p:cTn id="20" dur="500"/>
                                        <p:tgtEl>
                                          <p:spTgt spid="6150"/>
                                        </p:tgtEl>
                                      </p:cBhvr>
                                    </p:animEffect>
                                    <p:set>
                                      <p:cBhvr>
                                        <p:cTn id="21" dur="1" fill="hold">
                                          <p:stCondLst>
                                            <p:cond delay="499"/>
                                          </p:stCondLst>
                                        </p:cTn>
                                        <p:tgtEl>
                                          <p:spTgt spid="61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0" grpId="1" animBg="1"/>
      <p:bldP spid="6152" grpId="0" animBg="1"/>
      <p:bldP spid="615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chứng</a:t>
            </a:r>
            <a:r>
              <a:rPr lang="en-US" sz="2300" i="1" dirty="0" smtClean="0">
                <a:solidFill>
                  <a:srgbClr val="FF0000"/>
                </a:solidFill>
                <a:latin typeface="Cambria" panose="02040503050406030204" pitchFamily="18" charset="0"/>
                <a:ea typeface="Cambria" panose="02040503050406030204" pitchFamily="18" charset="0"/>
              </a:rPr>
              <a:t> minh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khá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Có</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trên</a:t>
            </a:r>
            <a:r>
              <a:rPr lang="en-US" sz="2300" dirty="0" smtClean="0">
                <a:latin typeface="Cambria" panose="02040503050406030204" pitchFamily="18" charset="0"/>
                <a:ea typeface="Cambria" panose="02040503050406030204" pitchFamily="18" charset="0"/>
              </a:rPr>
              <a:t> 5000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điểm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quặng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của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hơn</a:t>
            </a:r>
            <a:r>
              <a:rPr lang="en-US" sz="2300" dirty="0" smtClean="0">
                <a:latin typeface="Cambria" panose="02040503050406030204" pitchFamily="18" charset="0"/>
                <a:ea typeface="Cambria" panose="02040503050406030204" pitchFamily="18" charset="0"/>
              </a:rPr>
              <a:t> 60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nhau</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số</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dầu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khí</a:t>
            </a:r>
            <a:r>
              <a:rPr lang="en-US" sz="2300" dirty="0" smtClean="0">
                <a:latin typeface="Cambria" panose="02040503050406030204" pitchFamily="18" charset="0"/>
                <a:ea typeface="Cambria" panose="02040503050406030204" pitchFamily="18" charset="0"/>
              </a:rPr>
              <a:t> tự </a:t>
            </a:r>
            <a:r>
              <a:rPr lang="en-US" sz="2300" dirty="0" err="1" smtClean="0">
                <a:latin typeface="Cambria" panose="02040503050406030204" pitchFamily="18" charset="0"/>
                <a:ea typeface="Cambria" panose="02040503050406030204" pitchFamily="18" charset="0"/>
              </a:rPr>
              <a:t>nhiên</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bùn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sắt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mangan</a:t>
            </a:r>
            <a:r>
              <a:rPr lang="en-US" sz="2300" dirty="0" smtClean="0">
                <a:latin typeface="Cambria" panose="02040503050406030204" pitchFamily="18" charset="0"/>
                <a:ea typeface="Cambria" panose="02040503050406030204" pitchFamily="18" charset="0"/>
              </a:rPr>
              <a:t>, titan, </a:t>
            </a:r>
            <a:r>
              <a:rPr lang="en-US" sz="2300" dirty="0" err="1" smtClean="0">
                <a:latin typeface="Cambria" panose="02040503050406030204" pitchFamily="18" charset="0"/>
                <a:ea typeface="Cambria" panose="02040503050406030204" pitchFamily="18" charset="0"/>
              </a:rPr>
              <a:t>vàng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đồng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thiếc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bô-xit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apatit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quý</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vôi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sét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lanh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5685</TotalTime>
  <Words>2553</Words>
  <Application>Microsoft Office PowerPoint</Application>
  <PresentationFormat>On-screen Show (4:3)</PresentationFormat>
  <Paragraphs>317</Paragraphs>
  <Slides>36</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Black</vt:lpstr>
      <vt:lpstr>Calibri</vt:lpstr>
      <vt:lpstr>Cambria</vt:lpstr>
      <vt:lpstr>Times New Roman</vt:lpstr>
      <vt:lpstr>Office Theme</vt:lpstr>
      <vt:lpstr>PowerPoint Presentation</vt:lpstr>
      <vt:lpstr>PowerPoint Presentation</vt:lpstr>
      <vt:lpstr>PowerPoint Presentation</vt:lpstr>
      <vt:lpstr>PowerPoint Presentation</vt:lpstr>
      <vt:lpstr>KHỞI ĐỘNG</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Một số loại khoáng sản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ở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Chu Thi Truc</cp:lastModifiedBy>
  <cp:revision>422</cp:revision>
  <dcterms:created xsi:type="dcterms:W3CDTF">2016-02-15T14:28:12Z</dcterms:created>
  <dcterms:modified xsi:type="dcterms:W3CDTF">2024-11-27T15:23:52Z</dcterms:modified>
</cp:coreProperties>
</file>