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90" r:id="rId3"/>
    <p:sldId id="294" r:id="rId4"/>
    <p:sldId id="303" r:id="rId5"/>
    <p:sldId id="306" r:id="rId6"/>
    <p:sldId id="296" r:id="rId7"/>
    <p:sldId id="304" r:id="rId8"/>
    <p:sldId id="297" r:id="rId9"/>
    <p:sldId id="305" r:id="rId10"/>
    <p:sldId id="307" r:id="rId11"/>
    <p:sldId id="298" r:id="rId12"/>
    <p:sldId id="299" r:id="rId13"/>
    <p:sldId id="300" r:id="rId14"/>
    <p:sldId id="301" r:id="rId15"/>
    <p:sldId id="302"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64" d="100"/>
          <a:sy n="64" d="100"/>
        </p:scale>
        <p:origin x="760" y="48"/>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2024/10/17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a:effectLst/>
                <a:latin typeface="Times New Roman" panose="02020603050405020304" pitchFamily="18" charset="0"/>
                <a:ea typeface="Cambria" panose="02040503050406030204" pitchFamily="18" charset="0"/>
              </a:rPr>
              <a:t>2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này</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giống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nhau</a:t>
            </a:r>
            <a:r>
              <a:rPr lang="en-US" sz="1800" i="1" dirty="0">
                <a:effectLst/>
                <a:latin typeface="Times New Roman" panose="02020603050405020304" pitchFamily="18" charset="0"/>
                <a:ea typeface="Cambria" panose="02040503050406030204" pitchFamily="18" charset="0"/>
              </a:rPr>
              <a:t> ở </a:t>
            </a:r>
            <a:r>
              <a:rPr lang="en-US" sz="1800" i="1" dirty="0" err="1">
                <a:effectLst/>
                <a:latin typeface="Times New Roman" panose="02020603050405020304" pitchFamily="18" charset="0"/>
                <a:ea typeface="Cambria" panose="02040503050406030204" pitchFamily="18" charset="0"/>
              </a:rPr>
              <a:t>nội</a:t>
            </a:r>
            <a:r>
              <a:rPr lang="en-US" sz="1800" i="1" dirty="0">
                <a:effectLst/>
                <a:latin typeface="Times New Roman" panose="02020603050405020304" pitchFamily="18" charset="0"/>
                <a:ea typeface="Cambria" panose="02040503050406030204" pitchFamily="18" charset="0"/>
              </a:rPr>
              <a:t> dung: </a:t>
            </a:r>
            <a:r>
              <a:rPr lang="en-US" sz="1800" i="1" dirty="0" err="1">
                <a:effectLst/>
                <a:latin typeface="Times New Roman" panose="02020603050405020304" pitchFamily="18" charset="0"/>
                <a:ea typeface="Cambria" panose="02040503050406030204" pitchFamily="18" charset="0"/>
              </a:rPr>
              <a:t>đều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hiện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vực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TP </a:t>
            </a:r>
            <a:r>
              <a:rPr lang="en-US" sz="1800" i="1" dirty="0" err="1">
                <a:effectLst/>
                <a:latin typeface="Times New Roman" panose="02020603050405020304" pitchFamily="18" charset="0"/>
                <a:ea typeface="Cambria" panose="02040503050406030204" pitchFamily="18" charset="0"/>
              </a:rPr>
              <a:t>Đà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Nẵng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nhưng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nhau</a:t>
            </a:r>
            <a:r>
              <a:rPr lang="en-US" sz="1800" i="1" dirty="0">
                <a:effectLst/>
                <a:latin typeface="Times New Roman" panose="02020603050405020304" pitchFamily="18" charset="0"/>
                <a:ea typeface="Cambria" panose="02040503050406030204" pitchFamily="18" charset="0"/>
              </a:rPr>
              <a:t> ở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1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lớn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1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nhỏ</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fld id="{C6A89A12-CFDC-4BA7-B24C-ADE30BA1B34C}" type="slidenum">
              <a:rPr lang="en-US" smtClean="0"/>
              <a:t>3</a:t>
            </a:fld>
            <a:endParaRPr lang="en-US"/>
          </a:p>
        </p:txBody>
      </p:sp>
    </p:spTree>
    <p:extLst>
      <p:ext uri="{BB962C8B-B14F-4D97-AF65-F5344CB8AC3E}">
        <p14:creationId xmlns:p14="http://schemas.microsoft.com/office/powerpoint/2010/main" val="416686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986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521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047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2024/10/17</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2024/10/17</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2024/10/17</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2024/10/17</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22.gif"/><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10" Type="http://schemas.openxmlformats.org/officeDocument/2006/relationships/image" Target="../media/image3.png"/><Relationship Id="rId4" Type="http://schemas.openxmlformats.org/officeDocument/2006/relationships/tags" Target="../tags/tag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1077218"/>
          </a:xfrm>
          <a:prstGeom prst="rect">
            <a:avLst/>
          </a:prstGeom>
          <a:noFill/>
        </p:spPr>
        <p:txBody>
          <a:bodyPr wrap="square" rtlCol="0">
            <a:spAutoFit/>
          </a:bodyPr>
          <a:lstStyle/>
          <a:p>
            <a:pPr algn="ctr"/>
            <a:r>
              <a:rPr lang="en-US" sz="3200" smtClean="0">
                <a:solidFill>
                  <a:srgbClr val="FF0000"/>
                </a:solidFill>
                <a:latin typeface="Times New Roman" panose="02020603050405020304" pitchFamily="18" charset="0"/>
                <a:cs typeface="Times New Roman" panose="02020603050405020304" pitchFamily="18" charset="0"/>
              </a:rPr>
              <a:t>TIẾT 5- Bài </a:t>
            </a:r>
            <a:r>
              <a:rPr lang="en-US" sz="3200" dirty="0">
                <a:solidFill>
                  <a:srgbClr val="FF0000"/>
                </a:solidFill>
                <a:latin typeface="Times New Roman" panose="02020603050405020304" pitchFamily="18" charset="0"/>
                <a:cs typeface="Times New Roman" panose="02020603050405020304" pitchFamily="18" charset="0"/>
              </a:rPr>
              <a:t>3. TỈ LỆ BẢN ĐỒ. </a:t>
            </a: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smtClean="0">
                <a:solidFill>
                  <a:srgbClr val="FF0000"/>
                </a:solidFill>
                <a:latin typeface="Times New Roman" panose="02020603050405020304" pitchFamily="18" charset="0"/>
                <a:cs typeface="Times New Roman" panose="02020603050405020304" pitchFamily="18" charset="0"/>
              </a:rPr>
              <a:t>TÍNH </a:t>
            </a:r>
            <a:r>
              <a:rPr lang="en-US" sz="3200" dirty="0">
                <a:solidFill>
                  <a:srgbClr val="FF0000"/>
                </a:solidFill>
                <a:latin typeface="Times New Roman" panose="02020603050405020304" pitchFamily="18" charset="0"/>
                <a:cs typeface="Times New Roman" panose="02020603050405020304" pitchFamily="18" charset="0"/>
              </a:rPr>
              <a:t>KHOẢNG CÁCH THỰC TẾ </a:t>
            </a: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9034974" cy="584775"/>
          </a:xfrm>
          <a:prstGeom prst="rect">
            <a:avLst/>
          </a:prstGeom>
          <a:noFill/>
        </p:spPr>
        <p:txBody>
          <a:bodyPr wrap="none" rtlCol="0">
            <a:spAutoFit/>
          </a:bodyPr>
          <a:lstStyle/>
          <a:p>
            <a:pPr lvl="0">
              <a:defRPr/>
            </a:pPr>
            <a:r>
              <a:rPr lang="en-US" sz="3200">
                <a:solidFill>
                  <a:srgbClr val="FF0000"/>
                </a:solidFill>
                <a:latin typeface="Times New Roman" panose="02020603050405020304" pitchFamily="18" charset="0"/>
                <a:cs typeface="Times New Roman" panose="02020603050405020304" pitchFamily="18" charset="0"/>
              </a:rPr>
              <a:t>TIẾT 5- </a:t>
            </a:r>
            <a:r>
              <a:rPr kumimoji="0" lang="vi-VN" sz="32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chemeClr val="tx1"/>
                </a:solidFill>
              </a:rPr>
              <a:t>LUYỆN TẬP</a:t>
            </a:r>
            <a:endParaRPr lang="en-US" sz="3600" dirty="0">
              <a:solidFill>
                <a:schemeClr val="tx1"/>
              </a:solidFill>
            </a:endParaRPr>
          </a:p>
        </p:txBody>
      </p:sp>
      <p:sp>
        <p:nvSpPr>
          <p:cNvPr id="5" name="TextBox 4"/>
          <p:cNvSpPr txBox="1"/>
          <p:nvPr/>
        </p:nvSpPr>
        <p:spPr>
          <a:xfrm>
            <a:off x="914402" y="2164984"/>
            <a:ext cx="9426388"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1: Tỉ lệ bản đồ là gì?</a:t>
            </a:r>
          </a:p>
          <a:p>
            <a:r>
              <a:rPr lang="vi-VN" dirty="0" smtClean="0">
                <a:latin typeface="Times New Roman" panose="02020603050405020304" pitchFamily="18" charset="0"/>
                <a:cs typeface="Times New Roman" panose="02020603050405020304" pitchFamily="18" charset="0"/>
              </a:rPr>
              <a:t>A. Là </a:t>
            </a:r>
            <a:r>
              <a:rPr lang="vi-VN" dirty="0">
                <a:latin typeface="Times New Roman" panose="02020603050405020304" pitchFamily="18" charset="0"/>
                <a:cs typeface="Times New Roman" panose="02020603050405020304" pitchFamily="18" charset="0"/>
              </a:rPr>
              <a:t>con số qui ước trên mỗi bản đồ</a:t>
            </a:r>
          </a:p>
          <a:p>
            <a:r>
              <a:rPr lang="vi-VN" dirty="0" smtClean="0">
                <a:latin typeface="Times New Roman" panose="02020603050405020304" pitchFamily="18" charset="0"/>
                <a:cs typeface="Times New Roman" panose="02020603050405020304" pitchFamily="18" charset="0"/>
              </a:rPr>
              <a:t>B. Cho </a:t>
            </a:r>
            <a:r>
              <a:rPr lang="vi-VN" dirty="0">
                <a:latin typeface="Times New Roman" panose="02020603050405020304" pitchFamily="18" charset="0"/>
                <a:cs typeface="Times New Roman" panose="02020603050405020304" pitchFamily="18" charset="0"/>
              </a:rPr>
              <a:t>biết mức độ thu nhỏ độ dài giữa các đối tượng trên bản đồ so với thực tế là bao nhiêu</a:t>
            </a:r>
          </a:p>
          <a:p>
            <a:r>
              <a:rPr lang="vi-VN" dirty="0" smtClean="0">
                <a:latin typeface="Times New Roman" panose="02020603050405020304" pitchFamily="18" charset="0"/>
                <a:cs typeface="Times New Roman" panose="02020603050405020304" pitchFamily="18" charset="0"/>
              </a:rPr>
              <a:t>C. Cho </a:t>
            </a:r>
            <a:r>
              <a:rPr lang="vi-VN" dirty="0">
                <a:latin typeface="Times New Roman" panose="02020603050405020304" pitchFamily="18" charset="0"/>
                <a:cs typeface="Times New Roman" panose="02020603050405020304" pitchFamily="18" charset="0"/>
              </a:rPr>
              <a:t>biết mức độ phóng to độ dài giữa các đối tượng trên bản đồ so với thực tế là bao nhiêu</a:t>
            </a:r>
          </a:p>
          <a:p>
            <a:r>
              <a:rPr lang="vi-VN" dirty="0" smtClean="0">
                <a:latin typeface="Times New Roman" panose="02020603050405020304" pitchFamily="18" charset="0"/>
                <a:cs typeface="Times New Roman" panose="02020603050405020304" pitchFamily="18" charset="0"/>
              </a:rPr>
              <a:t>D. Là </a:t>
            </a:r>
            <a:r>
              <a:rPr lang="vi-VN" dirty="0">
                <a:latin typeface="Times New Roman" panose="02020603050405020304" pitchFamily="18" charset="0"/>
                <a:cs typeface="Times New Roman" panose="02020603050405020304" pitchFamily="18" charset="0"/>
              </a:rPr>
              <a:t>một yếu tố giúp học sinh khai thác tri thức địa lí trên bản đồ</a:t>
            </a:r>
          </a:p>
        </p:txBody>
      </p:sp>
      <p:sp>
        <p:nvSpPr>
          <p:cNvPr id="13" name="TextBox 12"/>
          <p:cNvSpPr txBox="1"/>
          <p:nvPr/>
        </p:nvSpPr>
        <p:spPr>
          <a:xfrm>
            <a:off x="1228166" y="1779504"/>
            <a:ext cx="3935505" cy="369332"/>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Chọn đáp án đúng nhất</a:t>
            </a:r>
            <a:endParaRPr lang="vi-VN" b="1" dirty="0">
              <a:latin typeface="Times New Roman" panose="02020603050405020304" pitchFamily="18" charset="0"/>
              <a:cs typeface="Times New Roman" panose="02020603050405020304" pitchFamily="18" charset="0"/>
            </a:endParaRPr>
          </a:p>
        </p:txBody>
      </p:sp>
      <p:sp>
        <p:nvSpPr>
          <p:cNvPr id="6" name="Oval 5"/>
          <p:cNvSpPr/>
          <p:nvPr/>
        </p:nvSpPr>
        <p:spPr>
          <a:xfrm>
            <a:off x="760240" y="2733121"/>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
        <p:nvSpPr>
          <p:cNvPr id="15" name="TextBox 14"/>
          <p:cNvSpPr txBox="1"/>
          <p:nvPr/>
        </p:nvSpPr>
        <p:spPr>
          <a:xfrm>
            <a:off x="1645226" y="3604870"/>
            <a:ext cx="7741020"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2: Tỉ lệ bản đồ có mấy cách ghi?</a:t>
            </a:r>
          </a:p>
          <a:p>
            <a:r>
              <a:rPr lang="vi-VN" dirty="0" smtClean="0">
                <a:latin typeface="Times New Roman" panose="02020603050405020304" pitchFamily="18" charset="0"/>
                <a:cs typeface="Times New Roman" panose="02020603050405020304" pitchFamily="18" charset="0"/>
              </a:rPr>
              <a:t>A. 2</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B. 3</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C. 4</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D. 5</a:t>
            </a:r>
            <a:endParaRPr lang="vi-VN" dirty="0">
              <a:latin typeface="Times New Roman" panose="02020603050405020304" pitchFamily="18" charset="0"/>
              <a:cs typeface="Times New Roman" panose="02020603050405020304" pitchFamily="18" charset="0"/>
            </a:endParaRPr>
          </a:p>
        </p:txBody>
      </p:sp>
      <p:sp>
        <p:nvSpPr>
          <p:cNvPr id="7" name="Oval 6"/>
          <p:cNvSpPr/>
          <p:nvPr/>
        </p:nvSpPr>
        <p:spPr>
          <a:xfrm>
            <a:off x="1725705" y="3904891"/>
            <a:ext cx="203567" cy="321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a:t>
            </a:r>
            <a:endParaRPr lang="en-US" dirty="0"/>
          </a:p>
        </p:txBody>
      </p:sp>
    </p:spTree>
    <p:extLst>
      <p:ext uri="{BB962C8B-B14F-4D97-AF65-F5344CB8AC3E}">
        <p14:creationId xmlns:p14="http://schemas.microsoft.com/office/powerpoint/2010/main" val="1958853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9034974" cy="584775"/>
          </a:xfrm>
          <a:prstGeom prst="rect">
            <a:avLst/>
          </a:prstGeom>
          <a:noFill/>
        </p:spPr>
        <p:txBody>
          <a:bodyPr wrap="none" rtlCol="0">
            <a:spAutoFit/>
          </a:bodyPr>
          <a:lstStyle/>
          <a:p>
            <a:pPr lvl="0">
              <a:defRPr/>
            </a:pPr>
            <a:r>
              <a:rPr lang="en-US" sz="3200">
                <a:solidFill>
                  <a:srgbClr val="FF0000"/>
                </a:solidFill>
                <a:latin typeface="Times New Roman" panose="02020603050405020304" pitchFamily="18" charset="0"/>
                <a:cs typeface="Times New Roman" panose="02020603050405020304" pitchFamily="18" charset="0"/>
              </a:rPr>
              <a:t>TIẾT 5- </a:t>
            </a:r>
            <a:r>
              <a:rPr kumimoji="0" lang="vi-VN" sz="32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914402" y="2164984"/>
            <a:ext cx="9426388" cy="1477328"/>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3: Để tính được khoảng cách thực tế giữa 2 điểm dựa vào tỉ lệ bản đồ, ta cần làm gì?</a:t>
            </a:r>
          </a:p>
          <a:p>
            <a:pPr lvl="0"/>
            <a:r>
              <a:rPr lang="vi-VN" dirty="0" smtClean="0">
                <a:solidFill>
                  <a:prstClr val="black"/>
                </a:solidFill>
                <a:latin typeface="Times New Roman" panose="02020603050405020304" pitchFamily="18" charset="0"/>
                <a:cs typeface="Times New Roman" panose="02020603050405020304" pitchFamily="18" charset="0"/>
              </a:rPr>
              <a:t>A.Đo </a:t>
            </a:r>
            <a:r>
              <a:rPr lang="vi-VN" dirty="0">
                <a:solidFill>
                  <a:prstClr val="black"/>
                </a:solidFill>
                <a:latin typeface="Times New Roman" panose="02020603050405020304" pitchFamily="18" charset="0"/>
                <a:cs typeface="Times New Roman" panose="02020603050405020304" pitchFamily="18" charset="0"/>
              </a:rPr>
              <a:t>được khoảng cách giữa 2 điểm cần tính trên bản đồ</a:t>
            </a:r>
          </a:p>
          <a:p>
            <a:pPr lvl="0"/>
            <a:r>
              <a:rPr lang="vi-VN" dirty="0" smtClean="0">
                <a:solidFill>
                  <a:prstClr val="black"/>
                </a:solidFill>
                <a:latin typeface="Times New Roman" panose="02020603050405020304" pitchFamily="18" charset="0"/>
                <a:cs typeface="Times New Roman" panose="02020603050405020304" pitchFamily="18" charset="0"/>
              </a:rPr>
              <a:t>B.Xác </a:t>
            </a:r>
            <a:r>
              <a:rPr lang="vi-VN" dirty="0">
                <a:solidFill>
                  <a:prstClr val="black"/>
                </a:solidFill>
                <a:latin typeface="Times New Roman" panose="02020603050405020304" pitchFamily="18" charset="0"/>
                <a:cs typeface="Times New Roman" panose="02020603050405020304" pitchFamily="18" charset="0"/>
              </a:rPr>
              <a:t>định chính xác được tỉ lệ bản đồ </a:t>
            </a:r>
          </a:p>
          <a:p>
            <a:pPr lvl="0"/>
            <a:r>
              <a:rPr lang="vi-VN" dirty="0" smtClean="0">
                <a:solidFill>
                  <a:prstClr val="black"/>
                </a:solidFill>
                <a:latin typeface="Times New Roman" panose="02020603050405020304" pitchFamily="18" charset="0"/>
                <a:cs typeface="Times New Roman" panose="02020603050405020304" pitchFamily="18" charset="0"/>
              </a:rPr>
              <a:t>C.Thực </a:t>
            </a:r>
            <a:r>
              <a:rPr lang="vi-VN" dirty="0">
                <a:solidFill>
                  <a:prstClr val="black"/>
                </a:solidFill>
                <a:latin typeface="Times New Roman" panose="02020603050405020304" pitchFamily="18" charset="0"/>
                <a:cs typeface="Times New Roman" panose="02020603050405020304" pitchFamily="18" charset="0"/>
              </a:rPr>
              <a:t>hiện phép tính nhân: khoảng cách thực tế= khoảng cách đo trên bản đồ x tỉ lệ bản </a:t>
            </a:r>
            <a:r>
              <a:rPr lang="vi-VN" dirty="0" smtClean="0">
                <a:solidFill>
                  <a:prstClr val="black"/>
                </a:solidFill>
                <a:latin typeface="Times New Roman" panose="02020603050405020304" pitchFamily="18" charset="0"/>
                <a:cs typeface="Times New Roman" panose="02020603050405020304" pitchFamily="18" charset="0"/>
              </a:rPr>
              <a:t>đồ</a:t>
            </a:r>
          </a:p>
          <a:p>
            <a:pPr lvl="0"/>
            <a:r>
              <a:rPr lang="vi-VN" dirty="0" smtClean="0">
                <a:solidFill>
                  <a:prstClr val="black"/>
                </a:solidFill>
                <a:latin typeface="Times New Roman" panose="02020603050405020304" pitchFamily="18" charset="0"/>
                <a:cs typeface="Times New Roman" panose="02020603050405020304" pitchFamily="18" charset="0"/>
              </a:rPr>
              <a:t>D. Tất </a:t>
            </a:r>
            <a:r>
              <a:rPr lang="vi-VN" dirty="0">
                <a:solidFill>
                  <a:prstClr val="black"/>
                </a:solidFill>
                <a:latin typeface="Times New Roman" panose="02020603050405020304" pitchFamily="18" charset="0"/>
                <a:cs typeface="Times New Roman" panose="02020603050405020304" pitchFamily="18" charset="0"/>
              </a:rPr>
              <a:t>cả các đáp án trên</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Oval 5"/>
          <p:cNvSpPr/>
          <p:nvPr/>
        </p:nvSpPr>
        <p:spPr>
          <a:xfrm>
            <a:off x="760240" y="3338236"/>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1645226" y="3914151"/>
            <a:ext cx="7741020"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4: Hai địa điểm có khoảng cách thực tế là 25 km, thì trên bản đồ có tỉ lệ 1 : 300 000, khoảng cách giữa hai địa điềm đó là bao nhiêu?</a:t>
            </a:r>
          </a:p>
          <a:p>
            <a:pPr lvl="0"/>
            <a:r>
              <a:rPr lang="vi-VN" dirty="0" smtClean="0">
                <a:solidFill>
                  <a:prstClr val="black"/>
                </a:solidFill>
                <a:latin typeface="Times New Roman" panose="02020603050405020304" pitchFamily="18" charset="0"/>
                <a:cs typeface="Times New Roman" panose="02020603050405020304" pitchFamily="18" charset="0"/>
              </a:rPr>
              <a:t>A.6,3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B.7,3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C.8,3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D.9,3 </a:t>
            </a:r>
            <a:r>
              <a:rPr lang="vi-VN" dirty="0">
                <a:solidFill>
                  <a:prstClr val="black"/>
                </a:solidFill>
                <a:latin typeface="Times New Roman" panose="02020603050405020304" pitchFamily="18" charset="0"/>
                <a:cs typeface="Times New Roman" panose="02020603050405020304" pitchFamily="18" charset="0"/>
              </a:rPr>
              <a:t>cm</a:t>
            </a:r>
          </a:p>
        </p:txBody>
      </p:sp>
      <p:sp>
        <p:nvSpPr>
          <p:cNvPr id="7" name="Oval 6"/>
          <p:cNvSpPr/>
          <p:nvPr/>
        </p:nvSpPr>
        <p:spPr>
          <a:xfrm>
            <a:off x="1671917" y="5110098"/>
            <a:ext cx="272392" cy="23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346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9034974" cy="584775"/>
          </a:xfrm>
          <a:prstGeom prst="rect">
            <a:avLst/>
          </a:prstGeom>
          <a:noFill/>
        </p:spPr>
        <p:txBody>
          <a:bodyPr wrap="none" rtlCol="0">
            <a:spAutoFit/>
          </a:bodyPr>
          <a:lstStyle/>
          <a:p>
            <a:pPr lvl="0">
              <a:defRPr/>
            </a:pPr>
            <a:r>
              <a:rPr lang="en-US" sz="3200">
                <a:solidFill>
                  <a:srgbClr val="FF0000"/>
                </a:solidFill>
                <a:latin typeface="Times New Roman" panose="02020603050405020304" pitchFamily="18" charset="0"/>
                <a:cs typeface="Times New Roman" panose="02020603050405020304" pitchFamily="18" charset="0"/>
              </a:rPr>
              <a:t>TIẾT 5- </a:t>
            </a:r>
            <a:r>
              <a:rPr kumimoji="0" lang="vi-VN" sz="32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 Trên bản đồ hành chính có tỉ lệ 1 : 5 000 000, khoảng cách giữa Thủ đô Hà Nội tới thành phố Thái Bình là 3,5 cm. vậy trên thực tế thành phố TB cách Thủ đô Hà Nội bao nhiêu ki-lô-mét?</a:t>
            </a:r>
          </a:p>
          <a:p>
            <a:pPr lvl="0"/>
            <a:r>
              <a:rPr lang="vi-VN" dirty="0" smtClean="0">
                <a:solidFill>
                  <a:prstClr val="black"/>
                </a:solidFill>
                <a:latin typeface="Times New Roman" panose="02020603050405020304" pitchFamily="18" charset="0"/>
                <a:cs typeface="Times New Roman" panose="02020603050405020304" pitchFamily="18" charset="0"/>
              </a:rPr>
              <a:t>A. 174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B. 175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C. 178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D. 190 </a:t>
            </a:r>
            <a:r>
              <a:rPr lang="vi-VN" dirty="0">
                <a:solidFill>
                  <a:prstClr val="black"/>
                </a:solidFill>
                <a:latin typeface="Times New Roman" panose="02020603050405020304" pitchFamily="18" charset="0"/>
                <a:cs typeface="Times New Roman" panose="02020603050405020304" pitchFamily="18" charset="0"/>
              </a:rPr>
              <a:t>km</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Oval 15"/>
          <p:cNvSpPr/>
          <p:nvPr/>
        </p:nvSpPr>
        <p:spPr>
          <a:xfrm>
            <a:off x="1029311" y="3052483"/>
            <a:ext cx="315401" cy="188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Tree>
    <p:extLst>
      <p:ext uri="{BB962C8B-B14F-4D97-AF65-F5344CB8AC3E}">
        <p14:creationId xmlns:p14="http://schemas.microsoft.com/office/powerpoint/2010/main" val="176119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1779504"/>
            <a:ext cx="5508810" cy="369332"/>
          </a:xfrm>
          <a:prstGeom prst="rect">
            <a:avLst/>
          </a:prstGeom>
          <a:noFill/>
        </p:spPr>
        <p:txBody>
          <a:bodyPr wrap="square" rtlCol="0">
            <a:spAutoFit/>
          </a:bodyPr>
          <a:lstStyle/>
          <a:p>
            <a:pPr lvl="0"/>
            <a:r>
              <a:rPr lang="vi-VN" b="1" dirty="0">
                <a:solidFill>
                  <a:prstClr val="black"/>
                </a:solidFill>
                <a:latin typeface="Times New Roman" panose="02020603050405020304" pitchFamily="18" charset="0"/>
                <a:cs typeface="Times New Roman" panose="02020603050405020304" pitchFamily="18" charset="0"/>
              </a:rPr>
              <a:t>HS quan sát bản đồ và thực hiện yêu cầu sau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1815556" y="2148836"/>
            <a:ext cx="8807619" cy="3861998"/>
          </a:xfrm>
          <a:prstGeom prst="rect">
            <a:avLst/>
          </a:prstGeom>
        </p:spPr>
      </p:pic>
      <p:sp>
        <p:nvSpPr>
          <p:cNvPr id="14" name="TextBox 13"/>
          <p:cNvSpPr txBox="1"/>
          <p:nvPr/>
        </p:nvSpPr>
        <p:spPr>
          <a:xfrm>
            <a:off x="1797423" y="5939135"/>
            <a:ext cx="9277622"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p>
          <a:p>
            <a:pPr lvl="0"/>
            <a:r>
              <a:rPr lang="vi-VN" dirty="0">
                <a:solidFill>
                  <a:prstClr val="black"/>
                </a:solidFill>
                <a:latin typeface="Times New Roman" panose="02020603050405020304" pitchFamily="18" charset="0"/>
                <a:cs typeface="Times New Roman" panose="02020603050405020304" pitchFamily="18" charset="0"/>
              </a:rPr>
              <a:t>- Tính chiều dài đại lộ Nguyễn Huệ từ ngã ba giao với đường Tôn Đức Thắng đến ngã ba giao với đường Lê Thánh Tông</a:t>
            </a:r>
          </a:p>
        </p:txBody>
      </p:sp>
    </p:spTree>
    <p:extLst>
      <p:ext uri="{BB962C8B-B14F-4D97-AF65-F5344CB8AC3E}">
        <p14:creationId xmlns:p14="http://schemas.microsoft.com/office/powerpoint/2010/main" val="317844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smtClean="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301487" y="2574579"/>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5"/>
              </p:custDataLst>
            </p:nvPr>
          </p:nvSpPr>
          <p:spPr>
            <a:xfrm>
              <a:off x="4702057" y="926941"/>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361563"/>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772983" y="1254323"/>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7" name="TextBox 6"/>
          <p:cNvSpPr txBox="1"/>
          <p:nvPr/>
        </p:nvSpPr>
        <p:spPr>
          <a:xfrm>
            <a:off x="3357155" y="1175654"/>
            <a:ext cx="5674596" cy="1107996"/>
          </a:xfrm>
          <a:prstGeom prst="rect">
            <a:avLst/>
          </a:prstGeom>
          <a:noFill/>
        </p:spPr>
        <p:txBody>
          <a:bodyPr wrap="square" rtlCol="0">
            <a:spAutoFit/>
          </a:bodyPr>
          <a:lstStyle/>
          <a:p>
            <a:pPr algn="ctr"/>
            <a:r>
              <a:rPr lang="en-US" sz="2400">
                <a:solidFill>
                  <a:srgbClr val="FF0000"/>
                </a:solidFill>
                <a:latin typeface="Times New Roman" panose="02020603050405020304" pitchFamily="18" charset="0"/>
                <a:cs typeface="Times New Roman" panose="02020603050405020304" pitchFamily="18" charset="0"/>
              </a:rPr>
              <a:t>TIẾT 5- </a:t>
            </a: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dirty="0" smtClean="0">
                <a:solidFill>
                  <a:srgbClr val="FF0000"/>
                </a:solidFill>
                <a:latin typeface="Times New Roman" panose="02020603050405020304" pitchFamily="18" charset="0"/>
                <a:cs typeface="Times New Roman" panose="02020603050405020304" pitchFamily="18" charset="0"/>
              </a:rPr>
              <a:t>3: Tỉ lệ bản đồ</a:t>
            </a:r>
          </a:p>
          <a:p>
            <a:pPr algn="ctr"/>
            <a:r>
              <a:rPr lang="vi-VN" sz="2400" b="1" dirty="0" smtClean="0">
                <a:solidFill>
                  <a:srgbClr val="FF0000"/>
                </a:solidFill>
                <a:latin typeface="Times New Roman" panose="02020603050405020304" pitchFamily="18" charset="0"/>
                <a:cs typeface="Times New Roman" panose="02020603050405020304" pitchFamily="18" charset="0"/>
              </a:rPr>
              <a:t>Tính khoảng cách thực tế</a:t>
            </a:r>
          </a:p>
          <a:p>
            <a:endParaRPr lang="en-US" dirty="0"/>
          </a:p>
        </p:txBody>
      </p:sp>
    </p:spTree>
    <p:extLst>
      <p:ext uri="{BB962C8B-B14F-4D97-AF65-F5344CB8AC3E}">
        <p14:creationId xmlns:p14="http://schemas.microsoft.com/office/powerpoint/2010/main" val="24343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163C51C-11E6-4D78-8F1E-0838B84D0143}"/>
              </a:ext>
            </a:extLst>
          </p:cNvPr>
          <p:cNvGrpSpPr/>
          <p:nvPr/>
        </p:nvGrpSpPr>
        <p:grpSpPr>
          <a:xfrm>
            <a:off x="6536672" y="115812"/>
            <a:ext cx="5575206" cy="1245595"/>
            <a:chOff x="5814503" y="3617494"/>
            <a:chExt cx="6418634" cy="1245595"/>
          </a:xfrm>
        </p:grpSpPr>
        <p:sp>
          <p:nvSpPr>
            <p:cNvPr id="25" name="Flowchart: Terminator 24">
              <a:extLst>
                <a:ext uri="{FF2B5EF4-FFF2-40B4-BE49-F238E27FC236}">
                  <a16:creationId xmlns:a16="http://schemas.microsoft.com/office/drawing/2014/main" id="{BC1E91B1-C9EE-4697-92C6-E949E8AA2804}"/>
                </a:ext>
              </a:extLst>
            </p:cNvPr>
            <p:cNvSpPr/>
            <p:nvPr/>
          </p:nvSpPr>
          <p:spPr>
            <a:xfrm>
              <a:off x="5977450" y="3617494"/>
              <a:ext cx="6255687" cy="1207481"/>
            </a:xfrm>
            <a:prstGeom prst="flowChartTerminator">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9Slide03 SVN-PF Din Text Pro C" panose="02000506020000020004" pitchFamily="2" charset="0"/>
                </a:rPr>
                <a:t>     </a:t>
              </a:r>
              <a:r>
                <a:rPr lang="en-US" sz="3600" dirty="0" err="1">
                  <a:latin typeface="#9Slide03 SVN-PF Din Text Pro C" panose="02000506020000020004" pitchFamily="2" charset="0"/>
                </a:rPr>
                <a:t>Tìm</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điểm</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giống</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và</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khác</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nhau</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giữa</a:t>
              </a:r>
              <a:r>
                <a:rPr lang="en-US" sz="3600" dirty="0">
                  <a:latin typeface="#9Slide03 SVN-PF Din Text Pro C" panose="02000506020000020004" pitchFamily="2" charset="0"/>
                </a:rPr>
                <a:t> 2 </a:t>
              </a:r>
              <a:r>
                <a:rPr lang="en-US" sz="3600" dirty="0" err="1">
                  <a:latin typeface="#9Slide03 SVN-PF Din Text Pro C" panose="02000506020000020004" pitchFamily="2" charset="0"/>
                </a:rPr>
                <a:t>bản</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đồ</a:t>
              </a:r>
              <a:r>
                <a:rPr lang="en-US" sz="3600" dirty="0">
                  <a:latin typeface="#9Slide03 SVN-PF Din Text Pro C" panose="02000506020000020004" pitchFamily="2" charset="0"/>
                </a:rPr>
                <a:t> ?</a:t>
              </a:r>
              <a:r>
                <a:rPr lang="vi-VN" sz="3600" dirty="0">
                  <a:latin typeface="#9Slide03 SVN-PF Din Text Pro C" panose="02000506020000020004" pitchFamily="2" charset="0"/>
                </a:rPr>
                <a:t> </a:t>
              </a:r>
              <a:endParaRPr lang="en-US" sz="3200" dirty="0">
                <a:latin typeface="#9Slide03 SVN-PF Din Text Pro C" panose="02000506020000020004" pitchFamily="2" charset="0"/>
              </a:endParaRPr>
            </a:p>
          </p:txBody>
        </p:sp>
        <p:pic>
          <p:nvPicPr>
            <p:cNvPr id="26" name="Picture 25">
              <a:extLst>
                <a:ext uri="{FF2B5EF4-FFF2-40B4-BE49-F238E27FC236}">
                  <a16:creationId xmlns:a16="http://schemas.microsoft.com/office/drawing/2014/main" id="{610C6EE3-2884-40F6-BDFA-52A7188CC8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5814503" y="3655608"/>
              <a:ext cx="1465418" cy="1207481"/>
            </a:xfrm>
            <a:prstGeom prst="rect">
              <a:avLst/>
            </a:prstGeom>
          </p:spPr>
        </p:pic>
      </p:grpSp>
      <p:sp>
        <p:nvSpPr>
          <p:cNvPr id="27" name="Rectangle 26">
            <a:extLst>
              <a:ext uri="{FF2B5EF4-FFF2-40B4-BE49-F238E27FC236}">
                <a16:creationId xmlns:a16="http://schemas.microsoft.com/office/drawing/2014/main" id="{88EBCF4B-24AB-4D09-99C3-A080D0FB8406}"/>
              </a:ext>
            </a:extLst>
          </p:cNvPr>
          <p:cNvSpPr/>
          <p:nvPr/>
        </p:nvSpPr>
        <p:spPr>
          <a:xfrm>
            <a:off x="54934" y="1703"/>
            <a:ext cx="6362734" cy="1323439"/>
          </a:xfrm>
          <a:prstGeom prst="rect">
            <a:avLst/>
          </a:prstGeom>
          <a:noFill/>
        </p:spPr>
        <p:txBody>
          <a:bodyPr wrap="square" lIns="91440" tIns="45720" rIns="91440" bIns="45720">
            <a:spAutoFit/>
          </a:bodyPr>
          <a:lstStyle/>
          <a:p>
            <a:pPr algn="ctr"/>
            <a:r>
              <a:rPr lang="en-US" sz="80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rPr>
              <a:t>KHỞI ĐỘNG</a:t>
            </a:r>
            <a:endParaRPr lang="en-US" sz="88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endParaRPr>
          </a:p>
        </p:txBody>
      </p:sp>
      <p:cxnSp>
        <p:nvCxnSpPr>
          <p:cNvPr id="30" name="Straight Connector 29">
            <a:extLst>
              <a:ext uri="{FF2B5EF4-FFF2-40B4-BE49-F238E27FC236}">
                <a16:creationId xmlns:a16="http://schemas.microsoft.com/office/drawing/2014/main" id="{7C420ABF-4470-452C-9560-47579677E55A}"/>
              </a:ext>
            </a:extLst>
          </p:cNvPr>
          <p:cNvCxnSpPr>
            <a:cxnSpLocks/>
          </p:cNvCxnSpPr>
          <p:nvPr/>
        </p:nvCxnSpPr>
        <p:spPr>
          <a:xfrm flipV="1">
            <a:off x="45409" y="1257699"/>
            <a:ext cx="6889963" cy="65595"/>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a16="http://schemas.microsoft.com/office/drawing/2014/main" id="{135A1D72-94F7-400B-8759-3904BDFACF3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96279" y="-45355"/>
            <a:ext cx="1272858" cy="130612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A308E084-84CE-4E8E-9F6C-4418B3A60781}"/>
              </a:ext>
            </a:extLst>
          </p:cNvPr>
          <p:cNvSpPr txBox="1"/>
          <p:nvPr/>
        </p:nvSpPr>
        <p:spPr>
          <a:xfrm>
            <a:off x="3250702" y="6190213"/>
            <a:ext cx="5794182" cy="584775"/>
          </a:xfrm>
          <a:prstGeom prst="rect">
            <a:avLst/>
          </a:prstGeom>
          <a:noFill/>
        </p:spPr>
        <p:txBody>
          <a:bodyPr wrap="square">
            <a:spAutoFit/>
          </a:bodyPr>
          <a:lstStyle/>
          <a:p>
            <a:r>
              <a:rPr lang="en-US" sz="3200" dirty="0" err="1">
                <a:effectLst/>
                <a:latin typeface="#9Slide03 SVN-PF Din Text Pro C" panose="02000506020000020004" pitchFamily="2" charset="0"/>
                <a:ea typeface="Tahoma" panose="020B0604030504040204" pitchFamily="34" charset="0"/>
              </a:rPr>
              <a:t>Bản</a:t>
            </a:r>
            <a:r>
              <a:rPr lang="en-US" sz="3200" dirty="0">
                <a:effectLst/>
                <a:latin typeface="#9Slide03 SVN-PF Din Text Pro C" panose="02000506020000020004" pitchFamily="2" charset="0"/>
                <a:ea typeface="Tahoma" panose="020B0604030504040204" pitchFamily="34" charset="0"/>
              </a:rPr>
              <a:t> </a:t>
            </a:r>
            <a:r>
              <a:rPr lang="en-US" sz="3200" dirty="0" err="1">
                <a:effectLst/>
                <a:latin typeface="#9Slide03 SVN-PF Din Text Pro C" panose="02000506020000020004" pitchFamily="2" charset="0"/>
                <a:ea typeface="Tahoma" panose="020B0604030504040204" pitchFamily="34" charset="0"/>
              </a:rPr>
              <a:t>đồ</a:t>
            </a:r>
            <a:r>
              <a:rPr lang="en-US" sz="3200" dirty="0">
                <a:effectLst/>
                <a:latin typeface="#9Slide03 SVN-PF Din Text Pro C" panose="02000506020000020004" pitchFamily="2" charset="0"/>
                <a:ea typeface="Tahoma" panose="020B0604030504040204" pitchFamily="34" charset="0"/>
              </a:rPr>
              <a:t> </a:t>
            </a:r>
            <a:r>
              <a:rPr lang="en-US" sz="3200" dirty="0" err="1">
                <a:effectLst/>
                <a:latin typeface="#9Slide03 SVN-PF Din Text Pro C" panose="02000506020000020004" pitchFamily="2" charset="0"/>
                <a:ea typeface="Tahoma" panose="020B0604030504040204" pitchFamily="34" charset="0"/>
              </a:rPr>
              <a:t>một</a:t>
            </a:r>
            <a:r>
              <a:rPr lang="en-US" sz="3200" dirty="0">
                <a:effectLst/>
                <a:latin typeface="#9Slide03 SVN-PF Din Text Pro C" panose="02000506020000020004" pitchFamily="2" charset="0"/>
                <a:ea typeface="Tahoma" panose="020B0604030504040204" pitchFamily="34" charset="0"/>
              </a:rPr>
              <a:t> </a:t>
            </a:r>
            <a:r>
              <a:rPr lang="en-US" sz="3200" dirty="0" err="1">
                <a:effectLst/>
                <a:latin typeface="#9Slide03 SVN-PF Din Text Pro C" panose="02000506020000020004" pitchFamily="2" charset="0"/>
                <a:ea typeface="Tahoma" panose="020B0604030504040204" pitchFamily="34" charset="0"/>
              </a:rPr>
              <a:t>khu</a:t>
            </a:r>
            <a:r>
              <a:rPr lang="en-US" sz="3200" dirty="0">
                <a:effectLst/>
                <a:latin typeface="#9Slide03 SVN-PF Din Text Pro C" panose="02000506020000020004" pitchFamily="2" charset="0"/>
                <a:ea typeface="Tahoma" panose="020B0604030504040204" pitchFamily="34" charset="0"/>
              </a:rPr>
              <a:t> </a:t>
            </a:r>
            <a:r>
              <a:rPr lang="en-US" sz="3200" dirty="0" err="1">
                <a:effectLst/>
                <a:latin typeface="#9Slide03 SVN-PF Din Text Pro C" panose="02000506020000020004" pitchFamily="2" charset="0"/>
                <a:ea typeface="Tahoma" panose="020B0604030504040204" pitchFamily="34" charset="0"/>
              </a:rPr>
              <a:t>vực</a:t>
            </a:r>
            <a:r>
              <a:rPr lang="en-US" sz="3200" dirty="0">
                <a:effectLst/>
                <a:latin typeface="#9Slide03 SVN-PF Din Text Pro C" panose="02000506020000020004" pitchFamily="2" charset="0"/>
                <a:ea typeface="Tahoma" panose="020B0604030504040204" pitchFamily="34" charset="0"/>
              </a:rPr>
              <a:t> </a:t>
            </a:r>
            <a:r>
              <a:rPr lang="en-US" sz="3200" dirty="0" err="1">
                <a:effectLst/>
                <a:latin typeface="#9Slide03 SVN-PF Din Text Pro C" panose="02000506020000020004" pitchFamily="2" charset="0"/>
                <a:ea typeface="Tahoma" panose="020B0604030504040204" pitchFamily="34" charset="0"/>
              </a:rPr>
              <a:t>của</a:t>
            </a:r>
            <a:r>
              <a:rPr lang="en-US" sz="3200" dirty="0">
                <a:effectLst/>
                <a:latin typeface="#9Slide03 SVN-PF Din Text Pro C" panose="02000506020000020004" pitchFamily="2" charset="0"/>
                <a:ea typeface="Tahoma" panose="020B0604030504040204" pitchFamily="34" charset="0"/>
              </a:rPr>
              <a:t> TP </a:t>
            </a:r>
            <a:r>
              <a:rPr lang="en-US" sz="3200" dirty="0" err="1">
                <a:effectLst/>
                <a:latin typeface="#9Slide03 SVN-PF Din Text Pro C" panose="02000506020000020004" pitchFamily="2" charset="0"/>
                <a:ea typeface="Tahoma" panose="020B0604030504040204" pitchFamily="34" charset="0"/>
              </a:rPr>
              <a:t>Đà</a:t>
            </a:r>
            <a:r>
              <a:rPr lang="en-US" sz="3200" dirty="0">
                <a:effectLst/>
                <a:latin typeface="#9Slide03 SVN-PF Din Text Pro C" panose="02000506020000020004" pitchFamily="2" charset="0"/>
                <a:ea typeface="Tahoma" panose="020B0604030504040204" pitchFamily="34" charset="0"/>
              </a:rPr>
              <a:t> </a:t>
            </a:r>
            <a:r>
              <a:rPr lang="en-US" sz="3200" dirty="0" err="1">
                <a:effectLst/>
                <a:latin typeface="#9Slide03 SVN-PF Din Text Pro C" panose="02000506020000020004" pitchFamily="2" charset="0"/>
                <a:ea typeface="Tahoma" panose="020B0604030504040204" pitchFamily="34" charset="0"/>
              </a:rPr>
              <a:t>Nẵng</a:t>
            </a:r>
            <a:endParaRPr lang="en-US" sz="3200" dirty="0">
              <a:latin typeface="#9Slide03 SVN-PF Din Text Pro C" panose="02000506020000020004" pitchFamily="2" charset="0"/>
            </a:endParaRPr>
          </a:p>
        </p:txBody>
      </p:sp>
      <p:sp>
        <p:nvSpPr>
          <p:cNvPr id="34" name="Rectangle: Rounded Corners 33">
            <a:extLst>
              <a:ext uri="{FF2B5EF4-FFF2-40B4-BE49-F238E27FC236}">
                <a16:creationId xmlns:a16="http://schemas.microsoft.com/office/drawing/2014/main" id="{7AAD3F15-8FBA-4DB7-BAC2-CFCB04F530C4}"/>
              </a:ext>
            </a:extLst>
          </p:cNvPr>
          <p:cNvSpPr/>
          <p:nvPr/>
        </p:nvSpPr>
        <p:spPr>
          <a:xfrm>
            <a:off x="54934" y="1398052"/>
            <a:ext cx="2692399" cy="1633358"/>
          </a:xfrm>
          <a:prstGeom prst="roundRect">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5CE70F8-8AA5-4F17-B079-3FC04473594A}"/>
              </a:ext>
            </a:extLst>
          </p:cNvPr>
          <p:cNvSpPr txBox="1"/>
          <p:nvPr/>
        </p:nvSpPr>
        <p:spPr>
          <a:xfrm>
            <a:off x="124846" y="1434669"/>
            <a:ext cx="2622487" cy="1384995"/>
          </a:xfrm>
          <a:prstGeom prst="rect">
            <a:avLst/>
          </a:prstGeom>
          <a:noFill/>
        </p:spPr>
        <p:txBody>
          <a:bodyPr wrap="square">
            <a:spAutoFit/>
          </a:bodyPr>
          <a:lstStyle/>
          <a:p>
            <a:pPr algn="just">
              <a:spcBef>
                <a:spcPct val="50000"/>
              </a:spcBef>
              <a:defRPr/>
            </a:pPr>
            <a:r>
              <a:rPr lang="en-US" sz="2800" dirty="0" err="1">
                <a:solidFill>
                  <a:srgbClr val="000000"/>
                </a:solidFill>
                <a:latin typeface="#9Slide03 SVN-PF Din Text Pro C" panose="02000506020000020004" pitchFamily="2" charset="0"/>
              </a:rPr>
              <a:t>Giống</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nhau</a:t>
            </a:r>
            <a:r>
              <a:rPr lang="en-US" sz="2800" dirty="0">
                <a:solidFill>
                  <a:srgbClr val="000000"/>
                </a:solidFill>
                <a:latin typeface="#9Slide03 SVN-PF Din Text Pro C" panose="02000506020000020004" pitchFamily="2" charset="0"/>
              </a:rPr>
              <a:t>: </a:t>
            </a:r>
            <a:r>
              <a:rPr lang="en-US" sz="2800" dirty="0" err="1">
                <a:solidFill>
                  <a:srgbClr val="FF0000"/>
                </a:solidFill>
                <a:latin typeface="#9Slide03 SVN-PF Din Text Pro C" panose="02000506020000020004" pitchFamily="2" charset="0"/>
              </a:rPr>
              <a:t>Nội</a:t>
            </a:r>
            <a:r>
              <a:rPr lang="en-US" sz="2800" dirty="0">
                <a:solidFill>
                  <a:srgbClr val="FF0000"/>
                </a:solidFill>
                <a:latin typeface="#9Slide03 SVN-PF Din Text Pro C" panose="02000506020000020004" pitchFamily="2" charset="0"/>
              </a:rPr>
              <a:t> dung</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Bản</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đồ</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một</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khu</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vực</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của</a:t>
            </a:r>
            <a:r>
              <a:rPr lang="en-US" sz="2800" dirty="0">
                <a:solidFill>
                  <a:srgbClr val="000000"/>
                </a:solidFill>
                <a:latin typeface="#9Slide03 SVN-PF Din Text Pro C" panose="02000506020000020004" pitchFamily="2" charset="0"/>
              </a:rPr>
              <a:t> TP </a:t>
            </a:r>
            <a:r>
              <a:rPr lang="en-US" sz="2800" dirty="0" err="1">
                <a:solidFill>
                  <a:srgbClr val="000000"/>
                </a:solidFill>
                <a:latin typeface="#9Slide03 SVN-PF Din Text Pro C" panose="02000506020000020004" pitchFamily="2" charset="0"/>
              </a:rPr>
              <a:t>Đà</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Nẵng</a:t>
            </a:r>
            <a:r>
              <a:rPr lang="en-US" sz="2800" dirty="0">
                <a:solidFill>
                  <a:srgbClr val="000000"/>
                </a:solidFill>
                <a:latin typeface="#9Slide03 SVN-PF Din Text Pro C" panose="02000506020000020004" pitchFamily="2" charset="0"/>
              </a:rPr>
              <a:t> </a:t>
            </a:r>
          </a:p>
        </p:txBody>
      </p:sp>
      <p:sp>
        <p:nvSpPr>
          <p:cNvPr id="38" name="Rectangle: Rounded Corners 37">
            <a:extLst>
              <a:ext uri="{FF2B5EF4-FFF2-40B4-BE49-F238E27FC236}">
                <a16:creationId xmlns:a16="http://schemas.microsoft.com/office/drawing/2014/main" id="{C4848439-2FD0-4EBD-9800-A9BB5EF52FDF}"/>
              </a:ext>
            </a:extLst>
          </p:cNvPr>
          <p:cNvSpPr/>
          <p:nvPr/>
        </p:nvSpPr>
        <p:spPr>
          <a:xfrm>
            <a:off x="2852991" y="1398052"/>
            <a:ext cx="2683582" cy="1633358"/>
          </a:xfrm>
          <a:prstGeom prst="roundRect">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234C847-1F7B-4982-86C5-F4C4CF000D2B}"/>
              </a:ext>
            </a:extLst>
          </p:cNvPr>
          <p:cNvSpPr txBox="1"/>
          <p:nvPr/>
        </p:nvSpPr>
        <p:spPr>
          <a:xfrm>
            <a:off x="3063490" y="1290496"/>
            <a:ext cx="2521506" cy="1815882"/>
          </a:xfrm>
          <a:prstGeom prst="rect">
            <a:avLst/>
          </a:prstGeom>
          <a:noFill/>
        </p:spPr>
        <p:txBody>
          <a:bodyPr wrap="square">
            <a:spAutoFit/>
          </a:bodyPr>
          <a:lstStyle/>
          <a:p>
            <a:pPr algn="just" eaLnBrk="1" hangingPunct="1">
              <a:defRPr/>
            </a:pPr>
            <a:r>
              <a:rPr lang="en-US" sz="2800" dirty="0" err="1">
                <a:solidFill>
                  <a:srgbClr val="000000"/>
                </a:solidFill>
                <a:latin typeface="#9Slide03 SVN-PF Din Text Pro C" panose="02000506020000020004" pitchFamily="2" charset="0"/>
              </a:rPr>
              <a:t>Khác</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nhau</a:t>
            </a:r>
            <a:r>
              <a:rPr lang="en-US" sz="2800" dirty="0">
                <a:solidFill>
                  <a:srgbClr val="000000"/>
                </a:solidFill>
                <a:latin typeface="#9Slide03 SVN-PF Din Text Pro C" panose="02000506020000020004" pitchFamily="2" charset="0"/>
              </a:rPr>
              <a:t>: </a:t>
            </a:r>
            <a:r>
              <a:rPr lang="en-US" sz="2800" dirty="0" err="1">
                <a:solidFill>
                  <a:srgbClr val="FF0000"/>
                </a:solidFill>
                <a:latin typeface="#9Slide03 SVN-PF Din Text Pro C" panose="02000506020000020004" pitchFamily="2" charset="0"/>
              </a:rPr>
              <a:t>Tỉ</a:t>
            </a:r>
            <a:r>
              <a:rPr lang="en-US" sz="2800" dirty="0">
                <a:solidFill>
                  <a:srgbClr val="FF0000"/>
                </a:solidFill>
                <a:latin typeface="#9Slide03 SVN-PF Din Text Pro C" panose="02000506020000020004" pitchFamily="2" charset="0"/>
              </a:rPr>
              <a:t> </a:t>
            </a:r>
            <a:r>
              <a:rPr lang="en-US" sz="2800" dirty="0" err="1">
                <a:solidFill>
                  <a:srgbClr val="FF0000"/>
                </a:solidFill>
                <a:latin typeface="#9Slide03 SVN-PF Din Text Pro C" panose="02000506020000020004" pitchFamily="2" charset="0"/>
              </a:rPr>
              <a:t>lệ</a:t>
            </a:r>
            <a:r>
              <a:rPr lang="en-US" sz="2800" dirty="0">
                <a:solidFill>
                  <a:srgbClr val="000000"/>
                </a:solidFill>
                <a:latin typeface="#9Slide03 SVN-PF Din Text Pro C" panose="02000506020000020004" pitchFamily="2" charset="0"/>
              </a:rPr>
              <a:t>:</a:t>
            </a:r>
          </a:p>
          <a:p>
            <a:pPr algn="just" eaLnBrk="1" hangingPunct="1">
              <a:defRPr/>
            </a:pP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Bản</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đồ</a:t>
            </a:r>
            <a:r>
              <a:rPr lang="en-US" sz="2800" dirty="0">
                <a:solidFill>
                  <a:srgbClr val="000000"/>
                </a:solidFill>
                <a:latin typeface="#9Slide03 SVN-PF Din Text Pro C" panose="02000506020000020004" pitchFamily="2" charset="0"/>
              </a:rPr>
              <a:t> 1 </a:t>
            </a:r>
            <a:r>
              <a:rPr lang="en-US" sz="2800" dirty="0" err="1">
                <a:solidFill>
                  <a:srgbClr val="000000"/>
                </a:solidFill>
                <a:latin typeface="#9Slide03 SVN-PF Din Text Pro C" panose="02000506020000020004" pitchFamily="2" charset="0"/>
              </a:rPr>
              <a:t>nhỏ</a:t>
            </a:r>
            <a:r>
              <a:rPr lang="en-US" sz="2800" dirty="0">
                <a:solidFill>
                  <a:srgbClr val="000000"/>
                </a:solidFill>
                <a:latin typeface="#9Slide03 SVN-PF Din Text Pro C" panose="02000506020000020004" pitchFamily="2" charset="0"/>
              </a:rPr>
              <a:t>.</a:t>
            </a:r>
          </a:p>
          <a:p>
            <a:pPr algn="just" eaLnBrk="1" hangingPunct="1">
              <a:defRPr/>
            </a:pP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Bản</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đồ</a:t>
            </a:r>
            <a:r>
              <a:rPr lang="en-US" sz="2800" dirty="0">
                <a:solidFill>
                  <a:srgbClr val="000000"/>
                </a:solidFill>
                <a:latin typeface="#9Slide03 SVN-PF Din Text Pro C" panose="02000506020000020004" pitchFamily="2" charset="0"/>
              </a:rPr>
              <a:t> 2 </a:t>
            </a:r>
            <a:r>
              <a:rPr lang="en-US" sz="2800" dirty="0" err="1">
                <a:solidFill>
                  <a:srgbClr val="000000"/>
                </a:solidFill>
                <a:latin typeface="#9Slide03 SVN-PF Din Text Pro C" panose="02000506020000020004" pitchFamily="2" charset="0"/>
              </a:rPr>
              <a:t>lớn</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hơn</a:t>
            </a:r>
            <a:r>
              <a:rPr lang="en-US" sz="2800" dirty="0">
                <a:solidFill>
                  <a:srgbClr val="000000"/>
                </a:solidFill>
                <a:latin typeface="#9Slide03 SVN-PF Din Text Pro C" panose="02000506020000020004" pitchFamily="2" charset="0"/>
              </a:rPr>
              <a:t>, chi </a:t>
            </a:r>
            <a:r>
              <a:rPr lang="en-US" sz="2800" dirty="0" err="1">
                <a:solidFill>
                  <a:srgbClr val="000000"/>
                </a:solidFill>
                <a:latin typeface="#9Slide03 SVN-PF Din Text Pro C" panose="02000506020000020004" pitchFamily="2" charset="0"/>
              </a:rPr>
              <a:t>tiết</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hơn</a:t>
            </a:r>
            <a:r>
              <a:rPr lang="en-US" sz="2800" dirty="0">
                <a:solidFill>
                  <a:srgbClr val="000000"/>
                </a:solidFill>
                <a:latin typeface="#9Slide03 SVN-PF Din Text Pro C" panose="02000506020000020004" pitchFamily="2" charset="0"/>
              </a:rPr>
              <a:t>.</a:t>
            </a:r>
          </a:p>
        </p:txBody>
      </p:sp>
      <p:pic>
        <p:nvPicPr>
          <p:cNvPr id="3" name="Picture 2">
            <a:extLst>
              <a:ext uri="{FF2B5EF4-FFF2-40B4-BE49-F238E27FC236}">
                <a16:creationId xmlns:a16="http://schemas.microsoft.com/office/drawing/2014/main" id="{27CC233F-7818-45C2-9177-A7CEAD15F6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0980" y="1386712"/>
            <a:ext cx="6350984" cy="4778196"/>
          </a:xfrm>
          <a:prstGeom prst="rect">
            <a:avLst/>
          </a:prstGeom>
        </p:spPr>
      </p:pic>
      <p:sp>
        <p:nvSpPr>
          <p:cNvPr id="19" name="Diamond 18">
            <a:extLst>
              <a:ext uri="{FF2B5EF4-FFF2-40B4-BE49-F238E27FC236}">
                <a16:creationId xmlns:a16="http://schemas.microsoft.com/office/drawing/2014/main" id="{9030D793-9FD6-4E3E-BC06-71CF72285923}"/>
              </a:ext>
            </a:extLst>
          </p:cNvPr>
          <p:cNvSpPr/>
          <p:nvPr/>
        </p:nvSpPr>
        <p:spPr>
          <a:xfrm>
            <a:off x="8276804" y="5594645"/>
            <a:ext cx="768080" cy="719856"/>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9Slide03 SVN-PF Din Text Pro C" panose="02000506020000020004" pitchFamily="2" charset="0"/>
              </a:rPr>
              <a:t>2</a:t>
            </a:r>
          </a:p>
        </p:txBody>
      </p:sp>
      <p:grpSp>
        <p:nvGrpSpPr>
          <p:cNvPr id="13" name="Group 12">
            <a:extLst>
              <a:ext uri="{FF2B5EF4-FFF2-40B4-BE49-F238E27FC236}">
                <a16:creationId xmlns:a16="http://schemas.microsoft.com/office/drawing/2014/main" id="{04648A95-5E3B-4E98-9631-32E501B4FAB4}"/>
              </a:ext>
            </a:extLst>
          </p:cNvPr>
          <p:cNvGrpSpPr/>
          <p:nvPr/>
        </p:nvGrpSpPr>
        <p:grpSpPr>
          <a:xfrm>
            <a:off x="16658" y="3139175"/>
            <a:ext cx="5824322" cy="2815398"/>
            <a:chOff x="1166844" y="2614079"/>
            <a:chExt cx="5973317" cy="2733229"/>
          </a:xfrm>
        </p:grpSpPr>
        <p:pic>
          <p:nvPicPr>
            <p:cNvPr id="10" name="Picture 9">
              <a:extLst>
                <a:ext uri="{FF2B5EF4-FFF2-40B4-BE49-F238E27FC236}">
                  <a16:creationId xmlns:a16="http://schemas.microsoft.com/office/drawing/2014/main" id="{E652E5EB-B0F6-4ED2-B843-911C664A89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3975" y="2617403"/>
              <a:ext cx="3756186" cy="2729905"/>
            </a:xfrm>
            <a:prstGeom prst="rect">
              <a:avLst/>
            </a:prstGeom>
          </p:spPr>
        </p:pic>
        <p:pic>
          <p:nvPicPr>
            <p:cNvPr id="12" name="Picture 11">
              <a:extLst>
                <a:ext uri="{FF2B5EF4-FFF2-40B4-BE49-F238E27FC236}">
                  <a16:creationId xmlns:a16="http://schemas.microsoft.com/office/drawing/2014/main" id="{C80D41DF-5F22-44F7-8654-2DA7A95816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6844" y="2614079"/>
              <a:ext cx="2224739" cy="2541751"/>
            </a:xfrm>
            <a:prstGeom prst="rect">
              <a:avLst/>
            </a:prstGeom>
          </p:spPr>
        </p:pic>
      </p:grpSp>
      <p:sp>
        <p:nvSpPr>
          <p:cNvPr id="29" name="Diamond 28">
            <a:extLst>
              <a:ext uri="{FF2B5EF4-FFF2-40B4-BE49-F238E27FC236}">
                <a16:creationId xmlns:a16="http://schemas.microsoft.com/office/drawing/2014/main" id="{639A6FC1-E04E-424F-B0D3-5501431887C1}"/>
              </a:ext>
            </a:extLst>
          </p:cNvPr>
          <p:cNvSpPr/>
          <p:nvPr/>
        </p:nvSpPr>
        <p:spPr>
          <a:xfrm>
            <a:off x="2845845" y="5711829"/>
            <a:ext cx="768080" cy="719856"/>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9Slide03 SVN-PF Din Text Pro C" panose="02000506020000020004" pitchFamily="2" charset="0"/>
              </a:rPr>
              <a:t>1</a:t>
            </a:r>
          </a:p>
        </p:txBody>
      </p:sp>
    </p:spTree>
    <p:extLst>
      <p:ext uri="{BB962C8B-B14F-4D97-AF65-F5344CB8AC3E}">
        <p14:creationId xmlns:p14="http://schemas.microsoft.com/office/powerpoint/2010/main" val="1187310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000"/>
                                        <p:tgtEl>
                                          <p:spTgt spid="39"/>
                                        </p:tgtEl>
                                      </p:cBhvr>
                                    </p:animEffect>
                                    <p:anim calcmode="lin" valueType="num">
                                      <p:cBhvr>
                                        <p:cTn id="46" dur="1000" fill="hold"/>
                                        <p:tgtEl>
                                          <p:spTgt spid="39"/>
                                        </p:tgtEl>
                                        <p:attrNameLst>
                                          <p:attrName>ppt_x</p:attrName>
                                        </p:attrNameLst>
                                      </p:cBhvr>
                                      <p:tavLst>
                                        <p:tav tm="0">
                                          <p:val>
                                            <p:strVal val="#ppt_x"/>
                                          </p:val>
                                        </p:tav>
                                        <p:tav tm="100000">
                                          <p:val>
                                            <p:strVal val="#ppt_x"/>
                                          </p:val>
                                        </p:tav>
                                      </p:tavLst>
                                    </p:anim>
                                    <p:anim calcmode="lin" valueType="num">
                                      <p:cBhvr>
                                        <p:cTn id="47" dur="1000" fill="hold"/>
                                        <p:tgtEl>
                                          <p:spTgt spid="3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8" grpId="0" animBg="1"/>
      <p:bldP spid="39" grpId="0"/>
      <p:bldP spid="19"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CC233F-7818-45C2-9177-A7CEAD15F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17" y="675861"/>
            <a:ext cx="11476347" cy="5784574"/>
          </a:xfrm>
          <a:prstGeom prst="rect">
            <a:avLst/>
          </a:prstGeom>
        </p:spPr>
      </p:pic>
    </p:spTree>
    <p:extLst>
      <p:ext uri="{BB962C8B-B14F-4D97-AF65-F5344CB8AC3E}">
        <p14:creationId xmlns:p14="http://schemas.microsoft.com/office/powerpoint/2010/main" val="3595586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542279" y="408583"/>
            <a:ext cx="10441495"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t>- Phân loại</a:t>
            </a:r>
            <a:r>
              <a:rPr lang="en-US" i="1"/>
              <a:t>:</a:t>
            </a:r>
            <a:r>
              <a:rPr lang="en-US"/>
              <a:t>- Bản đồ tỷ lệ lớn: ≥1:200.000</a:t>
            </a:r>
          </a:p>
          <a:p>
            <a:r>
              <a:rPr lang="en-US"/>
              <a:t>- Bản đồ tỷ lệ trung bình: 1:200.000 đến 1:1.000.000</a:t>
            </a:r>
          </a:p>
          <a:p>
            <a:r>
              <a:rPr lang="en-US"/>
              <a:t>- Bản đồ tỷ lệ nhỏ: ≤ 1:1.000.000</a:t>
            </a: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6" y="251365"/>
            <a:ext cx="10632346" cy="987638"/>
          </a:xfrm>
          <a:prstGeom prst="rect">
            <a:avLst/>
          </a:prstGeom>
        </p:spPr>
      </p:pic>
      <p:sp>
        <p:nvSpPr>
          <p:cNvPr id="8" name="TextBox 7"/>
          <p:cNvSpPr txBox="1"/>
          <p:nvPr/>
        </p:nvSpPr>
        <p:spPr>
          <a:xfrm>
            <a:off x="2138097" y="537884"/>
            <a:ext cx="9034974" cy="584775"/>
          </a:xfrm>
          <a:prstGeom prst="rect">
            <a:avLst/>
          </a:prstGeom>
          <a:noFill/>
        </p:spPr>
        <p:txBody>
          <a:bodyPr wrap="none" rtlCol="0">
            <a:spAutoFit/>
          </a:bodyPr>
          <a:lstStyle/>
          <a:p>
            <a:pPr lvl="0">
              <a:defRPr/>
            </a:pPr>
            <a:r>
              <a:rPr lang="en-US" sz="3200">
                <a:solidFill>
                  <a:srgbClr val="FF0000"/>
                </a:solidFill>
                <a:latin typeface="Times New Roman" panose="02020603050405020304" pitchFamily="18" charset="0"/>
                <a:cs typeface="Times New Roman" panose="02020603050405020304" pitchFamily="18" charset="0"/>
              </a:rPr>
              <a:t>TIẾT 5- </a:t>
            </a:r>
            <a:r>
              <a:rPr kumimoji="0" lang="vi-VN" sz="32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p:nvPr/>
        </p:nvCxnSpPr>
        <p:spPr>
          <a:xfrm>
            <a:off x="6097888" y="1287198"/>
            <a:ext cx="1" cy="5207941"/>
          </a:xfrm>
          <a:prstGeom prst="line">
            <a:avLst/>
          </a:prstGeom>
        </p:spPr>
        <p:style>
          <a:lnRef idx="2">
            <a:schemeClr val="accent5"/>
          </a:lnRef>
          <a:fillRef idx="0">
            <a:schemeClr val="accent5"/>
          </a:fillRef>
          <a:effectRef idx="1">
            <a:schemeClr val="accent5"/>
          </a:effectRef>
          <a:fontRef idx="minor">
            <a:schemeClr val="tx1"/>
          </a:fontRef>
        </p:style>
      </p:cxnSp>
      <p:pic>
        <p:nvPicPr>
          <p:cNvPr id="5" name="Picture 4"/>
          <p:cNvPicPr>
            <a:picLocks noChangeAspect="1"/>
          </p:cNvPicPr>
          <p:nvPr/>
        </p:nvPicPr>
        <p:blipFill>
          <a:blip r:embed="rId7"/>
          <a:stretch>
            <a:fillRect/>
          </a:stretch>
        </p:blipFill>
        <p:spPr>
          <a:xfrm>
            <a:off x="815877" y="1225261"/>
            <a:ext cx="2487384" cy="749873"/>
          </a:xfrm>
          <a:prstGeom prst="rect">
            <a:avLst/>
          </a:prstGeom>
        </p:spPr>
      </p:pic>
      <p:pic>
        <p:nvPicPr>
          <p:cNvPr id="6" name="Picture 5"/>
          <p:cNvPicPr>
            <a:picLocks noChangeAspect="1"/>
          </p:cNvPicPr>
          <p:nvPr/>
        </p:nvPicPr>
        <p:blipFill>
          <a:blip r:embed="rId8"/>
          <a:stretch>
            <a:fillRect/>
          </a:stretch>
        </p:blipFill>
        <p:spPr>
          <a:xfrm>
            <a:off x="6254333" y="4114800"/>
            <a:ext cx="4456719" cy="2587970"/>
          </a:xfrm>
          <a:prstGeom prst="rect">
            <a:avLst/>
          </a:prstGeom>
        </p:spPr>
      </p:pic>
      <p:sp>
        <p:nvSpPr>
          <p:cNvPr id="7" name="TextBox 6"/>
          <p:cNvSpPr txBox="1"/>
          <p:nvPr/>
        </p:nvSpPr>
        <p:spPr>
          <a:xfrm>
            <a:off x="814159" y="1761565"/>
            <a:ext cx="5223105" cy="1815882"/>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Tỉ lệ bản đồ cho biết mức độ thu nhỏ độ dài giữa các đối tượng trên bản đồ so với thực tế là bao nhiêu </a:t>
            </a:r>
            <a:endParaRPr lang="en-US"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3043" y="3526481"/>
            <a:ext cx="6460435" cy="830997"/>
          </a:xfrm>
          <a:prstGeom prst="rect">
            <a:avLst/>
          </a:prstGeom>
          <a:noFill/>
        </p:spPr>
        <p:txBody>
          <a:bodyPr wrap="square" rtlCol="0">
            <a:spAutoFit/>
          </a:bodyPr>
          <a:lstStyle/>
          <a:p>
            <a:r>
              <a:rPr lang="vi-VN" sz="2400" b="1" i="1" dirty="0" smtClean="0">
                <a:solidFill>
                  <a:srgbClr val="FF0000"/>
                </a:solidFill>
              </a:rPr>
              <a:t>- </a:t>
            </a:r>
            <a:r>
              <a:rPr lang="vi-VN" sz="2400" b="1" i="1" dirty="0" smtClean="0">
                <a:solidFill>
                  <a:srgbClr val="FF0000"/>
                </a:solidFill>
                <a:latin typeface="Times New Roman" panose="02020603050405020304" pitchFamily="18" charset="0"/>
                <a:cs typeface="Times New Roman" panose="02020603050405020304" pitchFamily="18" charset="0"/>
              </a:rPr>
              <a:t>Ý </a:t>
            </a:r>
            <a:r>
              <a:rPr lang="vi-VN" sz="2400" b="1" i="1" dirty="0">
                <a:solidFill>
                  <a:srgbClr val="FF0000"/>
                </a:solidFill>
                <a:latin typeface="Times New Roman" panose="02020603050405020304" pitchFamily="18" charset="0"/>
                <a:cs typeface="Times New Roman" panose="02020603050405020304" pitchFamily="18" charset="0"/>
              </a:rPr>
              <a:t>nghĩa của tỉ lệ bản đồ: cho biết mức độ thu </a:t>
            </a:r>
            <a:endParaRPr lang="vi-VN" sz="2400" b="1" i="1" dirty="0" smtClean="0">
              <a:solidFill>
                <a:srgbClr val="FF0000"/>
              </a:solidFill>
              <a:latin typeface="Times New Roman" panose="02020603050405020304" pitchFamily="18" charset="0"/>
              <a:cs typeface="Times New Roman" panose="02020603050405020304" pitchFamily="18" charset="0"/>
            </a:endParaRPr>
          </a:p>
          <a:p>
            <a:r>
              <a:rPr lang="vi-VN" sz="2400" b="1" i="1" dirty="0" smtClean="0">
                <a:solidFill>
                  <a:srgbClr val="FF0000"/>
                </a:solidFill>
                <a:latin typeface="Times New Roman" panose="02020603050405020304" pitchFamily="18" charset="0"/>
                <a:cs typeface="Times New Roman" panose="02020603050405020304" pitchFamily="18" charset="0"/>
              </a:rPr>
              <a:t>nhỏ </a:t>
            </a:r>
            <a:r>
              <a:rPr lang="vi-VN" sz="2400" b="1" i="1">
                <a:solidFill>
                  <a:srgbClr val="FF0000"/>
                </a:solidFill>
                <a:latin typeface="Times New Roman" panose="02020603050405020304" pitchFamily="18" charset="0"/>
                <a:cs typeface="Times New Roman" panose="02020603050405020304" pitchFamily="18" charset="0"/>
              </a:rPr>
              <a:t>độ </a:t>
            </a:r>
            <a:r>
              <a:rPr lang="en-US" sz="2400" b="1" i="1" smtClean="0">
                <a:solidFill>
                  <a:srgbClr val="FF0000"/>
                </a:solidFill>
                <a:latin typeface="Times New Roman" panose="02020603050405020304" pitchFamily="18" charset="0"/>
                <a:cs typeface="Times New Roman" panose="02020603050405020304" pitchFamily="18" charset="0"/>
              </a:rPr>
              <a:t>của </a:t>
            </a:r>
            <a:r>
              <a:rPr lang="vi-VN" sz="2400" b="1" i="1" smtClean="0">
                <a:solidFill>
                  <a:srgbClr val="FF0000"/>
                </a:solidFill>
                <a:latin typeface="Times New Roman" panose="02020603050405020304" pitchFamily="18" charset="0"/>
                <a:cs typeface="Times New Roman" panose="02020603050405020304" pitchFamily="18" charset="0"/>
              </a:rPr>
              <a:t>bản đ</a:t>
            </a:r>
            <a:r>
              <a:rPr lang="en-US" sz="2400" b="1" i="1" smtClean="0">
                <a:solidFill>
                  <a:srgbClr val="FF0000"/>
                </a:solidFill>
                <a:latin typeface="Times New Roman" panose="02020603050405020304" pitchFamily="18" charset="0"/>
                <a:cs typeface="Times New Roman" panose="02020603050405020304" pitchFamily="18" charset="0"/>
              </a:rPr>
              <a:t>ồ</a:t>
            </a:r>
            <a:r>
              <a:rPr lang="vi-VN" sz="2400" b="1" i="1" smtClean="0">
                <a:solidFill>
                  <a:srgbClr val="FF0000"/>
                </a:solidFill>
                <a:latin typeface="Times New Roman" panose="02020603050405020304" pitchFamily="18" charset="0"/>
                <a:cs typeface="Times New Roman" panose="02020603050405020304" pitchFamily="18" charset="0"/>
              </a:rPr>
              <a:t> </a:t>
            </a:r>
            <a:r>
              <a:rPr lang="vi-VN" sz="2400" b="1" i="1" dirty="0">
                <a:solidFill>
                  <a:srgbClr val="FF0000"/>
                </a:solidFill>
                <a:latin typeface="Times New Roman" panose="02020603050405020304" pitchFamily="18" charset="0"/>
                <a:cs typeface="Times New Roman" panose="02020603050405020304" pitchFamily="18" charset="0"/>
              </a:rPr>
              <a:t>so với thực tế là </a:t>
            </a:r>
            <a:r>
              <a:rPr lang="vi-VN" sz="2400" b="1" i="1">
                <a:solidFill>
                  <a:srgbClr val="FF0000"/>
                </a:solidFill>
                <a:latin typeface="Times New Roman" panose="02020603050405020304" pitchFamily="18" charset="0"/>
                <a:cs typeface="Times New Roman" panose="02020603050405020304" pitchFamily="18" charset="0"/>
              </a:rPr>
              <a:t>bao </a:t>
            </a:r>
            <a:r>
              <a:rPr lang="vi-VN" sz="2400" b="1" i="1" smtClean="0">
                <a:solidFill>
                  <a:srgbClr val="FF0000"/>
                </a:solidFill>
                <a:latin typeface="Times New Roman" panose="02020603050405020304" pitchFamily="18" charset="0"/>
                <a:cs typeface="Times New Roman" panose="02020603050405020304" pitchFamily="18" charset="0"/>
              </a:rPr>
              <a:t>nhiêu</a:t>
            </a:r>
            <a:r>
              <a:rPr lang="en-US" sz="2400" b="1" i="1">
                <a:solidFill>
                  <a:srgbClr val="FF0000"/>
                </a:solidFill>
                <a:latin typeface="Times New Roman" panose="02020603050405020304" pitchFamily="18" charset="0"/>
                <a:cs typeface="Times New Roman" panose="02020603050405020304" pitchFamily="18" charset="0"/>
              </a:rPr>
              <a:t> </a:t>
            </a:r>
            <a:r>
              <a:rPr lang="en-US" sz="2400" b="1" i="1" smtClean="0">
                <a:solidFill>
                  <a:srgbClr val="FF0000"/>
                </a:solidFill>
                <a:latin typeface="Times New Roman" panose="02020603050405020304" pitchFamily="18" charset="0"/>
                <a:cs typeface="Times New Roman" panose="02020603050405020304" pitchFamily="18" charset="0"/>
              </a:rPr>
              <a:t>lần</a:t>
            </a:r>
            <a:endParaRPr lang="en-US" sz="2400" b="1" i="1" dirty="0">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0458" y="1267573"/>
            <a:ext cx="5097380" cy="2484366"/>
          </a:xfrm>
          <a:prstGeom prst="rect">
            <a:avLst/>
          </a:prstGeom>
        </p:spPr>
      </p:pic>
      <p:sp>
        <p:nvSpPr>
          <p:cNvPr id="17" name="TextBox 16"/>
          <p:cNvSpPr txBox="1"/>
          <p:nvPr/>
        </p:nvSpPr>
        <p:spPr>
          <a:xfrm>
            <a:off x="779826" y="4319876"/>
            <a:ext cx="3832406" cy="1015663"/>
          </a:xfrm>
          <a:prstGeom prst="rect">
            <a:avLst/>
          </a:prstGeom>
          <a:noFill/>
        </p:spPr>
        <p:txBody>
          <a:bodyPr wrap="square" rtlCol="0">
            <a:spAutoFit/>
          </a:bodyPr>
          <a:lstStyle/>
          <a:p>
            <a:r>
              <a:rPr lang="vi-VN" sz="2000" b="1" dirty="0">
                <a:latin typeface="Times New Roman" panose="02020603050405020304" pitchFamily="18" charset="0"/>
                <a:cs typeface="Times New Roman" panose="02020603050405020304" pitchFamily="18" charset="0"/>
              </a:rPr>
              <a:t>- Tỉ lệ bản đồ có </a:t>
            </a:r>
            <a:r>
              <a:rPr lang="vi-VN" sz="2000" b="1">
                <a:latin typeface="Times New Roman" panose="02020603050405020304" pitchFamily="18" charset="0"/>
                <a:cs typeface="Times New Roman" panose="02020603050405020304" pitchFamily="18" charset="0"/>
              </a:rPr>
              <a:t>2 </a:t>
            </a:r>
            <a:r>
              <a:rPr lang="en-US" sz="2000" b="1" smtClean="0">
                <a:latin typeface="Times New Roman" panose="02020603050405020304" pitchFamily="18" charset="0"/>
                <a:cs typeface="Times New Roman" panose="02020603050405020304" pitchFamily="18" charset="0"/>
              </a:rPr>
              <a:t>dạng</a:t>
            </a:r>
            <a:r>
              <a:rPr lang="vi-VN" sz="2000" b="1" smtClean="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a:p>
            <a:r>
              <a:rPr lang="vi-VN" sz="2000" b="1" i="1" dirty="0">
                <a:latin typeface="Times New Roman" panose="02020603050405020304" pitchFamily="18" charset="0"/>
                <a:cs typeface="Times New Roman" panose="02020603050405020304" pitchFamily="18" charset="0"/>
              </a:rPr>
              <a:t>+ Tỉ lệ số</a:t>
            </a:r>
          </a:p>
          <a:p>
            <a:r>
              <a:rPr lang="vi-VN" sz="2000" b="1" i="1" dirty="0">
                <a:latin typeface="Times New Roman" panose="02020603050405020304" pitchFamily="18" charset="0"/>
                <a:cs typeface="Times New Roman" panose="02020603050405020304" pitchFamily="18" charset="0"/>
              </a:rPr>
              <a:t>+ Tỉ lệ thước</a:t>
            </a:r>
          </a:p>
        </p:txBody>
      </p:sp>
      <p:sp>
        <p:nvSpPr>
          <p:cNvPr id="11" name="TextBox 10"/>
          <p:cNvSpPr txBox="1"/>
          <p:nvPr/>
        </p:nvSpPr>
        <p:spPr>
          <a:xfrm>
            <a:off x="1647178" y="5234831"/>
            <a:ext cx="4515884" cy="1631216"/>
          </a:xfrm>
          <a:prstGeom prst="rect">
            <a:avLst/>
          </a:prstGeom>
          <a:noFill/>
        </p:spPr>
        <p:txBody>
          <a:bodyPr wrap="square" rtlCol="0">
            <a:spAutoFit/>
          </a:bodyPr>
          <a:lstStyle/>
          <a:p>
            <a:pPr marL="285750" indent="-285750">
              <a:buFontTx/>
              <a:buChar char="-"/>
            </a:pPr>
            <a:r>
              <a:rPr lang="en-US" sz="2000" b="1" i="1" smtClean="0"/>
              <a:t>Phân </a:t>
            </a:r>
            <a:r>
              <a:rPr lang="en-US" sz="2000" b="1" i="1"/>
              <a:t>loại</a:t>
            </a:r>
            <a:r>
              <a:rPr lang="en-US" sz="2000" i="1" smtClean="0"/>
              <a:t>:</a:t>
            </a:r>
            <a:endParaRPr lang="en-US" sz="2000" smtClean="0"/>
          </a:p>
          <a:p>
            <a:pPr marL="285750" indent="-285750">
              <a:buFontTx/>
              <a:buChar char="-"/>
            </a:pPr>
            <a:r>
              <a:rPr lang="en-US" sz="2000" b="1" smtClean="0">
                <a:solidFill>
                  <a:srgbClr val="FF0000"/>
                </a:solidFill>
              </a:rPr>
              <a:t>Bản </a:t>
            </a:r>
            <a:r>
              <a:rPr lang="en-US" sz="2000" b="1">
                <a:solidFill>
                  <a:srgbClr val="FF0000"/>
                </a:solidFill>
              </a:rPr>
              <a:t>đồ tỷ lệ lớn: ≥1:200.000</a:t>
            </a:r>
          </a:p>
          <a:p>
            <a:r>
              <a:rPr lang="en-US" sz="2000" b="1">
                <a:solidFill>
                  <a:srgbClr val="FF0000"/>
                </a:solidFill>
              </a:rPr>
              <a:t>- Bản đồ tỷ lệ trung bình: 1:200.000 đến 1:1.000.000</a:t>
            </a:r>
          </a:p>
          <a:p>
            <a:r>
              <a:rPr lang="en-US" sz="2000" b="1">
                <a:solidFill>
                  <a:srgbClr val="FF0000"/>
                </a:solidFill>
              </a:rPr>
              <a:t>- Bản đồ tỷ lệ nhỏ: ≤ 1:1.000.000</a:t>
            </a:r>
          </a:p>
        </p:txBody>
      </p:sp>
    </p:spTree>
    <p:extLst>
      <p:ext uri="{BB962C8B-B14F-4D97-AF65-F5344CB8AC3E}">
        <p14:creationId xmlns:p14="http://schemas.microsoft.com/office/powerpoint/2010/main" val="329913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ircle(in)">
                                      <p:cBhvr>
                                        <p:cTn id="18" dur="2000"/>
                                        <p:tgtEl>
                                          <p:spTgt spid="9">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ircle(in)">
                                      <p:cBhvr>
                                        <p:cTn id="21" dur="20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wipe(down)">
                                      <p:cBhvr>
                                        <p:cTn id="31" dur="500"/>
                                        <p:tgtEl>
                                          <p:spTgt spid="17">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wipe(down)">
                                      <p:cBhvr>
                                        <p:cTn id="34" dur="500"/>
                                        <p:tgtEl>
                                          <p:spTgt spid="17">
                                            <p:txEl>
                                              <p:pRg st="1" end="1"/>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animEffect transition="in" filter="wipe(down)">
                                      <p:cBhvr>
                                        <p:cTn id="3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89913" y="417438"/>
            <a:ext cx="7314332" cy="749873"/>
          </a:xfrm>
          <a:prstGeom prst="rect">
            <a:avLst/>
          </a:prstGeom>
        </p:spPr>
      </p:pic>
      <p:sp>
        <p:nvSpPr>
          <p:cNvPr id="3" name="Rectangle 2"/>
          <p:cNvSpPr/>
          <p:nvPr/>
        </p:nvSpPr>
        <p:spPr>
          <a:xfrm>
            <a:off x="703234" y="1167311"/>
            <a:ext cx="11488766" cy="5509200"/>
          </a:xfrm>
          <a:prstGeom prst="rect">
            <a:avLst/>
          </a:prstGeom>
        </p:spPr>
        <p:txBody>
          <a:bodyPr wrap="square">
            <a:spAutoFit/>
          </a:bodyPr>
          <a:lstStyle/>
          <a:p>
            <a:pPr marL="457200" indent="-457200">
              <a:buFontTx/>
              <a:buChar char="-"/>
            </a:pPr>
            <a:r>
              <a:rPr lang="vi-VN" sz="3200" b="1" smtClean="0">
                <a:latin typeface="Times New Roman" panose="02020603050405020304" pitchFamily="18" charset="0"/>
                <a:cs typeface="Times New Roman" panose="02020603050405020304" pitchFamily="18" charset="0"/>
              </a:rPr>
              <a:t>Tỉ </a:t>
            </a:r>
            <a:r>
              <a:rPr lang="vi-VN" sz="3200" b="1">
                <a:latin typeface="Times New Roman" panose="02020603050405020304" pitchFamily="18" charset="0"/>
                <a:cs typeface="Times New Roman" panose="02020603050405020304" pitchFamily="18" charset="0"/>
              </a:rPr>
              <a:t>lệ bản đồ cho biết mức độ thu nhỏ độ dài giữa các đối tượng trên bản đồ so với thực tế là bao nhiêu </a:t>
            </a:r>
            <a:endParaRPr lang="en-US" sz="3200" b="1" smtClean="0">
              <a:latin typeface="Times New Roman" panose="02020603050405020304" pitchFamily="18" charset="0"/>
              <a:cs typeface="Times New Roman" panose="02020603050405020304" pitchFamily="18" charset="0"/>
            </a:endParaRPr>
          </a:p>
          <a:p>
            <a:pPr marL="457200" indent="-457200">
              <a:buFontTx/>
              <a:buChar char="-"/>
            </a:pPr>
            <a:r>
              <a:rPr lang="vi-VN" sz="3200" b="1" i="1">
                <a:solidFill>
                  <a:srgbClr val="FF0000"/>
                </a:solidFill>
                <a:latin typeface="Times New Roman" panose="02020603050405020304" pitchFamily="18" charset="0"/>
                <a:cs typeface="Times New Roman" panose="02020603050405020304" pitchFamily="18" charset="0"/>
              </a:rPr>
              <a:t>Ý </a:t>
            </a:r>
            <a:r>
              <a:rPr lang="vi-VN" sz="3200" b="1" i="1" smtClean="0">
                <a:solidFill>
                  <a:srgbClr val="FF0000"/>
                </a:solidFill>
                <a:latin typeface="Times New Roman" panose="02020603050405020304" pitchFamily="18" charset="0"/>
                <a:cs typeface="Times New Roman" panose="02020603050405020304" pitchFamily="18" charset="0"/>
              </a:rPr>
              <a:t>nghĩa</a:t>
            </a:r>
            <a:r>
              <a:rPr lang="en-US" sz="3200" b="1" i="1" smtClean="0">
                <a:solidFill>
                  <a:srgbClr val="FF0000"/>
                </a:solidFill>
                <a:latin typeface="Times New Roman" panose="02020603050405020304" pitchFamily="18" charset="0"/>
                <a:cs typeface="Times New Roman" panose="02020603050405020304" pitchFamily="18" charset="0"/>
              </a:rPr>
              <a:t>:</a:t>
            </a:r>
            <a:r>
              <a:rPr lang="vi-VN" sz="3200" smtClean="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Tỉ lệ bản đồ cho biết mức độ thu nhỏ độ dài giữa các đối tượng trên bản đồ so với thực tế là bao nhiêu </a:t>
            </a:r>
            <a:endParaRPr lang="en-US" sz="3200" b="1" smtClean="0">
              <a:latin typeface="Times New Roman" panose="02020603050405020304" pitchFamily="18" charset="0"/>
              <a:cs typeface="Times New Roman" panose="02020603050405020304" pitchFamily="18" charset="0"/>
            </a:endParaRPr>
          </a:p>
          <a:p>
            <a:r>
              <a:rPr lang="vi-VN" sz="3200" b="1">
                <a:latin typeface="Times New Roman" panose="02020603050405020304" pitchFamily="18" charset="0"/>
                <a:cs typeface="Times New Roman" panose="02020603050405020304" pitchFamily="18" charset="0"/>
              </a:rPr>
              <a:t>- Tỉ lệ bản đồ có 2 </a:t>
            </a:r>
            <a:r>
              <a:rPr lang="en-US" sz="3200" b="1">
                <a:latin typeface="Times New Roman" panose="02020603050405020304" pitchFamily="18" charset="0"/>
                <a:cs typeface="Times New Roman" panose="02020603050405020304" pitchFamily="18" charset="0"/>
              </a:rPr>
              <a:t>dạng</a:t>
            </a:r>
            <a:r>
              <a:rPr lang="vi-VN" sz="3200" b="1" smtClean="0">
                <a:latin typeface="Times New Roman" panose="02020603050405020304" pitchFamily="18" charset="0"/>
                <a:cs typeface="Times New Roman" panose="02020603050405020304" pitchFamily="18" charset="0"/>
              </a:rPr>
              <a:t>:</a:t>
            </a:r>
            <a:r>
              <a:rPr lang="en-US" sz="3200" b="1" smtClean="0">
                <a:latin typeface="Times New Roman" panose="02020603050405020304" pitchFamily="18" charset="0"/>
                <a:cs typeface="Times New Roman" panose="02020603050405020304" pitchFamily="18" charset="0"/>
              </a:rPr>
              <a:t>   </a:t>
            </a:r>
            <a:r>
              <a:rPr lang="vi-VN" sz="3200" b="1" i="1" smtClean="0">
                <a:latin typeface="Times New Roman" panose="02020603050405020304" pitchFamily="18" charset="0"/>
                <a:cs typeface="Times New Roman" panose="02020603050405020304" pitchFamily="18" charset="0"/>
              </a:rPr>
              <a:t>+ </a:t>
            </a:r>
            <a:r>
              <a:rPr lang="vi-VN" sz="3200" b="1" i="1">
                <a:latin typeface="Times New Roman" panose="02020603050405020304" pitchFamily="18" charset="0"/>
                <a:cs typeface="Times New Roman" panose="02020603050405020304" pitchFamily="18" charset="0"/>
              </a:rPr>
              <a:t>Tỉ lệ </a:t>
            </a:r>
            <a:r>
              <a:rPr lang="vi-VN" sz="3200" b="1" i="1" smtClean="0">
                <a:latin typeface="Times New Roman" panose="02020603050405020304" pitchFamily="18" charset="0"/>
                <a:cs typeface="Times New Roman" panose="02020603050405020304" pitchFamily="18" charset="0"/>
              </a:rPr>
              <a:t>số</a:t>
            </a:r>
            <a:r>
              <a:rPr lang="en-US" sz="3200" b="1" i="1" smtClean="0">
                <a:latin typeface="Times New Roman" panose="02020603050405020304" pitchFamily="18" charset="0"/>
                <a:cs typeface="Times New Roman" panose="02020603050405020304" pitchFamily="18" charset="0"/>
              </a:rPr>
              <a:t>   </a:t>
            </a:r>
            <a:r>
              <a:rPr lang="vi-VN" sz="3200" b="1" i="1" smtClean="0">
                <a:latin typeface="Times New Roman" panose="02020603050405020304" pitchFamily="18" charset="0"/>
                <a:cs typeface="Times New Roman" panose="02020603050405020304" pitchFamily="18" charset="0"/>
              </a:rPr>
              <a:t>+ </a:t>
            </a:r>
            <a:r>
              <a:rPr lang="vi-VN" sz="3200" b="1" i="1">
                <a:latin typeface="Times New Roman" panose="02020603050405020304" pitchFamily="18" charset="0"/>
                <a:cs typeface="Times New Roman" panose="02020603050405020304" pitchFamily="18" charset="0"/>
              </a:rPr>
              <a:t>Tỉ lệ thước</a:t>
            </a:r>
          </a:p>
          <a:p>
            <a:pPr marL="285750" indent="-285750">
              <a:buFontTx/>
              <a:buChar char="-"/>
            </a:pPr>
            <a:r>
              <a:rPr lang="en-US" sz="3200" b="1" i="1"/>
              <a:t>Phân loại</a:t>
            </a:r>
            <a:r>
              <a:rPr lang="en-US" sz="3200" i="1" smtClean="0"/>
              <a:t>: Có 3 loại</a:t>
            </a:r>
            <a:endParaRPr lang="en-US" sz="3200"/>
          </a:p>
          <a:p>
            <a:pPr marL="285750" indent="-285750">
              <a:buFontTx/>
              <a:buChar char="-"/>
            </a:pPr>
            <a:r>
              <a:rPr lang="en-US" sz="3200" b="1">
                <a:solidFill>
                  <a:srgbClr val="FF0000"/>
                </a:solidFill>
              </a:rPr>
              <a:t>Bản đồ tỷ lệ lớn: ≥1:200.000</a:t>
            </a:r>
          </a:p>
          <a:p>
            <a:r>
              <a:rPr lang="en-US" sz="3200" b="1">
                <a:solidFill>
                  <a:srgbClr val="FF0000"/>
                </a:solidFill>
              </a:rPr>
              <a:t>- Bản đồ tỷ lệ trung bình: 1:200.000 </a:t>
            </a:r>
            <a:r>
              <a:rPr lang="en-US" sz="3200" b="1" smtClean="0">
                <a:solidFill>
                  <a:srgbClr val="FF0000"/>
                </a:solidFill>
              </a:rPr>
              <a:t>đến 1:1.000.000</a:t>
            </a:r>
            <a:endParaRPr lang="en-US" sz="3200" b="1">
              <a:solidFill>
                <a:srgbClr val="FF0000"/>
              </a:solidFill>
            </a:endParaRPr>
          </a:p>
          <a:p>
            <a:r>
              <a:rPr lang="en-US" sz="3200" b="1">
                <a:solidFill>
                  <a:srgbClr val="FF0000"/>
                </a:solidFill>
              </a:rPr>
              <a:t>- Bản đồ tỷ lệ nhỏ: ≤ 1:1.000.000</a:t>
            </a:r>
          </a:p>
          <a:p>
            <a:pPr marL="457200" indent="-457200">
              <a:buFontTx/>
              <a:buChar char="-"/>
            </a:pPr>
            <a:endParaRPr lang="en-US" sz="3200" b="1">
              <a:latin typeface="Times New Roman" panose="02020603050405020304" pitchFamily="18" charset="0"/>
              <a:cs typeface="Times New Roman" panose="02020603050405020304" pitchFamily="18" charset="0"/>
            </a:endParaRPr>
          </a:p>
          <a:p>
            <a:pPr marL="457200" indent="-457200">
              <a:buFontTx/>
              <a:buChar char="-"/>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498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122849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327" y="5118788"/>
            <a:ext cx="1400811" cy="2077842"/>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9034974" cy="584775"/>
          </a:xfrm>
          <a:prstGeom prst="rect">
            <a:avLst/>
          </a:prstGeom>
          <a:noFill/>
        </p:spPr>
        <p:txBody>
          <a:bodyPr wrap="none" rtlCol="0">
            <a:spAutoFit/>
          </a:bodyPr>
          <a:lstStyle/>
          <a:p>
            <a:pPr lvl="0">
              <a:defRPr/>
            </a:pPr>
            <a:r>
              <a:rPr lang="en-US" sz="3200">
                <a:solidFill>
                  <a:srgbClr val="FF0000"/>
                </a:solidFill>
                <a:latin typeface="Times New Roman" panose="02020603050405020304" pitchFamily="18" charset="0"/>
                <a:cs typeface="Times New Roman" panose="02020603050405020304" pitchFamily="18" charset="0"/>
              </a:rPr>
              <a:t>TIẾT 5- </a:t>
            </a:r>
            <a:r>
              <a:rPr kumimoji="0" lang="vi-VN" sz="32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flipH="1">
            <a:off x="919348" y="1702921"/>
            <a:ext cx="500184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flipH="1">
            <a:off x="1026462" y="1241256"/>
            <a:ext cx="2084293" cy="461665"/>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1. Tỉ lệ bản đồ</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grpSp>
        <p:nvGrpSpPr>
          <p:cNvPr id="14" name="Group 13"/>
          <p:cNvGrpSpPr/>
          <p:nvPr/>
        </p:nvGrpSpPr>
        <p:grpSpPr>
          <a:xfrm>
            <a:off x="6340455" y="1401405"/>
            <a:ext cx="4786204" cy="2399765"/>
            <a:chOff x="5656704" y="3035562"/>
            <a:chExt cx="4906916" cy="2399765"/>
          </a:xfrm>
        </p:grpSpPr>
        <p:pic>
          <p:nvPicPr>
            <p:cNvPr id="12" name="Picture 11"/>
            <p:cNvPicPr>
              <a:picLocks noChangeAspect="1"/>
            </p:cNvPicPr>
            <p:nvPr/>
          </p:nvPicPr>
          <p:blipFill>
            <a:blip r:embed="rId8"/>
            <a:stretch>
              <a:fillRect/>
            </a:stretch>
          </p:blipFill>
          <p:spPr>
            <a:xfrm>
              <a:off x="5656704" y="3035562"/>
              <a:ext cx="4906916" cy="2399765"/>
            </a:xfrm>
            <a:prstGeom prst="rect">
              <a:avLst/>
            </a:prstGeom>
          </p:spPr>
        </p:pic>
        <p:sp>
          <p:nvSpPr>
            <p:cNvPr id="18" name="TextBox 17"/>
            <p:cNvSpPr txBox="1"/>
            <p:nvPr/>
          </p:nvSpPr>
          <p:spPr>
            <a:xfrm>
              <a:off x="5656704" y="3536660"/>
              <a:ext cx="4044960" cy="1477328"/>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GV lưu ý HS nguyên tắc: Muốn đo khoảng cách thực </a:t>
              </a:r>
              <a:r>
                <a:rPr lang="vi-VN" dirty="0" smtClean="0">
                  <a:latin typeface="Times New Roman" panose="02020603050405020304" pitchFamily="18" charset="0"/>
                  <a:cs typeface="Times New Roman" panose="02020603050405020304" pitchFamily="18" charset="0"/>
                </a:rPr>
                <a:t>tế </a:t>
              </a:r>
              <a:r>
                <a:rPr lang="vi-VN" dirty="0">
                  <a:latin typeface="Times New Roman" panose="02020603050405020304" pitchFamily="18" charset="0"/>
                  <a:cs typeface="Times New Roman" panose="02020603050405020304" pitchFamily="18" charset="0"/>
                </a:rPr>
                <a:t>của 2 điểm, phải đo được khoảng cách của hai </a:t>
              </a:r>
              <a:r>
                <a:rPr lang="vi-VN" dirty="0" smtClean="0">
                  <a:latin typeface="Times New Roman" panose="02020603050405020304" pitchFamily="18" charset="0"/>
                  <a:cs typeface="Times New Roman" panose="02020603050405020304" pitchFamily="18" charset="0"/>
                </a:rPr>
                <a:t>điểm đó </a:t>
              </a:r>
              <a:r>
                <a:rPr lang="vi-VN" dirty="0">
                  <a:latin typeface="Times New Roman" panose="02020603050405020304" pitchFamily="18" charset="0"/>
                  <a:cs typeface="Times New Roman" panose="02020603050405020304" pitchFamily="18" charset="0"/>
                </a:rPr>
                <a:t>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flipH="1">
            <a:off x="908229" y="2548055"/>
            <a:ext cx="5095098" cy="935655"/>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Nguyên tắc: muốn đo khoảng cách thực tế của hai điểm, phải đo được khoảng cách của hai điểm đó 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flipH="1">
            <a:off x="766091" y="3505354"/>
            <a:ext cx="5088206" cy="1477328"/>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 Ví dụ</a:t>
            </a:r>
            <a:r>
              <a:rPr lang="vi-VN" dirty="0" smtClean="0">
                <a:latin typeface="Times New Roman" panose="02020603050405020304" pitchFamily="18" charset="0"/>
                <a:cs typeface="Times New Roman" panose="02020603050405020304" pitchFamily="18" charset="0"/>
              </a:rPr>
              <a:t>:Trên </a:t>
            </a:r>
            <a:r>
              <a:rPr lang="vi-VN" dirty="0">
                <a:latin typeface="Times New Roman" panose="02020603050405020304" pitchFamily="18" charset="0"/>
                <a:cs typeface="Times New Roman" panose="02020603050405020304" pitchFamily="18" charset="0"/>
              </a:rPr>
              <a:t>bản đồ hành chính có tỉ lệ 1 : 6 000 000, khoảng cách giữa Thủ đô Hà Nội tới thành phố Hải Phòng và thành phố Vinh (tỉnh Nghệ An) lần lượt là 1,5 cm và 5 cm, vậy trên thực tế hai thành phố đó cách Thủ đô Hà Nội bao nhiêu ki-lô-mét?</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5991310" y="3801170"/>
            <a:ext cx="5025057" cy="2031325"/>
          </a:xfrm>
          <a:prstGeom prst="rect">
            <a:avLst/>
          </a:prstGeom>
          <a:noFill/>
        </p:spPr>
        <p:txBody>
          <a:bodyPr wrap="square" rtlCol="0">
            <a:spAutoFit/>
          </a:bodyPr>
          <a:lstStyle/>
          <a:p>
            <a:pPr algn="ctr"/>
            <a:r>
              <a:rPr lang="vi-VN" b="1" u="sng" dirty="0" smtClean="0">
                <a:latin typeface="Times New Roman" panose="02020603050405020304" pitchFamily="18" charset="0"/>
                <a:cs typeface="Times New Roman" panose="02020603050405020304" pitchFamily="18" charset="0"/>
              </a:rPr>
              <a:t>Bài làm</a:t>
            </a:r>
          </a:p>
          <a:p>
            <a:pPr algn="ctr"/>
            <a:r>
              <a:rPr lang="vi-VN" dirty="0" smtClean="0">
                <a:latin typeface="Times New Roman" panose="02020603050405020304" pitchFamily="18" charset="0"/>
                <a:cs typeface="Times New Roman" panose="02020603050405020304" pitchFamily="18" charset="0"/>
              </a:rPr>
              <a:t>Khoảng cách thực tế giữa Hà Nội đến Hải Phòng là:</a:t>
            </a:r>
          </a:p>
          <a:p>
            <a:pPr algn="ctr"/>
            <a:r>
              <a:rPr lang="vi-VN" dirty="0" smtClean="0">
                <a:latin typeface="Times New Roman" panose="02020603050405020304" pitchFamily="18" charset="0"/>
                <a:cs typeface="Times New Roman" panose="02020603050405020304" pitchFamily="18" charset="0"/>
              </a:rPr>
              <a:t>1,5 * ( 1/ 6 000 000) = 9 000 000cm = 90 km</a:t>
            </a:r>
          </a:p>
          <a:p>
            <a:pPr algn="ct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Vinh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algn="ctr"/>
            <a:r>
              <a:rPr lang="nn-NO" dirty="0" smtClean="0">
                <a:latin typeface="Times New Roman" panose="02020603050405020304" pitchFamily="18" charset="0"/>
                <a:cs typeface="Times New Roman" panose="02020603050405020304" pitchFamily="18" charset="0"/>
              </a:rPr>
              <a:t>5 </a:t>
            </a:r>
            <a:r>
              <a:rPr lang="nn-NO" dirty="0">
                <a:latin typeface="Times New Roman" panose="02020603050405020304" pitchFamily="18" charset="0"/>
                <a:cs typeface="Times New Roman" panose="02020603050405020304" pitchFamily="18" charset="0"/>
              </a:rPr>
              <a:t>* ( 1/ 6 000 000) = </a:t>
            </a:r>
            <a:r>
              <a:rPr lang="vi-VN" dirty="0" smtClean="0">
                <a:latin typeface="Times New Roman" panose="02020603050405020304" pitchFamily="18" charset="0"/>
                <a:cs typeface="Times New Roman" panose="02020603050405020304" pitchFamily="18" charset="0"/>
              </a:rPr>
              <a:t>30</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000 000cm = </a:t>
            </a:r>
            <a:r>
              <a:rPr lang="vi-VN" dirty="0" smtClean="0">
                <a:latin typeface="Times New Roman" panose="02020603050405020304" pitchFamily="18" charset="0"/>
                <a:cs typeface="Times New Roman" panose="02020603050405020304" pitchFamily="18" charset="0"/>
              </a:rPr>
              <a:t>300</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km</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flipH="1">
            <a:off x="943073" y="5025969"/>
            <a:ext cx="5025058" cy="923330"/>
          </a:xfrm>
          <a:prstGeom prst="rect">
            <a:avLst/>
          </a:prstGeom>
          <a:noFill/>
        </p:spPr>
        <p:txBody>
          <a:bodyPr wrap="square" rtlCol="0">
            <a:spAutoFit/>
          </a:bodyPr>
          <a:lstStyle/>
          <a:p>
            <a:r>
              <a:rPr lang="vi-VN">
                <a:latin typeface="Times New Roman" panose="02020603050405020304" pitchFamily="18" charset="0"/>
                <a:cs typeface="Times New Roman" panose="02020603050405020304" pitchFamily="18" charset="0"/>
              </a:rPr>
              <a:t>- Nếu trên bản đồ có tỉ lệ thước, ta đem khoảng cách AB trên bản đồ áp vào thước tỉ lệ sẽ biết được khoảng cách AB trên thực tế</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073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078374" y="728886"/>
            <a:ext cx="1004351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2.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dựa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a:t>
            </a:r>
            <a:endParaRPr lang="en-US"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2236304" y="1555978"/>
            <a:ext cx="7981122" cy="2308324"/>
          </a:xfrm>
          <a:prstGeom prst="rect">
            <a:avLst/>
          </a:prstGeom>
        </p:spPr>
        <p:txBody>
          <a:bodyPr wrap="square">
            <a:spAutoFit/>
          </a:bodyPr>
          <a:lstStyle/>
          <a:p>
            <a:r>
              <a:rPr lang="vi-VN" sz="3600">
                <a:latin typeface="Times New Roman" panose="02020603050405020304" pitchFamily="18" charset="0"/>
                <a:cs typeface="Times New Roman" panose="02020603050405020304" pitchFamily="18" charset="0"/>
              </a:rPr>
              <a:t>- Nguyên tắc: muốn đo khoảng cách thực tế của hai điểm, phải đo được khoảng cách của hai điểm đó trên bản đồ rồi dựa vào tỉ lệ số hoặc thước tỉ lệ để tính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364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CC233F-7818-45C2-9177-A7CEAD15F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939" y="675861"/>
            <a:ext cx="8574121" cy="5784574"/>
          </a:xfrm>
          <a:prstGeom prst="rect">
            <a:avLst/>
          </a:prstGeom>
        </p:spPr>
      </p:pic>
      <p:sp>
        <p:nvSpPr>
          <p:cNvPr id="4" name="TextBox 3"/>
          <p:cNvSpPr txBox="1"/>
          <p:nvPr/>
        </p:nvSpPr>
        <p:spPr>
          <a:xfrm>
            <a:off x="536713" y="1023732"/>
            <a:ext cx="2902226" cy="3970318"/>
          </a:xfrm>
          <a:prstGeom prst="rect">
            <a:avLst/>
          </a:prstGeom>
          <a:noFill/>
        </p:spPr>
        <p:txBody>
          <a:bodyPr wrap="square" rtlCol="0">
            <a:spAutoFit/>
          </a:bodyPr>
          <a:lstStyle/>
          <a:p>
            <a:r>
              <a:rPr lang="vi-VN" sz="2800" b="1">
                <a:latin typeface="Times New Roman" panose="02020603050405020304" pitchFamily="18" charset="0"/>
                <a:cs typeface="Times New Roman" panose="02020603050405020304" pitchFamily="18" charset="0"/>
              </a:rPr>
              <a:t>Tỉ lệ bản </a:t>
            </a:r>
            <a:r>
              <a:rPr lang="vi-VN" sz="2800" b="1">
                <a:latin typeface="Times New Roman" panose="02020603050405020304" pitchFamily="18" charset="0"/>
                <a:cs typeface="Times New Roman" panose="02020603050405020304" pitchFamily="18" charset="0"/>
              </a:rPr>
              <a:t>đồ </a:t>
            </a:r>
            <a:r>
              <a:rPr lang="vi-VN" sz="2800" b="1" smtClean="0">
                <a:latin typeface="Times New Roman" panose="02020603050405020304" pitchFamily="18" charset="0"/>
                <a:cs typeface="Times New Roman" panose="02020603050405020304" pitchFamily="18" charset="0"/>
              </a:rPr>
              <a:t>là</a:t>
            </a:r>
            <a:r>
              <a:rPr lang="en-US" sz="2800" b="1" smtClean="0">
                <a:latin typeface="Times New Roman" panose="02020603050405020304" pitchFamily="18" charset="0"/>
                <a:cs typeface="Times New Roman" panose="02020603050405020304" pitchFamily="18" charset="0"/>
              </a:rPr>
              <a:t> </a:t>
            </a:r>
            <a:r>
              <a:rPr lang="vi-VN" sz="2800" b="1">
                <a:solidFill>
                  <a:prstClr val="black"/>
                </a:solidFill>
                <a:latin typeface="Times New Roman" panose="02020603050405020304" pitchFamily="18" charset="0"/>
                <a:cs typeface="Times New Roman" panose="02020603050405020304" pitchFamily="18" charset="0"/>
              </a:rPr>
              <a:t>1 </a:t>
            </a:r>
            <a:r>
              <a:rPr lang="vi-VN" sz="2800" b="1">
                <a:solidFill>
                  <a:prstClr val="black"/>
                </a:solidFill>
                <a:latin typeface="Times New Roman" panose="02020603050405020304" pitchFamily="18" charset="0"/>
                <a:cs typeface="Times New Roman" panose="02020603050405020304" pitchFamily="18" charset="0"/>
              </a:rPr>
              <a:t>: </a:t>
            </a:r>
            <a:r>
              <a:rPr lang="en-US" sz="2800" b="1" smtClean="0">
                <a:solidFill>
                  <a:prstClr val="black"/>
                </a:solidFill>
                <a:latin typeface="Times New Roman" panose="02020603050405020304" pitchFamily="18" charset="0"/>
                <a:cs typeface="Times New Roman" panose="02020603050405020304" pitchFamily="18" charset="0"/>
              </a:rPr>
              <a:t>7.500. Hãy tính khoảng cách ngoài thực tế từ khách sạn HẢI VÂN đến BỆNH VIỆN, biết khoảng cách trên bản đồ là 10cm</a:t>
            </a:r>
            <a:endParaRPr lang="en-US" sz="2800" b="1"/>
          </a:p>
        </p:txBody>
      </p:sp>
    </p:spTree>
    <p:extLst>
      <p:ext uri="{BB962C8B-B14F-4D97-AF65-F5344CB8AC3E}">
        <p14:creationId xmlns:p14="http://schemas.microsoft.com/office/powerpoint/2010/main" val="892958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1240</Words>
  <Application>Microsoft Office PowerPoint</Application>
  <PresentationFormat>Widescreen</PresentationFormat>
  <Paragraphs>109</Paragraphs>
  <Slides>14</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宋体</vt:lpstr>
      <vt:lpstr>#9Slide03 SVN-PF Din Text Pro C</vt:lpstr>
      <vt:lpstr>.VnArabiaH</vt:lpstr>
      <vt:lpstr>Arial</vt:lpstr>
      <vt:lpstr>Calibri</vt:lpstr>
      <vt:lpstr>Cambria</vt:lpstr>
      <vt:lpstr>等线</vt:lpstr>
      <vt:lpstr>黑体</vt:lpstr>
      <vt:lpstr>Tahoma</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Chu Thi Truc</cp:lastModifiedBy>
  <cp:revision>140</cp:revision>
  <dcterms:created xsi:type="dcterms:W3CDTF">2017-05-08T08:38:07Z</dcterms:created>
  <dcterms:modified xsi:type="dcterms:W3CDTF">2024-10-17T08:03:13Z</dcterms:modified>
</cp:coreProperties>
</file>