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503" r:id="rId2"/>
    <p:sldId id="525" r:id="rId3"/>
    <p:sldId id="497" r:id="rId4"/>
    <p:sldId id="548" r:id="rId5"/>
    <p:sldId id="563" r:id="rId6"/>
    <p:sldId id="547" r:id="rId7"/>
    <p:sldId id="528" r:id="rId8"/>
    <p:sldId id="530" r:id="rId9"/>
    <p:sldId id="549" r:id="rId10"/>
    <p:sldId id="532" r:id="rId11"/>
    <p:sldId id="515" r:id="rId12"/>
    <p:sldId id="557" r:id="rId13"/>
    <p:sldId id="521" r:id="rId14"/>
    <p:sldId id="534" r:id="rId15"/>
    <p:sldId id="535" r:id="rId16"/>
    <p:sldId id="536" r:id="rId17"/>
    <p:sldId id="538" r:id="rId18"/>
    <p:sldId id="564" r:id="rId19"/>
    <p:sldId id="540" r:id="rId20"/>
    <p:sldId id="560" r:id="rId21"/>
    <p:sldId id="562" r:id="rId22"/>
    <p:sldId id="558" r:id="rId23"/>
    <p:sldId id="553" r:id="rId24"/>
    <p:sldId id="541" r:id="rId25"/>
    <p:sldId id="544" r:id="rId26"/>
    <p:sldId id="542" r:id="rId27"/>
    <p:sldId id="545" r:id="rId28"/>
    <p:sldId id="559" r:id="rId29"/>
    <p:sldId id="543" r:id="rId30"/>
    <p:sldId id="561" r:id="rId31"/>
    <p:sldId id="546" r:id="rId32"/>
    <p:sldId id="527" r:id="rId33"/>
    <p:sldId id="519" r:id="rId34"/>
    <p:sldId id="523" r:id="rId35"/>
    <p:sldId id="537" r:id="rId36"/>
    <p:sldId id="554" r:id="rId37"/>
    <p:sldId id="55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0" d="100"/>
          <a:sy n="60" d="100"/>
        </p:scale>
        <p:origin x="1484"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9.png"/></Relationships>
</file>

<file path=ppt/diagrams/_rels/data5.xml.rels><?xml version="1.0" encoding="UTF-8" standalone="yes"?>
<Relationships xmlns="http://schemas.openxmlformats.org/package/2006/relationships"><Relationship Id="rId1" Type="http://schemas.openxmlformats.org/officeDocument/2006/relationships/image" Target="../media/image40.png"/></Relationships>
</file>

<file path=ppt/diagrams/_rels/data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Thời</a:t>
          </a:r>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gian</a:t>
          </a:r>
          <a:r>
            <a:rPr lang="en-US" sz="2000" b="1"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từ</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tháng</a:t>
          </a:r>
          <a:r>
            <a:rPr lang="en-US" sz="2000" dirty="0" smtClean="0">
              <a:solidFill>
                <a:schemeClr val="tx1"/>
              </a:solidFill>
              <a:effectLst/>
              <a:latin typeface="Cambria" pitchFamily="18" charset="0"/>
              <a:ea typeface="Cambria" pitchFamily="18" charset="0"/>
              <a:cs typeface="Times New Roman"/>
            </a:rPr>
            <a:t> 11 – 4 </a:t>
          </a:r>
          <a:r>
            <a:rPr lang="en-US" sz="2000" dirty="0" err="1" smtClean="0">
              <a:solidFill>
                <a:schemeClr val="tx1"/>
              </a:solidFill>
              <a:effectLst/>
              <a:latin typeface="Cambria" pitchFamily="18" charset="0"/>
              <a:ea typeface="Cambria" pitchFamily="18" charset="0"/>
              <a:cs typeface="Times New Roman"/>
            </a:rPr>
            <a:t>năm</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sau</a:t>
          </a:r>
          <a:r>
            <a:rPr lang="en-US" sz="2000" dirty="0" smtClean="0">
              <a:solidFill>
                <a:schemeClr val="tx1"/>
              </a:solidFill>
              <a:effectLst/>
              <a:latin typeface="Cambria" pitchFamily="18" charset="0"/>
              <a:ea typeface="Cambria" pitchFamily="18" charset="0"/>
              <a:cs typeface="Times New Roman"/>
            </a:rPr>
            <a:t>.</a:t>
          </a:r>
        </a:p>
        <a:p>
          <a:pPr algn="just"/>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Nguồn</a:t>
          </a:r>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gốc</a:t>
          </a:r>
          <a:r>
            <a:rPr lang="en-US" sz="2000" b="1"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áp</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cao</a:t>
          </a:r>
          <a:r>
            <a:rPr lang="en-US" sz="2000" dirty="0" smtClean="0">
              <a:solidFill>
                <a:schemeClr val="tx1"/>
              </a:solidFill>
              <a:effectLst/>
              <a:latin typeface="Cambria" pitchFamily="18" charset="0"/>
              <a:ea typeface="Cambria" pitchFamily="18" charset="0"/>
              <a:cs typeface="Times New Roman"/>
            </a:rPr>
            <a:t> Xi-</a:t>
          </a:r>
          <a:r>
            <a:rPr lang="en-US" sz="2000" dirty="0" err="1" smtClean="0">
              <a:solidFill>
                <a:schemeClr val="tx1"/>
              </a:solidFill>
              <a:effectLst/>
              <a:latin typeface="Cambria" pitchFamily="18" charset="0"/>
              <a:ea typeface="Cambria" pitchFamily="18" charset="0"/>
              <a:cs typeface="Times New Roman"/>
            </a:rPr>
            <a:t>bia</a:t>
          </a:r>
          <a:r>
            <a:rPr lang="en-US" sz="2000" dirty="0" smtClean="0">
              <a:solidFill>
                <a:schemeClr val="tx1"/>
              </a:solidFill>
              <a:effectLst/>
              <a:latin typeface="Cambria" pitchFamily="18" charset="0"/>
              <a:ea typeface="Cambria" pitchFamily="18" charset="0"/>
              <a:cs typeface="Times New Roman"/>
            </a:rPr>
            <a:t>.</a:t>
          </a:r>
        </a:p>
        <a:p>
          <a:pPr algn="just"/>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Hướng</a:t>
          </a:r>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gió</a:t>
          </a:r>
          <a:r>
            <a:rPr lang="en-US" sz="2000" b="1" dirty="0" smtClean="0">
              <a:solidFill>
                <a:schemeClr val="tx1"/>
              </a:solidFill>
              <a:effectLst/>
              <a:latin typeface="Cambria" pitchFamily="18" charset="0"/>
              <a:ea typeface="Cambria" pitchFamily="18" charset="0"/>
              <a:cs typeface="Times New Roman"/>
            </a:rPr>
            <a:t>: </a:t>
          </a:r>
          <a:r>
            <a:rPr lang="en-US" sz="2000" b="0" dirty="0" err="1" smtClean="0">
              <a:solidFill>
                <a:schemeClr val="tx1"/>
              </a:solidFill>
              <a:effectLst/>
              <a:latin typeface="Cambria" pitchFamily="18" charset="0"/>
              <a:ea typeface="Cambria" pitchFamily="18" charset="0"/>
              <a:cs typeface="Times New Roman"/>
            </a:rPr>
            <a:t>đông</a:t>
          </a:r>
          <a:r>
            <a:rPr lang="en-US" sz="2000" b="0" dirty="0" smtClean="0">
              <a:solidFill>
                <a:schemeClr val="tx1"/>
              </a:solidFill>
              <a:effectLst/>
              <a:latin typeface="Cambria" pitchFamily="18" charset="0"/>
              <a:ea typeface="Cambria" pitchFamily="18" charset="0"/>
              <a:cs typeface="Times New Roman"/>
            </a:rPr>
            <a:t> </a:t>
          </a:r>
          <a:r>
            <a:rPr lang="en-US" sz="2000" b="0" dirty="0" err="1" smtClean="0">
              <a:solidFill>
                <a:schemeClr val="tx1"/>
              </a:solidFill>
              <a:effectLst/>
              <a:latin typeface="Cambria" pitchFamily="18" charset="0"/>
              <a:ea typeface="Cambria" pitchFamily="18" charset="0"/>
              <a:cs typeface="Times New Roman"/>
            </a:rPr>
            <a:t>bắc</a:t>
          </a:r>
          <a:endParaRPr lang="en-US" sz="20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Đặc</a:t>
          </a:r>
          <a:r>
            <a:rPr lang="en-US" sz="2000" b="1" dirty="0" smtClean="0">
              <a:solidFill>
                <a:schemeClr val="tx1"/>
              </a:solidFill>
              <a:effectLst/>
              <a:latin typeface="Cambria" pitchFamily="18" charset="0"/>
              <a:ea typeface="Cambria" pitchFamily="18" charset="0"/>
              <a:cs typeface="Times New Roman"/>
            </a:rPr>
            <a:t> </a:t>
          </a:r>
          <a:r>
            <a:rPr lang="en-US" sz="2000" b="1" dirty="0" err="1" smtClean="0">
              <a:solidFill>
                <a:schemeClr val="tx1"/>
              </a:solidFill>
              <a:effectLst/>
              <a:latin typeface="Cambria" pitchFamily="18" charset="0"/>
              <a:ea typeface="Cambria" pitchFamily="18" charset="0"/>
              <a:cs typeface="Times New Roman"/>
            </a:rPr>
            <a:t>điểm</a:t>
          </a:r>
          <a:r>
            <a:rPr lang="en-US" sz="2000" b="1" smtClean="0">
              <a:solidFill>
                <a:schemeClr val="tx1"/>
              </a:solidFill>
              <a:effectLst/>
              <a:latin typeface="Cambria" pitchFamily="18" charset="0"/>
              <a:ea typeface="Cambria" pitchFamily="18" charset="0"/>
              <a:cs typeface="Times New Roman"/>
            </a:rPr>
            <a:t>: </a:t>
          </a:r>
          <a:endParaRPr lang="vi-VN" sz="2000" b="1" smtClean="0">
            <a:solidFill>
              <a:schemeClr val="tx1"/>
            </a:solidFill>
            <a:effectLst/>
            <a:latin typeface="Cambria" pitchFamily="18" charset="0"/>
            <a:ea typeface="Cambria" pitchFamily="18" charset="0"/>
            <a:cs typeface="Times New Roman"/>
          </a:endParaRPr>
        </a:p>
        <a:p>
          <a:pPr algn="l"/>
          <a:r>
            <a:rPr lang="en-US" sz="2000" smtClean="0">
              <a:solidFill>
                <a:schemeClr val="tx1"/>
              </a:solidFill>
              <a:effectLst/>
              <a:latin typeface="Cambria" pitchFamily="18" charset="0"/>
              <a:ea typeface="Cambria" pitchFamily="18" charset="0"/>
              <a:cs typeface="Times New Roman"/>
            </a:rPr>
            <a:t>+ </a:t>
          </a:r>
          <a:r>
            <a:rPr lang="en-US" sz="2000" dirty="0" smtClean="0">
              <a:solidFill>
                <a:schemeClr val="tx1"/>
              </a:solidFill>
              <a:effectLst/>
              <a:latin typeface="Cambria" pitchFamily="18" charset="0"/>
              <a:ea typeface="Cambria" pitchFamily="18" charset="0"/>
              <a:cs typeface="Times New Roman"/>
            </a:rPr>
            <a:t>Ở </a:t>
          </a:r>
          <a:r>
            <a:rPr lang="en-US" sz="2000" dirty="0" err="1" smtClean="0">
              <a:solidFill>
                <a:schemeClr val="tx1"/>
              </a:solidFill>
              <a:effectLst/>
              <a:latin typeface="Cambria" pitchFamily="18" charset="0"/>
              <a:ea typeface="Cambria" pitchFamily="18" charset="0"/>
              <a:cs typeface="Times New Roman"/>
            </a:rPr>
            <a:t>miền</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Bắc</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nửa</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đầu</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mùa</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đông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thời</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tiết</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lạnh</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khô</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nửa</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cuối</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mùa</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đông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thời</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tiết</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lạnh</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ẩm</a:t>
          </a:r>
          <a:r>
            <a:rPr lang="en-US" sz="2000" dirty="0" smtClean="0">
              <a:solidFill>
                <a:schemeClr val="tx1"/>
              </a:solidFill>
              <a:effectLst/>
              <a:latin typeface="Cambria" pitchFamily="18" charset="0"/>
              <a:ea typeface="Cambria" pitchFamily="18" charset="0"/>
              <a:cs typeface="Times New Roman"/>
            </a:rPr>
            <a:t>.</a:t>
          </a:r>
        </a:p>
        <a:p>
          <a:r>
            <a:rPr lang="en-US" sz="2000" dirty="0" smtClean="0">
              <a:solidFill>
                <a:schemeClr val="tx1"/>
              </a:solidFill>
              <a:effectLst/>
              <a:latin typeface="Cambria" pitchFamily="18" charset="0"/>
              <a:ea typeface="Cambria" pitchFamily="18" charset="0"/>
              <a:cs typeface="Times New Roman"/>
            </a:rPr>
            <a:t>+ Ở </a:t>
          </a:r>
          <a:r>
            <a:rPr lang="en-US" sz="2000" dirty="0" err="1" smtClean="0">
              <a:solidFill>
                <a:schemeClr val="tx1"/>
              </a:solidFill>
              <a:effectLst/>
              <a:latin typeface="Cambria" pitchFamily="18" charset="0"/>
              <a:ea typeface="Cambria" pitchFamily="18" charset="0"/>
              <a:cs typeface="Times New Roman"/>
            </a:rPr>
            <a:t>miền</a:t>
          </a:r>
          <a:r>
            <a:rPr lang="en-US" sz="2000" dirty="0" smtClean="0">
              <a:solidFill>
                <a:schemeClr val="tx1"/>
              </a:solidFill>
              <a:effectLst/>
              <a:latin typeface="Cambria" pitchFamily="18" charset="0"/>
              <a:ea typeface="Cambria" pitchFamily="18" charset="0"/>
              <a:cs typeface="Times New Roman"/>
            </a:rPr>
            <a:t> Nam, </a:t>
          </a:r>
          <a:r>
            <a:rPr lang="en-US" sz="2000" dirty="0" err="1" smtClean="0">
              <a:solidFill>
                <a:schemeClr val="tx1"/>
              </a:solidFill>
              <a:effectLst/>
              <a:latin typeface="Cambria" pitchFamily="18" charset="0"/>
              <a:ea typeface="Cambria" pitchFamily="18" charset="0"/>
              <a:cs typeface="Times New Roman"/>
            </a:rPr>
            <a:t>Tín</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phong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gây</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mưa</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cho</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vùng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biển</a:t>
          </a:r>
          <a:r>
            <a:rPr lang="en-US" sz="2000" dirty="0" smtClean="0">
              <a:solidFill>
                <a:schemeClr val="tx1"/>
              </a:solidFill>
              <a:effectLst/>
              <a:latin typeface="Cambria" pitchFamily="18" charset="0"/>
              <a:ea typeface="Cambria" pitchFamily="18" charset="0"/>
              <a:cs typeface="Times New Roman"/>
            </a:rPr>
            <a:t> Nam </a:t>
          </a:r>
          <a:r>
            <a:rPr lang="en-US" sz="2000" dirty="0" err="1" smtClean="0">
              <a:solidFill>
                <a:schemeClr val="tx1"/>
              </a:solidFill>
              <a:effectLst/>
              <a:latin typeface="Cambria" pitchFamily="18" charset="0"/>
              <a:ea typeface="Cambria" pitchFamily="18" charset="0"/>
              <a:cs typeface="Times New Roman"/>
            </a:rPr>
            <a:t>Trung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Bộ</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gây</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thời</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tiết</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nóng</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khô</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cho</a:t>
          </a:r>
          <a:r>
            <a:rPr lang="en-US" sz="2000" dirty="0" smtClean="0">
              <a:solidFill>
                <a:schemeClr val="tx1"/>
              </a:solidFill>
              <a:effectLst/>
              <a:latin typeface="Cambria" pitchFamily="18" charset="0"/>
              <a:ea typeface="Cambria" pitchFamily="18" charset="0"/>
              <a:cs typeface="Times New Roman"/>
            </a:rPr>
            <a:t> Nan </a:t>
          </a:r>
          <a:r>
            <a:rPr lang="en-US" sz="2000" dirty="0" err="1" smtClean="0">
              <a:solidFill>
                <a:schemeClr val="tx1"/>
              </a:solidFill>
              <a:effectLst/>
              <a:latin typeface="Cambria" pitchFamily="18" charset="0"/>
              <a:ea typeface="Cambria" pitchFamily="18" charset="0"/>
              <a:cs typeface="Times New Roman"/>
            </a:rPr>
            <a:t>Bộ</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và</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Tây</a:t>
          </a:r>
          <a:r>
            <a:rPr lang="en-US" sz="2000" dirty="0" smtClean="0">
              <a:solidFill>
                <a:schemeClr val="tx1"/>
              </a:solidFill>
              <a:effectLst/>
              <a:latin typeface="Cambria" pitchFamily="18" charset="0"/>
              <a:ea typeface="Cambria" pitchFamily="18" charset="0"/>
              <a:cs typeface="Times New Roman"/>
            </a:rPr>
            <a:t> </a:t>
          </a:r>
          <a:r>
            <a:rPr lang="en-US" sz="2000" dirty="0" err="1" smtClean="0">
              <a:solidFill>
                <a:schemeClr val="tx1"/>
              </a:solidFill>
              <a:effectLst/>
              <a:latin typeface="Cambria" pitchFamily="18" charset="0"/>
              <a:ea typeface="Cambria" pitchFamily="18" charset="0"/>
              <a:cs typeface="Times New Roman"/>
            </a:rPr>
            <a:t>Nguyên</a:t>
          </a:r>
          <a:r>
            <a:rPr lang="en-US" sz="20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V</a:t>
          </a:r>
          <a:r>
            <a:rPr lang="vi-VN" sz="18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800" dirty="0" smtClean="0">
            <a:solidFill>
              <a:schemeClr val="tx1"/>
            </a:solidFill>
            <a:latin typeface="Cambria" pitchFamily="18" charset="0"/>
            <a:ea typeface="Cambria" pitchFamily="18" charset="0"/>
          </a:endParaRPr>
        </a:p>
        <a:p>
          <a:pPr algn="just"/>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custLinFactNeighborX="1141" custLinFactNeighborY="-3694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LinFactNeighborX="-5520" custLinFactNeighborY="-23828"/>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X="111130" custScaleY="172875" custLinFactNeighborX="899" custLinFactNeighborY="-1824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12346" custLinFactNeighborY="-23941"/>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X="105091" custScaleY="15566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2</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400" b="1" dirty="0" err="1" smtClean="0">
              <a:solidFill>
                <a:schemeClr val="tx1"/>
              </a:solidFill>
              <a:latin typeface="Cambria" pitchFamily="18" charset="0"/>
              <a:ea typeface="Cambria" pitchFamily="18" charset="0"/>
            </a:rPr>
            <a:t>Lào</a:t>
          </a:r>
          <a:r>
            <a:rPr lang="en-US" sz="2400" b="1" dirty="0" smtClean="0">
              <a:solidFill>
                <a:schemeClr val="tx1"/>
              </a:solidFill>
              <a:latin typeface="Cambria" pitchFamily="18" charset="0"/>
              <a:ea typeface="Cambria" pitchFamily="18" charset="0"/>
            </a:rPr>
            <a:t> </a:t>
          </a:r>
          <a:r>
            <a:rPr lang="en-US" sz="2400" b="1" dirty="0" err="1" smtClean="0">
              <a:solidFill>
                <a:schemeClr val="tx1"/>
              </a:solidFill>
              <a:latin typeface="Cambria" pitchFamily="18" charset="0"/>
              <a:ea typeface="Cambria" pitchFamily="18" charset="0"/>
            </a:rPr>
            <a:t>Cai</a:t>
          </a:r>
          <a:endParaRPr lang="en-US" sz="24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 Về nhiệt độ:</a:t>
          </a:r>
          <a:endParaRPr lang="en-US" sz="1800" b="1"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Nhiệt độ trung bình năm: 22,4</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Nhiệt độ cao nhất khoảng 28</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 thấp nhất khoảng 15</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 Về lượng mưa:</a:t>
          </a:r>
          <a:endParaRPr lang="en-US" sz="1800" b="1"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Tổng lượng mưa trong năm : 1765mm.</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Lượng mưa cao nhất khoảng 350mm, lượng mưa thấp nhất khoảng 35mm.</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400" b="1" dirty="0" smtClean="0">
              <a:solidFill>
                <a:schemeClr val="tx1"/>
              </a:solidFill>
              <a:latin typeface="Cambria" pitchFamily="18" charset="0"/>
              <a:ea typeface="Cambria" pitchFamily="18" charset="0"/>
            </a:rPr>
            <a:t>Sa </a:t>
          </a:r>
        </a:p>
        <a:p>
          <a:r>
            <a:rPr lang="en-US" sz="2400" b="1" dirty="0" smtClean="0">
              <a:solidFill>
                <a:schemeClr val="tx1"/>
              </a:solidFill>
              <a:latin typeface="Cambria" pitchFamily="18" charset="0"/>
              <a:ea typeface="Cambria" pitchFamily="18" charset="0"/>
            </a:rPr>
            <a:t>Pa</a:t>
          </a:r>
          <a:endParaRPr lang="en-US" sz="24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 Về nhiệt độ:</a:t>
          </a:r>
          <a:endParaRPr lang="en-US" sz="1800" b="1"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Nhiệt độ trung bình năm: 15,5</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Nhiệt độ cao nhất khoảng 20</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 thấp nhất khoảng 8</a:t>
          </a:r>
          <a:r>
            <a:rPr lang="vi-VN" sz="1800" baseline="30000" dirty="0" smtClean="0">
              <a:solidFill>
                <a:schemeClr val="tx1"/>
              </a:solidFill>
              <a:latin typeface="Cambria" pitchFamily="18" charset="0"/>
              <a:ea typeface="Cambria" pitchFamily="18" charset="0"/>
            </a:rPr>
            <a:t>0</a:t>
          </a:r>
          <a:r>
            <a:rPr lang="vi-VN" sz="1800" dirty="0" smtClean="0">
              <a:solidFill>
                <a:schemeClr val="tx1"/>
              </a:solidFill>
              <a:latin typeface="Cambria" pitchFamily="18" charset="0"/>
              <a:ea typeface="Cambria" pitchFamily="18" charset="0"/>
            </a:rPr>
            <a:t>C.</a:t>
          </a:r>
          <a:endParaRPr lang="en-US" sz="18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 Về lượng mưa:</a:t>
          </a:r>
          <a:endParaRPr lang="en-US" sz="1800" b="1"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Tổng lượng mưa trong năm : 2674mm.</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Lượng mưa cao nhất khoảng 500mm, lượng mưa thấp nhất khoảng 80mm.</a:t>
          </a:r>
          <a:endParaRPr lang="en-US" sz="18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5818" custScaleY="11355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Phân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hoá</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đông</a:t>
          </a:r>
          <a:r>
            <a:rPr lang="en-US" sz="2400" b="1" dirty="0" smtClean="0">
              <a:latin typeface="Cambria" pitchFamily="18" charset="0"/>
              <a:ea typeface="Cambria" pitchFamily="18" charset="0"/>
            </a:rPr>
            <a:t> - </a:t>
          </a:r>
          <a:r>
            <a:rPr lang="en-US" sz="2400" b="1" dirty="0" err="1" smtClean="0">
              <a:latin typeface="Cambria" pitchFamily="18" charset="0"/>
              <a:ea typeface="Cambria" pitchFamily="18" charset="0"/>
            </a:rPr>
            <a:t>tây</a:t>
          </a:r>
          <a:r>
            <a:rPr lang="en-US" sz="2400" b="1" dirty="0" smtClean="0">
              <a:latin typeface="Cambria" pitchFamily="18" charset="0"/>
              <a:ea typeface="Cambria" pitchFamily="18" charset="0"/>
            </a:rPr>
            <a:t>:</a:t>
          </a:r>
        </a:p>
        <a:p>
          <a:pPr algn="just"/>
          <a:r>
            <a:rPr lang="nl-NL" sz="2400" dirty="0" smtClean="0">
              <a:effectLst/>
              <a:latin typeface="Cambria" pitchFamily="18" charset="0"/>
              <a:ea typeface="Cambria" pitchFamily="18" charset="0"/>
              <a:cs typeface="Times New Roman"/>
            </a:rPr>
            <a:t>+ Vùng biển và thềm lục địa có khí hậu ôn hoà hơn trong đất liền.</a:t>
          </a:r>
          <a:endParaRPr lang="en-US" sz="2400" dirty="0" smtClean="0">
            <a:effectLst/>
            <a:latin typeface="Cambria" pitchFamily="18" charset="0"/>
            <a:ea typeface="Cambria" pitchFamily="18" charset="0"/>
            <a:cs typeface="Times New Roman"/>
          </a:endParaRPr>
        </a:p>
        <a:p>
          <a:pPr algn="just"/>
          <a:r>
            <a:rPr lang="nl-NL" sz="2400" dirty="0" smtClean="0">
              <a:effectLst/>
              <a:latin typeface="Cambria" pitchFamily="18" charset="0"/>
              <a:ea typeface="Cambria" pitchFamily="18" charset="0"/>
              <a:cs typeface="Times New Roman"/>
            </a:rPr>
            <a:t>+ Vùng đồng bằng ven biển có khí hậu nhiệt đới ẩm gió mùa.</a:t>
          </a:r>
          <a:endParaRPr lang="en-US" sz="2400" dirty="0" smtClean="0">
            <a:effectLst/>
            <a:latin typeface="Cambria" pitchFamily="18" charset="0"/>
            <a:ea typeface="Cambria" pitchFamily="18" charset="0"/>
            <a:cs typeface="Times New Roman"/>
          </a:endParaRPr>
        </a:p>
        <a:p>
          <a:pPr algn="just"/>
          <a:r>
            <a:rPr lang="nl-NL" sz="24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24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2800" b="1" dirty="0" err="1" smtClean="0">
              <a:latin typeface="Cambria" pitchFamily="18" charset="0"/>
              <a:ea typeface="Cambria" pitchFamily="18" charset="0"/>
            </a:rPr>
            <a:t>Nguyên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nhân</a:t>
          </a:r>
          <a:r>
            <a:rPr lang="en-US" sz="2800" b="1" dirty="0" smtClean="0">
              <a:latin typeface="Cambria" pitchFamily="18" charset="0"/>
              <a:ea typeface="Cambria" pitchFamily="18" charset="0"/>
            </a:rPr>
            <a:t>: </a:t>
          </a:r>
          <a:r>
            <a:rPr lang="vi-VN" sz="2800" b="0" dirty="0" smtClean="0">
              <a:latin typeface="Cambria" pitchFamily="18" charset="0"/>
              <a:ea typeface="Cambria" pitchFamily="18" charset="0"/>
            </a:rPr>
            <a:t>Địa hình kết hợp với hướng gió làm cho khí hậu nước ta phân hóa Đông – Tây</a:t>
          </a:r>
          <a:r>
            <a:rPr lang="en-US" sz="2800" b="0" dirty="0" smtClean="0">
              <a:latin typeface="Cambria" pitchFamily="18" charset="0"/>
              <a:ea typeface="Cambria" pitchFamily="18" charset="0"/>
            </a:rPr>
            <a:t>.</a:t>
          </a:r>
          <a:endParaRPr lang="en-US" sz="2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209327" custScaleY="377061" custLinFactY="-35429" custLinFactNeighborX="-11188" custLinFactNeighborY="-100000">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209327" custScaleY="180625" custLinFactY="19753" custLinFactNeighborX="-52126" custLinFactNeighborY="100000">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2800" b="1" dirty="0" err="1" smtClean="0">
              <a:latin typeface="Cambria" pitchFamily="18" charset="0"/>
              <a:ea typeface="Cambria" pitchFamily="18" charset="0"/>
            </a:rPr>
            <a:t>Nguyên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nhân</a:t>
          </a:r>
          <a:r>
            <a:rPr lang="en-US" sz="2800" b="1" dirty="0" smtClean="0">
              <a:latin typeface="Cambria" pitchFamily="18" charset="0"/>
              <a:ea typeface="Cambria" pitchFamily="18" charset="0"/>
            </a:rPr>
            <a:t>: </a:t>
          </a:r>
          <a:r>
            <a:rPr lang="en-US" sz="2800" b="0" dirty="0" smtClean="0">
              <a:latin typeface="Cambria" pitchFamily="18" charset="0"/>
              <a:ea typeface="Cambria" pitchFamily="18" charset="0"/>
            </a:rPr>
            <a:t>c</a:t>
          </a:r>
          <a:r>
            <a:rPr lang="vi-VN" sz="2800" b="0" dirty="0" smtClean="0">
              <a:latin typeface="Cambria" pitchFamily="18" charset="0"/>
              <a:ea typeface="Cambria" pitchFamily="18" charset="0"/>
            </a:rPr>
            <a:t>àng lên cao nhiệt độ càng giảm (cứ lên cao 100m nhiệt độ giảm 0,6</a:t>
          </a:r>
          <a:r>
            <a:rPr lang="vi-VN" sz="2800" b="0" baseline="30000" dirty="0" smtClean="0">
              <a:latin typeface="Cambria" pitchFamily="18" charset="0"/>
              <a:ea typeface="Cambria" pitchFamily="18" charset="0"/>
            </a:rPr>
            <a:t>0</a:t>
          </a:r>
          <a:r>
            <a:rPr lang="vi-VN" sz="2800" b="0" dirty="0" smtClean="0">
              <a:latin typeface="Cambria" pitchFamily="18" charset="0"/>
              <a:ea typeface="Cambria" pitchFamily="18" charset="0"/>
            </a:rPr>
            <a:t>C)</a:t>
          </a:r>
          <a:r>
            <a:rPr lang="en-US" sz="2800" b="0" dirty="0" smtClean="0">
              <a:latin typeface="Cambria" pitchFamily="18" charset="0"/>
              <a:ea typeface="Cambria" pitchFamily="18" charset="0"/>
            </a:rPr>
            <a:t>, </a:t>
          </a:r>
          <a:r>
            <a:rPr lang="vi-VN" sz="2800" b="0" dirty="0" smtClean="0">
              <a:latin typeface="Cambria" pitchFamily="18" charset="0"/>
              <a:ea typeface="Cambria" pitchFamily="18" charset="0"/>
            </a:rPr>
            <a:t>độ ẩm và lượng mưa càng tăn</a:t>
          </a:r>
          <a:r>
            <a:rPr lang="en-US" sz="2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61996" custScaleY="121854">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48923" custScaleY="81959" custLinFactY="14297" custLinFactNeighborX="4361" custLinFactNeighborY="100000">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62431" y="-932460"/>
          <a:ext cx="7254810" cy="7254810"/>
        </a:xfrm>
        <a:prstGeom prst="blockArc">
          <a:avLst>
            <a:gd name="adj1" fmla="val 18900000"/>
            <a:gd name="adj2" fmla="val 2700000"/>
            <a:gd name="adj3" fmla="val 2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652441" y="132752"/>
          <a:ext cx="6492702" cy="109391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5645" tIns="50800" rIns="50800" bIns="50800" numCol="1" spcCol="1270" anchor="ctr" anchorCtr="0">
          <a:noAutofit/>
        </a:bodyPr>
        <a:lstStyle/>
        <a:p>
          <a:pPr lvl="0" algn="just" defTabSz="889000">
            <a:lnSpc>
              <a:spcPct val="90000"/>
            </a:lnSpc>
            <a:spcBef>
              <a:spcPct val="0"/>
            </a:spcBef>
            <a:spcAft>
              <a:spcPct val="35000"/>
            </a:spcAft>
          </a:pP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Thời</a:t>
          </a: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gian</a:t>
          </a:r>
          <a:r>
            <a:rPr lang="en-US" sz="2000" b="1"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từ</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tháng</a:t>
          </a:r>
          <a:r>
            <a:rPr lang="en-US" sz="2000" kern="1200" dirty="0" smtClean="0">
              <a:solidFill>
                <a:schemeClr val="tx1"/>
              </a:solidFill>
              <a:effectLst/>
              <a:latin typeface="Cambria" pitchFamily="18" charset="0"/>
              <a:ea typeface="Cambria" pitchFamily="18" charset="0"/>
              <a:cs typeface="Times New Roman"/>
            </a:rPr>
            <a:t> 11 – 4 </a:t>
          </a:r>
          <a:r>
            <a:rPr lang="en-US" sz="2000" kern="1200" dirty="0" err="1" smtClean="0">
              <a:solidFill>
                <a:schemeClr val="tx1"/>
              </a:solidFill>
              <a:effectLst/>
              <a:latin typeface="Cambria" pitchFamily="18" charset="0"/>
              <a:ea typeface="Cambria" pitchFamily="18" charset="0"/>
              <a:cs typeface="Times New Roman"/>
            </a:rPr>
            <a:t>năm</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sau</a:t>
          </a:r>
          <a:r>
            <a:rPr lang="en-US" sz="2000" kern="1200" dirty="0" smtClean="0">
              <a:solidFill>
                <a:schemeClr val="tx1"/>
              </a:solidFill>
              <a:effectLst/>
              <a:latin typeface="Cambria" pitchFamily="18" charset="0"/>
              <a:ea typeface="Cambria" pitchFamily="18" charset="0"/>
              <a:cs typeface="Times New Roman"/>
            </a:rPr>
            <a:t>.</a:t>
          </a:r>
        </a:p>
        <a:p>
          <a:pPr lvl="0" algn="just" defTabSz="889000">
            <a:lnSpc>
              <a:spcPct val="90000"/>
            </a:lnSpc>
            <a:spcBef>
              <a:spcPct val="0"/>
            </a:spcBef>
            <a:spcAft>
              <a:spcPct val="35000"/>
            </a:spcAft>
          </a:pP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Nguồn</a:t>
          </a: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gốc</a:t>
          </a:r>
          <a:r>
            <a:rPr lang="en-US" sz="2000" b="1"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áp</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cao</a:t>
          </a:r>
          <a:r>
            <a:rPr lang="en-US" sz="2000" kern="1200" dirty="0" smtClean="0">
              <a:solidFill>
                <a:schemeClr val="tx1"/>
              </a:solidFill>
              <a:effectLst/>
              <a:latin typeface="Cambria" pitchFamily="18" charset="0"/>
              <a:ea typeface="Cambria" pitchFamily="18" charset="0"/>
              <a:cs typeface="Times New Roman"/>
            </a:rPr>
            <a:t> Xi-</a:t>
          </a:r>
          <a:r>
            <a:rPr lang="en-US" sz="2000" kern="1200" dirty="0" err="1" smtClean="0">
              <a:solidFill>
                <a:schemeClr val="tx1"/>
              </a:solidFill>
              <a:effectLst/>
              <a:latin typeface="Cambria" pitchFamily="18" charset="0"/>
              <a:ea typeface="Cambria" pitchFamily="18" charset="0"/>
              <a:cs typeface="Times New Roman"/>
            </a:rPr>
            <a:t>bia</a:t>
          </a:r>
          <a:r>
            <a:rPr lang="en-US" sz="2000" kern="1200" dirty="0" smtClean="0">
              <a:solidFill>
                <a:schemeClr val="tx1"/>
              </a:solidFill>
              <a:effectLst/>
              <a:latin typeface="Cambria" pitchFamily="18" charset="0"/>
              <a:ea typeface="Cambria" pitchFamily="18" charset="0"/>
              <a:cs typeface="Times New Roman"/>
            </a:rPr>
            <a:t>.</a:t>
          </a:r>
        </a:p>
        <a:p>
          <a:pPr lvl="0" algn="just" defTabSz="889000">
            <a:lnSpc>
              <a:spcPct val="90000"/>
            </a:lnSpc>
            <a:spcBef>
              <a:spcPct val="0"/>
            </a:spcBef>
            <a:spcAft>
              <a:spcPct val="35000"/>
            </a:spcAft>
          </a:pP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Hướng</a:t>
          </a: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gió</a:t>
          </a:r>
          <a:r>
            <a:rPr lang="en-US" sz="2000" b="1" kern="1200" dirty="0" smtClean="0">
              <a:solidFill>
                <a:schemeClr val="tx1"/>
              </a:solidFill>
              <a:effectLst/>
              <a:latin typeface="Cambria" pitchFamily="18" charset="0"/>
              <a:ea typeface="Cambria" pitchFamily="18" charset="0"/>
              <a:cs typeface="Times New Roman"/>
            </a:rPr>
            <a:t>: </a:t>
          </a:r>
          <a:r>
            <a:rPr lang="en-US" sz="2000" b="0" kern="1200" dirty="0" err="1" smtClean="0">
              <a:solidFill>
                <a:schemeClr val="tx1"/>
              </a:solidFill>
              <a:effectLst/>
              <a:latin typeface="Cambria" pitchFamily="18" charset="0"/>
              <a:ea typeface="Cambria" pitchFamily="18" charset="0"/>
              <a:cs typeface="Times New Roman"/>
            </a:rPr>
            <a:t>đông</a:t>
          </a:r>
          <a:r>
            <a:rPr lang="en-US" sz="2000" b="0" kern="1200" dirty="0" smtClean="0">
              <a:solidFill>
                <a:schemeClr val="tx1"/>
              </a:solidFill>
              <a:effectLst/>
              <a:latin typeface="Cambria" pitchFamily="18" charset="0"/>
              <a:ea typeface="Cambria" pitchFamily="18" charset="0"/>
              <a:cs typeface="Times New Roman"/>
            </a:rPr>
            <a:t> </a:t>
          </a:r>
          <a:r>
            <a:rPr lang="en-US" sz="2000" b="0" kern="1200" dirty="0" err="1" smtClean="0">
              <a:solidFill>
                <a:schemeClr val="tx1"/>
              </a:solidFill>
              <a:effectLst/>
              <a:latin typeface="Cambria" pitchFamily="18" charset="0"/>
              <a:ea typeface="Cambria" pitchFamily="18" charset="0"/>
              <a:cs typeface="Times New Roman"/>
            </a:rPr>
            <a:t>bắc</a:t>
          </a:r>
          <a:endParaRPr lang="en-US" sz="2000" b="0" kern="1200" dirty="0">
            <a:solidFill>
              <a:schemeClr val="tx1"/>
            </a:solidFill>
            <a:latin typeface="Cambria" pitchFamily="18" charset="0"/>
            <a:ea typeface="Cambria" pitchFamily="18" charset="0"/>
          </a:endParaRPr>
        </a:p>
      </dsp:txBody>
      <dsp:txXfrm>
        <a:off x="652441" y="132752"/>
        <a:ext cx="6492702" cy="1093910"/>
      </dsp:txXfrm>
    </dsp:sp>
    <dsp:sp modelId="{467C472B-F399-46AE-B017-5DC56BBEA7D7}">
      <dsp:nvSpPr>
        <dsp:cNvPr id="0" name=""/>
        <dsp:cNvSpPr/>
      </dsp:nvSpPr>
      <dsp:spPr>
        <a:xfrm>
          <a:off x="-95375" y="83165"/>
          <a:ext cx="1347472" cy="1347472"/>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630692" y="1566522"/>
          <a:ext cx="6779883" cy="186355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5645"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Đặc</a:t>
          </a:r>
          <a:r>
            <a:rPr lang="en-US" sz="2000" b="1" kern="1200" dirty="0" smtClean="0">
              <a:solidFill>
                <a:schemeClr val="tx1"/>
              </a:solidFill>
              <a:effectLst/>
              <a:latin typeface="Cambria" pitchFamily="18" charset="0"/>
              <a:ea typeface="Cambria" pitchFamily="18" charset="0"/>
              <a:cs typeface="Times New Roman"/>
            </a:rPr>
            <a:t> </a:t>
          </a:r>
          <a:r>
            <a:rPr lang="en-US" sz="2000" b="1" kern="1200" dirty="0" err="1" smtClean="0">
              <a:solidFill>
                <a:schemeClr val="tx1"/>
              </a:solidFill>
              <a:effectLst/>
              <a:latin typeface="Cambria" pitchFamily="18" charset="0"/>
              <a:ea typeface="Cambria" pitchFamily="18" charset="0"/>
              <a:cs typeface="Times New Roman"/>
            </a:rPr>
            <a:t>điểm</a:t>
          </a:r>
          <a:r>
            <a:rPr lang="en-US" sz="2000" b="1" kern="1200" smtClean="0">
              <a:solidFill>
                <a:schemeClr val="tx1"/>
              </a:solidFill>
              <a:effectLst/>
              <a:latin typeface="Cambria" pitchFamily="18" charset="0"/>
              <a:ea typeface="Cambria" pitchFamily="18" charset="0"/>
              <a:cs typeface="Times New Roman"/>
            </a:rPr>
            <a:t>: </a:t>
          </a:r>
          <a:endParaRPr lang="vi-VN" sz="2000" b="1" kern="1200" smtClean="0">
            <a:solidFill>
              <a:schemeClr val="tx1"/>
            </a:solidFill>
            <a:effectLst/>
            <a:latin typeface="Cambria" pitchFamily="18" charset="0"/>
            <a:ea typeface="Cambria" pitchFamily="18" charset="0"/>
            <a:cs typeface="Times New Roman"/>
          </a:endParaRPr>
        </a:p>
        <a:p>
          <a:pPr lvl="0" algn="l" defTabSz="889000">
            <a:lnSpc>
              <a:spcPct val="90000"/>
            </a:lnSpc>
            <a:spcBef>
              <a:spcPct val="0"/>
            </a:spcBef>
            <a:spcAft>
              <a:spcPct val="35000"/>
            </a:spcAft>
          </a:pPr>
          <a:r>
            <a:rPr lang="en-US" sz="2000" kern="1200" smtClean="0">
              <a:solidFill>
                <a:schemeClr val="tx1"/>
              </a:solidFill>
              <a:effectLst/>
              <a:latin typeface="Cambria" pitchFamily="18" charset="0"/>
              <a:ea typeface="Cambria" pitchFamily="18" charset="0"/>
              <a:cs typeface="Times New Roman"/>
            </a:rPr>
            <a:t>+ </a:t>
          </a:r>
          <a:r>
            <a:rPr lang="en-US" sz="2000" kern="1200" dirty="0" smtClean="0">
              <a:solidFill>
                <a:schemeClr val="tx1"/>
              </a:solidFill>
              <a:effectLst/>
              <a:latin typeface="Cambria" pitchFamily="18" charset="0"/>
              <a:ea typeface="Cambria" pitchFamily="18" charset="0"/>
              <a:cs typeface="Times New Roman"/>
            </a:rPr>
            <a:t>Ở </a:t>
          </a:r>
          <a:r>
            <a:rPr lang="en-US" sz="2000" kern="1200" dirty="0" err="1" smtClean="0">
              <a:solidFill>
                <a:schemeClr val="tx1"/>
              </a:solidFill>
              <a:effectLst/>
              <a:latin typeface="Cambria" pitchFamily="18" charset="0"/>
              <a:ea typeface="Cambria" pitchFamily="18" charset="0"/>
              <a:cs typeface="Times New Roman"/>
            </a:rPr>
            <a:t>miền</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Bắc</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nửa</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đầu</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mùa</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đông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thời</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tiết</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lạnh</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khô</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nửa</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cuối</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mùa</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đông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thời</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tiết</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lạnh</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ẩm</a:t>
          </a:r>
          <a:r>
            <a:rPr lang="en-US" sz="2000" kern="1200" dirty="0" smtClean="0">
              <a:solidFill>
                <a:schemeClr val="tx1"/>
              </a:solidFill>
              <a:effectLst/>
              <a:latin typeface="Cambria" pitchFamily="18" charset="0"/>
              <a:ea typeface="Cambria" pitchFamily="18" charset="0"/>
              <a:cs typeface="Times New Roman"/>
            </a:rPr>
            <a:t>.</a:t>
          </a:r>
        </a:p>
        <a:p>
          <a:pPr lvl="0" defTabSz="889000">
            <a:lnSpc>
              <a:spcPct val="90000"/>
            </a:lnSpc>
            <a:spcBef>
              <a:spcPct val="0"/>
            </a:spcBef>
            <a:spcAft>
              <a:spcPct val="35000"/>
            </a:spcAft>
          </a:pPr>
          <a:r>
            <a:rPr lang="en-US" sz="2000" kern="1200" dirty="0" smtClean="0">
              <a:solidFill>
                <a:schemeClr val="tx1"/>
              </a:solidFill>
              <a:effectLst/>
              <a:latin typeface="Cambria" pitchFamily="18" charset="0"/>
              <a:ea typeface="Cambria" pitchFamily="18" charset="0"/>
              <a:cs typeface="Times New Roman"/>
            </a:rPr>
            <a:t>+ Ở </a:t>
          </a:r>
          <a:r>
            <a:rPr lang="en-US" sz="2000" kern="1200" dirty="0" err="1" smtClean="0">
              <a:solidFill>
                <a:schemeClr val="tx1"/>
              </a:solidFill>
              <a:effectLst/>
              <a:latin typeface="Cambria" pitchFamily="18" charset="0"/>
              <a:ea typeface="Cambria" pitchFamily="18" charset="0"/>
              <a:cs typeface="Times New Roman"/>
            </a:rPr>
            <a:t>miền</a:t>
          </a:r>
          <a:r>
            <a:rPr lang="en-US" sz="2000" kern="1200" dirty="0" smtClean="0">
              <a:solidFill>
                <a:schemeClr val="tx1"/>
              </a:solidFill>
              <a:effectLst/>
              <a:latin typeface="Cambria" pitchFamily="18" charset="0"/>
              <a:ea typeface="Cambria" pitchFamily="18" charset="0"/>
              <a:cs typeface="Times New Roman"/>
            </a:rPr>
            <a:t> Nam, </a:t>
          </a:r>
          <a:r>
            <a:rPr lang="en-US" sz="2000" kern="1200" dirty="0" err="1" smtClean="0">
              <a:solidFill>
                <a:schemeClr val="tx1"/>
              </a:solidFill>
              <a:effectLst/>
              <a:latin typeface="Cambria" pitchFamily="18" charset="0"/>
              <a:ea typeface="Cambria" pitchFamily="18" charset="0"/>
              <a:cs typeface="Times New Roman"/>
            </a:rPr>
            <a:t>Tín</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phong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gây</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mưa</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cho</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vùng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biển</a:t>
          </a:r>
          <a:r>
            <a:rPr lang="en-US" sz="2000" kern="1200" dirty="0" smtClean="0">
              <a:solidFill>
                <a:schemeClr val="tx1"/>
              </a:solidFill>
              <a:effectLst/>
              <a:latin typeface="Cambria" pitchFamily="18" charset="0"/>
              <a:ea typeface="Cambria" pitchFamily="18" charset="0"/>
              <a:cs typeface="Times New Roman"/>
            </a:rPr>
            <a:t> Nam </a:t>
          </a:r>
          <a:r>
            <a:rPr lang="en-US" sz="2000" kern="1200" dirty="0" err="1" smtClean="0">
              <a:solidFill>
                <a:schemeClr val="tx1"/>
              </a:solidFill>
              <a:effectLst/>
              <a:latin typeface="Cambria" pitchFamily="18" charset="0"/>
              <a:ea typeface="Cambria" pitchFamily="18" charset="0"/>
              <a:cs typeface="Times New Roman"/>
            </a:rPr>
            <a:t>Trung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Bộ</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gây</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thời</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tiết</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nóng</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khô</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cho</a:t>
          </a:r>
          <a:r>
            <a:rPr lang="en-US" sz="2000" kern="1200" dirty="0" smtClean="0">
              <a:solidFill>
                <a:schemeClr val="tx1"/>
              </a:solidFill>
              <a:effectLst/>
              <a:latin typeface="Cambria" pitchFamily="18" charset="0"/>
              <a:ea typeface="Cambria" pitchFamily="18" charset="0"/>
              <a:cs typeface="Times New Roman"/>
            </a:rPr>
            <a:t> Nan </a:t>
          </a:r>
          <a:r>
            <a:rPr lang="en-US" sz="2000" kern="1200" dirty="0" err="1" smtClean="0">
              <a:solidFill>
                <a:schemeClr val="tx1"/>
              </a:solidFill>
              <a:effectLst/>
              <a:latin typeface="Cambria" pitchFamily="18" charset="0"/>
              <a:ea typeface="Cambria" pitchFamily="18" charset="0"/>
              <a:cs typeface="Times New Roman"/>
            </a:rPr>
            <a:t>Bộ</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và</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Tây</a:t>
          </a:r>
          <a:r>
            <a:rPr lang="en-US" sz="2000" kern="1200" dirty="0" smtClean="0">
              <a:solidFill>
                <a:schemeClr val="tx1"/>
              </a:solidFill>
              <a:effectLst/>
              <a:latin typeface="Cambria" pitchFamily="18" charset="0"/>
              <a:ea typeface="Cambria" pitchFamily="18" charset="0"/>
              <a:cs typeface="Times New Roman"/>
            </a:rPr>
            <a:t> </a:t>
          </a:r>
          <a:r>
            <a:rPr lang="en-US" sz="2000" kern="1200" dirty="0" err="1" smtClean="0">
              <a:solidFill>
                <a:schemeClr val="tx1"/>
              </a:solidFill>
              <a:effectLst/>
              <a:latin typeface="Cambria" pitchFamily="18" charset="0"/>
              <a:ea typeface="Cambria" pitchFamily="18" charset="0"/>
              <a:cs typeface="Times New Roman"/>
            </a:rPr>
            <a:t>Nguyên</a:t>
          </a:r>
          <a:r>
            <a:rPr lang="en-US" sz="2000" kern="1200" dirty="0" smtClean="0">
              <a:solidFill>
                <a:schemeClr val="tx1"/>
              </a:solidFill>
              <a:effectLst/>
              <a:latin typeface="Cambria" pitchFamily="18" charset="0"/>
              <a:ea typeface="Cambria" pitchFamily="18" charset="0"/>
              <a:cs typeface="Times New Roman"/>
            </a:rPr>
            <a:t>.</a:t>
          </a:r>
        </a:p>
      </dsp:txBody>
      <dsp:txXfrm>
        <a:off x="630692" y="1566522"/>
        <a:ext cx="6779883" cy="1863554"/>
      </dsp:txXfrm>
    </dsp:sp>
    <dsp:sp modelId="{9D6C96D5-59F1-4074-AA4E-276172A59D56}">
      <dsp:nvSpPr>
        <dsp:cNvPr id="0" name=""/>
        <dsp:cNvSpPr/>
      </dsp:nvSpPr>
      <dsp:spPr>
        <a:xfrm>
          <a:off x="130110" y="1698610"/>
          <a:ext cx="1347472" cy="1347472"/>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413088" y="3472894"/>
          <a:ext cx="6823246" cy="167803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5645" tIns="45720" rIns="45720" bIns="45720" numCol="1" spcCol="1270" anchor="ctr" anchorCtr="0">
          <a:noAutofit/>
        </a:bodyPr>
        <a:lstStyle/>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V</a:t>
          </a:r>
          <a:r>
            <a:rPr lang="vi-VN" sz="18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800" kern="1200" dirty="0" smtClean="0">
            <a:solidFill>
              <a:schemeClr val="tx1"/>
            </a:solidFill>
            <a:latin typeface="Cambria" pitchFamily="18" charset="0"/>
            <a:ea typeface="Cambria" pitchFamily="18" charset="0"/>
          </a:endParaRPr>
        </a:p>
      </dsp:txBody>
      <dsp:txXfrm>
        <a:off x="413088" y="3472894"/>
        <a:ext cx="6823246" cy="1678034"/>
      </dsp:txXfrm>
    </dsp:sp>
    <dsp:sp modelId="{BB02C15B-25BD-4CA5-8B62-85830BA892A9}">
      <dsp:nvSpPr>
        <dsp:cNvPr id="0" name=""/>
        <dsp:cNvSpPr/>
      </dsp:nvSpPr>
      <dsp:spPr>
        <a:xfrm>
          <a:off x="-95375" y="3638175"/>
          <a:ext cx="1347472" cy="1347472"/>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4691" y="2138278"/>
          <a:ext cx="965670" cy="982269"/>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2</a:t>
          </a:r>
          <a:endParaRPr lang="en-US" sz="2000" b="1" kern="1200" dirty="0">
            <a:solidFill>
              <a:srgbClr val="FF0000"/>
            </a:solidFill>
            <a:latin typeface="Cambria" pitchFamily="18" charset="0"/>
            <a:ea typeface="Cambria" pitchFamily="18" charset="0"/>
          </a:endParaRPr>
        </a:p>
      </dsp:txBody>
      <dsp:txXfrm>
        <a:off x="32975" y="2166562"/>
        <a:ext cx="909102" cy="925701"/>
      </dsp:txXfrm>
    </dsp:sp>
    <dsp:sp modelId="{977D9258-F91B-4ECD-93BD-F70F8E8628FA}">
      <dsp:nvSpPr>
        <dsp:cNvPr id="0" name=""/>
        <dsp:cNvSpPr/>
      </dsp:nvSpPr>
      <dsp:spPr>
        <a:xfrm rot="17854377">
          <a:off x="568856" y="1951984"/>
          <a:ext cx="1495024" cy="29634"/>
        </a:xfrm>
        <a:custGeom>
          <a:avLst/>
          <a:gdLst/>
          <a:ahLst/>
          <a:cxnLst/>
          <a:rect l="0" t="0" r="0" b="0"/>
          <a:pathLst>
            <a:path>
              <a:moveTo>
                <a:pt x="0" y="14817"/>
              </a:moveTo>
              <a:lnTo>
                <a:pt x="1495024" y="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278992" y="1929425"/>
        <a:ext cx="74751" cy="74751"/>
      </dsp:txXfrm>
    </dsp:sp>
    <dsp:sp modelId="{983CCE9D-A68F-45B6-B5E3-8C935362A290}">
      <dsp:nvSpPr>
        <dsp:cNvPr id="0" name=""/>
        <dsp:cNvSpPr/>
      </dsp:nvSpPr>
      <dsp:spPr>
        <a:xfrm>
          <a:off x="1662375" y="871681"/>
          <a:ext cx="742495" cy="86501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smtClean="0">
              <a:solidFill>
                <a:schemeClr val="tx1"/>
              </a:solidFill>
              <a:latin typeface="Cambria" pitchFamily="18" charset="0"/>
              <a:ea typeface="Cambria" pitchFamily="18" charset="0"/>
            </a:rPr>
            <a:t>Lào</a:t>
          </a:r>
          <a:r>
            <a:rPr lang="en-US" sz="2400" b="1" kern="1200" dirty="0" smtClean="0">
              <a:solidFill>
                <a:schemeClr val="tx1"/>
              </a:solidFill>
              <a:latin typeface="Cambria" pitchFamily="18" charset="0"/>
              <a:ea typeface="Cambria" pitchFamily="18" charset="0"/>
            </a:rPr>
            <a:t> </a:t>
          </a:r>
          <a:r>
            <a:rPr lang="en-US" sz="2400" b="1" kern="1200" dirty="0" err="1" smtClean="0">
              <a:solidFill>
                <a:schemeClr val="tx1"/>
              </a:solidFill>
              <a:latin typeface="Cambria" pitchFamily="18" charset="0"/>
              <a:ea typeface="Cambria" pitchFamily="18" charset="0"/>
            </a:rPr>
            <a:t>Cai</a:t>
          </a:r>
          <a:endParaRPr lang="en-US" sz="2400" b="1" kern="1200" dirty="0">
            <a:solidFill>
              <a:schemeClr val="tx1"/>
            </a:solidFill>
            <a:latin typeface="Cambria" pitchFamily="18" charset="0"/>
            <a:ea typeface="Cambria" pitchFamily="18" charset="0"/>
          </a:endParaRPr>
        </a:p>
      </dsp:txBody>
      <dsp:txXfrm>
        <a:off x="1684122" y="893428"/>
        <a:ext cx="699001" cy="821522"/>
      </dsp:txXfrm>
    </dsp:sp>
    <dsp:sp modelId="{BEE14AB2-5155-4062-BDC9-81FC40CC96C5}">
      <dsp:nvSpPr>
        <dsp:cNvPr id="0" name=""/>
        <dsp:cNvSpPr/>
      </dsp:nvSpPr>
      <dsp:spPr>
        <a:xfrm rot="18880686">
          <a:off x="2258777" y="939456"/>
          <a:ext cx="984199" cy="29634"/>
        </a:xfrm>
        <a:custGeom>
          <a:avLst/>
          <a:gdLst/>
          <a:ahLst/>
          <a:cxnLst/>
          <a:rect l="0" t="0" r="0" b="0"/>
          <a:pathLst>
            <a:path>
              <a:moveTo>
                <a:pt x="0" y="14817"/>
              </a:moveTo>
              <a:lnTo>
                <a:pt x="984199"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6272" y="929668"/>
        <a:ext cx="49209" cy="49209"/>
      </dsp:txXfrm>
    </dsp:sp>
    <dsp:sp modelId="{74752D16-F284-4733-BD06-D81B903FC595}">
      <dsp:nvSpPr>
        <dsp:cNvPr id="0" name=""/>
        <dsp:cNvSpPr/>
      </dsp:nvSpPr>
      <dsp:spPr>
        <a:xfrm>
          <a:off x="3096884" y="41520"/>
          <a:ext cx="5420696" cy="112567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Về nhiệt độ:</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Nhiệt độ trung bình năm: 22,4</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Nhiệt độ cao nhất khoảng 28</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 thấp nhất khoảng 15</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a:t>
          </a:r>
          <a:endParaRPr lang="en-US" sz="1800" kern="1200" dirty="0" smtClean="0">
            <a:solidFill>
              <a:schemeClr val="tx1"/>
            </a:solidFill>
            <a:latin typeface="Cambria" pitchFamily="18" charset="0"/>
            <a:ea typeface="Cambria" pitchFamily="18" charset="0"/>
          </a:endParaRPr>
        </a:p>
      </dsp:txBody>
      <dsp:txXfrm>
        <a:off x="3129854" y="74490"/>
        <a:ext cx="5354756" cy="1059732"/>
      </dsp:txXfrm>
    </dsp:sp>
    <dsp:sp modelId="{085DDCEE-9B2A-4FE1-8803-7719DDB3D6CB}">
      <dsp:nvSpPr>
        <dsp:cNvPr id="0" name=""/>
        <dsp:cNvSpPr/>
      </dsp:nvSpPr>
      <dsp:spPr>
        <a:xfrm rot="2532635">
          <a:off x="2283730" y="1603229"/>
          <a:ext cx="934294" cy="29634"/>
        </a:xfrm>
        <a:custGeom>
          <a:avLst/>
          <a:gdLst/>
          <a:ahLst/>
          <a:cxnLst/>
          <a:rect l="0" t="0" r="0" b="0"/>
          <a:pathLst>
            <a:path>
              <a:moveTo>
                <a:pt x="0" y="14817"/>
              </a:moveTo>
              <a:lnTo>
                <a:pt x="934294"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7520" y="1594688"/>
        <a:ext cx="46714" cy="46714"/>
      </dsp:txXfrm>
    </dsp:sp>
    <dsp:sp modelId="{83021AC3-EBE3-4F91-90D4-B475F247BF98}">
      <dsp:nvSpPr>
        <dsp:cNvPr id="0" name=""/>
        <dsp:cNvSpPr/>
      </dsp:nvSpPr>
      <dsp:spPr>
        <a:xfrm>
          <a:off x="3096884" y="1296945"/>
          <a:ext cx="5428810" cy="126991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Về lượng mưa:</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Tổng lượng mưa trong năm : 1765mm.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Lượng mưa cao nhất khoảng 350mm, lượng mưa thấp nhất khoảng 35mm.</a:t>
          </a:r>
          <a:endParaRPr lang="en-US" sz="1800" kern="1200" dirty="0" smtClean="0">
            <a:solidFill>
              <a:schemeClr val="tx1"/>
            </a:solidFill>
            <a:latin typeface="Cambria" pitchFamily="18" charset="0"/>
            <a:ea typeface="Cambria" pitchFamily="18" charset="0"/>
          </a:endParaRPr>
        </a:p>
      </dsp:txBody>
      <dsp:txXfrm>
        <a:off x="3134078" y="1334139"/>
        <a:ext cx="5354422" cy="1195525"/>
      </dsp:txXfrm>
    </dsp:sp>
    <dsp:sp modelId="{2C7633BD-46F7-4934-84F1-2C7EF7441B97}">
      <dsp:nvSpPr>
        <dsp:cNvPr id="0" name=""/>
        <dsp:cNvSpPr/>
      </dsp:nvSpPr>
      <dsp:spPr>
        <a:xfrm rot="3745623">
          <a:off x="568856" y="3277207"/>
          <a:ext cx="1495024" cy="29634"/>
        </a:xfrm>
        <a:custGeom>
          <a:avLst/>
          <a:gdLst/>
          <a:ahLst/>
          <a:cxnLst/>
          <a:rect l="0" t="0" r="0" b="0"/>
          <a:pathLst>
            <a:path>
              <a:moveTo>
                <a:pt x="0" y="14817"/>
              </a:moveTo>
              <a:lnTo>
                <a:pt x="1495024" y="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278992" y="3254648"/>
        <a:ext cx="74751" cy="74751"/>
      </dsp:txXfrm>
    </dsp:sp>
    <dsp:sp modelId="{E06B0587-1B83-4659-BE19-EEC915595376}">
      <dsp:nvSpPr>
        <dsp:cNvPr id="0" name=""/>
        <dsp:cNvSpPr/>
      </dsp:nvSpPr>
      <dsp:spPr>
        <a:xfrm>
          <a:off x="1662375" y="3522127"/>
          <a:ext cx="743879" cy="86501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mbria" pitchFamily="18" charset="0"/>
              <a:ea typeface="Cambria" pitchFamily="18" charset="0"/>
            </a:rPr>
            <a:t>Sa </a:t>
          </a:r>
        </a:p>
        <a:p>
          <a:pPr lvl="0" algn="ctr" defTabSz="1066800">
            <a:lnSpc>
              <a:spcPct val="90000"/>
            </a:lnSpc>
            <a:spcBef>
              <a:spcPct val="0"/>
            </a:spcBef>
            <a:spcAft>
              <a:spcPct val="35000"/>
            </a:spcAft>
          </a:pPr>
          <a:r>
            <a:rPr lang="en-US" sz="2400" b="1" kern="1200" dirty="0" smtClean="0">
              <a:solidFill>
                <a:schemeClr val="tx1"/>
              </a:solidFill>
              <a:latin typeface="Cambria" pitchFamily="18" charset="0"/>
              <a:ea typeface="Cambria" pitchFamily="18" charset="0"/>
            </a:rPr>
            <a:t>Pa</a:t>
          </a:r>
          <a:endParaRPr lang="en-US" sz="2400" b="1" kern="1200" dirty="0">
            <a:solidFill>
              <a:schemeClr val="tx1"/>
            </a:solidFill>
            <a:latin typeface="Cambria" pitchFamily="18" charset="0"/>
            <a:ea typeface="Cambria" pitchFamily="18" charset="0"/>
          </a:endParaRPr>
        </a:p>
      </dsp:txBody>
      <dsp:txXfrm>
        <a:off x="1684162" y="3543914"/>
        <a:ext cx="700305" cy="821442"/>
      </dsp:txXfrm>
    </dsp:sp>
    <dsp:sp modelId="{E015C146-2506-4481-A4D5-7B3CD11B341C}">
      <dsp:nvSpPr>
        <dsp:cNvPr id="0" name=""/>
        <dsp:cNvSpPr/>
      </dsp:nvSpPr>
      <dsp:spPr>
        <a:xfrm rot="18922872">
          <a:off x="2266157" y="3598386"/>
          <a:ext cx="972207" cy="29634"/>
        </a:xfrm>
        <a:custGeom>
          <a:avLst/>
          <a:gdLst/>
          <a:ahLst/>
          <a:cxnLst/>
          <a:rect l="0" t="0" r="0" b="0"/>
          <a:pathLst>
            <a:path>
              <a:moveTo>
                <a:pt x="0" y="14817"/>
              </a:moveTo>
              <a:lnTo>
                <a:pt x="972207"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7956" y="3588897"/>
        <a:ext cx="48610" cy="48610"/>
      </dsp:txXfrm>
    </dsp:sp>
    <dsp:sp modelId="{E830DF01-FA7C-4A8E-95CC-AC276B40E34D}">
      <dsp:nvSpPr>
        <dsp:cNvPr id="0" name=""/>
        <dsp:cNvSpPr/>
      </dsp:nvSpPr>
      <dsp:spPr>
        <a:xfrm>
          <a:off x="3098268" y="2696611"/>
          <a:ext cx="5424520" cy="115031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Về nhiệt độ:</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Nhiệt độ trung bình năm: 15,5</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Nhiệt độ cao nhất khoảng 20</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 thấp nhất khoảng 8</a:t>
          </a:r>
          <a:r>
            <a:rPr lang="vi-VN" sz="1800" kern="1200" baseline="30000" dirty="0" smtClean="0">
              <a:solidFill>
                <a:schemeClr val="tx1"/>
              </a:solidFill>
              <a:latin typeface="Cambria" pitchFamily="18" charset="0"/>
              <a:ea typeface="Cambria" pitchFamily="18" charset="0"/>
            </a:rPr>
            <a:t>0</a:t>
          </a:r>
          <a:r>
            <a:rPr lang="vi-VN" sz="1800" kern="1200" dirty="0" smtClean="0">
              <a:solidFill>
                <a:schemeClr val="tx1"/>
              </a:solidFill>
              <a:latin typeface="Cambria" pitchFamily="18" charset="0"/>
              <a:ea typeface="Cambria" pitchFamily="18" charset="0"/>
            </a:rPr>
            <a:t>C.</a:t>
          </a:r>
          <a:endParaRPr lang="en-US" sz="1800" kern="1200" dirty="0" smtClean="0">
            <a:solidFill>
              <a:schemeClr val="tx1"/>
            </a:solidFill>
            <a:latin typeface="Cambria" pitchFamily="18" charset="0"/>
            <a:ea typeface="Cambria" pitchFamily="18" charset="0"/>
          </a:endParaRPr>
        </a:p>
      </dsp:txBody>
      <dsp:txXfrm>
        <a:off x="3131960" y="2730303"/>
        <a:ext cx="5357136" cy="1082932"/>
      </dsp:txXfrm>
    </dsp:sp>
    <dsp:sp modelId="{516AF49E-EFD9-4C3D-9038-3141FA588384}">
      <dsp:nvSpPr>
        <dsp:cNvPr id="0" name=""/>
        <dsp:cNvSpPr/>
      </dsp:nvSpPr>
      <dsp:spPr>
        <a:xfrm rot="2565921">
          <a:off x="2280953" y="4259836"/>
          <a:ext cx="942617" cy="29634"/>
        </a:xfrm>
        <a:custGeom>
          <a:avLst/>
          <a:gdLst/>
          <a:ahLst/>
          <a:cxnLst/>
          <a:rect l="0" t="0" r="0" b="0"/>
          <a:pathLst>
            <a:path>
              <a:moveTo>
                <a:pt x="0" y="14817"/>
              </a:moveTo>
              <a:lnTo>
                <a:pt x="942617" y="148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8696" y="4251087"/>
        <a:ext cx="47130" cy="47130"/>
      </dsp:txXfrm>
    </dsp:sp>
    <dsp:sp modelId="{8ABD9155-0C2D-4925-B73A-7F453F57773A}">
      <dsp:nvSpPr>
        <dsp:cNvPr id="0" name=""/>
        <dsp:cNvSpPr/>
      </dsp:nvSpPr>
      <dsp:spPr>
        <a:xfrm>
          <a:off x="3098268" y="3976681"/>
          <a:ext cx="5394140" cy="12359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Về lượng mưa:</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Tổng lượng mưa trong năm : 2674mm.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Lượng mưa cao nhất khoảng 500mm, lượng mưa thấp nhất khoảng 80mm.</a:t>
          </a:r>
          <a:endParaRPr lang="en-US" sz="1800" kern="1200" dirty="0" smtClean="0">
            <a:solidFill>
              <a:schemeClr val="tx1"/>
            </a:solidFill>
            <a:latin typeface="Cambria" pitchFamily="18" charset="0"/>
            <a:ea typeface="Cambria" pitchFamily="18" charset="0"/>
          </a:endParaRPr>
        </a:p>
      </dsp:txBody>
      <dsp:txXfrm>
        <a:off x="3134469" y="4012882"/>
        <a:ext cx="5321738" cy="1163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298226" y="0"/>
          <a:ext cx="5348292" cy="5348292"/>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86664" y="186261"/>
          <a:ext cx="7277022" cy="27649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1" kern="1200" dirty="0" smtClean="0">
              <a:latin typeface="Cambria" pitchFamily="18" charset="0"/>
              <a:ea typeface="Cambria" pitchFamily="18" charset="0"/>
            </a:rPr>
            <a:t>- </a:t>
          </a:r>
          <a:r>
            <a:rPr lang="en-US" sz="2400" b="1" kern="1200" dirty="0" err="1" smtClean="0">
              <a:latin typeface="Cambria" pitchFamily="18" charset="0"/>
              <a:ea typeface="Cambria" pitchFamily="18" charset="0"/>
            </a:rPr>
            <a:t>Phân</a:t>
          </a:r>
          <a:r>
            <a:rPr lang="en-US" sz="2400" b="1" kern="1200" dirty="0" smtClean="0">
              <a:latin typeface="Cambria" pitchFamily="18" charset="0"/>
              <a:ea typeface="Cambria" pitchFamily="18" charset="0"/>
            </a:rPr>
            <a:t> </a:t>
          </a:r>
          <a:r>
            <a:rPr lang="en-US" sz="2400" b="1" kern="1200" dirty="0" err="1" smtClean="0">
              <a:latin typeface="Cambria" pitchFamily="18" charset="0"/>
              <a:ea typeface="Cambria" pitchFamily="18" charset="0"/>
            </a:rPr>
            <a:t>hoá</a:t>
          </a:r>
          <a:r>
            <a:rPr lang="en-US" sz="2400" b="1" kern="1200" dirty="0" smtClean="0">
              <a:latin typeface="Cambria" pitchFamily="18" charset="0"/>
              <a:ea typeface="Cambria" pitchFamily="18" charset="0"/>
            </a:rPr>
            <a:t> </a:t>
          </a:r>
          <a:r>
            <a:rPr lang="en-US" sz="2400" b="1" kern="1200" dirty="0" err="1" smtClean="0">
              <a:latin typeface="Cambria" pitchFamily="18" charset="0"/>
              <a:ea typeface="Cambria" pitchFamily="18" charset="0"/>
            </a:rPr>
            <a:t>đông</a:t>
          </a:r>
          <a:r>
            <a:rPr lang="en-US" sz="2400" b="1" kern="1200" dirty="0" smtClean="0">
              <a:latin typeface="Cambria" pitchFamily="18" charset="0"/>
              <a:ea typeface="Cambria" pitchFamily="18" charset="0"/>
            </a:rPr>
            <a:t> - </a:t>
          </a:r>
          <a:r>
            <a:rPr lang="en-US" sz="2400" b="1" kern="1200" dirty="0" err="1" smtClean="0">
              <a:latin typeface="Cambria" pitchFamily="18" charset="0"/>
              <a:ea typeface="Cambria" pitchFamily="18" charset="0"/>
            </a:rPr>
            <a:t>tây</a:t>
          </a:r>
          <a:r>
            <a:rPr lang="en-US" sz="2400" b="1" kern="1200" dirty="0" smtClean="0">
              <a:latin typeface="Cambria" pitchFamily="18" charset="0"/>
              <a:ea typeface="Cambria" pitchFamily="18" charset="0"/>
            </a:rPr>
            <a:t>:</a:t>
          </a:r>
        </a:p>
        <a:p>
          <a:pPr lvl="0" algn="just" defTabSz="1066800">
            <a:lnSpc>
              <a:spcPct val="90000"/>
            </a:lnSpc>
            <a:spcBef>
              <a:spcPct val="0"/>
            </a:spcBef>
            <a:spcAft>
              <a:spcPct val="35000"/>
            </a:spcAft>
          </a:pPr>
          <a:r>
            <a:rPr lang="nl-NL" sz="2400" kern="1200" dirty="0" smtClean="0">
              <a:effectLst/>
              <a:latin typeface="Cambria" pitchFamily="18" charset="0"/>
              <a:ea typeface="Cambria" pitchFamily="18" charset="0"/>
              <a:cs typeface="Times New Roman"/>
            </a:rPr>
            <a:t>+ Vùng biển và thềm lục địa có khí hậu ôn hoà hơn trong đất liền.</a:t>
          </a:r>
          <a:endParaRPr lang="en-US" sz="2400" kern="1200" dirty="0" smtClean="0">
            <a:effectLst/>
            <a:latin typeface="Cambria" pitchFamily="18" charset="0"/>
            <a:ea typeface="Cambria" pitchFamily="18" charset="0"/>
            <a:cs typeface="Times New Roman"/>
          </a:endParaRPr>
        </a:p>
        <a:p>
          <a:pPr lvl="0" algn="just" defTabSz="1066800">
            <a:lnSpc>
              <a:spcPct val="90000"/>
            </a:lnSpc>
            <a:spcBef>
              <a:spcPct val="0"/>
            </a:spcBef>
            <a:spcAft>
              <a:spcPct val="35000"/>
            </a:spcAft>
          </a:pPr>
          <a:r>
            <a:rPr lang="nl-NL" sz="2400" kern="1200" dirty="0" smtClean="0">
              <a:effectLst/>
              <a:latin typeface="Cambria" pitchFamily="18" charset="0"/>
              <a:ea typeface="Cambria" pitchFamily="18" charset="0"/>
              <a:cs typeface="Times New Roman"/>
            </a:rPr>
            <a:t>+ Vùng đồng bằng ven biển có khí hậu nhiệt đới ẩm gió mùa.</a:t>
          </a:r>
          <a:endParaRPr lang="en-US" sz="2400" kern="1200" dirty="0" smtClean="0">
            <a:effectLst/>
            <a:latin typeface="Cambria" pitchFamily="18" charset="0"/>
            <a:ea typeface="Cambria" pitchFamily="18" charset="0"/>
            <a:cs typeface="Times New Roman"/>
          </a:endParaRPr>
        </a:p>
        <a:p>
          <a:pPr lvl="0" algn="just" defTabSz="1066800">
            <a:lnSpc>
              <a:spcPct val="90000"/>
            </a:lnSpc>
            <a:spcBef>
              <a:spcPct val="0"/>
            </a:spcBef>
            <a:spcAft>
              <a:spcPct val="35000"/>
            </a:spcAft>
          </a:pPr>
          <a:r>
            <a:rPr lang="nl-NL" sz="24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2400" b="0" kern="1200" dirty="0" smtClean="0">
            <a:latin typeface="Cambria" pitchFamily="18" charset="0"/>
            <a:ea typeface="Cambria" pitchFamily="18" charset="0"/>
          </a:endParaRPr>
        </a:p>
      </dsp:txBody>
      <dsp:txXfrm>
        <a:off x="221640" y="321237"/>
        <a:ext cx="7007070" cy="2495039"/>
      </dsp:txXfrm>
    </dsp:sp>
    <dsp:sp modelId="{44950B27-9C88-48FB-93D2-768D8C5CDC89}">
      <dsp:nvSpPr>
        <dsp:cNvPr id="0" name=""/>
        <dsp:cNvSpPr/>
      </dsp:nvSpPr>
      <dsp:spPr>
        <a:xfrm>
          <a:off x="0" y="3630891"/>
          <a:ext cx="7277022" cy="132452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kern="1200" dirty="0" err="1" smtClean="0">
              <a:latin typeface="Cambria" pitchFamily="18" charset="0"/>
              <a:ea typeface="Cambria" pitchFamily="18" charset="0"/>
            </a:rPr>
            <a:t>Nguyên</a:t>
          </a:r>
          <a:r>
            <a:rPr lang="en-US" sz="2800" b="1" kern="1200" dirty="0" smtClean="0">
              <a:latin typeface="Cambria" pitchFamily="18" charset="0"/>
              <a:ea typeface="Cambria" pitchFamily="18" charset="0"/>
            </a:rPr>
            <a:t> </a:t>
          </a:r>
          <a:r>
            <a:rPr lang="en-US" sz="2800" b="1" kern="1200" dirty="0" err="1" smtClean="0">
              <a:latin typeface="Cambria" pitchFamily="18" charset="0"/>
              <a:ea typeface="Cambria" pitchFamily="18" charset="0"/>
            </a:rPr>
            <a:t>nhân</a:t>
          </a:r>
          <a:r>
            <a:rPr lang="en-US" sz="2800" b="1" kern="1200" dirty="0" smtClean="0">
              <a:latin typeface="Cambria" pitchFamily="18" charset="0"/>
              <a:ea typeface="Cambria" pitchFamily="18" charset="0"/>
            </a:rPr>
            <a:t>: </a:t>
          </a:r>
          <a:r>
            <a:rPr lang="vi-VN" sz="2800" b="0" kern="1200" dirty="0" smtClean="0">
              <a:latin typeface="Cambria" pitchFamily="18" charset="0"/>
              <a:ea typeface="Cambria" pitchFamily="18" charset="0"/>
            </a:rPr>
            <a:t>Địa hình kết hợp với hướng gió làm cho khí hậu nước ta phân hóa Đông – Tây</a:t>
          </a:r>
          <a:r>
            <a:rPr lang="en-US" sz="2800" b="0" kern="1200" dirty="0" smtClean="0">
              <a:latin typeface="Cambria" pitchFamily="18" charset="0"/>
              <a:ea typeface="Cambria" pitchFamily="18" charset="0"/>
            </a:rPr>
            <a:t>.</a:t>
          </a:r>
          <a:endParaRPr lang="en-US" sz="2800" b="0" kern="1200" dirty="0">
            <a:latin typeface="Cambria" pitchFamily="18" charset="0"/>
            <a:ea typeface="Cambria" pitchFamily="18" charset="0"/>
          </a:endParaRPr>
        </a:p>
      </dsp:txBody>
      <dsp:txXfrm>
        <a:off x="64658" y="3695549"/>
        <a:ext cx="7147706" cy="1195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24559"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1629473" y="537765"/>
          <a:ext cx="5661168" cy="22903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1741281" y="649573"/>
        <a:ext cx="5437552" cy="2066783"/>
      </dsp:txXfrm>
    </dsp:sp>
    <dsp:sp modelId="{44950B27-9C88-48FB-93D2-768D8C5CDC89}">
      <dsp:nvSpPr>
        <dsp:cNvPr id="0" name=""/>
        <dsp:cNvSpPr/>
      </dsp:nvSpPr>
      <dsp:spPr>
        <a:xfrm>
          <a:off x="2010300" y="3566802"/>
          <a:ext cx="5204314" cy="154052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2800" b="1" kern="1200" dirty="0" err="1" smtClean="0">
              <a:latin typeface="Cambria" pitchFamily="18" charset="0"/>
              <a:ea typeface="Cambria" pitchFamily="18" charset="0"/>
            </a:rPr>
            <a:t>Nguyên</a:t>
          </a:r>
          <a:r>
            <a:rPr lang="en-US" sz="2800" b="1" kern="1200" dirty="0" smtClean="0">
              <a:latin typeface="Cambria" pitchFamily="18" charset="0"/>
              <a:ea typeface="Cambria" pitchFamily="18" charset="0"/>
            </a:rPr>
            <a:t> </a:t>
          </a:r>
          <a:r>
            <a:rPr lang="en-US" sz="2800" b="1" kern="1200" dirty="0" err="1" smtClean="0">
              <a:latin typeface="Cambria" pitchFamily="18" charset="0"/>
              <a:ea typeface="Cambria" pitchFamily="18" charset="0"/>
            </a:rPr>
            <a:t>nhân</a:t>
          </a:r>
          <a:r>
            <a:rPr lang="en-US" sz="2800" b="1" kern="1200" dirty="0" smtClean="0">
              <a:latin typeface="Cambria" pitchFamily="18" charset="0"/>
              <a:ea typeface="Cambria" pitchFamily="18" charset="0"/>
            </a:rPr>
            <a:t>: </a:t>
          </a:r>
          <a:r>
            <a:rPr lang="en-US" sz="2800" b="0" kern="1200" dirty="0" smtClean="0">
              <a:latin typeface="Cambria" pitchFamily="18" charset="0"/>
              <a:ea typeface="Cambria" pitchFamily="18" charset="0"/>
            </a:rPr>
            <a:t>c</a:t>
          </a:r>
          <a:r>
            <a:rPr lang="vi-VN" sz="2800" b="0" kern="1200" dirty="0" smtClean="0">
              <a:latin typeface="Cambria" pitchFamily="18" charset="0"/>
              <a:ea typeface="Cambria" pitchFamily="18" charset="0"/>
            </a:rPr>
            <a:t>àng lên cao nhiệt độ càng giảm (cứ lên cao 100m nhiệt độ giảm 0,6</a:t>
          </a:r>
          <a:r>
            <a:rPr lang="vi-VN" sz="2800" b="0" kern="1200" baseline="30000" dirty="0" smtClean="0">
              <a:latin typeface="Cambria" pitchFamily="18" charset="0"/>
              <a:ea typeface="Cambria" pitchFamily="18" charset="0"/>
            </a:rPr>
            <a:t>0</a:t>
          </a:r>
          <a:r>
            <a:rPr lang="vi-VN" sz="2800" b="0" kern="1200" dirty="0" smtClean="0">
              <a:latin typeface="Cambria" pitchFamily="18" charset="0"/>
              <a:ea typeface="Cambria" pitchFamily="18" charset="0"/>
            </a:rPr>
            <a:t>C)</a:t>
          </a:r>
          <a:r>
            <a:rPr lang="en-US" sz="2800" b="0" kern="1200" dirty="0" smtClean="0">
              <a:latin typeface="Cambria" pitchFamily="18" charset="0"/>
              <a:ea typeface="Cambria" pitchFamily="18" charset="0"/>
            </a:rPr>
            <a:t>, </a:t>
          </a:r>
          <a:r>
            <a:rPr lang="vi-VN" sz="2800" b="0" kern="1200" dirty="0" smtClean="0">
              <a:latin typeface="Cambria" pitchFamily="18" charset="0"/>
              <a:ea typeface="Cambria" pitchFamily="18" charset="0"/>
            </a:rPr>
            <a:t>độ ẩm và lượng mưa càng tăn</a:t>
          </a:r>
          <a:r>
            <a:rPr lang="en-US" sz="2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085502" y="3642004"/>
        <a:ext cx="5053910" cy="13901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8.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6.png"/><Relationship Id="rId4" Type="http://schemas.openxmlformats.org/officeDocument/2006/relationships/image" Target="../media/image8.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6.png"/><Relationship Id="rId4" Type="http://schemas.openxmlformats.org/officeDocument/2006/relationships/image" Target="../media/image8.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3.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jpe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6.png"/><Relationship Id="rId10" Type="http://schemas.microsoft.com/office/2007/relationships/diagramDrawing" Target="../diagrams/drawing4.xml"/><Relationship Id="rId4" Type="http://schemas.openxmlformats.org/officeDocument/2006/relationships/image" Target="../media/image8.jpeg"/><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6.png"/><Relationship Id="rId10" Type="http://schemas.microsoft.com/office/2007/relationships/diagramDrawing" Target="../diagrams/drawing5.xml"/><Relationship Id="rId4" Type="http://schemas.openxmlformats.org/officeDocument/2006/relationships/image" Target="../media/image8.jpeg"/><Relationship Id="rId9" Type="http://schemas.openxmlformats.org/officeDocument/2006/relationships/diagramColors" Target="../diagrams/colors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12"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3.png"/><Relationship Id="rId5" Type="http://schemas.openxmlformats.org/officeDocument/2006/relationships/image" Target="../media/image26.png"/><Relationship Id="rId10" Type="http://schemas.microsoft.com/office/2007/relationships/diagramDrawing" Target="../diagrams/drawing6.xml"/><Relationship Id="rId4" Type="http://schemas.openxmlformats.org/officeDocument/2006/relationships/image" Target="../media/image8.jpeg"/><Relationship Id="rId9" Type="http://schemas.openxmlformats.org/officeDocument/2006/relationships/diagramColors" Target="../diagrams/colors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7620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64160" y="1241228"/>
            <a:ext cx="5430672" cy="1143000"/>
          </a:xfrm>
        </p:spPr>
        <p:txBody>
          <a:bodyPr>
            <a:noAutofit/>
          </a:bodyPr>
          <a:lstStyle/>
          <a:p>
            <a:r>
              <a:rPr lang="en-US" sz="3200" b="1" smtClean="0">
                <a:effectLst>
                  <a:outerShdw blurRad="38100" dist="38100" dir="2700000" algn="tl">
                    <a:srgbClr val="000000">
                      <a:alpha val="43137"/>
                    </a:srgbClr>
                  </a:outerShdw>
                </a:effectLst>
                <a:latin typeface="Cambria" pitchFamily="18" charset="0"/>
              </a:rPr>
              <a:t>TIẾT 12,13,14- BÀI </a:t>
            </a:r>
            <a:r>
              <a:rPr lang="en-US" sz="3200" b="1">
                <a:effectLst>
                  <a:outerShdw blurRad="38100" dist="38100" dir="2700000" algn="tl">
                    <a:srgbClr val="000000">
                      <a:alpha val="43137"/>
                    </a:srgbClr>
                  </a:outerShdw>
                </a:effectLst>
                <a:latin typeface="Cambria" pitchFamily="18" charset="0"/>
              </a:rPr>
              <a:t>4</a:t>
            </a:r>
            <a:br>
              <a:rPr lang="en-US" sz="3200" b="1">
                <a:effectLst>
                  <a:outerShdw blurRad="38100" dist="38100" dir="2700000" algn="tl">
                    <a:srgbClr val="000000">
                      <a:alpha val="43137"/>
                    </a:srgbClr>
                  </a:outerShdw>
                </a:effectLst>
                <a:latin typeface="Cambria" pitchFamily="18" charset="0"/>
              </a:rPr>
            </a:br>
            <a:r>
              <a:rPr lang="en-US" sz="3000" b="1" smtClean="0">
                <a:ln w="10541" cmpd="sng">
                  <a:solidFill>
                    <a:schemeClr val="accent1">
                      <a:shade val="88000"/>
                      <a:satMod val="110000"/>
                    </a:schemeClr>
                  </a:solidFill>
                  <a:prstDash val="solid"/>
                </a:ln>
                <a:solidFill>
                  <a:srgbClr val="FF0000"/>
                </a:solidFill>
                <a:latin typeface="Cambria" pitchFamily="18" charset="0"/>
              </a:rPr>
              <a:t>ĐẶC </a:t>
            </a:r>
            <a:r>
              <a:rPr lang="en-US" sz="3000" b="1" dirty="0" smtClean="0">
                <a:ln w="10541" cmpd="sng">
                  <a:solidFill>
                    <a:schemeClr val="accent1">
                      <a:shade val="88000"/>
                      <a:satMod val="110000"/>
                    </a:schemeClr>
                  </a:solidFill>
                  <a:prstDash val="solid"/>
                </a:ln>
                <a:solidFill>
                  <a:srgbClr val="FF0000"/>
                </a:solidFill>
                <a:latin typeface="Cambria" pitchFamily="18" charset="0"/>
              </a:rPr>
              <a:t>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15112" y="187201"/>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smtClean="0">
                <a:effectLst>
                  <a:outerShdw blurRad="38100" dist="38100" dir="2700000" algn="tl">
                    <a:srgbClr val="000000">
                      <a:alpha val="43137"/>
                    </a:srgbClr>
                  </a:outerShdw>
                </a:effectLst>
                <a:latin typeface="Cambria" pitchFamily="18" charset="0"/>
              </a:rPr>
              <a:t>CHƯƠNG 2: KHÍ HẬU, THỦY VĂN VIÊT NAM</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CHU THỊ TRÚC</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par>
                                <p:cTn id="51" presetID="2" presetClass="exit" presetSubtype="4" fill="hold" grpId="0" nodeType="withEffect">
                                  <p:stCondLst>
                                    <p:cond delay="0"/>
                                  </p:stCondLst>
                                  <p:iterate type="lt">
                                    <p:tmPct val="0"/>
                                  </p:iterate>
                                  <p:childTnLst>
                                    <p:anim calcmode="lin" valueType="num">
                                      <p:cBhvr additive="base">
                                        <p:cTn id="52" dur="500"/>
                                        <p:tgtEl>
                                          <p:spTgt spid="23"/>
                                        </p:tgtEl>
                                        <p:attrNameLst>
                                          <p:attrName>ppt_x</p:attrName>
                                        </p:attrNameLst>
                                      </p:cBhvr>
                                      <p:tavLst>
                                        <p:tav tm="0">
                                          <p:val>
                                            <p:strVal val="ppt_x"/>
                                          </p:val>
                                        </p:tav>
                                        <p:tav tm="100000">
                                          <p:val>
                                            <p:strVal val="ppt_x"/>
                                          </p:val>
                                        </p:tav>
                                      </p:tavLst>
                                    </p:anim>
                                    <p:anim calcmode="lin" valueType="num">
                                      <p:cBhvr additive="base">
                                        <p:cTn id="53" dur="500"/>
                                        <p:tgtEl>
                                          <p:spTgt spid="23"/>
                                        </p:tgtEl>
                                        <p:attrNameLst>
                                          <p:attrName>ppt_y</p:attrName>
                                        </p:attrNameLst>
                                      </p:cBhvr>
                                      <p:tavLst>
                                        <p:tav tm="0">
                                          <p:val>
                                            <p:strVal val="ppt_y"/>
                                          </p:val>
                                        </p:tav>
                                        <p:tav tm="100000">
                                          <p:val>
                                            <p:strVal val="1+ppt_h/2"/>
                                          </p:val>
                                        </p:tav>
                                      </p:tavLst>
                                    </p:anim>
                                    <p:set>
                                      <p:cBhvr>
                                        <p:cTn id="54" dur="1" fill="hold">
                                          <p:stCondLst>
                                            <p:cond delay="499"/>
                                          </p:stCondLst>
                                        </p:cTn>
                                        <p:tgtEl>
                                          <p:spTgt spid="23"/>
                                        </p:tgtEl>
                                        <p:attrNameLst>
                                          <p:attrName>style.visibility</p:attrName>
                                        </p:attrNameLst>
                                      </p:cBhvr>
                                      <p:to>
                                        <p:strVal val="hidden"/>
                                      </p:to>
                                    </p:set>
                                  </p:childTnLst>
                                </p:cTn>
                              </p:par>
                              <p:par>
                                <p:cTn id="55" presetID="2" presetClass="exit" presetSubtype="1" fill="hold" grpId="0" nodeType="withEffect">
                                  <p:stCondLst>
                                    <p:cond delay="0"/>
                                  </p:stCondLst>
                                  <p:childTnLst>
                                    <p:anim calcmode="lin" valueType="num">
                                      <p:cBhvr additive="base">
                                        <p:cTn id="56" dur="500"/>
                                        <p:tgtEl>
                                          <p:spTgt spid="16"/>
                                        </p:tgtEl>
                                        <p:attrNameLst>
                                          <p:attrName>ppt_x</p:attrName>
                                        </p:attrNameLst>
                                      </p:cBhvr>
                                      <p:tavLst>
                                        <p:tav tm="0">
                                          <p:val>
                                            <p:strVal val="ppt_x"/>
                                          </p:val>
                                        </p:tav>
                                        <p:tav tm="100000">
                                          <p:val>
                                            <p:strVal val="ppt_x"/>
                                          </p:val>
                                        </p:tav>
                                      </p:tavLst>
                                    </p:anim>
                                    <p:anim calcmode="lin" valueType="num">
                                      <p:cBhvr additive="base">
                                        <p:cTn id="57" dur="500"/>
                                        <p:tgtEl>
                                          <p:spTgt spid="16"/>
                                        </p:tgtEl>
                                        <p:attrNameLst>
                                          <p:attrName>ppt_y</p:attrName>
                                        </p:attrNameLst>
                                      </p:cBhvr>
                                      <p:tavLst>
                                        <p:tav tm="0">
                                          <p:val>
                                            <p:strVal val="ppt_y"/>
                                          </p:val>
                                        </p:tav>
                                        <p:tav tm="100000">
                                          <p:val>
                                            <p:strVal val="0-ppt_h/2"/>
                                          </p:val>
                                        </p:tav>
                                      </p:tavLst>
                                    </p:anim>
                                    <p:set>
                                      <p:cBhvr>
                                        <p:cTn id="5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6200" y="1828800"/>
          <a:ext cx="8839200" cy="3785616"/>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70840">
                <a:tc>
                  <a:txBody>
                    <a:bodyPr/>
                    <a:lstStyle/>
                    <a:p>
                      <a:pPr algn="just">
                        <a:spcBef>
                          <a:spcPts val="600"/>
                        </a:spcBef>
                        <a:spcAft>
                          <a:spcPts val="0"/>
                        </a:spcAft>
                      </a:pPr>
                      <a:r>
                        <a:rPr lang="en-US" sz="3600" b="1">
                          <a:effectLst/>
                          <a:latin typeface="Cambria" pitchFamily="18" charset="0"/>
                          <a:ea typeface="Cambria" pitchFamily="18" charset="0"/>
                          <a:cs typeface="Times New Roman"/>
                        </a:rPr>
                        <a:t> </a:t>
                      </a:r>
                      <a:r>
                        <a:rPr lang="nl-NL" sz="3600" b="1" smtClean="0">
                          <a:latin typeface="Cambria" pitchFamily="18" charset="0"/>
                          <a:ea typeface="Cambria" pitchFamily="18" charset="0"/>
                        </a:rPr>
                        <a:t> </a:t>
                      </a:r>
                      <a:endParaRPr lang="en-US" sz="3600" b="1" dirty="0">
                        <a:latin typeface="Cambria" pitchFamily="18" charset="0"/>
                        <a:ea typeface="Cambria"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nl-NL" sz="3600" b="1" smtClean="0">
                          <a:latin typeface="Cambria" pitchFamily="18" charset="0"/>
                          <a:ea typeface="Cambria" pitchFamily="18" charset="0"/>
                        </a:rPr>
                        <a:t>Gió mùa</a:t>
                      </a:r>
                      <a:r>
                        <a:rPr lang="nl-NL" sz="3600" b="1" baseline="0" smtClean="0">
                          <a:latin typeface="Cambria" pitchFamily="18" charset="0"/>
                          <a:ea typeface="Cambria" pitchFamily="18" charset="0"/>
                        </a:rPr>
                        <a:t> M</a:t>
                      </a:r>
                      <a:r>
                        <a:rPr lang="vi-VN" sz="3600" b="1" baseline="0" smtClean="0">
                          <a:latin typeface="Cambria" pitchFamily="18" charset="0"/>
                          <a:ea typeface="Cambria" pitchFamily="18" charset="0"/>
                        </a:rPr>
                        <a:t>Đ</a:t>
                      </a:r>
                      <a:endParaRPr lang="en-US" sz="3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nl-NL" sz="3600" b="1" smtClean="0">
                          <a:latin typeface="Cambria" pitchFamily="18" charset="0"/>
                          <a:ea typeface="Cambria" pitchFamily="18" charset="0"/>
                        </a:rPr>
                        <a:t>Giómùa</a:t>
                      </a:r>
                      <a:r>
                        <a:rPr lang="vi-VN" sz="3600" b="1" smtClean="0">
                          <a:latin typeface="Cambria" pitchFamily="18" charset="0"/>
                          <a:ea typeface="Cambria" pitchFamily="18" charset="0"/>
                        </a:rPr>
                        <a:t>MH</a:t>
                      </a:r>
                      <a:r>
                        <a:rPr lang="nl-NL" sz="3600" b="1" smtClean="0">
                          <a:latin typeface="Cambria" pitchFamily="18" charset="0"/>
                          <a:ea typeface="Cambria" pitchFamily="18" charset="0"/>
                        </a:rPr>
                        <a:t>: </a:t>
                      </a:r>
                      <a:endParaRPr lang="en-US" sz="3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nl-NL" sz="3600" b="1" smtClean="0">
                          <a:solidFill>
                            <a:srgbClr val="FF0000"/>
                          </a:solidFill>
                          <a:latin typeface="Cambria" pitchFamily="18" charset="0"/>
                          <a:ea typeface="Cambria" pitchFamily="18" charset="0"/>
                        </a:rPr>
                        <a:t>Thời gian</a:t>
                      </a: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nl-NL" sz="3600" b="1" smtClean="0">
                          <a:solidFill>
                            <a:srgbClr val="FF0000"/>
                          </a:solidFill>
                          <a:latin typeface="Cambria" pitchFamily="18" charset="0"/>
                          <a:ea typeface="Cambria" pitchFamily="18" charset="0"/>
                        </a:rPr>
                        <a:t>Nguồn gốc</a:t>
                      </a: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nl-NL" sz="3600" b="1" smtClean="0">
                          <a:solidFill>
                            <a:srgbClr val="FF0000"/>
                          </a:solidFill>
                          <a:latin typeface="Cambria" pitchFamily="18" charset="0"/>
                          <a:ea typeface="Cambria" pitchFamily="18" charset="0"/>
                        </a:rPr>
                        <a:t>Hướng gió</a:t>
                      </a: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just">
                        <a:spcBef>
                          <a:spcPts val="600"/>
                        </a:spcBef>
                        <a:spcAft>
                          <a:spcPts val="0"/>
                        </a:spcAft>
                      </a:pPr>
                      <a:r>
                        <a:rPr lang="nl-NL" sz="3600" b="1" smtClean="0">
                          <a:solidFill>
                            <a:srgbClr val="FF0000"/>
                          </a:solidFill>
                          <a:latin typeface="Cambria" pitchFamily="18" charset="0"/>
                          <a:ea typeface="Cambria" pitchFamily="18" charset="0"/>
                        </a:rPr>
                        <a:t> Đặc điểm </a:t>
                      </a:r>
                      <a:endParaRPr lang="en-US" sz="3600" b="1" dirty="0">
                        <a:solidFill>
                          <a:srgbClr val="FF0000"/>
                        </a:solidFill>
                        <a:latin typeface="Cambria" pitchFamily="18" charset="0"/>
                        <a:ea typeface="Cambria"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lvl="0"/>
                      <a:r>
                        <a:rPr lang="en-US" sz="3600" b="1" smtClean="0">
                          <a:solidFill>
                            <a:schemeClr val="tx1"/>
                          </a:solidFill>
                          <a:latin typeface="Cambria" pitchFamily="18" charset="0"/>
                          <a:ea typeface="Cambria" pitchFamily="18" charset="0"/>
                        </a:rPr>
                        <a:t>Nguyên nhân</a:t>
                      </a:r>
                      <a:endParaRPr lang="en-US" sz="36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endParaRPr lang="en-US" sz="3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3524628"/>
                  </a:ext>
                </a:extLst>
              </a:tr>
            </a:tbl>
          </a:graphicData>
        </a:graphic>
      </p:graphicFrame>
      <p:sp>
        <p:nvSpPr>
          <p:cNvPr id="3" name="Rectangle 2"/>
          <p:cNvSpPr/>
          <p:nvPr/>
        </p:nvSpPr>
        <p:spPr>
          <a:xfrm>
            <a:off x="0" y="152400"/>
            <a:ext cx="9296400" cy="1661993"/>
          </a:xfrm>
          <a:prstGeom prst="rect">
            <a:avLst/>
          </a:prstGeom>
        </p:spPr>
        <p:txBody>
          <a:bodyPr wrap="square">
            <a:spAutoFit/>
          </a:bodyPr>
          <a:lstStyle/>
          <a:p>
            <a:r>
              <a:rPr lang="en-US" sz="2000" b="1">
                <a:solidFill>
                  <a:srgbClr val="00B050"/>
                </a:solidFill>
                <a:latin typeface="Cambria" panose="02040503050406030204" pitchFamily="18" charset="0"/>
                <a:ea typeface="Cambria" panose="02040503050406030204" pitchFamily="18" charset="0"/>
              </a:rPr>
              <a:t>HOẠT ĐỘNG </a:t>
            </a:r>
            <a:r>
              <a:rPr lang="en-US" sz="2000" b="1" smtClean="0">
                <a:solidFill>
                  <a:srgbClr val="00B050"/>
                </a:solidFill>
                <a:latin typeface="Cambria" panose="02040503050406030204" pitchFamily="18" charset="0"/>
                <a:ea typeface="Cambria" panose="02040503050406030204" pitchFamily="18" charset="0"/>
              </a:rPr>
              <a:t>NHÓM:</a:t>
            </a:r>
            <a:r>
              <a:rPr lang="vi-VN" sz="2000" b="1" smtClean="0">
                <a:solidFill>
                  <a:srgbClr val="00B050"/>
                </a:solidFill>
                <a:latin typeface="Cambria" panose="02040503050406030204" pitchFamily="18" charset="0"/>
                <a:ea typeface="Cambria" panose="02040503050406030204" pitchFamily="18" charset="0"/>
              </a:rPr>
              <a:t> </a:t>
            </a:r>
            <a:r>
              <a:rPr lang="en-US" sz="2000" b="1" smtClean="0">
                <a:solidFill>
                  <a:srgbClr val="00B050"/>
                </a:solidFill>
                <a:latin typeface="Cambria" panose="02040503050406030204" pitchFamily="18" charset="0"/>
                <a:ea typeface="Cambria" panose="02040503050406030204" pitchFamily="18" charset="0"/>
              </a:rPr>
              <a:t>Thời </a:t>
            </a:r>
            <a:r>
              <a:rPr lang="en-US" sz="2000" b="1">
                <a:solidFill>
                  <a:srgbClr val="00B050"/>
                </a:solidFill>
                <a:latin typeface="Cambria" panose="02040503050406030204" pitchFamily="18" charset="0"/>
                <a:ea typeface="Cambria" panose="02040503050406030204" pitchFamily="18" charset="0"/>
              </a:rPr>
              <a:t>gian: 5 </a:t>
            </a:r>
            <a:r>
              <a:rPr lang="en-US" sz="2000" b="1" smtClean="0">
                <a:solidFill>
                  <a:srgbClr val="00B050"/>
                </a:solidFill>
                <a:latin typeface="Cambria" panose="02040503050406030204" pitchFamily="18" charset="0"/>
                <a:ea typeface="Cambria" panose="02040503050406030204" pitchFamily="18" charset="0"/>
              </a:rPr>
              <a:t>phút</a:t>
            </a:r>
            <a:r>
              <a:rPr lang="vi-VN" sz="2000" b="1" smtClean="0">
                <a:solidFill>
                  <a:srgbClr val="00B050"/>
                </a:solidFill>
                <a:latin typeface="Cambria" panose="02040503050406030204" pitchFamily="18" charset="0"/>
                <a:ea typeface="Cambria" panose="02040503050406030204" pitchFamily="18" charset="0"/>
              </a:rPr>
              <a:t>    </a:t>
            </a:r>
            <a:r>
              <a:rPr lang="en-US" sz="2000" b="1" smtClean="0">
                <a:solidFill>
                  <a:srgbClr val="FF0000"/>
                </a:solidFill>
                <a:latin typeface="Cambria" panose="02040503050406030204" pitchFamily="18" charset="0"/>
                <a:ea typeface="Cambria" panose="02040503050406030204" pitchFamily="18" charset="0"/>
              </a:rPr>
              <a:t>NHIỆM VỤ</a:t>
            </a:r>
            <a:endParaRPr lang="vi-VN" sz="2000" b="1" smtClean="0">
              <a:solidFill>
                <a:srgbClr val="FF0000"/>
              </a:solidFill>
              <a:latin typeface="Cambria" panose="02040503050406030204" pitchFamily="18" charset="0"/>
              <a:ea typeface="Cambria" panose="02040503050406030204" pitchFamily="18" charset="0"/>
            </a:endParaRPr>
          </a:p>
          <a:p>
            <a:r>
              <a:rPr lang="en-US" sz="2000" b="1">
                <a:solidFill>
                  <a:srgbClr val="00B050"/>
                </a:solidFill>
                <a:latin typeface="Cambria" panose="02040503050406030204" pitchFamily="18" charset="0"/>
                <a:ea typeface="Cambria" panose="02040503050406030204" pitchFamily="18" charset="0"/>
              </a:rPr>
              <a:t> </a:t>
            </a:r>
            <a:r>
              <a:rPr lang="en-US" sz="2400" i="1">
                <a:solidFill>
                  <a:srgbClr val="FF0000"/>
                </a:solidFill>
                <a:latin typeface="Cambria" panose="02040503050406030204" pitchFamily="18" charset="0"/>
                <a:ea typeface="Cambria" panose="02040503050406030204" pitchFamily="18" charset="0"/>
              </a:rPr>
              <a:t>Quan sát hình 4.1, các hình ảnh và kênh chữ SGK, </a:t>
            </a:r>
            <a:r>
              <a:rPr lang="vi-VN" sz="2400" i="1">
                <a:solidFill>
                  <a:srgbClr val="FF0000"/>
                </a:solidFill>
                <a:latin typeface="Cambria" panose="02040503050406030204" pitchFamily="18" charset="0"/>
                <a:ea typeface="Cambria" panose="02040503050406030204" pitchFamily="18" charset="0"/>
              </a:rPr>
              <a:t>hoàn </a:t>
            </a:r>
            <a:r>
              <a:rPr lang="vi-VN" sz="2400" i="1" smtClean="0">
                <a:solidFill>
                  <a:srgbClr val="FF0000"/>
                </a:solidFill>
                <a:latin typeface="Cambria" panose="02040503050406030204" pitchFamily="18" charset="0"/>
                <a:ea typeface="Cambria" panose="02040503050406030204" pitchFamily="18" charset="0"/>
              </a:rPr>
              <a:t>thành bảng sau</a:t>
            </a:r>
            <a:endParaRPr lang="en-US" sz="2400" b="1">
              <a:solidFill>
                <a:srgbClr val="FF0000"/>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en-US" sz="2000" b="1" smtClean="0">
                <a:solidFill>
                  <a:srgbClr val="00B050"/>
                </a:solidFill>
                <a:latin typeface="Cambria" panose="02040503050406030204" pitchFamily="18" charset="0"/>
                <a:ea typeface="Cambria" panose="02040503050406030204" pitchFamily="18" charset="0"/>
              </a:rPr>
              <a:t>NHÓM </a:t>
            </a:r>
            <a:r>
              <a:rPr lang="en-US" sz="2000" b="1">
                <a:solidFill>
                  <a:srgbClr val="00B050"/>
                </a:solidFill>
                <a:latin typeface="Cambria" panose="02040503050406030204" pitchFamily="18" charset="0"/>
                <a:ea typeface="Cambria" panose="02040503050406030204" pitchFamily="18" charset="0"/>
              </a:rPr>
              <a:t>1 VÀ 2</a:t>
            </a:r>
            <a:r>
              <a:rPr lang="en-US" sz="2000" b="1" smtClean="0">
                <a:solidFill>
                  <a:srgbClr val="00B050"/>
                </a:solidFill>
                <a:latin typeface="Cambria" panose="02040503050406030204" pitchFamily="18" charset="0"/>
                <a:ea typeface="Cambria" panose="02040503050406030204" pitchFamily="18" charset="0"/>
              </a:rPr>
              <a:t>:</a:t>
            </a:r>
            <a:r>
              <a:rPr lang="vi-VN" sz="2000" b="1" smtClean="0">
                <a:solidFill>
                  <a:srgbClr val="00B050"/>
                </a:solidFill>
                <a:latin typeface="Cambria" panose="02040503050406030204" pitchFamily="18" charset="0"/>
                <a:ea typeface="Cambria" panose="02040503050406030204" pitchFamily="18" charset="0"/>
              </a:rPr>
              <a:t> gió mùa mùa hạ</a:t>
            </a:r>
          </a:p>
          <a:p>
            <a:pPr marL="285750" indent="-285750" algn="just">
              <a:buFont typeface="Arial" panose="020B0604020202020204" pitchFamily="34" charset="0"/>
              <a:buChar char="•"/>
            </a:pPr>
            <a:r>
              <a:rPr lang="en-US" sz="2000" b="1">
                <a:solidFill>
                  <a:srgbClr val="00B050"/>
                </a:solidFill>
                <a:latin typeface="Cambria" panose="02040503050406030204" pitchFamily="18" charset="0"/>
                <a:ea typeface="Cambria" panose="02040503050406030204" pitchFamily="18" charset="0"/>
              </a:rPr>
              <a:t>NHÓM </a:t>
            </a:r>
            <a:r>
              <a:rPr lang="vi-VN" sz="2000" b="1" smtClean="0">
                <a:solidFill>
                  <a:srgbClr val="00B050"/>
                </a:solidFill>
                <a:latin typeface="Cambria" panose="02040503050406030204" pitchFamily="18" charset="0"/>
                <a:ea typeface="Cambria" panose="02040503050406030204" pitchFamily="18" charset="0"/>
              </a:rPr>
              <a:t>3</a:t>
            </a:r>
            <a:r>
              <a:rPr lang="en-US" sz="2000" b="1" smtClean="0">
                <a:solidFill>
                  <a:srgbClr val="00B050"/>
                </a:solidFill>
                <a:latin typeface="Cambria" panose="02040503050406030204" pitchFamily="18" charset="0"/>
                <a:ea typeface="Cambria" panose="02040503050406030204" pitchFamily="18" charset="0"/>
              </a:rPr>
              <a:t> </a:t>
            </a:r>
            <a:r>
              <a:rPr lang="en-US" sz="2000" b="1">
                <a:solidFill>
                  <a:srgbClr val="00B050"/>
                </a:solidFill>
                <a:latin typeface="Cambria" panose="02040503050406030204" pitchFamily="18" charset="0"/>
                <a:ea typeface="Cambria" panose="02040503050406030204" pitchFamily="18" charset="0"/>
              </a:rPr>
              <a:t>VÀ </a:t>
            </a:r>
            <a:r>
              <a:rPr lang="vi-VN" sz="2000" b="1" smtClean="0">
                <a:solidFill>
                  <a:srgbClr val="00B050"/>
                </a:solidFill>
                <a:latin typeface="Cambria" panose="02040503050406030204" pitchFamily="18" charset="0"/>
                <a:ea typeface="Cambria" panose="02040503050406030204" pitchFamily="18" charset="0"/>
              </a:rPr>
              <a:t>4</a:t>
            </a:r>
            <a:r>
              <a:rPr lang="en-US" sz="2000" b="1" smtClean="0">
                <a:solidFill>
                  <a:srgbClr val="00B050"/>
                </a:solidFill>
                <a:latin typeface="Cambria" panose="02040503050406030204" pitchFamily="18" charset="0"/>
                <a:ea typeface="Cambria" panose="02040503050406030204" pitchFamily="18" charset="0"/>
              </a:rPr>
              <a:t>:</a:t>
            </a:r>
            <a:r>
              <a:rPr lang="vi-VN" sz="2000" b="1" smtClean="0">
                <a:solidFill>
                  <a:srgbClr val="00B050"/>
                </a:solidFill>
                <a:latin typeface="Cambria" panose="02040503050406030204" pitchFamily="18" charset="0"/>
                <a:ea typeface="Cambria" panose="02040503050406030204" pitchFamily="18" charset="0"/>
              </a:rPr>
              <a:t> </a:t>
            </a:r>
            <a:r>
              <a:rPr lang="vi-VN" sz="2000" b="1">
                <a:solidFill>
                  <a:srgbClr val="00B050"/>
                </a:solidFill>
                <a:latin typeface="Cambria" panose="02040503050406030204" pitchFamily="18" charset="0"/>
                <a:ea typeface="Cambria" panose="02040503050406030204" pitchFamily="18" charset="0"/>
              </a:rPr>
              <a:t>gió mùa </a:t>
            </a:r>
            <a:r>
              <a:rPr lang="vi-VN" sz="2000" b="1" smtClean="0">
                <a:solidFill>
                  <a:srgbClr val="00B050"/>
                </a:solidFill>
                <a:latin typeface="Cambria" panose="02040503050406030204" pitchFamily="18" charset="0"/>
                <a:ea typeface="Cambria" panose="02040503050406030204" pitchFamily="18" charset="0"/>
              </a:rPr>
              <a:t>mùa đông</a:t>
            </a:r>
          </a:p>
          <a:p>
            <a:pPr marL="285750" indent="-285750" algn="just">
              <a:buFont typeface="Arial" panose="020B0604020202020204" pitchFamily="34" charset="0"/>
              <a:buChar char="•"/>
            </a:pPr>
            <a:endParaRPr lang="vi-VN" b="1" smtClean="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16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31029" y="116331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13331262"/>
              </p:ext>
            </p:extLst>
          </p:nvPr>
        </p:nvGraphicFramePr>
        <p:xfrm>
          <a:off x="1524000" y="1163311"/>
          <a:ext cx="7315200" cy="5389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665" y="3538354"/>
            <a:ext cx="1429925" cy="1349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530146" y="4300408"/>
            <a:ext cx="109271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1</a:t>
            </a:r>
            <a:r>
              <a:rPr lang="vi-VN" sz="4000" b="1"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4" name="TextBox 13"/>
          <p:cNvSpPr txBox="1"/>
          <p:nvPr/>
        </p:nvSpPr>
        <p:spPr>
          <a:xfrm>
            <a:off x="362185" y="1353743"/>
            <a:ext cx="1007224" cy="1815882"/>
          </a:xfrm>
          <a:prstGeom prst="rect">
            <a:avLst/>
          </a:prstGeom>
          <a:noFill/>
        </p:spPr>
        <p:txBody>
          <a:bodyPr wrap="square" rtlCol="0">
            <a:spAutoFit/>
          </a:bodyPr>
          <a:lstStyle/>
          <a:p>
            <a:pPr algn="just"/>
            <a:r>
              <a:rPr lang="vi-VN" sz="2800" b="1" smtClean="0">
                <a:solidFill>
                  <a:srgbClr val="FF0000"/>
                </a:solidFill>
                <a:latin typeface="Cambria" panose="02040503050406030204" pitchFamily="18" charset="0"/>
                <a:ea typeface="Cambria" panose="02040503050406030204" pitchFamily="18" charset="0"/>
              </a:rPr>
              <a:t>Gió </a:t>
            </a:r>
            <a:r>
              <a:rPr lang="vi-VN" sz="2800" b="1">
                <a:solidFill>
                  <a:srgbClr val="FF0000"/>
                </a:solidFill>
                <a:latin typeface="Cambria" panose="02040503050406030204" pitchFamily="18" charset="0"/>
                <a:ea typeface="Cambria" panose="02040503050406030204" pitchFamily="18" charset="0"/>
              </a:rPr>
              <a:t>mùa mùa đông</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62592" y="1961319"/>
            <a:ext cx="6553198" cy="461664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đông: </a:t>
            </a:r>
            <a:endParaRPr lang="en-US" sz="2400" b="1" dirty="0">
              <a:latin typeface="Cambria" pitchFamily="18" charset="0"/>
              <a:ea typeface="Cambria" pitchFamily="18" charset="0"/>
            </a:endParaRPr>
          </a:p>
          <a:p>
            <a:pPr algn="just">
              <a:spcBef>
                <a:spcPts val="600"/>
              </a:spcBef>
              <a:spcAft>
                <a:spcPts val="0"/>
              </a:spcAft>
            </a:pPr>
            <a:r>
              <a:rPr lang="nl-NL" sz="2400" b="1" dirty="0">
                <a:solidFill>
                  <a:srgbClr val="FF0000"/>
                </a:solidFill>
                <a:latin typeface="Cambria" pitchFamily="18" charset="0"/>
                <a:ea typeface="Cambria" pitchFamily="18" charset="0"/>
              </a:rPr>
              <a:t>- Thời gian: </a:t>
            </a:r>
            <a:r>
              <a:rPr lang="nl-NL" sz="2400" b="1" dirty="0">
                <a:latin typeface="Cambria" pitchFamily="18" charset="0"/>
                <a:ea typeface="Cambria" pitchFamily="18" charset="0"/>
              </a:rPr>
              <a:t>từ tháng 11 – 4 năm sau</a:t>
            </a:r>
            <a:endParaRPr lang="en-US" sz="2400" b="1" dirty="0">
              <a:latin typeface="Cambria" pitchFamily="18" charset="0"/>
              <a:ea typeface="Cambria" pitchFamily="18" charset="0"/>
            </a:endParaRPr>
          </a:p>
          <a:p>
            <a:pPr algn="just">
              <a:spcBef>
                <a:spcPts val="600"/>
              </a:spcBef>
              <a:spcAft>
                <a:spcPts val="0"/>
              </a:spcAft>
            </a:pPr>
            <a:r>
              <a:rPr lang="nl-NL" sz="2400" b="1" dirty="0">
                <a:solidFill>
                  <a:srgbClr val="FF0000"/>
                </a:solidFill>
                <a:latin typeface="Cambria" pitchFamily="18" charset="0"/>
                <a:ea typeface="Cambria" pitchFamily="18" charset="0"/>
              </a:rPr>
              <a:t>- Nguồn gốc: </a:t>
            </a:r>
            <a:r>
              <a:rPr lang="nl-NL" sz="2400" b="1" dirty="0">
                <a:latin typeface="Cambria" pitchFamily="18" charset="0"/>
                <a:ea typeface="Cambria" pitchFamily="18" charset="0"/>
              </a:rPr>
              <a:t>áp cao Xi-bia.</a:t>
            </a:r>
            <a:endParaRPr lang="en-US" sz="2400" b="1" dirty="0">
              <a:latin typeface="Cambria" pitchFamily="18" charset="0"/>
              <a:ea typeface="Cambria" pitchFamily="18" charset="0"/>
            </a:endParaRPr>
          </a:p>
          <a:p>
            <a:pPr algn="just">
              <a:spcBef>
                <a:spcPts val="600"/>
              </a:spcBef>
              <a:spcAft>
                <a:spcPts val="0"/>
              </a:spcAft>
            </a:pPr>
            <a:r>
              <a:rPr lang="nl-NL" sz="2400" b="1" dirty="0">
                <a:solidFill>
                  <a:srgbClr val="FF0000"/>
                </a:solidFill>
                <a:latin typeface="Cambria" pitchFamily="18" charset="0"/>
                <a:ea typeface="Cambria" pitchFamily="18" charset="0"/>
              </a:rPr>
              <a:t>- Hướng gió: </a:t>
            </a:r>
            <a:r>
              <a:rPr lang="nl-NL" sz="2400" b="1" dirty="0">
                <a:latin typeface="Cambria" pitchFamily="18" charset="0"/>
                <a:ea typeface="Cambria" pitchFamily="18" charset="0"/>
              </a:rPr>
              <a:t>đ</a:t>
            </a:r>
            <a:r>
              <a:rPr lang="en-US" sz="2400" b="1" dirty="0" err="1" smtClean="0">
                <a:latin typeface="Cambria" pitchFamily="18" charset="0"/>
                <a:ea typeface="Cambria" pitchFamily="18" charset="0"/>
              </a:rPr>
              <a:t>ông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bắc</a:t>
            </a:r>
            <a:r>
              <a:rPr lang="en-US" sz="2400" b="1" dirty="0" smtClean="0">
                <a:latin typeface="Cambria" pitchFamily="18" charset="0"/>
                <a:ea typeface="Cambria" pitchFamily="18" charset="0"/>
              </a:rPr>
              <a:t>.</a:t>
            </a:r>
            <a:endParaRPr lang="en-US" sz="2400" b="1" dirty="0">
              <a:latin typeface="Cambria" pitchFamily="18" charset="0"/>
              <a:ea typeface="Cambria" pitchFamily="18" charset="0"/>
            </a:endParaRPr>
          </a:p>
          <a:p>
            <a:pPr algn="just">
              <a:spcBef>
                <a:spcPts val="600"/>
              </a:spcBef>
              <a:spcAft>
                <a:spcPts val="0"/>
              </a:spcAft>
            </a:pPr>
            <a:r>
              <a:rPr lang="nl-NL" sz="2400" b="1" dirty="0">
                <a:solidFill>
                  <a:srgbClr val="FF0000"/>
                </a:solidFill>
                <a:latin typeface="Cambria" pitchFamily="18" charset="0"/>
                <a:ea typeface="Cambria" pitchFamily="18" charset="0"/>
              </a:rPr>
              <a:t>- Đặc điểm: </a:t>
            </a:r>
            <a:endParaRPr lang="en-US" sz="2400" b="1" dirty="0">
              <a:solidFill>
                <a:srgbClr val="FF0000"/>
              </a:solidFill>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rPr>
              <a:t>+ </a:t>
            </a:r>
            <a:r>
              <a:rPr lang="vi-VN" sz="2400" b="1"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2400" b="1" dirty="0">
                <a:latin typeface="Cambria" pitchFamily="18" charset="0"/>
                <a:ea typeface="Cambria" pitchFamily="18" charset="0"/>
              </a:rPr>
              <a:t>+ Ở miền Nam, Tín phong gây mưa cho vùng biển Nam Trung Bộ, gây thời tiết nóng, khô cho Nan Bộ và Tây </a:t>
            </a:r>
            <a:r>
              <a:rPr lang="vi-VN" sz="1950" b="1" dirty="0">
                <a:latin typeface="Cambria" pitchFamily="18" charset="0"/>
                <a:ea typeface="Cambria" pitchFamily="18" charset="0"/>
              </a:rPr>
              <a:t>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20" name="Picture 19"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24600" y="1794256"/>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4" dur="500"/>
                                        <p:tgtEl>
                                          <p:spTgt spid="3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9" dur="500"/>
                                        <p:tgtEl>
                                          <p:spTgt spid="3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4" dur="500"/>
                                        <p:tgtEl>
                                          <p:spTgt spid="38">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551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594848" y="4418903"/>
            <a:ext cx="100316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4000" b="1" smtClean="0">
                <a:solidFill>
                  <a:srgbClr val="FF0000"/>
                </a:solidFill>
                <a:latin typeface="Cambria" pitchFamily="18" charset="0"/>
                <a:ea typeface="Cambria" pitchFamily="18" charset="0"/>
              </a:rPr>
              <a:t>3,4</a:t>
            </a:r>
            <a:endParaRPr lang="en-US" sz="4000" b="1" dirty="0">
              <a:solidFill>
                <a:srgbClr val="FF0000"/>
              </a:solidFill>
              <a:latin typeface="Cambria" pitchFamily="18" charset="0"/>
              <a:ea typeface="Cambria" pitchFamily="18" charset="0"/>
            </a:endParaRPr>
          </a:p>
        </p:txBody>
      </p:sp>
      <p:sp>
        <p:nvSpPr>
          <p:cNvPr id="19" name="TextBox 18"/>
          <p:cNvSpPr txBox="1"/>
          <p:nvPr/>
        </p:nvSpPr>
        <p:spPr>
          <a:xfrm>
            <a:off x="362185" y="1353743"/>
            <a:ext cx="1007224" cy="1815882"/>
          </a:xfrm>
          <a:prstGeom prst="rect">
            <a:avLst/>
          </a:prstGeom>
          <a:noFill/>
        </p:spPr>
        <p:txBody>
          <a:bodyPr wrap="square" rtlCol="0">
            <a:spAutoFit/>
          </a:bodyPr>
          <a:lstStyle/>
          <a:p>
            <a:pPr algn="just"/>
            <a:r>
              <a:rPr lang="vi-VN" sz="2800" b="1" smtClean="0">
                <a:solidFill>
                  <a:srgbClr val="FF0000"/>
                </a:solidFill>
                <a:latin typeface="Cambria" panose="02040503050406030204" pitchFamily="18" charset="0"/>
                <a:ea typeface="Cambria" panose="02040503050406030204" pitchFamily="18" charset="0"/>
              </a:rPr>
              <a:t>Gió </a:t>
            </a:r>
            <a:r>
              <a:rPr lang="vi-VN" sz="2800" b="1">
                <a:solidFill>
                  <a:srgbClr val="FF0000"/>
                </a:solidFill>
                <a:latin typeface="Cambria" panose="02040503050406030204" pitchFamily="18" charset="0"/>
                <a:ea typeface="Cambria" panose="02040503050406030204" pitchFamily="18" charset="0"/>
              </a:rPr>
              <a:t>mùa mùa </a:t>
            </a:r>
            <a:r>
              <a:rPr lang="vi-VN" sz="2800" b="1" smtClean="0">
                <a:solidFill>
                  <a:srgbClr val="FF0000"/>
                </a:solidFill>
                <a:latin typeface="Cambria" panose="02040503050406030204" pitchFamily="18" charset="0"/>
                <a:ea typeface="Cambria" panose="02040503050406030204" pitchFamily="18" charset="0"/>
              </a:rPr>
              <a:t>hạ</a:t>
            </a:r>
            <a:endParaRPr lang="vi-VN" sz="28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6927" y="95561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532585" y="4872821"/>
            <a:ext cx="1590774" cy="1775088"/>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245763" y="1893826"/>
            <a:ext cx="7351541" cy="39624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6490" y="1999679"/>
            <a:ext cx="7185098" cy="3631763"/>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Gió mùa mùa </a:t>
            </a:r>
            <a:r>
              <a:rPr lang="nl-NL" sz="2000" b="1" dirty="0" smtClean="0">
                <a:latin typeface="Cambria" pitchFamily="18" charset="0"/>
                <a:ea typeface="Cambria" pitchFamily="18" charset="0"/>
              </a:rPr>
              <a:t>hạ: </a:t>
            </a:r>
            <a:endParaRPr lang="en-US" sz="2000" b="1" dirty="0">
              <a:latin typeface="Cambria" pitchFamily="18" charset="0"/>
              <a:ea typeface="Cambria" pitchFamily="18" charset="0"/>
            </a:endParaRPr>
          </a:p>
          <a:p>
            <a:pPr algn="just">
              <a:spcBef>
                <a:spcPts val="600"/>
              </a:spcBef>
              <a:spcAft>
                <a:spcPts val="0"/>
              </a:spcAft>
            </a:pPr>
            <a:r>
              <a:rPr lang="nl-NL" sz="2000" b="1" dirty="0">
                <a:solidFill>
                  <a:srgbClr val="FF0000"/>
                </a:solidFill>
                <a:latin typeface="Cambria" pitchFamily="18" charset="0"/>
                <a:ea typeface="Cambria" pitchFamily="18" charset="0"/>
              </a:rPr>
              <a:t>- Thời gian: </a:t>
            </a:r>
            <a:r>
              <a:rPr lang="nl-NL" sz="2000" b="1" dirty="0">
                <a:latin typeface="Cambria" pitchFamily="18" charset="0"/>
                <a:ea typeface="Cambria" pitchFamily="18" charset="0"/>
              </a:rPr>
              <a:t>từ tháng 5 – </a:t>
            </a:r>
            <a:r>
              <a:rPr lang="nl-NL" sz="2000" b="1" dirty="0" smtClean="0">
                <a:latin typeface="Cambria" pitchFamily="18" charset="0"/>
                <a:ea typeface="Cambria" pitchFamily="18" charset="0"/>
              </a:rPr>
              <a:t>10. </a:t>
            </a:r>
            <a:endParaRPr lang="en-US" sz="2000" b="1" dirty="0">
              <a:latin typeface="Cambria" pitchFamily="18" charset="0"/>
              <a:ea typeface="Cambria" pitchFamily="18" charset="0"/>
            </a:endParaRPr>
          </a:p>
          <a:p>
            <a:pPr algn="just">
              <a:spcBef>
                <a:spcPts val="600"/>
              </a:spcBef>
              <a:spcAft>
                <a:spcPts val="0"/>
              </a:spcAft>
            </a:pPr>
            <a:r>
              <a:rPr lang="nl-NL" sz="2000" b="1" dirty="0">
                <a:solidFill>
                  <a:srgbClr val="FF0000"/>
                </a:solidFill>
                <a:latin typeface="Cambria" pitchFamily="18" charset="0"/>
                <a:ea typeface="Cambria" pitchFamily="18" charset="0"/>
              </a:rPr>
              <a:t>- Nguồn gốc: </a:t>
            </a:r>
            <a:r>
              <a:rPr lang="nl-NL" sz="2000" b="1" dirty="0">
                <a:latin typeface="Cambria" pitchFamily="18" charset="0"/>
                <a:ea typeface="Cambria" pitchFamily="18" charset="0"/>
              </a:rPr>
              <a:t>áp cao Bắc Ấn Độ Dương và áp cao cận chí tuyến Nam bán cầu.</a:t>
            </a:r>
            <a:endParaRPr lang="en-US" sz="2000" b="1" dirty="0">
              <a:latin typeface="Cambria" pitchFamily="18" charset="0"/>
              <a:ea typeface="Cambria" pitchFamily="18" charset="0"/>
            </a:endParaRPr>
          </a:p>
          <a:p>
            <a:pPr algn="just">
              <a:spcBef>
                <a:spcPts val="600"/>
              </a:spcBef>
              <a:spcAft>
                <a:spcPts val="0"/>
              </a:spcAft>
            </a:pPr>
            <a:r>
              <a:rPr lang="nl-NL" sz="2000" b="1" dirty="0">
                <a:solidFill>
                  <a:srgbClr val="FF0000"/>
                </a:solidFill>
                <a:latin typeface="Cambria" pitchFamily="18" charset="0"/>
                <a:ea typeface="Cambria" pitchFamily="18" charset="0"/>
              </a:rPr>
              <a:t>- Hướng gió: </a:t>
            </a:r>
            <a:r>
              <a:rPr lang="nl-NL" sz="2000" b="1" dirty="0" smtClean="0">
                <a:latin typeface="Cambria" pitchFamily="18" charset="0"/>
                <a:ea typeface="Cambria" pitchFamily="18" charset="0"/>
              </a:rPr>
              <a:t>tây nam, </a:t>
            </a:r>
            <a:r>
              <a:rPr lang="nl-NL" sz="2000" b="1" dirty="0">
                <a:latin typeface="Cambria" pitchFamily="18" charset="0"/>
                <a:ea typeface="Cambria" pitchFamily="18" charset="0"/>
              </a:rPr>
              <a:t>đối với miền Bắc là </a:t>
            </a:r>
            <a:r>
              <a:rPr lang="nl-NL" sz="2000" b="1" dirty="0" smtClean="0">
                <a:latin typeface="Cambria" pitchFamily="18" charset="0"/>
                <a:ea typeface="Cambria" pitchFamily="18" charset="0"/>
              </a:rPr>
              <a:t>đông nam.</a:t>
            </a:r>
            <a:endParaRPr lang="en-US" sz="2000" b="1" dirty="0">
              <a:latin typeface="Cambria" pitchFamily="18" charset="0"/>
              <a:ea typeface="Cambria" pitchFamily="18" charset="0"/>
            </a:endParaRPr>
          </a:p>
          <a:p>
            <a:pPr algn="just">
              <a:spcBef>
                <a:spcPts val="600"/>
              </a:spcBef>
              <a:spcAft>
                <a:spcPts val="0"/>
              </a:spcAft>
            </a:pPr>
            <a:r>
              <a:rPr lang="nl-NL" sz="2000" b="1" dirty="0">
                <a:solidFill>
                  <a:srgbClr val="FF0000"/>
                </a:solidFill>
                <a:latin typeface="Cambria" pitchFamily="18" charset="0"/>
                <a:ea typeface="Cambria" pitchFamily="18" charset="0"/>
              </a:rPr>
              <a:t>- Đặc điểm: </a:t>
            </a:r>
            <a:endParaRPr lang="en-US" sz="2000" b="1" dirty="0">
              <a:solidFill>
                <a:srgbClr val="FF0000"/>
              </a:solidFill>
              <a:latin typeface="Cambria" pitchFamily="18" charset="0"/>
              <a:ea typeface="Cambria" pitchFamily="18" charset="0"/>
            </a:endParaRPr>
          </a:p>
          <a:p>
            <a:pPr algn="just">
              <a:spcBef>
                <a:spcPts val="600"/>
              </a:spcBef>
              <a:spcAft>
                <a:spcPts val="0"/>
              </a:spcAft>
            </a:pPr>
            <a:r>
              <a:rPr lang="vi-VN" sz="2000" b="1" dirty="0">
                <a:latin typeface="Cambria" pitchFamily="18" charset="0"/>
                <a:ea typeface="Cambria" pitchFamily="18" charset="0"/>
              </a:rPr>
              <a:t>+ Đầu mùa hạ: gây mưa cho Nam Bộ, Tây Nguyên nhưng gây khô nóng cho phía  đông Trường Sơn </a:t>
            </a:r>
            <a:r>
              <a:rPr lang="vi-VN" sz="2000" b="1">
                <a:latin typeface="Cambria" pitchFamily="18" charset="0"/>
                <a:ea typeface="Cambria" pitchFamily="18" charset="0"/>
              </a:rPr>
              <a:t>và </a:t>
            </a:r>
            <a:r>
              <a:rPr lang="vi-VN" sz="2000" b="1" smtClean="0">
                <a:latin typeface="Cambria" pitchFamily="18" charset="0"/>
                <a:ea typeface="Cambria" pitchFamily="18" charset="0"/>
              </a:rPr>
              <a:t>phía nam </a:t>
            </a:r>
            <a:r>
              <a:rPr lang="vi-VN" sz="2000" b="1" dirty="0">
                <a:latin typeface="Cambria" pitchFamily="18" charset="0"/>
                <a:ea typeface="Cambria" pitchFamily="18" charset="0"/>
              </a:rPr>
              <a:t>Tây Bắc.</a:t>
            </a:r>
          </a:p>
          <a:p>
            <a:pPr algn="just">
              <a:spcBef>
                <a:spcPts val="600"/>
              </a:spcBef>
              <a:spcAft>
                <a:spcPts val="0"/>
              </a:spcAft>
            </a:pPr>
            <a:r>
              <a:rPr lang="vi-VN" sz="2000" b="1">
                <a:latin typeface="Cambria" pitchFamily="18" charset="0"/>
                <a:ea typeface="Cambria" pitchFamily="18" charset="0"/>
              </a:rPr>
              <a:t>+ </a:t>
            </a:r>
            <a:r>
              <a:rPr lang="vi-VN" sz="2000" b="1" smtClean="0">
                <a:latin typeface="Cambria" pitchFamily="18" charset="0"/>
                <a:ea typeface="Cambria" pitchFamily="18" charset="0"/>
              </a:rPr>
              <a:t>Giữa và cuối mùa hạ: nóng ẩm, mưa nhiều trên phạm vi cả </a:t>
            </a:r>
            <a:r>
              <a:rPr lang="vi-VN" sz="2000" b="1"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a:t>
            </a:r>
            <a:r>
              <a:rPr lang="vi-VN" sz="2200" i="1">
                <a:solidFill>
                  <a:srgbClr val="FF0000"/>
                </a:solidFill>
                <a:latin typeface="Cambria" panose="02040503050406030204" pitchFamily="18" charset="0"/>
                <a:ea typeface="Cambria" panose="02040503050406030204" pitchFamily="18" charset="0"/>
              </a:rPr>
              <a:t>của </a:t>
            </a:r>
            <a:r>
              <a:rPr lang="vi-VN" sz="2200" i="1" smtClean="0">
                <a:solidFill>
                  <a:srgbClr val="FF0000"/>
                </a:solidFill>
                <a:latin typeface="Cambria" panose="02040503050406030204" pitchFamily="18" charset="0"/>
                <a:ea typeface="Cambria" panose="02040503050406030204" pitchFamily="18" charset="0"/>
              </a:rPr>
              <a:t>sự </a:t>
            </a:r>
            <a:r>
              <a:rPr lang="vi-VN" sz="2200" b="1" i="1" dirty="0">
                <a:solidFill>
                  <a:srgbClr val="FF0000"/>
                </a:solidFill>
                <a:latin typeface="Cambria" panose="02040503050406030204" pitchFamily="18" charset="0"/>
                <a:ea typeface="Cambria" panose="02040503050406030204" pitchFamily="18" charset="0"/>
              </a:rPr>
              <a:t>phân hóa bắc – nam </a:t>
            </a:r>
            <a:r>
              <a:rPr lang="vi-VN" sz="2200" i="1" dirty="0">
                <a:solidFill>
                  <a:srgbClr val="FF0000"/>
                </a:solidFill>
                <a:latin typeface="Cambria" panose="02040503050406030204" pitchFamily="18" charset="0"/>
                <a:ea typeface="Cambria" panose="02040503050406030204" pitchFamily="18" charset="0"/>
              </a:rPr>
              <a:t>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a:t>
            </a:r>
            <a:r>
              <a:rPr lang="vi-VN" sz="2200" b="1" i="1" dirty="0">
                <a:solidFill>
                  <a:srgbClr val="FF0000"/>
                </a:solidFill>
                <a:latin typeface="Cambria" panose="02040503050406030204" pitchFamily="18" charset="0"/>
                <a:ea typeface="Cambria" panose="02040503050406030204" pitchFamily="18" charset="0"/>
              </a:rPr>
              <a:t>phân hóa </a:t>
            </a:r>
            <a:r>
              <a:rPr lang="en-US" sz="2200" b="1" i="1" dirty="0" err="1" smtClean="0">
                <a:solidFill>
                  <a:srgbClr val="FF0000"/>
                </a:solidFill>
                <a:latin typeface="Cambria" panose="02040503050406030204" pitchFamily="18" charset="0"/>
                <a:ea typeface="Cambria" panose="02040503050406030204" pitchFamily="18" charset="0"/>
              </a:rPr>
              <a:t>đông</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tây</a:t>
            </a:r>
            <a:r>
              <a:rPr lang="en-US" sz="2200" b="1"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a:t>
            </a:r>
            <a:r>
              <a:rPr lang="vi-VN" sz="2200" i="1">
                <a:solidFill>
                  <a:srgbClr val="FF0000"/>
                </a:solidFill>
                <a:latin typeface="Cambria" panose="02040503050406030204" pitchFamily="18" charset="0"/>
                <a:ea typeface="Cambria" panose="02040503050406030204" pitchFamily="18" charset="0"/>
              </a:rPr>
              <a:t>của </a:t>
            </a:r>
            <a:r>
              <a:rPr lang="vi-VN" sz="2200" b="1" i="1" smtClean="0">
                <a:solidFill>
                  <a:srgbClr val="FF0000"/>
                </a:solidFill>
                <a:latin typeface="Cambria" panose="02040503050406030204" pitchFamily="18" charset="0"/>
                <a:ea typeface="Cambria" panose="02040503050406030204" pitchFamily="18" charset="0"/>
              </a:rPr>
              <a:t>sự </a:t>
            </a:r>
            <a:r>
              <a:rPr lang="vi-VN" sz="2200" b="1" i="1" dirty="0">
                <a:solidFill>
                  <a:srgbClr val="FF0000"/>
                </a:solidFill>
                <a:latin typeface="Cambria" panose="02040503050406030204" pitchFamily="18" charset="0"/>
                <a:ea typeface="Cambria" panose="02040503050406030204" pitchFamily="18" charset="0"/>
              </a:rPr>
              <a:t>phân hóa </a:t>
            </a:r>
            <a:r>
              <a:rPr lang="en-US" sz="2200" b="1" i="1" dirty="0" err="1" smtClean="0">
                <a:solidFill>
                  <a:srgbClr val="FF0000"/>
                </a:solidFill>
                <a:latin typeface="Cambria" panose="02040503050406030204" pitchFamily="18" charset="0"/>
                <a:ea typeface="Cambria" panose="02040503050406030204" pitchFamily="18" charset="0"/>
              </a:rPr>
              <a:t>theo</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độ</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cao</a:t>
            </a:r>
            <a:r>
              <a:rPr lang="en-US" sz="2200" b="1"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35" y="417489"/>
            <a:ext cx="4391548" cy="369332"/>
          </a:xfrm>
          <a:prstGeom prst="rect">
            <a:avLst/>
          </a:prstGeom>
          <a:noFill/>
        </p:spPr>
        <p:txBody>
          <a:bodyPr wrap="square" rtlCol="0">
            <a:spAutoFit/>
          </a:bodyPr>
          <a:lstStyle/>
          <a:p>
            <a:r>
              <a:rPr lang="en-US" b="1" dirty="0">
                <a:latin typeface="Times New Roman" pitchFamily="18" charset="0"/>
                <a:cs typeface="Times New Roman" pitchFamily="18" charset="0"/>
              </a:rPr>
              <a:t>1</a:t>
            </a:r>
            <a:r>
              <a:rPr lang="en-US" b="1" dirty="0" smtClean="0">
                <a:latin typeface="Times New Roman" pitchFamily="18" charset="0"/>
                <a:cs typeface="Times New Roman" pitchFamily="18" charset="0"/>
              </a:rPr>
              <a:t>. VỊ TRÍ VÀ GIỚI HẠN LÃNH THỔ</a:t>
            </a:r>
            <a:endParaRPr lang="en-US" b="1" dirty="0">
              <a:latin typeface="Times New Roman" pitchFamily="18" charset="0"/>
              <a:cs typeface="Times New Roman" pitchFamily="18" charset="0"/>
            </a:endParaRPr>
          </a:p>
        </p:txBody>
      </p:sp>
      <p:pic>
        <p:nvPicPr>
          <p:cNvPr id="6" name="Picture 5" descr="13422_1255260365_tridung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916" y="786821"/>
            <a:ext cx="4326549" cy="57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 name="TextBox 8"/>
          <p:cNvSpPr txBox="1"/>
          <p:nvPr/>
        </p:nvSpPr>
        <p:spPr>
          <a:xfrm>
            <a:off x="223540" y="798380"/>
            <a:ext cx="2286000" cy="369332"/>
          </a:xfrm>
          <a:prstGeom prst="rect">
            <a:avLst/>
          </a:prstGeom>
          <a:noFill/>
        </p:spPr>
        <p:txBody>
          <a:bodyPr wrap="square" rtlCol="0">
            <a:spAutoFit/>
          </a:bodyPr>
          <a:lstStyle/>
          <a:p>
            <a:r>
              <a:rPr lang="en-US" b="1" dirty="0" smtClean="0"/>
              <a:t>a) </a:t>
            </a:r>
            <a:r>
              <a:rPr lang="en-US" b="1" dirty="0" err="1" smtClean="0"/>
              <a:t>Phần</a:t>
            </a:r>
            <a:r>
              <a:rPr lang="en-US" b="1" dirty="0" smtClean="0"/>
              <a:t> </a:t>
            </a:r>
            <a:r>
              <a:rPr lang="en-US" b="1" dirty="0" err="1" smtClean="0"/>
              <a:t>đất</a:t>
            </a:r>
            <a:r>
              <a:rPr lang="en-US" b="1" dirty="0" smtClean="0"/>
              <a:t> </a:t>
            </a:r>
            <a:r>
              <a:rPr lang="en-US" b="1" dirty="0" err="1" smtClean="0"/>
              <a:t>liền</a:t>
            </a:r>
            <a:r>
              <a:rPr lang="en-US" b="1" dirty="0" smtClean="0"/>
              <a:t>:</a:t>
            </a:r>
            <a:endParaRPr lang="en-US" b="1" dirty="0"/>
          </a:p>
        </p:txBody>
      </p:sp>
      <p:sp>
        <p:nvSpPr>
          <p:cNvPr id="2" name="TextBox 1"/>
          <p:cNvSpPr txBox="1"/>
          <p:nvPr/>
        </p:nvSpPr>
        <p:spPr>
          <a:xfrm>
            <a:off x="104251" y="1211756"/>
            <a:ext cx="4543949" cy="1338828"/>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Bắc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Nam,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kéo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khoảng</a:t>
            </a:r>
            <a:r>
              <a:rPr lang="en-US" dirty="0" smtClean="0">
                <a:latin typeface="Times New Roman" pitchFamily="18" charset="0"/>
                <a:cs typeface="Times New Roman" pitchFamily="18" charset="0"/>
              </a:rPr>
              <a:t> 15 </a:t>
            </a:r>
            <a:r>
              <a:rPr lang="en-US" dirty="0" err="1" smtClean="0">
                <a:latin typeface="Times New Roman" pitchFamily="18" charset="0"/>
                <a:cs typeface="Times New Roman" pitchFamily="18" charset="0"/>
              </a:rPr>
              <a:t>vĩ</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nhiệt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đới</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cxnSp>
        <p:nvCxnSpPr>
          <p:cNvPr id="10" name="Straight Connector 9"/>
          <p:cNvCxnSpPr/>
          <p:nvPr/>
        </p:nvCxnSpPr>
        <p:spPr>
          <a:xfrm>
            <a:off x="5029200" y="849896"/>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42079" y="6401874"/>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01000" y="849896"/>
            <a:ext cx="0" cy="55519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Line Callout 1 15"/>
          <p:cNvSpPr/>
          <p:nvPr/>
        </p:nvSpPr>
        <p:spPr>
          <a:xfrm>
            <a:off x="8281725" y="2286000"/>
            <a:ext cx="709875" cy="533400"/>
          </a:xfrm>
          <a:prstGeom prst="borderCallout1">
            <a:avLst>
              <a:gd name="adj1" fmla="val 33237"/>
              <a:gd name="adj2" fmla="val -2459"/>
              <a:gd name="adj3" fmla="val 112500"/>
              <a:gd name="adj4" fmla="val -38333"/>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15 </a:t>
            </a:r>
            <a:r>
              <a:rPr lang="en-US" b="1" dirty="0" err="1" smtClean="0">
                <a:solidFill>
                  <a:schemeClr val="tx1"/>
                </a:solidFill>
                <a:latin typeface="Times New Roman" pitchFamily="18" charset="0"/>
                <a:cs typeface="Times New Roman" pitchFamily="18" charset="0"/>
              </a:rPr>
              <a:t>vĩ</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sp>
        <p:nvSpPr>
          <p:cNvPr id="17" name="TextBox 16"/>
          <p:cNvSpPr txBox="1"/>
          <p:nvPr/>
        </p:nvSpPr>
        <p:spPr>
          <a:xfrm>
            <a:off x="52735" y="4800600"/>
            <a:ext cx="4543949" cy="923330"/>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Tây</a:t>
            </a:r>
            <a:r>
              <a:rPr lang="en-US" dirty="0" smtClean="0">
                <a:latin typeface="Times New Roman" pitchFamily="18" charset="0"/>
                <a:cs typeface="Times New Roman" pitchFamily="18" charset="0"/>
              </a:rPr>
              <a:t> sang </a:t>
            </a:r>
            <a:r>
              <a:rPr lang="en-US" dirty="0" err="1" smtClean="0">
                <a:latin typeface="Times New Roman" pitchFamily="18" charset="0"/>
                <a:cs typeface="Times New Roman" pitchFamily="18" charset="0"/>
              </a:rPr>
              <a:t>Đông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mở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khoảng</a:t>
            </a:r>
            <a:r>
              <a:rPr lang="en-US" dirty="0" smtClean="0">
                <a:latin typeface="Times New Roman" pitchFamily="18" charset="0"/>
                <a:cs typeface="Times New Roman" pitchFamily="18" charset="0"/>
              </a:rPr>
              <a:t> 7 </a:t>
            </a:r>
            <a:r>
              <a:rPr lang="en-US" dirty="0" err="1" smtClean="0">
                <a:latin typeface="Times New Roman" pitchFamily="18" charset="0"/>
                <a:cs typeface="Times New Roman" pitchFamily="18" charset="0"/>
              </a:rPr>
              <a:t>kinh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9" name="TextBox 18"/>
          <p:cNvSpPr txBox="1"/>
          <p:nvPr/>
        </p:nvSpPr>
        <p:spPr>
          <a:xfrm>
            <a:off x="47369" y="5602469"/>
            <a:ext cx="4543949" cy="923330"/>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gồm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đảo</a:t>
            </a:r>
            <a:r>
              <a:rPr lang="en-US" dirty="0" smtClean="0">
                <a:latin typeface="Times New Roman" pitchFamily="18" charset="0"/>
                <a:cs typeface="Times New Roman" pitchFamily="18" charset="0"/>
              </a:rPr>
              <a:t> </a:t>
            </a:r>
            <a:r>
              <a:rPr lang="en-US" err="1" smtClean="0">
                <a:latin typeface="Times New Roman" pitchFamily="18" charset="0"/>
                <a:cs typeface="Times New Roman" pitchFamily="18" charset="0"/>
              </a:rPr>
              <a:t>là</a:t>
            </a:r>
            <a:r>
              <a:rPr lang="en-US" smtClean="0">
                <a:latin typeface="Times New Roman" pitchFamily="18" charset="0"/>
                <a:cs typeface="Times New Roman" pitchFamily="18" charset="0"/>
              </a:rPr>
              <a:t> 331344 </a:t>
            </a:r>
            <a:r>
              <a:rPr lang="en-US" dirty="0" smtClean="0">
                <a:latin typeface="Times New Roman" pitchFamily="18" charset="0"/>
                <a:cs typeface="Times New Roman" pitchFamily="18" charset="0"/>
              </a:rPr>
              <a:t>km</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cxnSp>
        <p:nvCxnSpPr>
          <p:cNvPr id="21" name="Straight Connector 20"/>
          <p:cNvCxnSpPr/>
          <p:nvPr/>
        </p:nvCxnSpPr>
        <p:spPr>
          <a:xfrm>
            <a:off x="7620000" y="789861"/>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08997" y="764608"/>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08997" y="3025720"/>
            <a:ext cx="2711003"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Line Callout 1 24"/>
          <p:cNvSpPr/>
          <p:nvPr/>
        </p:nvSpPr>
        <p:spPr>
          <a:xfrm>
            <a:off x="5334000" y="3594761"/>
            <a:ext cx="1143000" cy="533400"/>
          </a:xfrm>
          <a:prstGeom prst="borderCallout1">
            <a:avLst>
              <a:gd name="adj1" fmla="val 1849"/>
              <a:gd name="adj2" fmla="val 26911"/>
              <a:gd name="adj3" fmla="val -102389"/>
              <a:gd name="adj4" fmla="val 92855"/>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7</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kinh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grpSp>
        <p:nvGrpSpPr>
          <p:cNvPr id="27" name="Group 18"/>
          <p:cNvGrpSpPr>
            <a:grpSpLocks/>
          </p:cNvGrpSpPr>
          <p:nvPr/>
        </p:nvGrpSpPr>
        <p:grpSpPr bwMode="auto">
          <a:xfrm>
            <a:off x="1366540" y="2286000"/>
            <a:ext cx="2687675" cy="2514600"/>
            <a:chOff x="0" y="528"/>
            <a:chExt cx="2976" cy="3001"/>
          </a:xfrm>
        </p:grpSpPr>
        <p:pic>
          <p:nvPicPr>
            <p:cNvPr id="28" name="Picture 19" descr="H58"/>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1938"/>
            <a:stretch/>
          </p:blipFill>
          <p:spPr bwMode="auto">
            <a:xfrm>
              <a:off x="0" y="528"/>
              <a:ext cx="2976"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0"/>
            <p:cNvSpPr>
              <a:spLocks noChangeArrowheads="1"/>
            </p:cNvSpPr>
            <p:nvPr/>
          </p:nvSpPr>
          <p:spPr bwMode="auto">
            <a:xfrm>
              <a:off x="1777" y="1825"/>
              <a:ext cx="95" cy="96"/>
            </a:xfrm>
            <a:prstGeom prst="star5">
              <a:avLst/>
            </a:prstGeom>
            <a:solidFill>
              <a:srgbClr val="FF3300"/>
            </a:solidFill>
            <a:ln w="19050">
              <a:solidFill>
                <a:srgbClr val="FFFF00"/>
              </a:solidFill>
              <a:miter lim="800000"/>
              <a:headEnd/>
              <a:tailEnd/>
            </a:ln>
            <a:effectLst/>
            <a:extLst/>
          </p:spPr>
          <p:txBody>
            <a:bodyPr wrap="none" anchor="ctr"/>
            <a:lstStyle/>
            <a:p>
              <a:pPr>
                <a:defRPr/>
              </a:pPr>
              <a:endParaRPr lang="vi-VN">
                <a:latin typeface="Arial" charset="0"/>
                <a:cs typeface="Arial" charset="0"/>
              </a:endParaRPr>
            </a:p>
          </p:txBody>
        </p:sp>
      </p:grpSp>
      <p:sp>
        <p:nvSpPr>
          <p:cNvPr id="3" name="TextBox 2"/>
          <p:cNvSpPr txBox="1"/>
          <p:nvPr/>
        </p:nvSpPr>
        <p:spPr>
          <a:xfrm>
            <a:off x="104251" y="3410095"/>
            <a:ext cx="1061740" cy="369332"/>
          </a:xfrm>
          <a:prstGeom prst="rect">
            <a:avLst/>
          </a:prstGeom>
          <a:noFill/>
          <a:ln w="28575">
            <a:solidFill>
              <a:srgbClr val="FF0000"/>
            </a:solidFill>
          </a:ln>
        </p:spPr>
        <p:txBody>
          <a:bodyPr wrap="square" rtlCol="0">
            <a:spAutoFit/>
          </a:bodyPr>
          <a:lstStyle/>
          <a:p>
            <a:r>
              <a:rPr lang="en-US" dirty="0" err="1" smtClean="0"/>
              <a:t>Nhiệt</a:t>
            </a:r>
            <a:r>
              <a:rPr lang="en-US" dirty="0" smtClean="0"/>
              <a:t> </a:t>
            </a:r>
            <a:r>
              <a:rPr lang="en-US" dirty="0" err="1" smtClean="0"/>
              <a:t>đới</a:t>
            </a:r>
            <a:endParaRPr lang="en-US" dirty="0"/>
          </a:p>
        </p:txBody>
      </p:sp>
      <p:cxnSp>
        <p:nvCxnSpPr>
          <p:cNvPr id="8" name="Straight Arrow Connector 7"/>
          <p:cNvCxnSpPr>
            <a:stCxn id="3" idx="3"/>
            <a:endCxn id="29" idx="1"/>
          </p:cNvCxnSpPr>
          <p:nvPr/>
        </p:nvCxnSpPr>
        <p:spPr>
          <a:xfrm flipV="1">
            <a:off x="1165991" y="3403508"/>
            <a:ext cx="1805387" cy="1912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fld id="{95CFFE9C-9378-41ED-9841-4FC3E47C3D50}" type="datetime8">
              <a:rPr lang="en-US" smtClean="0"/>
              <a:t>1/9/2025 2:15 PM</a:t>
            </a:fld>
            <a:endParaRPr lang="en-US"/>
          </a:p>
        </p:txBody>
      </p:sp>
      <p:sp>
        <p:nvSpPr>
          <p:cNvPr id="12" name="Footer Placeholder 11"/>
          <p:cNvSpPr>
            <a:spLocks noGrp="1"/>
          </p:cNvSpPr>
          <p:nvPr>
            <p:ph type="ftr" sz="quarter" idx="11"/>
          </p:nvPr>
        </p:nvSpPr>
        <p:spPr/>
        <p:txBody>
          <a:bodyPr/>
          <a:lstStyle/>
          <a:p>
            <a:r>
              <a:rPr lang="en-US" smtClean="0"/>
              <a:t>Chu Thị Trúc</a:t>
            </a:r>
            <a:endParaRPr lang="en-US"/>
          </a:p>
        </p:txBody>
      </p:sp>
      <p:sp>
        <p:nvSpPr>
          <p:cNvPr id="14" name="Slide Number Placeholder 13"/>
          <p:cNvSpPr>
            <a:spLocks noGrp="1"/>
          </p:cNvSpPr>
          <p:nvPr>
            <p:ph type="sldNum" sz="quarter" idx="12"/>
          </p:nvPr>
        </p:nvSpPr>
        <p:spPr/>
        <p:txBody>
          <a:bodyPr/>
          <a:lstStyle/>
          <a:p>
            <a:fld id="{6C2496CF-8059-4689-BC28-B497144749F1}" type="slidenum">
              <a:rPr lang="en-US" smtClean="0"/>
              <a:t>18</a:t>
            </a:fld>
            <a:endParaRPr lang="en-US"/>
          </a:p>
        </p:txBody>
      </p:sp>
      <p:sp>
        <p:nvSpPr>
          <p:cNvPr id="26" name="Rectangle 25"/>
          <p:cNvSpPr/>
          <p:nvPr/>
        </p:nvSpPr>
        <p:spPr>
          <a:xfrm>
            <a:off x="-115911" y="-24685"/>
            <a:ext cx="9296399" cy="43088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VỊ </a:t>
            </a:r>
            <a:r>
              <a:rPr lang="en-US"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TRÍ, GIỚI HẠN, HÌNH DẠNG LÃNH THỔ VIỆT NAM</a:t>
            </a:r>
            <a:endPar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92696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repeatCount="1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repeatCount="1000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repeatCount="1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repeatCount="1000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repeatCount="1000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repeatCount="1000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p:bldP spid="19" grpId="0"/>
      <p:bldP spid="25"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0188" y="-41173"/>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FF0000"/>
                </a:solidFill>
                <a:effectLst>
                  <a:outerShdw blurRad="38100" dist="38100" dir="2700000" algn="tl">
                    <a:srgbClr val="000000">
                      <a:alpha val="43137"/>
                    </a:srgbClr>
                  </a:outerShdw>
                </a:effectLst>
                <a:latin typeface="Cambria" pitchFamily="18" charset="0"/>
              </a:rPr>
              <a:t>KHÍ HẬU NHIỆT ĐỚI ẨM </a:t>
            </a:r>
            <a:r>
              <a:rPr lang="vi-VN" sz="2400" b="1" smtClean="0">
                <a:solidFill>
                  <a:srgbClr val="FF0000"/>
                </a:solidFill>
                <a:effectLst>
                  <a:outerShdw blurRad="38100" dist="38100" dir="2700000" algn="tl">
                    <a:srgbClr val="000000">
                      <a:alpha val="43137"/>
                    </a:srgbClr>
                  </a:outerShdw>
                </a:effectLst>
                <a:latin typeface="Cambria" pitchFamily="18" charset="0"/>
              </a:rPr>
              <a:t>GIÓ MÙA</a:t>
            </a:r>
            <a:r>
              <a:rPr lang="en-US" sz="2400" b="1" smtClean="0">
                <a:solidFill>
                  <a:srgbClr val="FF0000"/>
                </a:solidFill>
                <a:effectLst>
                  <a:outerShdw blurRad="38100" dist="38100" dir="2700000" algn="tl">
                    <a:srgbClr val="000000">
                      <a:alpha val="43137"/>
                    </a:srgbClr>
                  </a:outerShdw>
                </a:effectLst>
                <a:latin typeface="Cambria" pitchFamily="18" charset="0"/>
              </a:rPr>
              <a:t>- TIẾT 1</a:t>
            </a:r>
            <a:r>
              <a:rPr lang="vi-VN" sz="2400" b="1" smtClean="0">
                <a:solidFill>
                  <a:srgbClr val="FF0000"/>
                </a:solidFill>
                <a:effectLst>
                  <a:outerShdw blurRad="38100" dist="38100" dir="2700000" algn="tl">
                    <a:srgbClr val="000000">
                      <a:alpha val="43137"/>
                    </a:srgbClr>
                  </a:outerShdw>
                </a:effectLst>
                <a:latin typeface="Cambria" pitchFamily="18" charset="0"/>
              </a:rPr>
              <a:t> </a:t>
            </a:r>
            <a:endParaRPr lang="en-US"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effectLst>
                  <a:outerShdw blurRad="38100" dist="38100" dir="2700000" algn="tl">
                    <a:srgbClr val="000000">
                      <a:alpha val="43137"/>
                    </a:srgbClr>
                  </a:outerShdw>
                </a:effectLst>
                <a:latin typeface="Cambria" pitchFamily="18" charset="0"/>
              </a:rPr>
              <a:t>SỰ PHÂN HÓA ĐA DẠNG CỦA KHÍ HẬU </a:t>
            </a:r>
            <a:r>
              <a:rPr lang="vi-VN" sz="2400" b="1" smtClean="0">
                <a:effectLst>
                  <a:outerShdw blurRad="38100" dist="38100" dir="2700000" algn="tl">
                    <a:srgbClr val="000000">
                      <a:alpha val="43137"/>
                    </a:srgbClr>
                  </a:outerShdw>
                </a:effectLst>
                <a:latin typeface="Cambria" pitchFamily="18" charset="0"/>
              </a:rPr>
              <a:t>VIỆT NAM</a:t>
            </a:r>
            <a:endParaRPr lang="en-US" sz="2400" b="1" smtClean="0">
              <a:effectLst>
                <a:outerShdw blurRad="38100" dist="38100" dir="2700000" algn="tl">
                  <a:srgbClr val="000000">
                    <a:alpha val="43137"/>
                  </a:srgbClr>
                </a:outerShdw>
              </a:effectLst>
              <a:latin typeface="Cambria" pitchFamily="18" charset="0"/>
            </a:endParaRPr>
          </a:p>
          <a:p>
            <a:pPr algn="just"/>
            <a:r>
              <a:rPr lang="en-US" sz="2400" b="1" smtClean="0">
                <a:effectLst>
                  <a:outerShdw blurRad="38100" dist="38100" dir="2700000" algn="tl">
                    <a:srgbClr val="000000">
                      <a:alpha val="43137"/>
                    </a:srgbClr>
                  </a:outerShdw>
                </a:effectLst>
                <a:latin typeface="Cambria" pitchFamily="18" charset="0"/>
              </a:rPr>
              <a:t>SỰ PHÂN HÓA THEO CHIỀU BẮC NAM VÀ TÂY- ĐÔNG- TIẾT 2</a:t>
            </a:r>
            <a:endParaRPr lang="en-US" sz="2400" b="1" dirty="0">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effectLst>
                  <a:outerShdw blurRad="38100" dist="38100" dir="2700000" algn="tl">
                    <a:srgbClr val="000000">
                      <a:alpha val="43137"/>
                    </a:srgbClr>
                  </a:outerShdw>
                </a:effectLst>
                <a:latin typeface="Cambria" pitchFamily="18" charset="0"/>
              </a:rPr>
              <a:t>SỰ PHÂN HÓA THEO </a:t>
            </a:r>
            <a:r>
              <a:rPr lang="en-US" sz="2400" b="1" smtClean="0">
                <a:solidFill>
                  <a:srgbClr val="0D30DD"/>
                </a:solidFill>
                <a:effectLst>
                  <a:outerShdw blurRad="38100" dist="38100" dir="2700000" algn="tl">
                    <a:srgbClr val="000000">
                      <a:alpha val="43137"/>
                    </a:srgbClr>
                  </a:outerShdw>
                </a:effectLst>
                <a:latin typeface="Cambria" pitchFamily="18" charset="0"/>
              </a:rPr>
              <a:t>ĐỘ CAO- LUYỆN </a:t>
            </a:r>
            <a:r>
              <a:rPr lang="en-US" sz="2400" b="1" dirty="0">
                <a:solidFill>
                  <a:srgbClr val="0D30DD"/>
                </a:solidFill>
                <a:effectLst>
                  <a:outerShdw blurRad="38100" dist="38100" dir="2700000" algn="tl">
                    <a:srgbClr val="000000">
                      <a:alpha val="43137"/>
                    </a:srgbClr>
                  </a:outerShdw>
                </a:effectLst>
                <a:latin typeface="Cambria" pitchFamily="18" charset="0"/>
              </a:rPr>
              <a:t>TẬP VÀ </a:t>
            </a:r>
            <a:r>
              <a:rPr lang="en-US" sz="2400" b="1">
                <a:solidFill>
                  <a:srgbClr val="0D30DD"/>
                </a:solidFill>
                <a:effectLst>
                  <a:outerShdw blurRad="38100" dist="38100" dir="2700000" algn="tl">
                    <a:srgbClr val="000000">
                      <a:alpha val="43137"/>
                    </a:srgbClr>
                  </a:outerShdw>
                </a:effectLst>
                <a:latin typeface="Cambria" pitchFamily="18" charset="0"/>
              </a:rPr>
              <a:t>VẬN </a:t>
            </a:r>
            <a:r>
              <a:rPr lang="en-US" sz="2400" b="1" smtClean="0">
                <a:solidFill>
                  <a:srgbClr val="0D30DD"/>
                </a:solidFill>
                <a:effectLst>
                  <a:outerShdw blurRad="38100" dist="38100" dir="2700000" algn="tl">
                    <a:srgbClr val="000000">
                      <a:alpha val="43137"/>
                    </a:srgbClr>
                  </a:outerShdw>
                </a:effectLst>
                <a:latin typeface="Cambria" pitchFamily="18" charset="0"/>
              </a:rPr>
              <a:t>DỤNG- TIẾT 3</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218767"/>
            <a:ext cx="8153400" cy="3537466"/>
          </a:xfrm>
          <a:prstGeom prst="rect">
            <a:avLst/>
          </a:prstGeom>
          <a:noFill/>
          <a:ln>
            <a:solidFill>
              <a:srgbClr val="FF0000"/>
            </a:solidFill>
          </a:ln>
        </p:spPr>
      </p:pic>
      <p:graphicFrame>
        <p:nvGraphicFramePr>
          <p:cNvPr id="3" name="Table 2"/>
          <p:cNvGraphicFramePr>
            <a:graphicFrameLocks noGrp="1"/>
          </p:cNvGraphicFramePr>
          <p:nvPr>
            <p:extLst>
              <p:ext uri="{D42A27DB-BD31-4B8C-83A1-F6EECF244321}">
                <p14:modId xmlns:p14="http://schemas.microsoft.com/office/powerpoint/2010/main" val="1235079347"/>
              </p:ext>
            </p:extLst>
          </p:nvPr>
        </p:nvGraphicFramePr>
        <p:xfrm>
          <a:off x="184355" y="3886200"/>
          <a:ext cx="8959645" cy="2971800"/>
        </p:xfrm>
        <a:graphic>
          <a:graphicData uri="http://schemas.openxmlformats.org/drawingml/2006/table">
            <a:tbl>
              <a:tblPr firstRow="1" firstCol="1" bandRow="1">
                <a:tableStyleId>{5C22544A-7EE6-4342-B048-85BDC9FD1C3A}</a:tableStyleId>
              </a:tblPr>
              <a:tblGrid>
                <a:gridCol w="4479376">
                  <a:extLst>
                    <a:ext uri="{9D8B030D-6E8A-4147-A177-3AD203B41FA5}">
                      <a16:colId xmlns:a16="http://schemas.microsoft.com/office/drawing/2014/main" val="915448458"/>
                    </a:ext>
                  </a:extLst>
                </a:gridCol>
                <a:gridCol w="4480269">
                  <a:extLst>
                    <a:ext uri="{9D8B030D-6E8A-4147-A177-3AD203B41FA5}">
                      <a16:colId xmlns:a16="http://schemas.microsoft.com/office/drawing/2014/main" val="1077700380"/>
                    </a:ext>
                  </a:extLst>
                </a:gridCol>
              </a:tblGrid>
              <a:tr h="354195">
                <a:tc gridSpan="2">
                  <a:txBody>
                    <a:bodyPr/>
                    <a:lstStyle/>
                    <a:p>
                      <a:pPr marL="0" marR="0" algn="just">
                        <a:lnSpc>
                          <a:spcPct val="115000"/>
                        </a:lnSpc>
                        <a:spcBef>
                          <a:spcPts val="0"/>
                        </a:spcBef>
                        <a:spcAft>
                          <a:spcPts val="0"/>
                        </a:spcAft>
                      </a:pPr>
                      <a:r>
                        <a:rPr lang="en-US" sz="2000">
                          <a:effectLst/>
                        </a:rPr>
                        <a:t>                                        Biểu đồ khí </a:t>
                      </a:r>
                      <a:r>
                        <a:rPr lang="en-US" sz="2000" smtClean="0">
                          <a:effectLst/>
                        </a:rPr>
                        <a:t>hậu</a:t>
                      </a:r>
                      <a:r>
                        <a:rPr lang="en-US" sz="2000" baseline="0" smtClean="0">
                          <a:effectLst/>
                        </a:rPr>
                        <a:t> LÀO CAI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90599491"/>
                  </a:ext>
                </a:extLst>
              </a:tr>
              <a:tr h="2617605">
                <a:tc>
                  <a:txBody>
                    <a:bodyPr/>
                    <a:lstStyle/>
                    <a:p>
                      <a:pPr marL="30480" marR="30480" algn="just">
                        <a:spcBef>
                          <a:spcPts val="0"/>
                        </a:spcBef>
                        <a:spcAft>
                          <a:spcPts val="0"/>
                        </a:spcAft>
                      </a:pPr>
                      <a:r>
                        <a:rPr lang="en-US" sz="2000">
                          <a:effectLst/>
                        </a:rPr>
                        <a:t>- Về nhiệt độ:</a:t>
                      </a:r>
                    </a:p>
                    <a:p>
                      <a:pPr marL="30480" marR="30480" algn="just">
                        <a:spcBef>
                          <a:spcPts val="0"/>
                        </a:spcBef>
                        <a:spcAft>
                          <a:spcPts val="0"/>
                        </a:spcAft>
                      </a:pPr>
                      <a:r>
                        <a:rPr lang="en-US" sz="2000">
                          <a:effectLst/>
                        </a:rPr>
                        <a:t>+ Tháng có nhiệt độ cao nhất:</a:t>
                      </a:r>
                    </a:p>
                    <a:p>
                      <a:pPr marL="30480" marR="30480" algn="just">
                        <a:spcBef>
                          <a:spcPts val="0"/>
                        </a:spcBef>
                        <a:spcAft>
                          <a:spcPts val="0"/>
                        </a:spcAft>
                      </a:pPr>
                      <a:r>
                        <a:rPr lang="en-US" sz="2000">
                          <a:effectLst/>
                        </a:rPr>
                        <a:t>Tháng … (khoảng ….</a:t>
                      </a:r>
                      <a:r>
                        <a:rPr lang="en-US" sz="2000" baseline="30000">
                          <a:effectLst/>
                        </a:rPr>
                        <a:t>0</a:t>
                      </a:r>
                      <a:r>
                        <a:rPr lang="en-US" sz="2000">
                          <a:effectLst/>
                        </a:rPr>
                        <a:t>C).</a:t>
                      </a:r>
                    </a:p>
                    <a:p>
                      <a:pPr marL="30480" marR="30480" algn="just">
                        <a:spcBef>
                          <a:spcPts val="0"/>
                        </a:spcBef>
                        <a:spcAft>
                          <a:spcPts val="0"/>
                        </a:spcAft>
                      </a:pPr>
                      <a:r>
                        <a:rPr lang="en-US" sz="2000">
                          <a:effectLst/>
                        </a:rPr>
                        <a:t>+ Tháng có nhiệt độ thấp nhất:</a:t>
                      </a:r>
                    </a:p>
                    <a:p>
                      <a:pPr marL="30480" marR="30480" algn="just">
                        <a:spcBef>
                          <a:spcPts val="0"/>
                        </a:spcBef>
                        <a:spcAft>
                          <a:spcPts val="0"/>
                        </a:spcAft>
                      </a:pPr>
                      <a:r>
                        <a:rPr lang="en-US" sz="2000">
                          <a:effectLst/>
                        </a:rPr>
                        <a:t>Tháng … và tháng … (khoảng …</a:t>
                      </a:r>
                      <a:r>
                        <a:rPr lang="en-US" sz="2000" baseline="30000">
                          <a:effectLst/>
                        </a:rPr>
                        <a:t>0</a:t>
                      </a:r>
                      <a:r>
                        <a:rPr lang="en-US" sz="2000">
                          <a:effectLst/>
                        </a:rPr>
                        <a:t>C).</a:t>
                      </a:r>
                    </a:p>
                    <a:p>
                      <a:pPr marL="30480" marR="30480" algn="just">
                        <a:spcBef>
                          <a:spcPts val="0"/>
                        </a:spcBef>
                        <a:spcAft>
                          <a:spcPts val="0"/>
                        </a:spcAft>
                      </a:pPr>
                      <a:r>
                        <a:rPr lang="en-US" sz="2000">
                          <a:effectLst/>
                        </a:rPr>
                        <a:t>+ Biên độ nhiêt trung bình năm: ……(..</a:t>
                      </a:r>
                      <a:r>
                        <a:rPr lang="en-US" sz="2000" baseline="30000">
                          <a:effectLst/>
                        </a:rPr>
                        <a:t>0</a:t>
                      </a:r>
                      <a:r>
                        <a:rPr lang="en-US" sz="2000">
                          <a:effectLst/>
                        </a:rPr>
                        <a:t>C)</a:t>
                      </a:r>
                    </a:p>
                    <a:p>
                      <a:pPr marL="30480" marR="30480" algn="just">
                        <a:spcBef>
                          <a:spcPts val="0"/>
                        </a:spcBef>
                        <a:spcAft>
                          <a:spcPts val="0"/>
                        </a:spcAft>
                      </a:pPr>
                      <a:r>
                        <a:rPr lang="en-US" sz="2000">
                          <a:effectLst/>
                        </a:rPr>
                        <a:t>+ Nhiệt độ trung bình năm:…..(…</a:t>
                      </a:r>
                      <a:r>
                        <a:rPr lang="en-US" sz="2000" baseline="30000">
                          <a:effectLst/>
                        </a:rPr>
                        <a:t>0</a:t>
                      </a:r>
                      <a:r>
                        <a:rPr lang="en-US" sz="2000">
                          <a:effectLst/>
                        </a:rPr>
                        <a:t>C).</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0480" marR="30480" algn="just">
                        <a:spcBef>
                          <a:spcPts val="0"/>
                        </a:spcBef>
                        <a:spcAft>
                          <a:spcPts val="0"/>
                        </a:spcAft>
                      </a:pPr>
                      <a:r>
                        <a:rPr lang="en-US" sz="2000">
                          <a:effectLst/>
                        </a:rPr>
                        <a:t>- Về lượng mưa:</a:t>
                      </a:r>
                    </a:p>
                    <a:p>
                      <a:pPr marL="30480" marR="30480" algn="just">
                        <a:spcBef>
                          <a:spcPts val="0"/>
                        </a:spcBef>
                        <a:spcAft>
                          <a:spcPts val="0"/>
                        </a:spcAft>
                      </a:pPr>
                      <a:r>
                        <a:rPr lang="en-US" sz="2000">
                          <a:effectLst/>
                        </a:rPr>
                        <a:t>+ Tháng có lượng mưa lớn nhất: </a:t>
                      </a:r>
                    </a:p>
                    <a:p>
                      <a:pPr marL="30480" marR="30480" algn="just">
                        <a:spcBef>
                          <a:spcPts val="0"/>
                        </a:spcBef>
                        <a:spcAft>
                          <a:spcPts val="0"/>
                        </a:spcAft>
                      </a:pPr>
                      <a:r>
                        <a:rPr lang="en-US" sz="2000">
                          <a:effectLst/>
                        </a:rPr>
                        <a:t>Tháng … (khoảng ….mm).</a:t>
                      </a:r>
                    </a:p>
                    <a:p>
                      <a:pPr marL="30480" marR="30480" algn="just">
                        <a:spcBef>
                          <a:spcPts val="0"/>
                        </a:spcBef>
                        <a:spcAft>
                          <a:spcPts val="0"/>
                        </a:spcAft>
                      </a:pPr>
                      <a:r>
                        <a:rPr lang="en-US" sz="2000">
                          <a:effectLst/>
                        </a:rPr>
                        <a:t>+ Tháng có lượng mưa lớn nhất: Tháng ….(khoảng ….mm).</a:t>
                      </a:r>
                    </a:p>
                    <a:p>
                      <a:pPr marL="30480" marR="30480" algn="just">
                        <a:spcBef>
                          <a:spcPts val="0"/>
                        </a:spcBef>
                        <a:spcAft>
                          <a:spcPts val="0"/>
                        </a:spcAft>
                      </a:pPr>
                      <a:r>
                        <a:rPr lang="en-US" sz="2000">
                          <a:effectLst/>
                        </a:rPr>
                        <a:t>+ Tổng lượng mưa trong năm : ….mm.</a:t>
                      </a:r>
                    </a:p>
                    <a:p>
                      <a:pPr marL="30480" marR="30480" algn="just">
                        <a:spcBef>
                          <a:spcPts val="0"/>
                        </a:spcBef>
                        <a:spcAft>
                          <a:spcPts val="0"/>
                        </a:spcAft>
                      </a:pPr>
                      <a:r>
                        <a:rPr lang="en-US" sz="2000">
                          <a:effectLst/>
                        </a:rPr>
                        <a:t>+ Thời gian mùa mưa:……..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6726112"/>
                  </a:ext>
                </a:extLst>
              </a:tr>
            </a:tbl>
          </a:graphicData>
        </a:graphic>
      </p:graphicFrame>
    </p:spTree>
    <p:extLst>
      <p:ext uri="{BB962C8B-B14F-4D97-AF65-F5344CB8AC3E}">
        <p14:creationId xmlns:p14="http://schemas.microsoft.com/office/powerpoint/2010/main" val="3370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228600"/>
            <a:ext cx="8534400" cy="6477000"/>
          </a:xfrm>
          <a:prstGeom prst="rect">
            <a:avLst/>
          </a:prstGeom>
          <a:noFill/>
          <a:ln>
            <a:solidFill>
              <a:srgbClr val="FF0000"/>
            </a:solidFill>
          </a:ln>
        </p:spPr>
      </p:pic>
    </p:spTree>
    <p:extLst>
      <p:ext uri="{BB962C8B-B14F-4D97-AF65-F5344CB8AC3E}">
        <p14:creationId xmlns:p14="http://schemas.microsoft.com/office/powerpoint/2010/main" val="29945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3655746"/>
              </p:ext>
            </p:extLst>
          </p:nvPr>
        </p:nvGraphicFramePr>
        <p:xfrm>
          <a:off x="228600" y="152400"/>
          <a:ext cx="8686800" cy="6380099"/>
        </p:xfrm>
        <a:graphic>
          <a:graphicData uri="http://schemas.openxmlformats.org/drawingml/2006/table">
            <a:tbl>
              <a:tblPr firstRow="1" firstCol="1" bandRow="1">
                <a:tableStyleId>{5C22544A-7EE6-4342-B048-85BDC9FD1C3A}</a:tableStyleId>
              </a:tblPr>
              <a:tblGrid>
                <a:gridCol w="4342967">
                  <a:extLst>
                    <a:ext uri="{9D8B030D-6E8A-4147-A177-3AD203B41FA5}">
                      <a16:colId xmlns:a16="http://schemas.microsoft.com/office/drawing/2014/main" val="915448458"/>
                    </a:ext>
                  </a:extLst>
                </a:gridCol>
                <a:gridCol w="4343833">
                  <a:extLst>
                    <a:ext uri="{9D8B030D-6E8A-4147-A177-3AD203B41FA5}">
                      <a16:colId xmlns:a16="http://schemas.microsoft.com/office/drawing/2014/main" val="1077700380"/>
                    </a:ext>
                  </a:extLst>
                </a:gridCol>
              </a:tblGrid>
              <a:tr h="508061">
                <a:tc gridSpan="2">
                  <a:txBody>
                    <a:bodyPr/>
                    <a:lstStyle/>
                    <a:p>
                      <a:pPr marL="0" marR="0" algn="just">
                        <a:lnSpc>
                          <a:spcPct val="115000"/>
                        </a:lnSpc>
                        <a:spcBef>
                          <a:spcPts val="0"/>
                        </a:spcBef>
                        <a:spcAft>
                          <a:spcPts val="0"/>
                        </a:spcAft>
                      </a:pPr>
                      <a:r>
                        <a:rPr lang="en-US" sz="3200">
                          <a:effectLst/>
                        </a:rPr>
                        <a:t>                            </a:t>
                      </a:r>
                      <a:r>
                        <a:rPr lang="en-US" sz="3200" smtClean="0">
                          <a:effectLst/>
                        </a:rPr>
                        <a:t> </a:t>
                      </a:r>
                      <a:r>
                        <a:rPr lang="en-US" sz="3200">
                          <a:effectLst/>
                        </a:rPr>
                        <a:t>Biểu đồ khí hậu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90599491"/>
                  </a:ext>
                </a:extLst>
              </a:tr>
              <a:tr h="3754914">
                <a:tc>
                  <a:txBody>
                    <a:bodyPr/>
                    <a:lstStyle/>
                    <a:p>
                      <a:pPr marL="30480" marR="30480" algn="just">
                        <a:spcBef>
                          <a:spcPts val="0"/>
                        </a:spcBef>
                        <a:spcAft>
                          <a:spcPts val="0"/>
                        </a:spcAft>
                      </a:pPr>
                      <a:r>
                        <a:rPr lang="en-US" sz="3200">
                          <a:solidFill>
                            <a:srgbClr val="FF0000"/>
                          </a:solidFill>
                          <a:effectLst/>
                        </a:rPr>
                        <a:t>- Về nhiệt độ:</a:t>
                      </a:r>
                    </a:p>
                    <a:p>
                      <a:pPr marL="30480" marR="30480" algn="just">
                        <a:spcBef>
                          <a:spcPts val="0"/>
                        </a:spcBef>
                        <a:spcAft>
                          <a:spcPts val="0"/>
                        </a:spcAft>
                      </a:pPr>
                      <a:r>
                        <a:rPr lang="en-US" sz="3200">
                          <a:effectLst/>
                        </a:rPr>
                        <a:t>+ Tháng có nhiệt độ cao nhất:</a:t>
                      </a:r>
                    </a:p>
                    <a:p>
                      <a:pPr marL="30480" marR="30480" algn="just">
                        <a:spcBef>
                          <a:spcPts val="0"/>
                        </a:spcBef>
                        <a:spcAft>
                          <a:spcPts val="0"/>
                        </a:spcAft>
                      </a:pPr>
                      <a:r>
                        <a:rPr lang="en-US" sz="3200">
                          <a:effectLst/>
                        </a:rPr>
                        <a:t>Tháng … (khoảng ….</a:t>
                      </a:r>
                      <a:r>
                        <a:rPr lang="en-US" sz="3200" baseline="30000">
                          <a:effectLst/>
                        </a:rPr>
                        <a:t>0</a:t>
                      </a:r>
                      <a:r>
                        <a:rPr lang="en-US" sz="3200">
                          <a:effectLst/>
                        </a:rPr>
                        <a:t>C).</a:t>
                      </a:r>
                    </a:p>
                    <a:p>
                      <a:pPr marL="30480" marR="30480" algn="just">
                        <a:spcBef>
                          <a:spcPts val="0"/>
                        </a:spcBef>
                        <a:spcAft>
                          <a:spcPts val="0"/>
                        </a:spcAft>
                      </a:pPr>
                      <a:r>
                        <a:rPr lang="en-US" sz="3200">
                          <a:effectLst/>
                        </a:rPr>
                        <a:t>+ Tháng có nhiệt độ thấp nhất:</a:t>
                      </a:r>
                    </a:p>
                    <a:p>
                      <a:pPr marL="30480" marR="30480" algn="just">
                        <a:spcBef>
                          <a:spcPts val="0"/>
                        </a:spcBef>
                        <a:spcAft>
                          <a:spcPts val="0"/>
                        </a:spcAft>
                      </a:pPr>
                      <a:r>
                        <a:rPr lang="en-US" sz="3200">
                          <a:effectLst/>
                        </a:rPr>
                        <a:t>Tháng … và tháng … (khoảng …</a:t>
                      </a:r>
                      <a:r>
                        <a:rPr lang="en-US" sz="3200" baseline="30000">
                          <a:effectLst/>
                        </a:rPr>
                        <a:t>0</a:t>
                      </a:r>
                      <a:r>
                        <a:rPr lang="en-US" sz="3200">
                          <a:effectLst/>
                        </a:rPr>
                        <a:t>C).</a:t>
                      </a:r>
                    </a:p>
                    <a:p>
                      <a:pPr marL="30480" marR="30480" algn="just">
                        <a:spcBef>
                          <a:spcPts val="0"/>
                        </a:spcBef>
                        <a:spcAft>
                          <a:spcPts val="0"/>
                        </a:spcAft>
                      </a:pPr>
                      <a:r>
                        <a:rPr lang="en-US" sz="3200">
                          <a:effectLst/>
                        </a:rPr>
                        <a:t>+ Biên độ nhiêt trung bình năm: ……(..</a:t>
                      </a:r>
                      <a:r>
                        <a:rPr lang="en-US" sz="3200" baseline="30000">
                          <a:effectLst/>
                        </a:rPr>
                        <a:t>0</a:t>
                      </a:r>
                      <a:r>
                        <a:rPr lang="en-US" sz="3200">
                          <a:effectLst/>
                        </a:rPr>
                        <a:t>C)</a:t>
                      </a:r>
                    </a:p>
                    <a:p>
                      <a:pPr marL="30480" marR="30480" algn="just">
                        <a:spcBef>
                          <a:spcPts val="0"/>
                        </a:spcBef>
                        <a:spcAft>
                          <a:spcPts val="0"/>
                        </a:spcAft>
                      </a:pPr>
                      <a:r>
                        <a:rPr lang="en-US" sz="3200">
                          <a:effectLst/>
                        </a:rPr>
                        <a:t>+ Nhiệt độ trung bình năm:…..(…</a:t>
                      </a:r>
                      <a:r>
                        <a:rPr lang="en-US" sz="3200" baseline="30000">
                          <a:effectLst/>
                        </a:rPr>
                        <a:t>0</a:t>
                      </a:r>
                      <a:r>
                        <a:rPr lang="en-US" sz="3200">
                          <a:effectLst/>
                        </a:rPr>
                        <a:t>C).</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0480" marR="30480" algn="just">
                        <a:spcBef>
                          <a:spcPts val="0"/>
                        </a:spcBef>
                        <a:spcAft>
                          <a:spcPts val="0"/>
                        </a:spcAft>
                      </a:pPr>
                      <a:r>
                        <a:rPr lang="en-US" sz="3200" b="1">
                          <a:solidFill>
                            <a:srgbClr val="FF0000"/>
                          </a:solidFill>
                          <a:effectLst/>
                        </a:rPr>
                        <a:t>- Về lượng mưa:</a:t>
                      </a:r>
                    </a:p>
                    <a:p>
                      <a:pPr marL="30480" marR="30480" algn="just">
                        <a:spcBef>
                          <a:spcPts val="0"/>
                        </a:spcBef>
                        <a:spcAft>
                          <a:spcPts val="0"/>
                        </a:spcAft>
                      </a:pPr>
                      <a:r>
                        <a:rPr lang="en-US" sz="3200">
                          <a:effectLst/>
                        </a:rPr>
                        <a:t>+ Tháng có lượng mưa lớn nhất: </a:t>
                      </a:r>
                    </a:p>
                    <a:p>
                      <a:pPr marL="30480" marR="30480" algn="just">
                        <a:spcBef>
                          <a:spcPts val="0"/>
                        </a:spcBef>
                        <a:spcAft>
                          <a:spcPts val="0"/>
                        </a:spcAft>
                      </a:pPr>
                      <a:r>
                        <a:rPr lang="en-US" sz="3200">
                          <a:effectLst/>
                        </a:rPr>
                        <a:t>Tháng </a:t>
                      </a:r>
                      <a:r>
                        <a:rPr lang="en-US" sz="3200" smtClean="0">
                          <a:effectLst/>
                        </a:rPr>
                        <a:t>…(</a:t>
                      </a:r>
                      <a:r>
                        <a:rPr lang="en-US" sz="3200">
                          <a:effectLst/>
                        </a:rPr>
                        <a:t>khoảng ….mm).</a:t>
                      </a:r>
                    </a:p>
                    <a:p>
                      <a:pPr marL="30480" marR="30480" algn="just">
                        <a:spcBef>
                          <a:spcPts val="0"/>
                        </a:spcBef>
                        <a:spcAft>
                          <a:spcPts val="0"/>
                        </a:spcAft>
                      </a:pPr>
                      <a:r>
                        <a:rPr lang="en-US" sz="3200">
                          <a:effectLst/>
                        </a:rPr>
                        <a:t>+ Tháng có lượng mưa </a:t>
                      </a:r>
                      <a:r>
                        <a:rPr lang="en-US" sz="3200" smtClean="0">
                          <a:effectLst/>
                        </a:rPr>
                        <a:t>lớn nhất: Tháng </a:t>
                      </a:r>
                      <a:r>
                        <a:rPr lang="en-US" sz="3200">
                          <a:effectLst/>
                        </a:rPr>
                        <a:t>….(khoảng ….mm).</a:t>
                      </a:r>
                    </a:p>
                    <a:p>
                      <a:pPr marL="30480" marR="30480" algn="just">
                        <a:spcBef>
                          <a:spcPts val="0"/>
                        </a:spcBef>
                        <a:spcAft>
                          <a:spcPts val="0"/>
                        </a:spcAft>
                      </a:pPr>
                      <a:r>
                        <a:rPr lang="en-US" sz="3200">
                          <a:effectLst/>
                        </a:rPr>
                        <a:t>+ Tổng lượng mưa trong năm : ….mm.</a:t>
                      </a:r>
                    </a:p>
                    <a:p>
                      <a:pPr marL="30480" marR="30480" algn="just">
                        <a:spcBef>
                          <a:spcPts val="0"/>
                        </a:spcBef>
                        <a:spcAft>
                          <a:spcPts val="0"/>
                        </a:spcAft>
                      </a:pPr>
                      <a:r>
                        <a:rPr lang="en-US" sz="3200">
                          <a:effectLst/>
                        </a:rPr>
                        <a:t>+ Thời gian mùa mưa:……..</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6726112"/>
                  </a:ext>
                </a:extLst>
              </a:tr>
            </a:tbl>
          </a:graphicData>
        </a:graphic>
      </p:graphicFrame>
    </p:spTree>
    <p:extLst>
      <p:ext uri="{BB962C8B-B14F-4D97-AF65-F5344CB8AC3E}">
        <p14:creationId xmlns:p14="http://schemas.microsoft.com/office/powerpoint/2010/main" val="1259731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48878720"/>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52586" y="1984402"/>
            <a:ext cx="6553198" cy="4570482"/>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marL="342900" indent="-342900" algn="just">
              <a:lnSpc>
                <a:spcPct val="115000"/>
              </a:lnSpc>
              <a:spcBef>
                <a:spcPts val="600"/>
              </a:spcBef>
              <a:spcAft>
                <a:spcPts val="0"/>
              </a:spcAft>
              <a:buFontTx/>
              <a:buChar char="-"/>
            </a:pPr>
            <a:r>
              <a:rPr lang="nl-NL" sz="2400" b="1" smtClean="0">
                <a:latin typeface="Cambria" pitchFamily="18" charset="0"/>
                <a:ea typeface="Cambria" pitchFamily="18" charset="0"/>
                <a:cs typeface="Times New Roman"/>
              </a:rPr>
              <a:t>Miền </a:t>
            </a:r>
            <a:r>
              <a:rPr lang="nl-NL" sz="2400" b="1" dirty="0">
                <a:latin typeface="Cambria" pitchFamily="18" charset="0"/>
                <a:ea typeface="Cambria" pitchFamily="18" charset="0"/>
                <a:cs typeface="Times New Roman"/>
              </a:rPr>
              <a:t>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a:t>
            </a:r>
            <a:r>
              <a:rPr lang="nl-NL" sz="2400">
                <a:latin typeface="Cambria" pitchFamily="18" charset="0"/>
                <a:ea typeface="Cambria" pitchFamily="18" charset="0"/>
                <a:cs typeface="Times New Roman"/>
              </a:rPr>
              <a:t>rệt</a:t>
            </a:r>
            <a:r>
              <a:rPr lang="nl-NL" sz="2400" smtClean="0">
                <a:latin typeface="Cambria" pitchFamily="18" charset="0"/>
                <a:ea typeface="Cambria" pitchFamily="18" charset="0"/>
                <a:cs typeface="Times New Roman"/>
              </a:rPr>
              <a:t>.</a:t>
            </a:r>
          </a:p>
          <a:p>
            <a:pPr marL="342900" lvl="0" indent="-342900" algn="just">
              <a:lnSpc>
                <a:spcPct val="115000"/>
              </a:lnSpc>
              <a:spcBef>
                <a:spcPts val="600"/>
              </a:spcBef>
              <a:buFontTx/>
              <a:buChar char="-"/>
            </a:pPr>
            <a:r>
              <a:rPr lang="en-US" sz="2400" b="1">
                <a:latin typeface="Cambria" pitchFamily="18" charset="0"/>
                <a:ea typeface="Cambria" pitchFamily="18" charset="0"/>
              </a:rPr>
              <a:t>Nguyên nhân: </a:t>
            </a:r>
            <a:r>
              <a:rPr lang="vi-VN" sz="2400">
                <a:latin typeface="Cambria" pitchFamily="18" charset="0"/>
                <a:ea typeface="Cambria" pitchFamily="18" charset="0"/>
              </a:rPr>
              <a:t>Lãnh thổ Việt Nam trải dài trên 15 vĩ độ, nên từ Bắc vào Nam các yếu tố khí hậu sẽ có sự thay đổi.</a:t>
            </a:r>
            <a:endParaRPr lang="en-US" sz="2400">
              <a:latin typeface="Cambria" pitchFamily="18" charset="0"/>
              <a:ea typeface="Cambria" pitchFamily="18" charset="0"/>
            </a:endParaRPr>
          </a:p>
          <a:p>
            <a:pPr marL="342900" indent="-342900" algn="just">
              <a:lnSpc>
                <a:spcPct val="115000"/>
              </a:lnSpc>
              <a:spcBef>
                <a:spcPts val="600"/>
              </a:spcBef>
              <a:spcAft>
                <a:spcPts val="0"/>
              </a:spcAft>
              <a:buFontTx/>
              <a:buChar char="-"/>
            </a:pP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665" y="3577364"/>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669138" y="373263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92372939"/>
              </p:ext>
            </p:extLst>
          </p:nvPr>
        </p:nvGraphicFramePr>
        <p:xfrm>
          <a:off x="1312276" y="1204909"/>
          <a:ext cx="7454399" cy="53482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81116" y="113254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325314" y="1757064"/>
            <a:ext cx="8172215" cy="5355312"/>
          </a:xfrm>
          <a:prstGeom prst="rect">
            <a:avLst/>
          </a:prstGeom>
        </p:spPr>
        <p:txBody>
          <a:bodyPr wrap="square">
            <a:spAutoFit/>
          </a:bodyPr>
          <a:lstStyle/>
          <a:p>
            <a:pPr algn="just">
              <a:lnSpc>
                <a:spcPct val="115000"/>
              </a:lnSpc>
              <a:spcBef>
                <a:spcPts val="600"/>
              </a:spcBef>
              <a:spcAft>
                <a:spcPts val="0"/>
              </a:spcAft>
            </a:pPr>
            <a:r>
              <a:rPr lang="vi-VN" sz="2800" b="1" dirty="0" smtClean="0">
                <a:latin typeface="Cambria" pitchFamily="18" charset="0"/>
                <a:ea typeface="Cambria" pitchFamily="18" charset="0"/>
                <a:cs typeface="Times New Roman"/>
              </a:rPr>
              <a:t>- </a:t>
            </a:r>
            <a:r>
              <a:rPr lang="vi-VN" sz="2800" b="1" dirty="0">
                <a:solidFill>
                  <a:srgbClr val="FF0000"/>
                </a:solidFill>
                <a:latin typeface="Cambria" pitchFamily="18" charset="0"/>
                <a:ea typeface="Cambria" pitchFamily="18" charset="0"/>
                <a:cs typeface="Times New Roman"/>
              </a:rPr>
              <a:t>Vùng biển và thềm lục địa </a:t>
            </a:r>
            <a:r>
              <a:rPr lang="vi-VN" sz="2800" b="1" dirty="0">
                <a:latin typeface="Cambria" pitchFamily="18" charset="0"/>
                <a:ea typeface="Cambria" pitchFamily="18" charset="0"/>
                <a:cs typeface="Times New Roman"/>
              </a:rPr>
              <a:t>có khí hậu ôn hoà hơn trong đất liền.</a:t>
            </a:r>
          </a:p>
          <a:p>
            <a:pPr algn="just">
              <a:lnSpc>
                <a:spcPct val="115000"/>
              </a:lnSpc>
              <a:spcBef>
                <a:spcPts val="600"/>
              </a:spcBef>
              <a:spcAft>
                <a:spcPts val="0"/>
              </a:spcAft>
            </a:pPr>
            <a:r>
              <a:rPr lang="vi-VN" sz="2800" b="1" dirty="0">
                <a:latin typeface="Cambria" pitchFamily="18" charset="0"/>
                <a:ea typeface="Cambria" pitchFamily="18" charset="0"/>
                <a:cs typeface="Times New Roman"/>
              </a:rPr>
              <a:t>- </a:t>
            </a:r>
            <a:r>
              <a:rPr lang="vi-VN" sz="2800" b="1" dirty="0">
                <a:solidFill>
                  <a:srgbClr val="FF0000"/>
                </a:solidFill>
                <a:latin typeface="Cambria" pitchFamily="18" charset="0"/>
                <a:ea typeface="Cambria" pitchFamily="18" charset="0"/>
                <a:cs typeface="Times New Roman"/>
              </a:rPr>
              <a:t>Vùng đồng bằng ven biển </a:t>
            </a:r>
            <a:r>
              <a:rPr lang="vi-VN" sz="2800" b="1" dirty="0">
                <a:latin typeface="Cambria" pitchFamily="18" charset="0"/>
                <a:ea typeface="Cambria" pitchFamily="18" charset="0"/>
                <a:cs typeface="Times New Roman"/>
              </a:rPr>
              <a:t>có khí hậu nhiệt đới ẩm gió mùa.</a:t>
            </a:r>
          </a:p>
          <a:p>
            <a:pPr marL="457200" indent="-457200" algn="just">
              <a:lnSpc>
                <a:spcPct val="115000"/>
              </a:lnSpc>
              <a:spcBef>
                <a:spcPts val="600"/>
              </a:spcBef>
              <a:spcAft>
                <a:spcPts val="0"/>
              </a:spcAft>
              <a:buFontTx/>
              <a:buChar char="-"/>
            </a:pPr>
            <a:r>
              <a:rPr lang="vi-VN" sz="2800" b="1" smtClean="0">
                <a:solidFill>
                  <a:srgbClr val="FF0000"/>
                </a:solidFill>
                <a:latin typeface="Cambria" pitchFamily="18" charset="0"/>
                <a:ea typeface="Cambria" pitchFamily="18" charset="0"/>
                <a:cs typeface="Times New Roman"/>
              </a:rPr>
              <a:t>Vùng </a:t>
            </a:r>
            <a:r>
              <a:rPr lang="vi-VN" sz="2800" b="1" dirty="0">
                <a:solidFill>
                  <a:srgbClr val="FF0000"/>
                </a:solidFill>
                <a:latin typeface="Cambria" pitchFamily="18" charset="0"/>
                <a:ea typeface="Cambria" pitchFamily="18" charset="0"/>
                <a:cs typeface="Times New Roman"/>
              </a:rPr>
              <a:t>đồi núi phía tây </a:t>
            </a:r>
            <a:r>
              <a:rPr lang="vi-VN" sz="2800" b="1" dirty="0">
                <a:latin typeface="Cambria" pitchFamily="18" charset="0"/>
                <a:ea typeface="Cambria" pitchFamily="18" charset="0"/>
                <a:cs typeface="Times New Roman"/>
              </a:rPr>
              <a:t>khí hậu phân hóa phức tạp do tác động của gió mùa và hướng của các dãy </a:t>
            </a:r>
            <a:r>
              <a:rPr lang="vi-VN" sz="2800" b="1">
                <a:latin typeface="Cambria" pitchFamily="18" charset="0"/>
                <a:ea typeface="Cambria" pitchFamily="18" charset="0"/>
                <a:cs typeface="Times New Roman"/>
              </a:rPr>
              <a:t>núi</a:t>
            </a:r>
            <a:r>
              <a:rPr lang="vi-VN" sz="2800" b="1" smtClean="0">
                <a:latin typeface="Cambria" pitchFamily="18" charset="0"/>
                <a:ea typeface="Cambria" pitchFamily="18" charset="0"/>
                <a:cs typeface="Times New Roman"/>
              </a:rPr>
              <a:t>.</a:t>
            </a:r>
            <a:endParaRPr lang="en-US" sz="2800" b="1" smtClean="0">
              <a:latin typeface="Cambria" pitchFamily="18" charset="0"/>
              <a:ea typeface="Cambria" pitchFamily="18" charset="0"/>
              <a:cs typeface="Times New Roman"/>
            </a:endParaRPr>
          </a:p>
          <a:p>
            <a:pPr marL="457200" lvl="0" indent="-457200" algn="just">
              <a:lnSpc>
                <a:spcPct val="115000"/>
              </a:lnSpc>
              <a:spcBef>
                <a:spcPts val="600"/>
              </a:spcBef>
              <a:buFontTx/>
              <a:buChar char="-"/>
            </a:pPr>
            <a:r>
              <a:rPr lang="en-US" sz="2800" b="1">
                <a:latin typeface="Cambria" pitchFamily="18" charset="0"/>
                <a:ea typeface="Cambria" pitchFamily="18" charset="0"/>
              </a:rPr>
              <a:t>Nguyên nhân: </a:t>
            </a:r>
            <a:r>
              <a:rPr lang="vi-VN" sz="2800">
                <a:latin typeface="Cambria" pitchFamily="18" charset="0"/>
                <a:ea typeface="Cambria" pitchFamily="18" charset="0"/>
              </a:rPr>
              <a:t>Địa hình kết hợp với hướng gió làm cho khí hậu nước ta phân hóa Đông – Tây</a:t>
            </a:r>
            <a:r>
              <a:rPr lang="en-US" sz="2800">
                <a:latin typeface="Cambria" pitchFamily="18" charset="0"/>
                <a:ea typeface="Cambria" pitchFamily="18" charset="0"/>
              </a:rPr>
              <a:t>.</a:t>
            </a:r>
          </a:p>
          <a:p>
            <a:pPr marL="457200" indent="-457200" algn="just">
              <a:lnSpc>
                <a:spcPct val="115000"/>
              </a:lnSpc>
              <a:spcBef>
                <a:spcPts val="600"/>
              </a:spcBef>
              <a:spcAft>
                <a:spcPts val="0"/>
              </a:spcAft>
              <a:buFontTx/>
              <a:buChar char="-"/>
            </a:pPr>
            <a:endParaRPr lang="vi-VN" sz="2800" b="1"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pic>
        <p:nvPicPr>
          <p:cNvPr id="22" name="Picture 21"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269486" y="1163311"/>
            <a:ext cx="1433576" cy="7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Untitled-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800"/>
            <a:ext cx="8813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Freeform 5"/>
          <p:cNvSpPr>
            <a:spLocks/>
          </p:cNvSpPr>
          <p:nvPr/>
        </p:nvSpPr>
        <p:spPr bwMode="auto">
          <a:xfrm>
            <a:off x="2289175" y="495300"/>
            <a:ext cx="4410075" cy="6105525"/>
          </a:xfrm>
          <a:custGeom>
            <a:avLst/>
            <a:gdLst>
              <a:gd name="T0" fmla="*/ 187325 w 4410075"/>
              <a:gd name="T1" fmla="*/ 152400 h 6105525"/>
              <a:gd name="T2" fmla="*/ 1158875 w 4410075"/>
              <a:gd name="T3" fmla="*/ 1143000 h 6105525"/>
              <a:gd name="T4" fmla="*/ 1673225 w 4410075"/>
              <a:gd name="T5" fmla="*/ 1676400 h 6105525"/>
              <a:gd name="T6" fmla="*/ 1958975 w 4410075"/>
              <a:gd name="T7" fmla="*/ 1676400 h 6105525"/>
              <a:gd name="T8" fmla="*/ 1997075 w 4410075"/>
              <a:gd name="T9" fmla="*/ 2076450 h 6105525"/>
              <a:gd name="T10" fmla="*/ 2492375 w 4410075"/>
              <a:gd name="T11" fmla="*/ 2705100 h 6105525"/>
              <a:gd name="T12" fmla="*/ 2987675 w 4410075"/>
              <a:gd name="T13" fmla="*/ 3295650 h 6105525"/>
              <a:gd name="T14" fmla="*/ 3559175 w 4410075"/>
              <a:gd name="T15" fmla="*/ 3600450 h 6105525"/>
              <a:gd name="T16" fmla="*/ 3806825 w 4410075"/>
              <a:gd name="T17" fmla="*/ 3848100 h 6105525"/>
              <a:gd name="T18" fmla="*/ 3940175 w 4410075"/>
              <a:gd name="T19" fmla="*/ 4514850 h 6105525"/>
              <a:gd name="T20" fmla="*/ 4397375 w 4410075"/>
              <a:gd name="T21" fmla="*/ 5429250 h 6105525"/>
              <a:gd name="T22" fmla="*/ 3863975 w 4410075"/>
              <a:gd name="T23" fmla="*/ 6096000 h 6105525"/>
              <a:gd name="T24" fmla="*/ 3387725 w 4410075"/>
              <a:gd name="T25" fmla="*/ 5372100 h 6105525"/>
              <a:gd name="T26" fmla="*/ 3121025 w 4410075"/>
              <a:gd name="T27" fmla="*/ 4248150 h 6105525"/>
              <a:gd name="T28" fmla="*/ 2473325 w 4410075"/>
              <a:gd name="T29" fmla="*/ 3409950 h 6105525"/>
              <a:gd name="T30" fmla="*/ 2054225 w 4410075"/>
              <a:gd name="T31" fmla="*/ 2724150 h 6105525"/>
              <a:gd name="T32" fmla="*/ 1501775 w 4410075"/>
              <a:gd name="T33" fmla="*/ 2152650 h 6105525"/>
              <a:gd name="T34" fmla="*/ 758825 w 4410075"/>
              <a:gd name="T35" fmla="*/ 1581150 h 6105525"/>
              <a:gd name="T36" fmla="*/ 168275 w 4410075"/>
              <a:gd name="T37" fmla="*/ 628650 h 6105525"/>
              <a:gd name="T38" fmla="*/ 34925 w 4410075"/>
              <a:gd name="T39" fmla="*/ 228600 h 6105525"/>
              <a:gd name="T40" fmla="*/ 187325 w 4410075"/>
              <a:gd name="T41" fmla="*/ 152400 h 61055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10075"/>
              <a:gd name="T64" fmla="*/ 0 h 6105525"/>
              <a:gd name="T65" fmla="*/ 4410075 w 4410075"/>
              <a:gd name="T66" fmla="*/ 6105525 h 61055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10075" h="6105525">
                <a:moveTo>
                  <a:pt x="187325" y="152400"/>
                </a:moveTo>
                <a:cubicBezTo>
                  <a:pt x="374650" y="304800"/>
                  <a:pt x="911225" y="889000"/>
                  <a:pt x="1158875" y="1143000"/>
                </a:cubicBezTo>
                <a:cubicBezTo>
                  <a:pt x="1406525" y="1397000"/>
                  <a:pt x="1539875" y="1587500"/>
                  <a:pt x="1673225" y="1676400"/>
                </a:cubicBezTo>
                <a:cubicBezTo>
                  <a:pt x="1806575" y="1765300"/>
                  <a:pt x="1905000" y="1609725"/>
                  <a:pt x="1958975" y="1676400"/>
                </a:cubicBezTo>
                <a:cubicBezTo>
                  <a:pt x="2012950" y="1743075"/>
                  <a:pt x="1908175" y="1905000"/>
                  <a:pt x="1997075" y="2076450"/>
                </a:cubicBezTo>
                <a:cubicBezTo>
                  <a:pt x="2085975" y="2247900"/>
                  <a:pt x="2327275" y="2501900"/>
                  <a:pt x="2492375" y="2705100"/>
                </a:cubicBezTo>
                <a:cubicBezTo>
                  <a:pt x="2657475" y="2908300"/>
                  <a:pt x="2809875" y="3146425"/>
                  <a:pt x="2987675" y="3295650"/>
                </a:cubicBezTo>
                <a:cubicBezTo>
                  <a:pt x="3165475" y="3444875"/>
                  <a:pt x="3422650" y="3508375"/>
                  <a:pt x="3559175" y="3600450"/>
                </a:cubicBezTo>
                <a:cubicBezTo>
                  <a:pt x="3695700" y="3692525"/>
                  <a:pt x="3743325" y="3695700"/>
                  <a:pt x="3806825" y="3848100"/>
                </a:cubicBezTo>
                <a:cubicBezTo>
                  <a:pt x="3870325" y="4000500"/>
                  <a:pt x="3841750" y="4251325"/>
                  <a:pt x="3940175" y="4514850"/>
                </a:cubicBezTo>
                <a:cubicBezTo>
                  <a:pt x="4038600" y="4778375"/>
                  <a:pt x="4410075" y="5165725"/>
                  <a:pt x="4397375" y="5429250"/>
                </a:cubicBezTo>
                <a:cubicBezTo>
                  <a:pt x="4384675" y="5692775"/>
                  <a:pt x="4032250" y="6105525"/>
                  <a:pt x="3863975" y="6096000"/>
                </a:cubicBezTo>
                <a:cubicBezTo>
                  <a:pt x="3695700" y="6086475"/>
                  <a:pt x="3511550" y="5680075"/>
                  <a:pt x="3387725" y="5372100"/>
                </a:cubicBezTo>
                <a:cubicBezTo>
                  <a:pt x="3263900" y="5064125"/>
                  <a:pt x="3273425" y="4575175"/>
                  <a:pt x="3121025" y="4248150"/>
                </a:cubicBezTo>
                <a:cubicBezTo>
                  <a:pt x="2968625" y="3921125"/>
                  <a:pt x="2651125" y="3663950"/>
                  <a:pt x="2473325" y="3409950"/>
                </a:cubicBezTo>
                <a:cubicBezTo>
                  <a:pt x="2295525" y="3155950"/>
                  <a:pt x="2216150" y="2933700"/>
                  <a:pt x="2054225" y="2724150"/>
                </a:cubicBezTo>
                <a:cubicBezTo>
                  <a:pt x="1892300" y="2514600"/>
                  <a:pt x="1717675" y="2343150"/>
                  <a:pt x="1501775" y="2152650"/>
                </a:cubicBezTo>
                <a:cubicBezTo>
                  <a:pt x="1285875" y="1962150"/>
                  <a:pt x="981075" y="1835150"/>
                  <a:pt x="758825" y="1581150"/>
                </a:cubicBezTo>
                <a:cubicBezTo>
                  <a:pt x="536575" y="1327150"/>
                  <a:pt x="288925" y="854075"/>
                  <a:pt x="168275" y="628650"/>
                </a:cubicBezTo>
                <a:cubicBezTo>
                  <a:pt x="47625" y="403225"/>
                  <a:pt x="31750" y="311150"/>
                  <a:pt x="34925" y="228600"/>
                </a:cubicBezTo>
                <a:cubicBezTo>
                  <a:pt x="38100" y="146050"/>
                  <a:pt x="0" y="0"/>
                  <a:pt x="187325" y="152400"/>
                </a:cubicBezTo>
                <a:close/>
              </a:path>
            </a:pathLst>
          </a:custGeom>
          <a:noFill/>
          <a:ln w="38100" cmpd="sng">
            <a:solidFill>
              <a:srgbClr val="FF0000"/>
            </a:solidFill>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4" name="Cloud 25"/>
          <p:cNvSpPr>
            <a:spLocks/>
          </p:cNvSpPr>
          <p:nvPr/>
        </p:nvSpPr>
        <p:spPr bwMode="auto">
          <a:xfrm rot="-1980282">
            <a:off x="254000" y="2887663"/>
            <a:ext cx="865188"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FFFFFF"/>
          </a:solidFill>
          <a:ln w="9525" cmpd="sng">
            <a:solidFill>
              <a:srgbClr val="0000FF"/>
            </a:solidFill>
            <a:bevel/>
            <a:headEnd/>
            <a:tailEnd/>
          </a:ln>
        </p:spPr>
        <p:txBody>
          <a:bodyPr/>
          <a:lstStyle/>
          <a:p>
            <a:endParaRPr lang="en-US"/>
          </a:p>
        </p:txBody>
      </p:sp>
      <p:sp>
        <p:nvSpPr>
          <p:cNvPr id="25605" name="Cloud 28"/>
          <p:cNvSpPr>
            <a:spLocks/>
          </p:cNvSpPr>
          <p:nvPr/>
        </p:nvSpPr>
        <p:spPr bwMode="auto">
          <a:xfrm rot="-1980282">
            <a:off x="635000" y="3721100"/>
            <a:ext cx="865188"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FFFFFF"/>
          </a:solidFill>
          <a:ln w="9525" cmpd="sng">
            <a:solidFill>
              <a:srgbClr val="0000FF"/>
            </a:solidFill>
            <a:bevel/>
            <a:headEnd/>
            <a:tailEnd/>
          </a:ln>
        </p:spPr>
        <p:txBody>
          <a:bodyPr/>
          <a:lstStyle/>
          <a:p>
            <a:endParaRPr lang="en-US"/>
          </a:p>
        </p:txBody>
      </p:sp>
      <p:sp>
        <p:nvSpPr>
          <p:cNvPr id="25606" name="Cloud 29"/>
          <p:cNvSpPr>
            <a:spLocks/>
          </p:cNvSpPr>
          <p:nvPr/>
        </p:nvSpPr>
        <p:spPr bwMode="auto">
          <a:xfrm rot="-1980282">
            <a:off x="966788" y="4221163"/>
            <a:ext cx="863600"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FFFFFF"/>
          </a:solidFill>
          <a:ln w="9525" cmpd="sng">
            <a:solidFill>
              <a:srgbClr val="0000FF"/>
            </a:solidFill>
            <a:bevel/>
            <a:headEnd/>
            <a:tailEnd/>
          </a:ln>
        </p:spPr>
        <p:txBody>
          <a:bodyPr/>
          <a:lstStyle/>
          <a:p>
            <a:endParaRPr lang="en-US"/>
          </a:p>
        </p:txBody>
      </p:sp>
      <p:sp>
        <p:nvSpPr>
          <p:cNvPr id="25607" name="Cloud 30"/>
          <p:cNvSpPr>
            <a:spLocks/>
          </p:cNvSpPr>
          <p:nvPr/>
        </p:nvSpPr>
        <p:spPr bwMode="auto">
          <a:xfrm rot="-1980282">
            <a:off x="3878263" y="5794375"/>
            <a:ext cx="865187"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FFFFFF"/>
          </a:solidFill>
          <a:ln w="9525" cmpd="sng">
            <a:solidFill>
              <a:srgbClr val="0000FF"/>
            </a:solidFill>
            <a:bevel/>
            <a:headEnd/>
            <a:tailEnd/>
          </a:ln>
        </p:spPr>
        <p:txBody>
          <a:bodyPr/>
          <a:lstStyle/>
          <a:p>
            <a:endParaRPr lang="en-US"/>
          </a:p>
        </p:txBody>
      </p:sp>
      <p:sp>
        <p:nvSpPr>
          <p:cNvPr id="25608" name="Cloud 31"/>
          <p:cNvSpPr>
            <a:spLocks/>
          </p:cNvSpPr>
          <p:nvPr/>
        </p:nvSpPr>
        <p:spPr bwMode="auto">
          <a:xfrm rot="-1555276">
            <a:off x="2455863" y="5756275"/>
            <a:ext cx="865187"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bg1"/>
          </a:solidFill>
          <a:ln w="9525" cmpd="sng">
            <a:solidFill>
              <a:srgbClr val="0000FF"/>
            </a:solidFill>
            <a:bevel/>
            <a:headEnd/>
            <a:tailEnd/>
          </a:ln>
        </p:spPr>
        <p:txBody>
          <a:bodyPr/>
          <a:lstStyle/>
          <a:p>
            <a:endParaRPr lang="en-US"/>
          </a:p>
        </p:txBody>
      </p:sp>
      <p:sp>
        <p:nvSpPr>
          <p:cNvPr id="25609" name="Cloud 32"/>
          <p:cNvSpPr>
            <a:spLocks/>
          </p:cNvSpPr>
          <p:nvPr/>
        </p:nvSpPr>
        <p:spPr bwMode="auto">
          <a:xfrm rot="-1771055">
            <a:off x="1500188" y="5073650"/>
            <a:ext cx="863600" cy="501650"/>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2147483646 w 43200"/>
              <a:gd name="T45" fmla="*/ 2147483646 h 43200"/>
              <a:gd name="T46" fmla="*/ 2147483646 w 43200"/>
              <a:gd name="T47" fmla="*/ 2147483646 h 43200"/>
              <a:gd name="T48" fmla="*/ 2147483646 w 43200"/>
              <a:gd name="T49" fmla="*/ 2147483646 h 43200"/>
              <a:gd name="T50" fmla="*/ 2147483646 w 43200"/>
              <a:gd name="T51" fmla="*/ 2147483646 h 43200"/>
              <a:gd name="T52" fmla="*/ 2147483646 w 43200"/>
              <a:gd name="T53" fmla="*/ 2147483646 h 43200"/>
              <a:gd name="T54" fmla="*/ 2147483646 w 43200"/>
              <a:gd name="T55" fmla="*/ 2147483646 h 43200"/>
              <a:gd name="T56" fmla="*/ 2147483646 w 43200"/>
              <a:gd name="T57" fmla="*/ 2147483646 h 43200"/>
              <a:gd name="T58" fmla="*/ 2147483646 w 43200"/>
              <a:gd name="T59" fmla="*/ 2147483646 h 43200"/>
              <a:gd name="T60" fmla="*/ 2147483646 w 43200"/>
              <a:gd name="T61" fmla="*/ 2147483646 h 43200"/>
              <a:gd name="T62" fmla="*/ 2147483646 w 43200"/>
              <a:gd name="T63" fmla="*/ 2147483646 h 43200"/>
              <a:gd name="T64" fmla="*/ 2147483646 w 43200"/>
              <a:gd name="T65" fmla="*/ 2147483646 h 43200"/>
              <a:gd name="T66" fmla="*/ 2147483646 w 43200"/>
              <a:gd name="T67" fmla="*/ 2147483646 h 43200"/>
              <a:gd name="T68" fmla="*/ 2147483646 w 43200"/>
              <a:gd name="T69" fmla="*/ 2147483646 h 43200"/>
              <a:gd name="T70" fmla="*/ 2147483646 w 43200"/>
              <a:gd name="T71" fmla="*/ 2147483646 h 43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5954 w 43200"/>
              <a:gd name="T109" fmla="*/ 6524 h 43200"/>
              <a:gd name="T110" fmla="*/ 34174 w 43200"/>
              <a:gd name="T111" fmla="*/ 34674 h 43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bg1"/>
          </a:solidFill>
          <a:ln w="9525" cmpd="sng">
            <a:solidFill>
              <a:srgbClr val="0000FF"/>
            </a:solidFill>
            <a:bevel/>
            <a:headEnd/>
            <a:tailEnd/>
          </a:ln>
        </p:spPr>
        <p:txBody>
          <a:bodyPr/>
          <a:lstStyle/>
          <a:p>
            <a:endParaRPr lang="en-US"/>
          </a:p>
        </p:txBody>
      </p:sp>
      <p:sp>
        <p:nvSpPr>
          <p:cNvPr id="25610" name="Right Arrow 6"/>
          <p:cNvSpPr>
            <a:spLocks noChangeArrowheads="1"/>
          </p:cNvSpPr>
          <p:nvPr/>
        </p:nvSpPr>
        <p:spPr bwMode="auto">
          <a:xfrm rot="-1934487">
            <a:off x="0" y="4313238"/>
            <a:ext cx="838200" cy="155575"/>
          </a:xfrm>
          <a:prstGeom prst="rightArrow">
            <a:avLst>
              <a:gd name="adj1" fmla="val 50000"/>
              <a:gd name="adj2" fmla="val 50036"/>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
        <p:nvSpPr>
          <p:cNvPr id="25611" name="Right Arrow 9"/>
          <p:cNvSpPr>
            <a:spLocks noChangeArrowheads="1"/>
          </p:cNvSpPr>
          <p:nvPr/>
        </p:nvSpPr>
        <p:spPr bwMode="auto">
          <a:xfrm rot="-1934487">
            <a:off x="341313" y="4897438"/>
            <a:ext cx="838200" cy="155575"/>
          </a:xfrm>
          <a:prstGeom prst="rightArrow">
            <a:avLst>
              <a:gd name="adj1" fmla="val 50000"/>
              <a:gd name="adj2" fmla="val 50036"/>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
        <p:nvSpPr>
          <p:cNvPr id="25612" name="Right Arrow 13"/>
          <p:cNvSpPr>
            <a:spLocks noChangeArrowheads="1"/>
          </p:cNvSpPr>
          <p:nvPr/>
        </p:nvSpPr>
        <p:spPr bwMode="auto">
          <a:xfrm rot="-1934487">
            <a:off x="773113" y="5622925"/>
            <a:ext cx="838200" cy="155575"/>
          </a:xfrm>
          <a:prstGeom prst="rightArrow">
            <a:avLst>
              <a:gd name="adj1" fmla="val 50000"/>
              <a:gd name="adj2" fmla="val 50036"/>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
        <p:nvSpPr>
          <p:cNvPr id="25613" name="Right Arrow 14"/>
          <p:cNvSpPr>
            <a:spLocks noChangeArrowheads="1"/>
          </p:cNvSpPr>
          <p:nvPr/>
        </p:nvSpPr>
        <p:spPr bwMode="auto">
          <a:xfrm rot="-1934487">
            <a:off x="3595688" y="6132513"/>
            <a:ext cx="838200" cy="155575"/>
          </a:xfrm>
          <a:prstGeom prst="rightArrow">
            <a:avLst>
              <a:gd name="adj1" fmla="val 50000"/>
              <a:gd name="adj2" fmla="val 50036"/>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
        <p:nvSpPr>
          <p:cNvPr id="25614" name="Right Arrow 15"/>
          <p:cNvSpPr>
            <a:spLocks noChangeArrowheads="1"/>
          </p:cNvSpPr>
          <p:nvPr/>
        </p:nvSpPr>
        <p:spPr bwMode="auto">
          <a:xfrm rot="-1934487">
            <a:off x="1816100" y="6335713"/>
            <a:ext cx="838200" cy="155575"/>
          </a:xfrm>
          <a:prstGeom prst="rightArrow">
            <a:avLst>
              <a:gd name="adj1" fmla="val 50000"/>
              <a:gd name="adj2" fmla="val 50036"/>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
        <p:nvSpPr>
          <p:cNvPr id="25615" name="Right Arrow 16"/>
          <p:cNvSpPr>
            <a:spLocks noChangeArrowheads="1"/>
          </p:cNvSpPr>
          <p:nvPr/>
        </p:nvSpPr>
        <p:spPr bwMode="auto">
          <a:xfrm rot="-1934487">
            <a:off x="0" y="3279775"/>
            <a:ext cx="838200" cy="155575"/>
          </a:xfrm>
          <a:prstGeom prst="rightArrow">
            <a:avLst>
              <a:gd name="adj1" fmla="val 50000"/>
              <a:gd name="adj2" fmla="val 134694"/>
            </a:avLst>
          </a:prstGeom>
          <a:gradFill rotWithShape="0">
            <a:gsLst>
              <a:gs pos="0">
                <a:srgbClr val="00B0F0"/>
              </a:gs>
              <a:gs pos="30000">
                <a:srgbClr val="66008F"/>
              </a:gs>
              <a:gs pos="64999">
                <a:srgbClr val="BA0066"/>
              </a:gs>
              <a:gs pos="89999">
                <a:srgbClr val="FF0000"/>
              </a:gs>
              <a:gs pos="100000">
                <a:srgbClr val="FF0000"/>
              </a:gs>
              <a:gs pos="100000">
                <a:srgbClr val="FF8200"/>
              </a:gs>
            </a:gsLst>
            <a:lin ang="5400000"/>
          </a:gradFill>
          <a:ln w="9525">
            <a:solidFill>
              <a:schemeClr val="tx1"/>
            </a:solidFill>
            <a:bevel/>
            <a:headEnd/>
            <a:tailEnd/>
          </a:ln>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sz="2400" b="0">
              <a:solidFill>
                <a:schemeClr val="tx1"/>
              </a:solidFill>
            </a:endParaRPr>
          </a:p>
        </p:txBody>
      </p:sp>
    </p:spTree>
    <p:extLst>
      <p:ext uri="{BB962C8B-B14F-4D97-AF65-F5344CB8AC3E}">
        <p14:creationId xmlns:p14="http://schemas.microsoft.com/office/powerpoint/2010/main" val="393020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edge">
                                      <p:cBhvr>
                                        <p:cTn id="7" dur="20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wedge">
                                      <p:cBhvr>
                                        <p:cTn id="12" dur="2000"/>
                                        <p:tgtEl>
                                          <p:spTgt spid="256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repeatCount="indefinite" fill="hold" nodeType="clickEffect">
                                  <p:stCondLst>
                                    <p:cond delay="0"/>
                                  </p:stCondLst>
                                  <p:childTnLst>
                                    <p:animEffect transition="out" filter="fade">
                                      <p:cBhvr>
                                        <p:cTn id="16" dur="1000" tmFilter="0, 0; .2, .5; .8, .5; 1, 0"/>
                                        <p:tgtEl>
                                          <p:spTgt spid="25603"/>
                                        </p:tgtEl>
                                      </p:cBhvr>
                                    </p:animEffect>
                                    <p:animScale>
                                      <p:cBhvr>
                                        <p:cTn id="17" dur="500" autoRev="1" fill="hold"/>
                                        <p:tgtEl>
                                          <p:spTgt spid="25603"/>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5604"/>
                                        </p:tgtEl>
                                        <p:attrNameLst>
                                          <p:attrName>style.visibility</p:attrName>
                                        </p:attrNameLst>
                                      </p:cBhvr>
                                      <p:to>
                                        <p:strVal val="visible"/>
                                      </p:to>
                                    </p:set>
                                    <p:animEffect transition="in" filter="wedge">
                                      <p:cBhvr>
                                        <p:cTn id="22" dur="2000"/>
                                        <p:tgtEl>
                                          <p:spTgt spid="25604"/>
                                        </p:tgtEl>
                                      </p:cBhvr>
                                    </p:animEffect>
                                  </p:childTnLst>
                                </p:cTn>
                              </p:par>
                              <p:par>
                                <p:cTn id="23" presetID="20" presetClass="entr" presetSubtype="0" fill="hold" nodeType="withEffect">
                                  <p:stCondLst>
                                    <p:cond delay="0"/>
                                  </p:stCondLst>
                                  <p:childTnLst>
                                    <p:set>
                                      <p:cBhvr>
                                        <p:cTn id="24" dur="1" fill="hold">
                                          <p:stCondLst>
                                            <p:cond delay="0"/>
                                          </p:stCondLst>
                                        </p:cTn>
                                        <p:tgtEl>
                                          <p:spTgt spid="25605"/>
                                        </p:tgtEl>
                                        <p:attrNameLst>
                                          <p:attrName>style.visibility</p:attrName>
                                        </p:attrNameLst>
                                      </p:cBhvr>
                                      <p:to>
                                        <p:strVal val="visible"/>
                                      </p:to>
                                    </p:set>
                                    <p:animEffect transition="in" filter="wedge">
                                      <p:cBhvr>
                                        <p:cTn id="25" dur="2000"/>
                                        <p:tgtEl>
                                          <p:spTgt spid="25605"/>
                                        </p:tgtEl>
                                      </p:cBhvr>
                                    </p:animEffect>
                                  </p:childTnLst>
                                </p:cTn>
                              </p:par>
                              <p:par>
                                <p:cTn id="26" presetID="20" presetClass="entr" presetSubtype="0" fill="hold" nodeType="withEffect">
                                  <p:stCondLst>
                                    <p:cond delay="0"/>
                                  </p:stCondLst>
                                  <p:childTnLst>
                                    <p:set>
                                      <p:cBhvr>
                                        <p:cTn id="27" dur="1" fill="hold">
                                          <p:stCondLst>
                                            <p:cond delay="0"/>
                                          </p:stCondLst>
                                        </p:cTn>
                                        <p:tgtEl>
                                          <p:spTgt spid="25606"/>
                                        </p:tgtEl>
                                        <p:attrNameLst>
                                          <p:attrName>style.visibility</p:attrName>
                                        </p:attrNameLst>
                                      </p:cBhvr>
                                      <p:to>
                                        <p:strVal val="visible"/>
                                      </p:to>
                                    </p:set>
                                    <p:animEffect transition="in" filter="wedge">
                                      <p:cBhvr>
                                        <p:cTn id="28" dur="2000"/>
                                        <p:tgtEl>
                                          <p:spTgt spid="25606"/>
                                        </p:tgtEl>
                                      </p:cBhvr>
                                    </p:animEffect>
                                  </p:childTnLst>
                                </p:cTn>
                              </p:par>
                              <p:par>
                                <p:cTn id="29" presetID="20" presetClass="entr" presetSubtype="0" fill="hold" nodeType="withEffect">
                                  <p:stCondLst>
                                    <p:cond delay="0"/>
                                  </p:stCondLst>
                                  <p:childTnLst>
                                    <p:set>
                                      <p:cBhvr>
                                        <p:cTn id="30" dur="1" fill="hold">
                                          <p:stCondLst>
                                            <p:cond delay="0"/>
                                          </p:stCondLst>
                                        </p:cTn>
                                        <p:tgtEl>
                                          <p:spTgt spid="25609"/>
                                        </p:tgtEl>
                                        <p:attrNameLst>
                                          <p:attrName>style.visibility</p:attrName>
                                        </p:attrNameLst>
                                      </p:cBhvr>
                                      <p:to>
                                        <p:strVal val="visible"/>
                                      </p:to>
                                    </p:set>
                                    <p:animEffect transition="in" filter="wedge">
                                      <p:cBhvr>
                                        <p:cTn id="31" dur="2000"/>
                                        <p:tgtEl>
                                          <p:spTgt spid="25609"/>
                                        </p:tgtEl>
                                      </p:cBhvr>
                                    </p:animEffect>
                                  </p:childTnLst>
                                </p:cTn>
                              </p:par>
                              <p:par>
                                <p:cTn id="32" presetID="20" presetClass="entr" presetSubtype="0" fill="hold" nodeType="withEffect">
                                  <p:stCondLst>
                                    <p:cond delay="0"/>
                                  </p:stCondLst>
                                  <p:childTnLst>
                                    <p:set>
                                      <p:cBhvr>
                                        <p:cTn id="33" dur="1" fill="hold">
                                          <p:stCondLst>
                                            <p:cond delay="0"/>
                                          </p:stCondLst>
                                        </p:cTn>
                                        <p:tgtEl>
                                          <p:spTgt spid="25608"/>
                                        </p:tgtEl>
                                        <p:attrNameLst>
                                          <p:attrName>style.visibility</p:attrName>
                                        </p:attrNameLst>
                                      </p:cBhvr>
                                      <p:to>
                                        <p:strVal val="visible"/>
                                      </p:to>
                                    </p:set>
                                    <p:animEffect transition="in" filter="wedge">
                                      <p:cBhvr>
                                        <p:cTn id="34" dur="2000"/>
                                        <p:tgtEl>
                                          <p:spTgt spid="25608"/>
                                        </p:tgtEl>
                                      </p:cBhvr>
                                    </p:animEffect>
                                  </p:childTnLst>
                                </p:cTn>
                              </p:par>
                              <p:par>
                                <p:cTn id="35" presetID="20" presetClass="entr" presetSubtype="0" fill="hold" nodeType="withEffect">
                                  <p:stCondLst>
                                    <p:cond delay="0"/>
                                  </p:stCondLst>
                                  <p:childTnLst>
                                    <p:set>
                                      <p:cBhvr>
                                        <p:cTn id="36" dur="1" fill="hold">
                                          <p:stCondLst>
                                            <p:cond delay="0"/>
                                          </p:stCondLst>
                                        </p:cTn>
                                        <p:tgtEl>
                                          <p:spTgt spid="25607"/>
                                        </p:tgtEl>
                                        <p:attrNameLst>
                                          <p:attrName>style.visibility</p:attrName>
                                        </p:attrNameLst>
                                      </p:cBhvr>
                                      <p:to>
                                        <p:strVal val="visible"/>
                                      </p:to>
                                    </p:set>
                                    <p:animEffect transition="in" filter="wedge">
                                      <p:cBhvr>
                                        <p:cTn id="37" dur="2000"/>
                                        <p:tgtEl>
                                          <p:spTgt spid="2560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repeatCount="indefinite" accel="50000" decel="50000" fill="hold" nodeType="clickEffect">
                                  <p:stCondLst>
                                    <p:cond delay="0"/>
                                  </p:stCondLst>
                                  <p:childTnLst>
                                    <p:animMotion origin="layout" path="M 0 0 L 0.30833 -0.27777 " pathEditMode="relative" rAng="0" ptsTypes="AA">
                                      <p:cBhvr>
                                        <p:cTn id="41" dur="2000" fill="hold"/>
                                        <p:tgtEl>
                                          <p:spTgt spid="25604"/>
                                        </p:tgtEl>
                                        <p:attrNameLst>
                                          <p:attrName>ppt_x,ppt_y</p:attrName>
                                        </p:attrNameLst>
                                      </p:cBhvr>
                                      <p:rCtr x="0" y="0"/>
                                    </p:animMotion>
                                  </p:childTnLst>
                                </p:cTn>
                              </p:par>
                              <p:par>
                                <p:cTn id="42" presetID="0" presetClass="path" presetSubtype="0" repeatCount="indefinite" accel="50000" decel="50000" fill="hold" nodeType="withEffect">
                                  <p:stCondLst>
                                    <p:cond delay="0"/>
                                  </p:stCondLst>
                                  <p:childTnLst>
                                    <p:animMotion origin="layout" path="M -4.16667E-6 3.7037E-7 L 0.37032 -0.34282 " pathEditMode="relative" rAng="0" ptsTypes="AA">
                                      <p:cBhvr>
                                        <p:cTn id="43" dur="2000" fill="hold"/>
                                        <p:tgtEl>
                                          <p:spTgt spid="25605"/>
                                        </p:tgtEl>
                                        <p:attrNameLst>
                                          <p:attrName>ppt_x,ppt_y</p:attrName>
                                        </p:attrNameLst>
                                      </p:cBhvr>
                                      <p:rCtr x="18500" y="-17100"/>
                                    </p:animMotion>
                                  </p:childTnLst>
                                </p:cTn>
                              </p:par>
                              <p:par>
                                <p:cTn id="44" presetID="0" presetClass="path" presetSubtype="0" repeatCount="indefinite" accel="50000" decel="50000" fill="hold" nodeType="withEffect">
                                  <p:stCondLst>
                                    <p:cond delay="0"/>
                                  </p:stCondLst>
                                  <p:childTnLst>
                                    <p:animMotion origin="layout" path="M 0 2.59259E-6 L 0.38333 -0.36505 " pathEditMode="relative" rAng="0" ptsTypes="AA">
                                      <p:cBhvr>
                                        <p:cTn id="45" dur="2000" fill="hold"/>
                                        <p:tgtEl>
                                          <p:spTgt spid="25606"/>
                                        </p:tgtEl>
                                        <p:attrNameLst>
                                          <p:attrName>ppt_x,ppt_y</p:attrName>
                                        </p:attrNameLst>
                                      </p:cBhvr>
                                      <p:rCtr x="19200" y="-18200"/>
                                    </p:animMotion>
                                  </p:childTnLst>
                                </p:cTn>
                              </p:par>
                              <p:par>
                                <p:cTn id="46" presetID="0" presetClass="path" presetSubtype="0" repeatCount="indefinite" accel="50000" decel="50000" fill="hold" nodeType="withEffect">
                                  <p:stCondLst>
                                    <p:cond delay="0"/>
                                  </p:stCondLst>
                                  <p:childTnLst>
                                    <p:animMotion origin="layout" path="M 0 -3.7037E-6 L 0.45 -0.39051 " pathEditMode="relative" rAng="0" ptsTypes="AA">
                                      <p:cBhvr>
                                        <p:cTn id="47" dur="2000" fill="hold"/>
                                        <p:tgtEl>
                                          <p:spTgt spid="25609"/>
                                        </p:tgtEl>
                                        <p:attrNameLst>
                                          <p:attrName>ppt_x,ppt_y</p:attrName>
                                        </p:attrNameLst>
                                      </p:cBhvr>
                                      <p:rCtr x="22500" y="-19400"/>
                                    </p:animMotion>
                                  </p:childTnLst>
                                </p:cTn>
                              </p:par>
                              <p:par>
                                <p:cTn id="48" presetID="0" presetClass="path" presetSubtype="0" repeatCount="indefinite" accel="50000" decel="50000" fill="hold" nodeType="withEffect">
                                  <p:stCondLst>
                                    <p:cond delay="0"/>
                                  </p:stCondLst>
                                  <p:childTnLst>
                                    <p:animMotion origin="layout" path="M 2.77778E-6 0 L 0.39548 -0.37778 " pathEditMode="relative" rAng="0" ptsTypes="AA">
                                      <p:cBhvr>
                                        <p:cTn id="49" dur="2000" fill="hold"/>
                                        <p:tgtEl>
                                          <p:spTgt spid="25608"/>
                                        </p:tgtEl>
                                        <p:attrNameLst>
                                          <p:attrName>ppt_x,ppt_y</p:attrName>
                                        </p:attrNameLst>
                                      </p:cBhvr>
                                      <p:rCtr x="19800" y="-18800"/>
                                    </p:animMotion>
                                  </p:childTnLst>
                                </p:cTn>
                              </p:par>
                              <p:par>
                                <p:cTn id="50" presetID="0" presetClass="path" presetSubtype="0" repeatCount="indefinite" accel="50000" decel="50000" fill="hold" nodeType="withEffect">
                                  <p:stCondLst>
                                    <p:cond delay="0"/>
                                  </p:stCondLst>
                                  <p:childTnLst>
                                    <p:animMotion origin="layout" path="M 0 0 L 0.30833 -0.27777 " pathEditMode="relative" rAng="0" ptsTypes="AA">
                                      <p:cBhvr>
                                        <p:cTn id="51" dur="2000" fill="hold"/>
                                        <p:tgtEl>
                                          <p:spTgt spid="25607"/>
                                        </p:tgtEl>
                                        <p:attrNameLst>
                                          <p:attrName>ppt_x,ppt_y</p:attrName>
                                        </p:attrNameLst>
                                      </p:cBhvr>
                                      <p:rCtr x="0" y="0"/>
                                    </p:animMotion>
                                  </p:childTnLst>
                                </p:cTn>
                              </p:par>
                            </p:childTnLst>
                          </p:cTn>
                        </p:par>
                      </p:childTnLst>
                    </p:cTn>
                  </p:par>
                  <p:par>
                    <p:cTn id="52" fill="hold" nodeType="clickPar">
                      <p:stCondLst>
                        <p:cond delay="indefinite"/>
                      </p:stCondLst>
                      <p:childTnLst>
                        <p:par>
                          <p:cTn id="53" fill="hold" nodeType="withGroup">
                            <p:stCondLst>
                              <p:cond delay="0"/>
                            </p:stCondLst>
                            <p:childTnLst>
                              <p:par>
                                <p:cTn id="54" presetID="20" presetClass="entr" presetSubtype="0" fill="hold" grpId="1" nodeType="clickEffect">
                                  <p:stCondLst>
                                    <p:cond delay="0"/>
                                  </p:stCondLst>
                                  <p:childTnLst>
                                    <p:set>
                                      <p:cBhvr>
                                        <p:cTn id="55" dur="1" fill="hold">
                                          <p:stCondLst>
                                            <p:cond delay="0"/>
                                          </p:stCondLst>
                                        </p:cTn>
                                        <p:tgtEl>
                                          <p:spTgt spid="25615"/>
                                        </p:tgtEl>
                                        <p:attrNameLst>
                                          <p:attrName>style.visibility</p:attrName>
                                        </p:attrNameLst>
                                      </p:cBhvr>
                                      <p:to>
                                        <p:strVal val="visible"/>
                                      </p:to>
                                    </p:set>
                                    <p:animEffect transition="in" filter="wedge">
                                      <p:cBhvr>
                                        <p:cTn id="56" dur="2000"/>
                                        <p:tgtEl>
                                          <p:spTgt spid="25615"/>
                                        </p:tgtEl>
                                      </p:cBhvr>
                                    </p:animEffect>
                                  </p:childTnLst>
                                </p:cTn>
                              </p:par>
                              <p:par>
                                <p:cTn id="57" presetID="20" presetClass="entr" presetSubtype="0" fill="hold" grpId="1" nodeType="withEffect">
                                  <p:stCondLst>
                                    <p:cond delay="0"/>
                                  </p:stCondLst>
                                  <p:childTnLst>
                                    <p:set>
                                      <p:cBhvr>
                                        <p:cTn id="58" dur="1" fill="hold">
                                          <p:stCondLst>
                                            <p:cond delay="0"/>
                                          </p:stCondLst>
                                        </p:cTn>
                                        <p:tgtEl>
                                          <p:spTgt spid="25610"/>
                                        </p:tgtEl>
                                        <p:attrNameLst>
                                          <p:attrName>style.visibility</p:attrName>
                                        </p:attrNameLst>
                                      </p:cBhvr>
                                      <p:to>
                                        <p:strVal val="visible"/>
                                      </p:to>
                                    </p:set>
                                    <p:animEffect transition="in" filter="wedge">
                                      <p:cBhvr>
                                        <p:cTn id="59" dur="2000"/>
                                        <p:tgtEl>
                                          <p:spTgt spid="25610"/>
                                        </p:tgtEl>
                                      </p:cBhvr>
                                    </p:animEffect>
                                  </p:childTnLst>
                                </p:cTn>
                              </p:par>
                              <p:par>
                                <p:cTn id="60" presetID="20" presetClass="entr" presetSubtype="0" fill="hold" grpId="1" nodeType="withEffect">
                                  <p:stCondLst>
                                    <p:cond delay="0"/>
                                  </p:stCondLst>
                                  <p:childTnLst>
                                    <p:set>
                                      <p:cBhvr>
                                        <p:cTn id="61" dur="1" fill="hold">
                                          <p:stCondLst>
                                            <p:cond delay="0"/>
                                          </p:stCondLst>
                                        </p:cTn>
                                        <p:tgtEl>
                                          <p:spTgt spid="25611"/>
                                        </p:tgtEl>
                                        <p:attrNameLst>
                                          <p:attrName>style.visibility</p:attrName>
                                        </p:attrNameLst>
                                      </p:cBhvr>
                                      <p:to>
                                        <p:strVal val="visible"/>
                                      </p:to>
                                    </p:set>
                                    <p:animEffect transition="in" filter="wedge">
                                      <p:cBhvr>
                                        <p:cTn id="62" dur="2000"/>
                                        <p:tgtEl>
                                          <p:spTgt spid="25611"/>
                                        </p:tgtEl>
                                      </p:cBhvr>
                                    </p:animEffect>
                                  </p:childTnLst>
                                </p:cTn>
                              </p:par>
                              <p:par>
                                <p:cTn id="63" presetID="20" presetClass="entr" presetSubtype="0" fill="hold" grpId="1" nodeType="withEffect">
                                  <p:stCondLst>
                                    <p:cond delay="0"/>
                                  </p:stCondLst>
                                  <p:childTnLst>
                                    <p:set>
                                      <p:cBhvr>
                                        <p:cTn id="64" dur="1" fill="hold">
                                          <p:stCondLst>
                                            <p:cond delay="0"/>
                                          </p:stCondLst>
                                        </p:cTn>
                                        <p:tgtEl>
                                          <p:spTgt spid="25612"/>
                                        </p:tgtEl>
                                        <p:attrNameLst>
                                          <p:attrName>style.visibility</p:attrName>
                                        </p:attrNameLst>
                                      </p:cBhvr>
                                      <p:to>
                                        <p:strVal val="visible"/>
                                      </p:to>
                                    </p:set>
                                    <p:animEffect transition="in" filter="wedge">
                                      <p:cBhvr>
                                        <p:cTn id="65" dur="2000"/>
                                        <p:tgtEl>
                                          <p:spTgt spid="25612"/>
                                        </p:tgtEl>
                                      </p:cBhvr>
                                    </p:animEffect>
                                  </p:childTnLst>
                                </p:cTn>
                              </p:par>
                              <p:par>
                                <p:cTn id="66" presetID="20" presetClass="entr" presetSubtype="0" fill="hold" grpId="1" nodeType="withEffect">
                                  <p:stCondLst>
                                    <p:cond delay="0"/>
                                  </p:stCondLst>
                                  <p:childTnLst>
                                    <p:set>
                                      <p:cBhvr>
                                        <p:cTn id="67" dur="1" fill="hold">
                                          <p:stCondLst>
                                            <p:cond delay="0"/>
                                          </p:stCondLst>
                                        </p:cTn>
                                        <p:tgtEl>
                                          <p:spTgt spid="25614"/>
                                        </p:tgtEl>
                                        <p:attrNameLst>
                                          <p:attrName>style.visibility</p:attrName>
                                        </p:attrNameLst>
                                      </p:cBhvr>
                                      <p:to>
                                        <p:strVal val="visible"/>
                                      </p:to>
                                    </p:set>
                                    <p:animEffect transition="in" filter="wedge">
                                      <p:cBhvr>
                                        <p:cTn id="68" dur="2000"/>
                                        <p:tgtEl>
                                          <p:spTgt spid="25614"/>
                                        </p:tgtEl>
                                      </p:cBhvr>
                                    </p:animEffect>
                                  </p:childTnLst>
                                </p:cTn>
                              </p:par>
                              <p:par>
                                <p:cTn id="69" presetID="20" presetClass="entr" presetSubtype="0" fill="hold" grpId="1" nodeType="withEffect">
                                  <p:stCondLst>
                                    <p:cond delay="0"/>
                                  </p:stCondLst>
                                  <p:childTnLst>
                                    <p:set>
                                      <p:cBhvr>
                                        <p:cTn id="70" dur="1" fill="hold">
                                          <p:stCondLst>
                                            <p:cond delay="0"/>
                                          </p:stCondLst>
                                        </p:cTn>
                                        <p:tgtEl>
                                          <p:spTgt spid="25613"/>
                                        </p:tgtEl>
                                        <p:attrNameLst>
                                          <p:attrName>style.visibility</p:attrName>
                                        </p:attrNameLst>
                                      </p:cBhvr>
                                      <p:to>
                                        <p:strVal val="visible"/>
                                      </p:to>
                                    </p:set>
                                    <p:animEffect transition="in" filter="wedge">
                                      <p:cBhvr>
                                        <p:cTn id="71" dur="2000"/>
                                        <p:tgtEl>
                                          <p:spTgt spid="2561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0" presetClass="path" presetSubtype="0" repeatCount="indefinite" accel="50000" decel="50000" fill="hold" grpId="0" nodeType="clickEffect">
                                  <p:stCondLst>
                                    <p:cond delay="0"/>
                                  </p:stCondLst>
                                  <p:childTnLst>
                                    <p:animMotion origin="layout" path="M -8.33333E-7 -7.40741E-7 L 0.32656 -0.29768 " pathEditMode="relative" rAng="0" ptsTypes="AA">
                                      <p:cBhvr>
                                        <p:cTn id="75" dur="2000" fill="hold"/>
                                        <p:tgtEl>
                                          <p:spTgt spid="25615"/>
                                        </p:tgtEl>
                                        <p:attrNameLst>
                                          <p:attrName>ppt_x,ppt_y</p:attrName>
                                        </p:attrNameLst>
                                      </p:cBhvr>
                                      <p:rCtr x="16300" y="-14800"/>
                                    </p:animMotion>
                                  </p:childTnLst>
                                </p:cTn>
                              </p:par>
                              <p:par>
                                <p:cTn id="76" presetID="0" presetClass="path" presetSubtype="0" repeatCount="indefinite" accel="50000" decel="50000" fill="hold" grpId="0" nodeType="withEffect">
                                  <p:stCondLst>
                                    <p:cond delay="0"/>
                                  </p:stCondLst>
                                  <p:childTnLst>
                                    <p:animMotion origin="layout" path="M -8.33333E-7 3.7037E-6 L 0.39323 -0.36436 " pathEditMode="relative" rAng="0" ptsTypes="AA">
                                      <p:cBhvr>
                                        <p:cTn id="77" dur="2000" fill="hold"/>
                                        <p:tgtEl>
                                          <p:spTgt spid="25610"/>
                                        </p:tgtEl>
                                        <p:attrNameLst>
                                          <p:attrName>ppt_x,ppt_y</p:attrName>
                                        </p:attrNameLst>
                                      </p:cBhvr>
                                      <p:rCtr x="19700" y="-18100"/>
                                    </p:animMotion>
                                  </p:childTnLst>
                                </p:cTn>
                              </p:par>
                              <p:par>
                                <p:cTn id="78" presetID="0" presetClass="path" presetSubtype="0" repeatCount="indefinite" accel="50000" decel="50000" fill="hold" grpId="0" nodeType="withEffect">
                                  <p:stCondLst>
                                    <p:cond delay="0"/>
                                  </p:stCondLst>
                                  <p:childTnLst>
                                    <p:animMotion origin="layout" path="M -8.33333E-7 -2.96296E-6 L 0.39323 -0.37546 " pathEditMode="relative" rAng="0" ptsTypes="AA">
                                      <p:cBhvr>
                                        <p:cTn id="79" dur="2000" fill="hold"/>
                                        <p:tgtEl>
                                          <p:spTgt spid="25611"/>
                                        </p:tgtEl>
                                        <p:attrNameLst>
                                          <p:attrName>ppt_x,ppt_y</p:attrName>
                                        </p:attrNameLst>
                                      </p:cBhvr>
                                      <p:rCtr x="19700" y="-18700"/>
                                    </p:animMotion>
                                  </p:childTnLst>
                                </p:cTn>
                              </p:par>
                              <p:par>
                                <p:cTn id="80" presetID="0" presetClass="path" presetSubtype="0" repeatCount="indefinite" accel="50000" decel="50000" fill="hold" grpId="0" nodeType="withEffect">
                                  <p:stCondLst>
                                    <p:cond delay="0"/>
                                  </p:stCondLst>
                                  <p:childTnLst>
                                    <p:animMotion origin="layout" path="M 0 -3.7037E-7 L 0.475 -0.42454 " pathEditMode="relative" rAng="0" ptsTypes="AA">
                                      <p:cBhvr>
                                        <p:cTn id="81" dur="2000" fill="hold"/>
                                        <p:tgtEl>
                                          <p:spTgt spid="25612"/>
                                        </p:tgtEl>
                                        <p:attrNameLst>
                                          <p:attrName>ppt_x,ppt_y</p:attrName>
                                        </p:attrNameLst>
                                      </p:cBhvr>
                                      <p:rCtr x="23700" y="-21100"/>
                                    </p:animMotion>
                                  </p:childTnLst>
                                </p:cTn>
                              </p:par>
                              <p:par>
                                <p:cTn id="82" presetID="0" presetClass="path" presetSubtype="0" repeatCount="indefinite" accel="50000" decel="50000" fill="hold" grpId="0" nodeType="withEffect">
                                  <p:stCondLst>
                                    <p:cond delay="0"/>
                                  </p:stCondLst>
                                  <p:childTnLst>
                                    <p:animMotion origin="layout" path="M 4.16667E-6 0 L 0.40677 -0.38889 " pathEditMode="relative" rAng="0" ptsTypes="AA">
                                      <p:cBhvr>
                                        <p:cTn id="83" dur="2000" fill="hold"/>
                                        <p:tgtEl>
                                          <p:spTgt spid="25614"/>
                                        </p:tgtEl>
                                        <p:attrNameLst>
                                          <p:attrName>ppt_x,ppt_y</p:attrName>
                                        </p:attrNameLst>
                                      </p:cBhvr>
                                      <p:rCtr x="20300" y="-19300"/>
                                    </p:animMotion>
                                  </p:childTnLst>
                                </p:cTn>
                              </p:par>
                              <p:par>
                                <p:cTn id="84" presetID="0" presetClass="path" presetSubtype="0" repeatCount="indefinite" accel="50000" decel="50000" fill="hold" grpId="0" nodeType="withEffect">
                                  <p:stCondLst>
                                    <p:cond delay="0"/>
                                  </p:stCondLst>
                                  <p:childTnLst>
                                    <p:animMotion origin="layout" path="M 8.33333E-7 0 L 0.2651 -0.23333 " pathEditMode="relative" rAng="0" ptsTypes="AA">
                                      <p:cBhvr>
                                        <p:cTn id="85" dur="2000" fill="hold"/>
                                        <p:tgtEl>
                                          <p:spTgt spid="25613"/>
                                        </p:tgtEl>
                                        <p:attrNameLst>
                                          <p:attrName>ppt_x,ppt_y</p:attrName>
                                        </p:attrNameLst>
                                      </p:cBhvr>
                                      <p:rCtr x="13200" y="-1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P spid="25610" grpId="1" animBg="1" autoUpdateAnimBg="0"/>
      <p:bldP spid="25611" grpId="0" animBg="1" autoUpdateAnimBg="0"/>
      <p:bldP spid="25611" grpId="1" animBg="1" autoUpdateAnimBg="0"/>
      <p:bldP spid="25612" grpId="0" animBg="1" autoUpdateAnimBg="0"/>
      <p:bldP spid="25612" grpId="1" animBg="1" autoUpdateAnimBg="0"/>
      <p:bldP spid="25613" grpId="0" animBg="1" autoUpdateAnimBg="0"/>
      <p:bldP spid="25613" grpId="1" animBg="1" autoUpdateAnimBg="0"/>
      <p:bldP spid="25614" grpId="0" animBg="1" autoUpdateAnimBg="0"/>
      <p:bldP spid="25614" grpId="1" animBg="1" autoUpdateAnimBg="0"/>
      <p:bldP spid="25615" grpId="0" animBg="1" autoUpdateAnimBg="0"/>
      <p:bldP spid="25615" grpId="1"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773469616"/>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69026" y="2048435"/>
              <a:ext cx="5486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304800"/>
            <a:ext cx="8534400" cy="596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360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820616"/>
            <a:ext cx="1662176" cy="18547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33160" y="2169280"/>
            <a:ext cx="8590588" cy="2588401"/>
          </a:xfrm>
          <a:prstGeom prst="rect">
            <a:avLst/>
          </a:prstGeom>
        </p:spPr>
        <p:txBody>
          <a:bodyPr wrap="square">
            <a:spAutoFit/>
          </a:bodyPr>
          <a:lstStyle/>
          <a:p>
            <a:pPr algn="just">
              <a:lnSpc>
                <a:spcPct val="115000"/>
              </a:lnSpc>
              <a:spcBef>
                <a:spcPts val="600"/>
              </a:spcBef>
              <a:spcAft>
                <a:spcPts val="0"/>
              </a:spcAft>
            </a:pPr>
            <a:r>
              <a:rPr lang="en-US" sz="3200" dirty="0" smtClean="0">
                <a:latin typeface="Cambria" pitchFamily="18" charset="0"/>
                <a:ea typeface="Cambria" pitchFamily="18" charset="0"/>
                <a:cs typeface="Times New Roman"/>
              </a:rPr>
              <a:t>K</a:t>
            </a:r>
            <a:r>
              <a:rPr lang="vi-VN" sz="3200" dirty="0" smtClean="0">
                <a:latin typeface="Cambria" pitchFamily="18" charset="0"/>
                <a:ea typeface="Cambria" pitchFamily="18" charset="0"/>
                <a:cs typeface="Times New Roman"/>
              </a:rPr>
              <a:t>hí </a:t>
            </a:r>
            <a:r>
              <a:rPr lang="vi-VN" sz="3200" dirty="0">
                <a:latin typeface="Cambria" pitchFamily="18" charset="0"/>
                <a:ea typeface="Cambria" pitchFamily="18" charset="0"/>
                <a:cs typeface="Times New Roman"/>
              </a:rPr>
              <a:t>hậu </a:t>
            </a:r>
            <a:r>
              <a:rPr lang="en-US" sz="3200" dirty="0" err="1" smtClean="0">
                <a:latin typeface="Cambria" pitchFamily="18" charset="0"/>
                <a:ea typeface="Cambria" pitchFamily="18" charset="0"/>
                <a:cs typeface="Times New Roman"/>
              </a:rPr>
              <a:t>nước</a:t>
            </a:r>
            <a:r>
              <a:rPr lang="en-US" sz="3200" dirty="0" smtClean="0">
                <a:latin typeface="Cambria" pitchFamily="18" charset="0"/>
                <a:ea typeface="Cambria" pitchFamily="18" charset="0"/>
                <a:cs typeface="Times New Roman"/>
              </a:rPr>
              <a:t> ta</a:t>
            </a:r>
            <a:r>
              <a:rPr lang="vi-VN" sz="3200" dirty="0" smtClean="0">
                <a:latin typeface="Cambria" pitchFamily="18" charset="0"/>
                <a:ea typeface="Cambria" pitchFamily="18" charset="0"/>
                <a:cs typeface="Times New Roman"/>
              </a:rPr>
              <a:t> </a:t>
            </a:r>
            <a:r>
              <a:rPr lang="vi-VN" sz="3200" dirty="0">
                <a:latin typeface="Cambria" pitchFamily="18" charset="0"/>
                <a:ea typeface="Cambria" pitchFamily="18" charset="0"/>
                <a:cs typeface="Times New Roman"/>
              </a:rPr>
              <a:t>phân </a:t>
            </a:r>
            <a:r>
              <a:rPr lang="vi-VN" sz="3200">
                <a:latin typeface="Cambria" pitchFamily="18" charset="0"/>
                <a:ea typeface="Cambria" pitchFamily="18" charset="0"/>
                <a:cs typeface="Times New Roman"/>
              </a:rPr>
              <a:t>hóa </a:t>
            </a:r>
            <a:r>
              <a:rPr lang="vi-VN" sz="3200" smtClean="0">
                <a:latin typeface="Cambria" pitchFamily="18" charset="0"/>
                <a:ea typeface="Cambria" pitchFamily="18" charset="0"/>
                <a:cs typeface="Times New Roman"/>
              </a:rPr>
              <a:t>th</a:t>
            </a:r>
            <a:r>
              <a:rPr lang="en-US" sz="3200">
                <a:latin typeface="Cambria" pitchFamily="18" charset="0"/>
                <a:ea typeface="Cambria" pitchFamily="18" charset="0"/>
                <a:cs typeface="Times New Roman"/>
              </a:rPr>
              <a:t>à</a:t>
            </a:r>
            <a:r>
              <a:rPr lang="vi-VN" sz="3200" smtClean="0">
                <a:latin typeface="Cambria" pitchFamily="18" charset="0"/>
                <a:ea typeface="Cambria" pitchFamily="18" charset="0"/>
                <a:cs typeface="Times New Roman"/>
              </a:rPr>
              <a:t>nh </a:t>
            </a:r>
            <a:r>
              <a:rPr lang="vi-VN" sz="3200" b="1" dirty="0">
                <a:solidFill>
                  <a:srgbClr val="FF0000"/>
                </a:solidFill>
                <a:latin typeface="Cambria" pitchFamily="18" charset="0"/>
                <a:ea typeface="Cambria" pitchFamily="18" charset="0"/>
                <a:cs typeface="Times New Roman"/>
              </a:rPr>
              <a:t>3 đai cao </a:t>
            </a:r>
            <a:r>
              <a:rPr lang="vi-VN" sz="3200">
                <a:latin typeface="Cambria" pitchFamily="18" charset="0"/>
                <a:ea typeface="Cambria" pitchFamily="18" charset="0"/>
                <a:cs typeface="Times New Roman"/>
              </a:rPr>
              <a:t>gồm</a:t>
            </a:r>
            <a:r>
              <a:rPr lang="vi-VN" sz="3200" smtClean="0">
                <a:latin typeface="Cambria" pitchFamily="18" charset="0"/>
                <a:ea typeface="Cambria" pitchFamily="18" charset="0"/>
                <a:cs typeface="Times New Roman"/>
              </a:rPr>
              <a:t>:</a:t>
            </a:r>
            <a:endParaRPr lang="en-US" sz="3200" smtClean="0">
              <a:latin typeface="Cambria" pitchFamily="18" charset="0"/>
              <a:ea typeface="Cambria" pitchFamily="18" charset="0"/>
              <a:cs typeface="Times New Roman"/>
            </a:endParaRPr>
          </a:p>
          <a:p>
            <a:pPr marL="571500" indent="-571500" algn="just">
              <a:lnSpc>
                <a:spcPct val="115000"/>
              </a:lnSpc>
              <a:spcBef>
                <a:spcPts val="600"/>
              </a:spcBef>
              <a:spcAft>
                <a:spcPts val="0"/>
              </a:spcAft>
              <a:buFontTx/>
              <a:buChar char="-"/>
            </a:pPr>
            <a:r>
              <a:rPr lang="en-US" sz="3200" b="1" smtClean="0">
                <a:latin typeface="Cambria" pitchFamily="18" charset="0"/>
                <a:ea typeface="Cambria" pitchFamily="18" charset="0"/>
                <a:cs typeface="Times New Roman"/>
              </a:rPr>
              <a:t>NĐGM </a:t>
            </a:r>
            <a:r>
              <a:rPr lang="en-US" sz="3200" smtClean="0">
                <a:latin typeface="Cambria" pitchFamily="18" charset="0"/>
                <a:ea typeface="Cambria" pitchFamily="18" charset="0"/>
                <a:cs typeface="Times New Roman"/>
              </a:rPr>
              <a:t>(MB: 600m-700m</a:t>
            </a:r>
            <a:r>
              <a:rPr lang="vi-VN" sz="3200" smtClean="0">
                <a:latin typeface="Cambria" pitchFamily="18" charset="0"/>
                <a:ea typeface="Cambria" pitchFamily="18" charset="0"/>
                <a:cs typeface="Times New Roman"/>
              </a:rPr>
              <a:t>;</a:t>
            </a:r>
            <a:r>
              <a:rPr lang="en-US" sz="3200" smtClean="0">
                <a:latin typeface="Cambria" pitchFamily="18" charset="0"/>
                <a:ea typeface="Cambria" pitchFamily="18" charset="0"/>
                <a:cs typeface="Times New Roman"/>
              </a:rPr>
              <a:t>MN: 900-1000m). </a:t>
            </a:r>
          </a:p>
          <a:p>
            <a:pPr marL="571500" indent="-571500" algn="just">
              <a:lnSpc>
                <a:spcPct val="115000"/>
              </a:lnSpc>
              <a:spcBef>
                <a:spcPts val="600"/>
              </a:spcBef>
              <a:spcAft>
                <a:spcPts val="0"/>
              </a:spcAft>
              <a:buFontTx/>
              <a:buChar char="-"/>
            </a:pPr>
            <a:r>
              <a:rPr lang="vi-VN" sz="3200" b="1" smtClean="0">
                <a:latin typeface="Cambria" pitchFamily="18" charset="0"/>
                <a:ea typeface="Cambria" pitchFamily="18" charset="0"/>
                <a:cs typeface="Times New Roman"/>
              </a:rPr>
              <a:t>Cận</a:t>
            </a:r>
            <a:r>
              <a:rPr lang="en-US" sz="3200" b="1" smtClean="0">
                <a:latin typeface="Cambria" pitchFamily="18" charset="0"/>
                <a:ea typeface="Cambria" pitchFamily="18" charset="0"/>
                <a:cs typeface="Times New Roman"/>
              </a:rPr>
              <a:t> NĐGM</a:t>
            </a:r>
            <a:r>
              <a:rPr lang="vi-VN" sz="3200" b="1" smtClean="0">
                <a:latin typeface="Cambria" pitchFamily="18" charset="0"/>
                <a:ea typeface="Cambria" pitchFamily="18" charset="0"/>
                <a:cs typeface="Times New Roman"/>
              </a:rPr>
              <a:t> </a:t>
            </a:r>
            <a:r>
              <a:rPr lang="vi-VN" sz="3200" b="1">
                <a:latin typeface="Cambria" pitchFamily="18" charset="0"/>
                <a:ea typeface="Cambria" pitchFamily="18" charset="0"/>
                <a:cs typeface="Times New Roman"/>
              </a:rPr>
              <a:t>trên </a:t>
            </a:r>
            <a:r>
              <a:rPr lang="vi-VN" sz="3200" b="1" smtClean="0">
                <a:latin typeface="Cambria" pitchFamily="18" charset="0"/>
                <a:ea typeface="Cambria" pitchFamily="18" charset="0"/>
                <a:cs typeface="Times New Roman"/>
              </a:rPr>
              <a:t>núi</a:t>
            </a:r>
            <a:r>
              <a:rPr lang="en-US" sz="3200" b="1" smtClean="0">
                <a:latin typeface="Cambria" pitchFamily="18" charset="0"/>
                <a:ea typeface="Cambria" pitchFamily="18" charset="0"/>
                <a:cs typeface="Times New Roman"/>
              </a:rPr>
              <a:t> ( </a:t>
            </a:r>
            <a:r>
              <a:rPr lang="en-US" sz="3200" smtClean="0">
                <a:latin typeface="Cambria" pitchFamily="18" charset="0"/>
                <a:ea typeface="Cambria" pitchFamily="18" charset="0"/>
                <a:cs typeface="Times New Roman"/>
              </a:rPr>
              <a:t>2600m trở xuống</a:t>
            </a:r>
            <a:r>
              <a:rPr lang="en-US" sz="3200" b="1" smtClean="0">
                <a:latin typeface="Cambria" pitchFamily="18" charset="0"/>
                <a:ea typeface="Cambria" pitchFamily="18" charset="0"/>
                <a:cs typeface="Times New Roman"/>
              </a:rPr>
              <a:t>)</a:t>
            </a:r>
            <a:r>
              <a:rPr lang="vi-VN" sz="3200" b="1" smtClean="0">
                <a:latin typeface="Cambria" pitchFamily="18" charset="0"/>
                <a:ea typeface="Cambria" pitchFamily="18" charset="0"/>
                <a:cs typeface="Times New Roman"/>
              </a:rPr>
              <a:t> </a:t>
            </a:r>
            <a:endParaRPr lang="en-US" sz="3200">
              <a:latin typeface="Cambria" pitchFamily="18" charset="0"/>
              <a:ea typeface="Cambria" pitchFamily="18" charset="0"/>
              <a:cs typeface="Times New Roman"/>
            </a:endParaRPr>
          </a:p>
          <a:p>
            <a:pPr marL="571500" indent="-571500" algn="just">
              <a:lnSpc>
                <a:spcPct val="115000"/>
              </a:lnSpc>
              <a:spcBef>
                <a:spcPts val="600"/>
              </a:spcBef>
              <a:spcAft>
                <a:spcPts val="0"/>
              </a:spcAft>
              <a:buFontTx/>
              <a:buChar char="-"/>
            </a:pPr>
            <a:r>
              <a:rPr lang="vi-VN" sz="3200" smtClean="0">
                <a:latin typeface="Cambria" pitchFamily="18" charset="0"/>
                <a:ea typeface="Cambria" pitchFamily="18" charset="0"/>
                <a:cs typeface="Times New Roman"/>
              </a:rPr>
              <a:t> </a:t>
            </a:r>
            <a:r>
              <a:rPr lang="en-US" sz="3200" b="1" dirty="0">
                <a:latin typeface="Cambria" pitchFamily="18" charset="0"/>
                <a:ea typeface="Cambria" pitchFamily="18" charset="0"/>
                <a:cs typeface="Times New Roman"/>
              </a:rPr>
              <a:t>Ô</a:t>
            </a:r>
            <a:r>
              <a:rPr lang="vi-VN" sz="3200" b="1" smtClean="0">
                <a:latin typeface="Cambria" pitchFamily="18" charset="0"/>
                <a:ea typeface="Cambria" pitchFamily="18" charset="0"/>
                <a:cs typeface="Times New Roman"/>
              </a:rPr>
              <a:t>n </a:t>
            </a:r>
            <a:r>
              <a:rPr lang="vi-VN" sz="3200" b="1" dirty="0">
                <a:latin typeface="Cambria" pitchFamily="18" charset="0"/>
                <a:ea typeface="Cambria" pitchFamily="18" charset="0"/>
                <a:cs typeface="Times New Roman"/>
              </a:rPr>
              <a:t>đới gió mùa </a:t>
            </a:r>
            <a:r>
              <a:rPr lang="vi-VN" sz="3200" b="1">
                <a:latin typeface="Cambria" pitchFamily="18" charset="0"/>
                <a:ea typeface="Cambria" pitchFamily="18" charset="0"/>
                <a:cs typeface="Times New Roman"/>
              </a:rPr>
              <a:t>trên </a:t>
            </a:r>
            <a:r>
              <a:rPr lang="vi-VN" sz="3200" b="1" smtClean="0">
                <a:latin typeface="Cambria" pitchFamily="18" charset="0"/>
                <a:ea typeface="Cambria" pitchFamily="18" charset="0"/>
                <a:cs typeface="Times New Roman"/>
              </a:rPr>
              <a:t>núi</a:t>
            </a:r>
            <a:r>
              <a:rPr lang="en-US" sz="3200">
                <a:latin typeface="Cambria" pitchFamily="18" charset="0"/>
                <a:ea typeface="Cambria" pitchFamily="18" charset="0"/>
                <a:cs typeface="Times New Roman"/>
              </a:rPr>
              <a:t>(2600m </a:t>
            </a:r>
            <a:r>
              <a:rPr lang="en-US" sz="3200" smtClean="0">
                <a:latin typeface="Cambria" pitchFamily="18" charset="0"/>
                <a:ea typeface="Cambria" pitchFamily="18" charset="0"/>
                <a:cs typeface="Times New Roman"/>
              </a:rPr>
              <a:t>trở lên</a:t>
            </a:r>
            <a:r>
              <a:rPr lang="en-US" sz="3200" b="1" smtClean="0">
                <a:latin typeface="Cambria" pitchFamily="18" charset="0"/>
                <a:ea typeface="Cambria" pitchFamily="18" charset="0"/>
                <a:cs typeface="Times New Roman"/>
              </a:rPr>
              <a:t>) </a:t>
            </a:r>
            <a:r>
              <a:rPr lang="vi-VN" sz="3200" b="1" smtClean="0">
                <a:latin typeface="Cambria" pitchFamily="18" charset="0"/>
                <a:ea typeface="Cambria" pitchFamily="18" charset="0"/>
                <a:cs typeface="Times New Roman"/>
              </a:rPr>
              <a:t>.</a:t>
            </a:r>
            <a:endParaRPr lang="en-US" sz="3200" b="1"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1183213" y="1405234"/>
            <a:ext cx="6499942"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3600" b="1" dirty="0" smtClean="0">
                <a:solidFill>
                  <a:srgbClr val="CC0000"/>
                </a:solidFill>
                <a:latin typeface="Times New Roman" pitchFamily="18" charset="0"/>
                <a:cs typeface="Times New Roman" pitchFamily="18" charset="0"/>
              </a:rPr>
              <a:t>c. </a:t>
            </a:r>
            <a:r>
              <a:rPr lang="en-US" sz="3600" b="1" dirty="0" err="1">
                <a:solidFill>
                  <a:srgbClr val="CC0000"/>
                </a:solidFill>
                <a:latin typeface="Times New Roman" pitchFamily="18" charset="0"/>
                <a:cs typeface="Times New Roman" pitchFamily="18" charset="0"/>
              </a:rPr>
              <a:t>Phân</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hoá</a:t>
            </a:r>
            <a:r>
              <a:rPr lang="en-US" sz="3600" b="1" dirty="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theo</a:t>
            </a:r>
            <a:r>
              <a:rPr lang="en-US"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độ</a:t>
            </a:r>
            <a:r>
              <a:rPr lang="en-US"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cao</a:t>
            </a:r>
            <a:endParaRPr lang="vi-VN" sz="3600" b="1" dirty="0">
              <a:solidFill>
                <a:srgbClr val="CC0000"/>
              </a:solidFill>
              <a:latin typeface="Times New Roman" pitchFamily="18" charset="0"/>
              <a:cs typeface="Times New Roman" pitchFamily="18" charset="0"/>
            </a:endParaRPr>
          </a:p>
        </p:txBody>
      </p:sp>
      <p:pic>
        <p:nvPicPr>
          <p:cNvPr id="22" name="Picture 21"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92178" y="5143160"/>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30963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4666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3422_1255260365_tridung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916" y="786821"/>
            <a:ext cx="4326549" cy="57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extBox 1"/>
          <p:cNvSpPr txBox="1"/>
          <p:nvPr/>
        </p:nvSpPr>
        <p:spPr>
          <a:xfrm>
            <a:off x="84324" y="1000919"/>
            <a:ext cx="4543949" cy="1338828"/>
          </a:xfrm>
          <a:prstGeom prst="rect">
            <a:avLst/>
          </a:prstGeom>
          <a:noFill/>
        </p:spPr>
        <p:txBody>
          <a:bodyPr wrap="square" rtlCol="0">
            <a:spAutoFit/>
          </a:bodyPr>
          <a:lstStyle/>
          <a:p>
            <a:pPr algn="just">
              <a:lnSpc>
                <a:spcPct val="150000"/>
              </a:lnSpc>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Từ</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Bắc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vào</a:t>
            </a:r>
            <a:r>
              <a:rPr lang="en-US" b="1" dirty="0" smtClean="0">
                <a:latin typeface="Times New Roman" pitchFamily="18" charset="0"/>
                <a:cs typeface="Times New Roman" pitchFamily="18" charset="0"/>
              </a:rPr>
              <a:t> Nam,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liền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ta </a:t>
            </a:r>
            <a:r>
              <a:rPr lang="en-US" b="1" dirty="0" err="1" smtClean="0">
                <a:latin typeface="Times New Roman" pitchFamily="18" charset="0"/>
                <a:cs typeface="Times New Roman" pitchFamily="18" charset="0"/>
              </a:rPr>
              <a:t>kéo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dài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khoảng</a:t>
            </a:r>
            <a:r>
              <a:rPr lang="en-US" b="1" dirty="0" smtClean="0">
                <a:latin typeface="Times New Roman" pitchFamily="18" charset="0"/>
                <a:cs typeface="Times New Roman" pitchFamily="18" charset="0"/>
              </a:rPr>
              <a:t> 15 </a:t>
            </a:r>
            <a:r>
              <a:rPr lang="en-US" b="1" dirty="0" err="1" smtClean="0">
                <a:latin typeface="Times New Roman" pitchFamily="18" charset="0"/>
                <a:cs typeface="Times New Roman" pitchFamily="18" charset="0"/>
              </a:rPr>
              <a:t>vĩ</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độ</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nằm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trong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đới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nhiệt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đới</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cxnSp>
        <p:nvCxnSpPr>
          <p:cNvPr id="10" name="Straight Connector 9"/>
          <p:cNvCxnSpPr/>
          <p:nvPr/>
        </p:nvCxnSpPr>
        <p:spPr>
          <a:xfrm>
            <a:off x="5029200" y="849896"/>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42079" y="6401874"/>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01000" y="849896"/>
            <a:ext cx="0" cy="55519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Line Callout 1 15"/>
          <p:cNvSpPr/>
          <p:nvPr/>
        </p:nvSpPr>
        <p:spPr>
          <a:xfrm>
            <a:off x="8281725" y="2286000"/>
            <a:ext cx="709875" cy="533400"/>
          </a:xfrm>
          <a:prstGeom prst="borderCallout1">
            <a:avLst>
              <a:gd name="adj1" fmla="val 33237"/>
              <a:gd name="adj2" fmla="val -2459"/>
              <a:gd name="adj3" fmla="val 112500"/>
              <a:gd name="adj4" fmla="val -38333"/>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15 </a:t>
            </a:r>
            <a:r>
              <a:rPr lang="en-US" b="1" dirty="0" err="1" smtClean="0">
                <a:solidFill>
                  <a:schemeClr val="tx1"/>
                </a:solidFill>
                <a:latin typeface="Times New Roman" pitchFamily="18" charset="0"/>
                <a:cs typeface="Times New Roman" pitchFamily="18" charset="0"/>
              </a:rPr>
              <a:t>vĩ</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sp>
        <p:nvSpPr>
          <p:cNvPr id="17" name="TextBox 16"/>
          <p:cNvSpPr txBox="1"/>
          <p:nvPr/>
        </p:nvSpPr>
        <p:spPr>
          <a:xfrm>
            <a:off x="52735" y="4800600"/>
            <a:ext cx="4543949" cy="873572"/>
          </a:xfrm>
          <a:prstGeom prst="rect">
            <a:avLst/>
          </a:prstGeom>
          <a:noFill/>
        </p:spPr>
        <p:txBody>
          <a:bodyPr wrap="square" rtlCol="0">
            <a:spAutoFit/>
          </a:bodyPr>
          <a:lstStyle/>
          <a:p>
            <a:pPr algn="just">
              <a:lnSpc>
                <a:spcPct val="150000"/>
              </a:lnSpc>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Từ</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Tây</a:t>
            </a:r>
            <a:r>
              <a:rPr lang="en-US" b="1" dirty="0" smtClean="0">
                <a:latin typeface="Times New Roman" pitchFamily="18" charset="0"/>
                <a:cs typeface="Times New Roman" pitchFamily="18" charset="0"/>
              </a:rPr>
              <a:t> sang </a:t>
            </a:r>
            <a:r>
              <a:rPr lang="en-US" b="1" dirty="0" err="1" smtClean="0">
                <a:latin typeface="Times New Roman" pitchFamily="18" charset="0"/>
                <a:cs typeface="Times New Roman" pitchFamily="18" charset="0"/>
              </a:rPr>
              <a:t>Đông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liền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ta </a:t>
            </a:r>
            <a:r>
              <a:rPr lang="en-US" b="1" dirty="0" err="1" smtClean="0">
                <a:latin typeface="Times New Roman" pitchFamily="18" charset="0"/>
                <a:cs typeface="Times New Roman" pitchFamily="18" charset="0"/>
              </a:rPr>
              <a:t>mở</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rộng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khoảng</a:t>
            </a:r>
            <a:r>
              <a:rPr lang="en-US" b="1" dirty="0" smtClean="0">
                <a:latin typeface="Times New Roman" pitchFamily="18" charset="0"/>
                <a:cs typeface="Times New Roman" pitchFamily="18" charset="0"/>
              </a:rPr>
              <a:t> 7 </a:t>
            </a:r>
            <a:r>
              <a:rPr lang="en-US" b="1" dirty="0" err="1" smtClean="0">
                <a:latin typeface="Times New Roman" pitchFamily="18" charset="0"/>
                <a:cs typeface="Times New Roman" pitchFamily="18" charset="0"/>
              </a:rPr>
              <a:t>kinh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độ</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19" name="TextBox 18"/>
          <p:cNvSpPr txBox="1"/>
          <p:nvPr/>
        </p:nvSpPr>
        <p:spPr>
          <a:xfrm>
            <a:off x="47369" y="5602469"/>
            <a:ext cx="4543949" cy="923330"/>
          </a:xfrm>
          <a:prstGeom prst="rect">
            <a:avLst/>
          </a:prstGeom>
          <a:noFill/>
        </p:spPr>
        <p:txBody>
          <a:bodyPr wrap="square" rtlCol="0">
            <a:spAutoFit/>
          </a:bodyPr>
          <a:lstStyle/>
          <a:p>
            <a:pPr algn="just">
              <a:lnSpc>
                <a:spcPct val="150000"/>
              </a:lnSpc>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tích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nước</a:t>
            </a:r>
            <a:r>
              <a:rPr lang="en-US" b="1" dirty="0" smtClean="0">
                <a:latin typeface="Times New Roman" pitchFamily="18" charset="0"/>
                <a:cs typeface="Times New Roman" pitchFamily="18" charset="0"/>
              </a:rPr>
              <a:t> ta, </a:t>
            </a:r>
            <a:r>
              <a:rPr lang="en-US" b="1" dirty="0" err="1" smtClean="0">
                <a:latin typeface="Times New Roman" pitchFamily="18" charset="0"/>
                <a:cs typeface="Times New Roman" pitchFamily="18" charset="0"/>
              </a:rPr>
              <a:t>bao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gồm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liền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hải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đảo</a:t>
            </a:r>
            <a:r>
              <a:rPr lang="en-US" b="1" dirty="0" smtClean="0">
                <a:latin typeface="Times New Roman" pitchFamily="18" charset="0"/>
                <a:cs typeface="Times New Roman" pitchFamily="18" charset="0"/>
              </a:rPr>
              <a:t> </a:t>
            </a:r>
            <a:r>
              <a:rPr lang="en-US" b="1" err="1" smtClean="0">
                <a:latin typeface="Times New Roman" pitchFamily="18" charset="0"/>
                <a:cs typeface="Times New Roman" pitchFamily="18" charset="0"/>
              </a:rPr>
              <a:t>là</a:t>
            </a:r>
            <a:r>
              <a:rPr lang="en-US" b="1" smtClean="0">
                <a:latin typeface="Times New Roman" pitchFamily="18" charset="0"/>
                <a:cs typeface="Times New Roman" pitchFamily="18" charset="0"/>
              </a:rPr>
              <a:t> 331.344 </a:t>
            </a:r>
            <a:r>
              <a:rPr lang="en-US" b="1" dirty="0" smtClean="0">
                <a:latin typeface="Times New Roman" pitchFamily="18" charset="0"/>
                <a:cs typeface="Times New Roman" pitchFamily="18" charset="0"/>
              </a:rPr>
              <a:t>km</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cxnSp>
        <p:nvCxnSpPr>
          <p:cNvPr id="21" name="Straight Connector 20"/>
          <p:cNvCxnSpPr/>
          <p:nvPr/>
        </p:nvCxnSpPr>
        <p:spPr>
          <a:xfrm>
            <a:off x="7620000" y="789861"/>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08997" y="764608"/>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08997" y="3025720"/>
            <a:ext cx="2711003"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Line Callout 1 24"/>
          <p:cNvSpPr/>
          <p:nvPr/>
        </p:nvSpPr>
        <p:spPr>
          <a:xfrm>
            <a:off x="5334000" y="3594761"/>
            <a:ext cx="1143000" cy="533400"/>
          </a:xfrm>
          <a:prstGeom prst="borderCallout1">
            <a:avLst>
              <a:gd name="adj1" fmla="val 1849"/>
              <a:gd name="adj2" fmla="val 26911"/>
              <a:gd name="adj3" fmla="val -102389"/>
              <a:gd name="adj4" fmla="val 92855"/>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7</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kinh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grpSp>
        <p:nvGrpSpPr>
          <p:cNvPr id="27" name="Group 18"/>
          <p:cNvGrpSpPr>
            <a:grpSpLocks/>
          </p:cNvGrpSpPr>
          <p:nvPr/>
        </p:nvGrpSpPr>
        <p:grpSpPr bwMode="auto">
          <a:xfrm>
            <a:off x="1366540" y="2286000"/>
            <a:ext cx="2687675" cy="2514600"/>
            <a:chOff x="0" y="528"/>
            <a:chExt cx="2976" cy="3001"/>
          </a:xfrm>
        </p:grpSpPr>
        <p:pic>
          <p:nvPicPr>
            <p:cNvPr id="28" name="Picture 19" descr="H58"/>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1938"/>
            <a:stretch/>
          </p:blipFill>
          <p:spPr bwMode="auto">
            <a:xfrm>
              <a:off x="0" y="528"/>
              <a:ext cx="2976"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0"/>
            <p:cNvSpPr>
              <a:spLocks noChangeArrowheads="1"/>
            </p:cNvSpPr>
            <p:nvPr/>
          </p:nvSpPr>
          <p:spPr bwMode="auto">
            <a:xfrm>
              <a:off x="1777" y="1825"/>
              <a:ext cx="95" cy="96"/>
            </a:xfrm>
            <a:prstGeom prst="star5">
              <a:avLst/>
            </a:prstGeom>
            <a:solidFill>
              <a:srgbClr val="FF3300"/>
            </a:solidFill>
            <a:ln w="19050">
              <a:solidFill>
                <a:srgbClr val="FFFF00"/>
              </a:solidFill>
              <a:miter lim="800000"/>
              <a:headEnd/>
              <a:tailEnd/>
            </a:ln>
            <a:effectLst/>
            <a:extLst/>
          </p:spPr>
          <p:txBody>
            <a:bodyPr wrap="none" anchor="ctr"/>
            <a:lstStyle/>
            <a:p>
              <a:pPr>
                <a:defRPr/>
              </a:pPr>
              <a:endParaRPr lang="vi-VN">
                <a:latin typeface="Arial" charset="0"/>
                <a:cs typeface="Arial" charset="0"/>
              </a:endParaRPr>
            </a:p>
          </p:txBody>
        </p:sp>
      </p:grpSp>
      <p:sp>
        <p:nvSpPr>
          <p:cNvPr id="3" name="TextBox 2"/>
          <p:cNvSpPr txBox="1"/>
          <p:nvPr/>
        </p:nvSpPr>
        <p:spPr>
          <a:xfrm>
            <a:off x="104251" y="3410095"/>
            <a:ext cx="1061740" cy="369332"/>
          </a:xfrm>
          <a:prstGeom prst="rect">
            <a:avLst/>
          </a:prstGeom>
          <a:noFill/>
          <a:ln w="28575">
            <a:solidFill>
              <a:srgbClr val="FF0000"/>
            </a:solidFill>
          </a:ln>
        </p:spPr>
        <p:txBody>
          <a:bodyPr wrap="square" rtlCol="0">
            <a:spAutoFit/>
          </a:bodyPr>
          <a:lstStyle/>
          <a:p>
            <a:r>
              <a:rPr lang="en-US" dirty="0" err="1" smtClean="0"/>
              <a:t>Nhiệt</a:t>
            </a:r>
            <a:r>
              <a:rPr lang="en-US" dirty="0" smtClean="0"/>
              <a:t> </a:t>
            </a:r>
            <a:r>
              <a:rPr lang="en-US" dirty="0" err="1" smtClean="0"/>
              <a:t>đới</a:t>
            </a:r>
            <a:endParaRPr lang="en-US" dirty="0"/>
          </a:p>
        </p:txBody>
      </p:sp>
      <p:cxnSp>
        <p:nvCxnSpPr>
          <p:cNvPr id="8" name="Straight Arrow Connector 7"/>
          <p:cNvCxnSpPr>
            <a:stCxn id="3" idx="3"/>
            <a:endCxn id="29" idx="1"/>
          </p:cNvCxnSpPr>
          <p:nvPr/>
        </p:nvCxnSpPr>
        <p:spPr>
          <a:xfrm flipV="1">
            <a:off x="1165991" y="3403508"/>
            <a:ext cx="1805387" cy="1912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fld id="{95CFFE9C-9378-41ED-9841-4FC3E47C3D50}" type="datetime8">
              <a:rPr lang="en-US" smtClean="0"/>
              <a:t>1/9/2025 2:15 PM</a:t>
            </a:fld>
            <a:endParaRPr lang="en-US"/>
          </a:p>
        </p:txBody>
      </p:sp>
      <p:sp>
        <p:nvSpPr>
          <p:cNvPr id="12" name="Footer Placeholder 11"/>
          <p:cNvSpPr>
            <a:spLocks noGrp="1"/>
          </p:cNvSpPr>
          <p:nvPr>
            <p:ph type="ftr" sz="quarter" idx="11"/>
          </p:nvPr>
        </p:nvSpPr>
        <p:spPr/>
        <p:txBody>
          <a:bodyPr/>
          <a:lstStyle/>
          <a:p>
            <a:r>
              <a:rPr lang="en-US" smtClean="0"/>
              <a:t>Chu Thị Trúc</a:t>
            </a:r>
            <a:endParaRPr lang="en-US"/>
          </a:p>
        </p:txBody>
      </p:sp>
      <p:sp>
        <p:nvSpPr>
          <p:cNvPr id="14" name="Slide Number Placeholder 13"/>
          <p:cNvSpPr>
            <a:spLocks noGrp="1"/>
          </p:cNvSpPr>
          <p:nvPr>
            <p:ph type="sldNum" sz="quarter" idx="12"/>
          </p:nvPr>
        </p:nvSpPr>
        <p:spPr/>
        <p:txBody>
          <a:bodyPr/>
          <a:lstStyle/>
          <a:p>
            <a:fld id="{6C2496CF-8059-4689-BC28-B497144749F1}" type="slidenum">
              <a:rPr lang="en-US" smtClean="0"/>
              <a:t>5</a:t>
            </a:fld>
            <a:endParaRPr lang="en-US"/>
          </a:p>
        </p:txBody>
      </p:sp>
    </p:spTree>
    <p:extLst>
      <p:ext uri="{BB962C8B-B14F-4D97-AF65-F5344CB8AC3E}">
        <p14:creationId xmlns:p14="http://schemas.microsoft.com/office/powerpoint/2010/main" val="25961189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repeatCount="1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repeatCount="1000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repeatCount="1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repeatCount="1000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repeatCount="1000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repeatCount="1000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p:bldP spid="19" grpId="0"/>
      <p:bldP spid="25"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89944" y="2574167"/>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2092881"/>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b="1" dirty="0">
                <a:latin typeface="Cambria" pitchFamily="18" charset="0"/>
                <a:ea typeface="Cambria" pitchFamily="18" charset="0"/>
              </a:rPr>
              <a:t>Nhiệt độ trung bình năm trên 20</a:t>
            </a:r>
            <a:r>
              <a:rPr lang="nl-NL" sz="2400" b="1" baseline="30000" dirty="0">
                <a:latin typeface="Cambria" pitchFamily="18" charset="0"/>
                <a:ea typeface="Cambria" pitchFamily="18" charset="0"/>
              </a:rPr>
              <a:t>0</a:t>
            </a:r>
            <a:r>
              <a:rPr lang="nl-NL" sz="2400" b="1" dirty="0">
                <a:latin typeface="Cambria" pitchFamily="18" charset="0"/>
                <a:ea typeface="Cambria" pitchFamily="18" charset="0"/>
              </a:rPr>
              <a:t>C (trừ vùng núi cao) và tăng dần từ Bắc vào Nam.</a:t>
            </a:r>
            <a:endParaRPr lang="en-US" sz="2400" b="1"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rPr>
              <a:t>-</a:t>
            </a:r>
            <a:r>
              <a:rPr lang="nl-NL" sz="2400" b="1" dirty="0">
                <a:latin typeface="Cambria" pitchFamily="18" charset="0"/>
                <a:ea typeface="Cambria" pitchFamily="18" charset="0"/>
              </a:rPr>
              <a:t> Số giờ nắng nhiều, đạt từ 1400 - 3000 giờ/năm.</a:t>
            </a:r>
            <a:endParaRPr lang="en-US" sz="2400" b="1"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rPr>
              <a:t>- Cán cân bức xạ từ 70-100 kcal/cm</a:t>
            </a:r>
            <a:r>
              <a:rPr lang="vi-VN" sz="2400" b="1" baseline="30000" dirty="0">
                <a:latin typeface="Cambria" pitchFamily="18" charset="0"/>
                <a:ea typeface="Cambria" pitchFamily="18" charset="0"/>
              </a:rPr>
              <a:t>2</a:t>
            </a:r>
            <a:r>
              <a:rPr lang="vi-VN" sz="2400" b="1" dirty="0">
                <a:latin typeface="Cambria" pitchFamily="18" charset="0"/>
                <a:ea typeface="Cambria" pitchFamily="18" charset="0"/>
              </a:rPr>
              <a:t>/năm.</a:t>
            </a:r>
            <a:endParaRPr lang="en-US" sz="2400" b="1"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21" name="Picture 20"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438400" y="5181600"/>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rPr>
              <a:t>-</a:t>
            </a:r>
            <a:r>
              <a:rPr lang="nl-NL" sz="2400" b="1" dirty="0">
                <a:latin typeface="Cambria" pitchFamily="18" charset="0"/>
                <a:ea typeface="Cambria" pitchFamily="18" charset="0"/>
              </a:rPr>
              <a:t> Lượng mưa trung bình năm lớn: từ 1500 - 2000 mm/năm. </a:t>
            </a:r>
            <a:endParaRPr lang="en-US" sz="2400" b="1"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rPr>
              <a:t>- Đ</a:t>
            </a:r>
            <a:r>
              <a:rPr lang="nl-NL" sz="2400" b="1" dirty="0">
                <a:latin typeface="Cambria" pitchFamily="18" charset="0"/>
                <a:ea typeface="Cambria" pitchFamily="18" charset="0"/>
              </a:rPr>
              <a:t>ộ ẩm không khí cao, trên 80%.</a:t>
            </a:r>
            <a:endParaRPr lang="en-US" sz="2400" b="1"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21" name="Picture 20"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438400" y="5181600"/>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6034</TotalTime>
  <Words>3223</Words>
  <Application>Microsoft Office PowerPoint</Application>
  <PresentationFormat>On-screen Show (4:3)</PresentationFormat>
  <Paragraphs>324</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vt:lpstr>
      <vt:lpstr>Times New Roman</vt:lpstr>
      <vt:lpstr>Office Theme</vt:lpstr>
      <vt:lpstr>TIẾT 12,13,14- BÀI 4 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438</cp:revision>
  <dcterms:created xsi:type="dcterms:W3CDTF">2016-02-15T14:28:12Z</dcterms:created>
  <dcterms:modified xsi:type="dcterms:W3CDTF">2025-01-09T07:16:01Z</dcterms:modified>
</cp:coreProperties>
</file>