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Lst>
  <p:notesMasterIdLst>
    <p:notesMasterId r:id="rId24"/>
  </p:notesMasterIdLst>
  <p:sldIdLst>
    <p:sldId id="259" r:id="rId2"/>
    <p:sldId id="298" r:id="rId3"/>
    <p:sldId id="256" r:id="rId4"/>
    <p:sldId id="258" r:id="rId5"/>
    <p:sldId id="295" r:id="rId6"/>
    <p:sldId id="299" r:id="rId7"/>
    <p:sldId id="302" r:id="rId8"/>
    <p:sldId id="301" r:id="rId9"/>
    <p:sldId id="306" r:id="rId10"/>
    <p:sldId id="307" r:id="rId11"/>
    <p:sldId id="308" r:id="rId12"/>
    <p:sldId id="310" r:id="rId13"/>
    <p:sldId id="311" r:id="rId14"/>
    <p:sldId id="312" r:id="rId15"/>
    <p:sldId id="296" r:id="rId16"/>
    <p:sldId id="300" r:id="rId17"/>
    <p:sldId id="303" r:id="rId18"/>
    <p:sldId id="313" r:id="rId19"/>
    <p:sldId id="297" r:id="rId20"/>
    <p:sldId id="266" r:id="rId21"/>
    <p:sldId id="315" r:id="rId22"/>
    <p:sldId id="278"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970"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9135096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42"/>
        <p:cNvGrpSpPr/>
        <p:nvPr/>
      </p:nvGrpSpPr>
      <p:grpSpPr>
        <a:xfrm>
          <a:off x="0" y="0"/>
          <a:ext cx="0" cy="0"/>
          <a:chOff x="0" y="0"/>
          <a:chExt cx="0" cy="0"/>
        </a:xfrm>
      </p:grpSpPr>
      <p:grpSp>
        <p:nvGrpSpPr>
          <p:cNvPr id="43" name="Google Shape;43;p4"/>
          <p:cNvGrpSpPr/>
          <p:nvPr/>
        </p:nvGrpSpPr>
        <p:grpSpPr>
          <a:xfrm>
            <a:off x="6946842" y="4472723"/>
            <a:ext cx="2202830" cy="670795"/>
            <a:chOff x="5575242" y="4472723"/>
            <a:chExt cx="2202830" cy="670795"/>
          </a:xfrm>
        </p:grpSpPr>
        <p:sp>
          <p:nvSpPr>
            <p:cNvPr id="44" name="Google Shape;44;p4"/>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4"/>
            <p:cNvGrpSpPr/>
            <p:nvPr/>
          </p:nvGrpSpPr>
          <p:grpSpPr>
            <a:xfrm flipH="1">
              <a:off x="5734850" y="4472723"/>
              <a:ext cx="2040837" cy="670795"/>
              <a:chOff x="1297954" y="330075"/>
              <a:chExt cx="5169293" cy="1699506"/>
            </a:xfrm>
          </p:grpSpPr>
          <p:sp>
            <p:nvSpPr>
              <p:cNvPr id="46" name="Google Shape;46;p4"/>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4"/>
            <p:cNvGrpSpPr/>
            <p:nvPr/>
          </p:nvGrpSpPr>
          <p:grpSpPr>
            <a:xfrm flipH="1">
              <a:off x="5578209" y="4646738"/>
              <a:ext cx="2199863" cy="304563"/>
              <a:chOff x="-5827153" y="330075"/>
              <a:chExt cx="12276019" cy="1699569"/>
            </a:xfrm>
          </p:grpSpPr>
          <p:sp>
            <p:nvSpPr>
              <p:cNvPr id="49" name="Google Shape;49;p4"/>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4"/>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52" name="Google Shape;52;p4"/>
          <p:cNvGrpSpPr/>
          <p:nvPr/>
        </p:nvGrpSpPr>
        <p:grpSpPr>
          <a:xfrm>
            <a:off x="0" y="-7088"/>
            <a:ext cx="8661398" cy="5150588"/>
            <a:chOff x="0" y="-7088"/>
            <a:chExt cx="8661398" cy="5150588"/>
          </a:xfrm>
        </p:grpSpPr>
        <p:sp>
          <p:nvSpPr>
            <p:cNvPr id="53" name="Google Shape;53;p4"/>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55" name="Google Shape;55;p4"/>
          <p:cNvGrpSpPr/>
          <p:nvPr/>
        </p:nvGrpSpPr>
        <p:grpSpPr>
          <a:xfrm rot="10800000" flipH="1">
            <a:off x="1" y="1090763"/>
            <a:ext cx="8847502" cy="2961975"/>
            <a:chOff x="-8178042" y="-4493254"/>
            <a:chExt cx="19483598" cy="6522736"/>
          </a:xfrm>
        </p:grpSpPr>
        <p:sp>
          <p:nvSpPr>
            <p:cNvPr id="56" name="Google Shape;56;p4"/>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57" name="Google Shape;57;p4"/>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58" name="Google Shape;58;p4"/>
          <p:cNvSpPr txBox="1">
            <a:spLocks noGrp="1"/>
          </p:cNvSpPr>
          <p:nvPr>
            <p:ph type="body" idx="1"/>
          </p:nvPr>
        </p:nvSpPr>
        <p:spPr>
          <a:xfrm>
            <a:off x="829775" y="1202000"/>
            <a:ext cx="5090700" cy="27450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rgbClr val="FFFFFF"/>
              </a:buClr>
              <a:buSzPts val="3000"/>
              <a:buChar char="▰"/>
              <a:defRPr sz="3000" i="1">
                <a:solidFill>
                  <a:srgbClr val="FFFFFF"/>
                </a:solidFill>
              </a:defRPr>
            </a:lvl1pPr>
            <a:lvl2pPr marL="914400" lvl="1" indent="-419100" rtl="0">
              <a:spcBef>
                <a:spcPts val="480"/>
              </a:spcBef>
              <a:spcAft>
                <a:spcPts val="0"/>
              </a:spcAft>
              <a:buClr>
                <a:srgbClr val="FFFFFF"/>
              </a:buClr>
              <a:buSzPts val="3000"/>
              <a:buChar char="▻"/>
              <a:defRPr sz="3000" i="1">
                <a:solidFill>
                  <a:srgbClr val="FFFFFF"/>
                </a:solidFill>
              </a:defRPr>
            </a:lvl2pPr>
            <a:lvl3pPr marL="1371600" lvl="2" indent="-419100" rtl="0">
              <a:spcBef>
                <a:spcPts val="480"/>
              </a:spcBef>
              <a:spcAft>
                <a:spcPts val="0"/>
              </a:spcAft>
              <a:buClr>
                <a:srgbClr val="FFFFFF"/>
              </a:buClr>
              <a:buSzPts val="3000"/>
              <a:buChar char="▻"/>
              <a:defRPr sz="3000" i="1">
                <a:solidFill>
                  <a:srgbClr val="FFFFFF"/>
                </a:solidFill>
              </a:defRPr>
            </a:lvl3pPr>
            <a:lvl4pPr marL="1828800" lvl="3" indent="-419100" rtl="0">
              <a:spcBef>
                <a:spcPts val="360"/>
              </a:spcBef>
              <a:spcAft>
                <a:spcPts val="0"/>
              </a:spcAft>
              <a:buClr>
                <a:srgbClr val="FFFFFF"/>
              </a:buClr>
              <a:buSzPts val="3000"/>
              <a:buChar char="▻"/>
              <a:defRPr sz="3000" i="1">
                <a:solidFill>
                  <a:srgbClr val="FFFFFF"/>
                </a:solidFill>
              </a:defRPr>
            </a:lvl4pPr>
            <a:lvl5pPr marL="2286000" lvl="4" indent="-419100" rtl="0">
              <a:spcBef>
                <a:spcPts val="360"/>
              </a:spcBef>
              <a:spcAft>
                <a:spcPts val="0"/>
              </a:spcAft>
              <a:buClr>
                <a:srgbClr val="FFFFFF"/>
              </a:buClr>
              <a:buSzPts val="3000"/>
              <a:buChar char="▻"/>
              <a:defRPr sz="3000" i="1">
                <a:solidFill>
                  <a:srgbClr val="FFFFFF"/>
                </a:solidFill>
              </a:defRPr>
            </a:lvl5pPr>
            <a:lvl6pPr marL="2743200" lvl="5" indent="-419100" rtl="0">
              <a:spcBef>
                <a:spcPts val="360"/>
              </a:spcBef>
              <a:spcAft>
                <a:spcPts val="0"/>
              </a:spcAft>
              <a:buClr>
                <a:srgbClr val="FFFFFF"/>
              </a:buClr>
              <a:buSzPts val="3000"/>
              <a:buChar char="▻"/>
              <a:defRPr sz="3000" i="1">
                <a:solidFill>
                  <a:srgbClr val="FFFFFF"/>
                </a:solidFill>
              </a:defRPr>
            </a:lvl6pPr>
            <a:lvl7pPr marL="3200400" lvl="6" indent="-419100" rtl="0">
              <a:spcBef>
                <a:spcPts val="360"/>
              </a:spcBef>
              <a:spcAft>
                <a:spcPts val="0"/>
              </a:spcAft>
              <a:buClr>
                <a:srgbClr val="FFFFFF"/>
              </a:buClr>
              <a:buSzPts val="3000"/>
              <a:buChar char="▻"/>
              <a:defRPr sz="3000" i="1">
                <a:solidFill>
                  <a:srgbClr val="FFFFFF"/>
                </a:solidFill>
              </a:defRPr>
            </a:lvl7pPr>
            <a:lvl8pPr marL="3657600" lvl="7" indent="-419100" rtl="0">
              <a:spcBef>
                <a:spcPts val="360"/>
              </a:spcBef>
              <a:spcAft>
                <a:spcPts val="0"/>
              </a:spcAft>
              <a:buClr>
                <a:srgbClr val="FFFFFF"/>
              </a:buClr>
              <a:buSzPts val="3000"/>
              <a:buChar char="▻"/>
              <a:defRPr sz="3000" i="1">
                <a:solidFill>
                  <a:srgbClr val="FFFFFF"/>
                </a:solidFill>
              </a:defRPr>
            </a:lvl8pPr>
            <a:lvl9pPr marL="4114800" lvl="8" indent="-419100">
              <a:spcBef>
                <a:spcPts val="360"/>
              </a:spcBef>
              <a:spcAft>
                <a:spcPts val="0"/>
              </a:spcAft>
              <a:buClr>
                <a:srgbClr val="FFFFFF"/>
              </a:buClr>
              <a:buSzPts val="3000"/>
              <a:buChar char="▻"/>
              <a:defRPr sz="3000" i="1">
                <a:solidFill>
                  <a:srgbClr val="FFFFFF"/>
                </a:solidFill>
              </a:defRPr>
            </a:lvl9pPr>
          </a:lstStyle>
          <a:p>
            <a:endParaRPr/>
          </a:p>
        </p:txBody>
      </p:sp>
      <p:sp>
        <p:nvSpPr>
          <p:cNvPr id="59" name="Google Shape;59;p4"/>
          <p:cNvSpPr txBox="1"/>
          <p:nvPr/>
        </p:nvSpPr>
        <p:spPr>
          <a:xfrm>
            <a:off x="286600" y="1014575"/>
            <a:ext cx="6765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chemeClr val="accent5"/>
                </a:solidFill>
              </a:rPr>
              <a:t>“</a:t>
            </a:r>
            <a:endParaRPr sz="7200" b="1">
              <a:solidFill>
                <a:schemeClr val="accent5"/>
              </a:solidFill>
            </a:endParaRPr>
          </a:p>
        </p:txBody>
      </p:sp>
      <p:sp>
        <p:nvSpPr>
          <p:cNvPr id="60" name="Google Shape;60;p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grpSp>
        <p:nvGrpSpPr>
          <p:cNvPr id="125" name="Google Shape;125;p8"/>
          <p:cNvGrpSpPr/>
          <p:nvPr/>
        </p:nvGrpSpPr>
        <p:grpSpPr>
          <a:xfrm>
            <a:off x="-4" y="40"/>
            <a:ext cx="7072430" cy="1327315"/>
            <a:chOff x="-4" y="40"/>
            <a:chExt cx="7072430" cy="1327315"/>
          </a:xfrm>
        </p:grpSpPr>
        <p:sp>
          <p:nvSpPr>
            <p:cNvPr id="126" name="Google Shape;126;p8"/>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33" name="Google Shape;133;p8"/>
          <p:cNvGrpSpPr/>
          <p:nvPr/>
        </p:nvGrpSpPr>
        <p:grpSpPr>
          <a:xfrm>
            <a:off x="6946842" y="4472723"/>
            <a:ext cx="2202830" cy="670795"/>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 name="Google Shape;141;p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Google Shape;142;p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3"/>
        <p:cNvGrpSpPr/>
        <p:nvPr/>
      </p:nvGrpSpPr>
      <p:grpSpPr>
        <a:xfrm>
          <a:off x="0" y="0"/>
          <a:ext cx="0" cy="0"/>
          <a:chOff x="0" y="0"/>
          <a:chExt cx="0" cy="0"/>
        </a:xfrm>
      </p:grpSpPr>
      <p:grpSp>
        <p:nvGrpSpPr>
          <p:cNvPr id="144" name="Google Shape;144;p9"/>
          <p:cNvGrpSpPr/>
          <p:nvPr/>
        </p:nvGrpSpPr>
        <p:grpSpPr>
          <a:xfrm>
            <a:off x="2466138" y="4472723"/>
            <a:ext cx="6686825" cy="670795"/>
            <a:chOff x="5589288" y="4472723"/>
            <a:chExt cx="6686825" cy="670795"/>
          </a:xfrm>
        </p:grpSpPr>
        <p:sp>
          <p:nvSpPr>
            <p:cNvPr id="145" name="Google Shape;145;p9"/>
            <p:cNvSpPr/>
            <p:nvPr/>
          </p:nvSpPr>
          <p:spPr>
            <a:xfrm rot="10800000">
              <a:off x="5589288"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9"/>
            <p:cNvGrpSpPr/>
            <p:nvPr/>
          </p:nvGrpSpPr>
          <p:grpSpPr>
            <a:xfrm flipH="1">
              <a:off x="5748896" y="4472723"/>
              <a:ext cx="6527217" cy="670795"/>
              <a:chOff x="-10101302" y="330075"/>
              <a:chExt cx="16532971" cy="1699506"/>
            </a:xfrm>
          </p:grpSpPr>
          <p:sp>
            <p:nvSpPr>
              <p:cNvPr id="147" name="Google Shape;147;p9"/>
              <p:cNvSpPr/>
              <p:nvPr/>
            </p:nvSpPr>
            <p:spPr>
              <a:xfrm>
                <a:off x="-10101302" y="330081"/>
                <a:ext cx="148464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4732169"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9"/>
            <p:cNvGrpSpPr/>
            <p:nvPr/>
          </p:nvGrpSpPr>
          <p:grpSpPr>
            <a:xfrm flipH="1">
              <a:off x="5592255" y="4646738"/>
              <a:ext cx="6682918" cy="304563"/>
              <a:chOff x="-30922586" y="330075"/>
              <a:chExt cx="37293070" cy="1699569"/>
            </a:xfrm>
          </p:grpSpPr>
          <p:sp>
            <p:nvSpPr>
              <p:cNvPr id="150" name="Google Shape;150;p9"/>
              <p:cNvSpPr/>
              <p:nvPr/>
            </p:nvSpPr>
            <p:spPr>
              <a:xfrm>
                <a:off x="-30922586" y="330144"/>
                <a:ext cx="355881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4670984"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2" name="Google Shape;152;p9"/>
          <p:cNvSpPr txBox="1">
            <a:spLocks noGrp="1"/>
          </p:cNvSpPr>
          <p:nvPr>
            <p:ph type="body" idx="1"/>
          </p:nvPr>
        </p:nvSpPr>
        <p:spPr>
          <a:xfrm>
            <a:off x="2682800" y="4636500"/>
            <a:ext cx="6004200" cy="3156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300"/>
              <a:buNone/>
              <a:defRPr sz="1300"/>
            </a:lvl1pPr>
          </a:lstStyle>
          <a:p>
            <a:endParaRPr/>
          </a:p>
        </p:txBody>
      </p:sp>
      <p:sp>
        <p:nvSpPr>
          <p:cNvPr id="153" name="Google Shape;153;p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54" name="Google Shape;154;p9"/>
          <p:cNvGrpSpPr/>
          <p:nvPr/>
        </p:nvGrpSpPr>
        <p:grpSpPr>
          <a:xfrm rot="10800000">
            <a:off x="-8" y="-2"/>
            <a:ext cx="2202830" cy="670795"/>
            <a:chOff x="5575242" y="4472723"/>
            <a:chExt cx="2202830" cy="670795"/>
          </a:xfrm>
        </p:grpSpPr>
        <p:sp>
          <p:nvSpPr>
            <p:cNvPr id="155" name="Google Shape;155;p9"/>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9"/>
            <p:cNvGrpSpPr/>
            <p:nvPr/>
          </p:nvGrpSpPr>
          <p:grpSpPr>
            <a:xfrm flipH="1">
              <a:off x="5734850" y="4472723"/>
              <a:ext cx="2040837" cy="670795"/>
              <a:chOff x="1297954" y="330075"/>
              <a:chExt cx="5169293" cy="1699506"/>
            </a:xfrm>
          </p:grpSpPr>
          <p:sp>
            <p:nvSpPr>
              <p:cNvPr id="157" name="Google Shape;157;p9"/>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9"/>
            <p:cNvGrpSpPr/>
            <p:nvPr/>
          </p:nvGrpSpPr>
          <p:grpSpPr>
            <a:xfrm flipH="1">
              <a:off x="5578209" y="4646738"/>
              <a:ext cx="2199863" cy="304563"/>
              <a:chOff x="-5827153" y="330075"/>
              <a:chExt cx="12276019" cy="1699569"/>
            </a:xfrm>
          </p:grpSpPr>
          <p:sp>
            <p:nvSpPr>
              <p:cNvPr id="160" name="Google Shape;160;p9"/>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jpe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
        <p:nvSpPr>
          <p:cNvPr id="3" name="TextBox 2"/>
          <p:cNvSpPr txBox="1"/>
          <p:nvPr/>
        </p:nvSpPr>
        <p:spPr>
          <a:xfrm>
            <a:off x="393213" y="3374077"/>
            <a:ext cx="5400600" cy="923330"/>
          </a:xfrm>
          <a:prstGeom prst="rect">
            <a:avLst/>
          </a:prstGeom>
          <a:noFill/>
        </p:spPr>
        <p:txBody>
          <a:bodyPr wrap="square" rtlCol="0">
            <a:spAutoFit/>
          </a:bodyPr>
          <a:lstStyle/>
          <a:p>
            <a:r>
              <a:rPr lang="vi-VN" sz="5400" b="1">
                <a:solidFill>
                  <a:schemeClr val="bg1"/>
                </a:solidFill>
              </a:rPr>
              <a:t>KHỞI ĐỘNG</a:t>
            </a:r>
            <a:endParaRPr lang="en-US" sz="5400" b="1">
              <a:solidFill>
                <a:schemeClr val="bg1"/>
              </a:solidFill>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9208997">
            <a:off x="1128833" y="3543665"/>
            <a:ext cx="1336653" cy="424314"/>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solidFill>
                  <a:schemeClr val="tx1"/>
                </a:solidFill>
              </a:rPr>
              <a:t>Việc nên làm</a:t>
            </a:r>
            <a:endParaRPr lang="en-US">
              <a:solidFill>
                <a:schemeClr val="tx1"/>
              </a:solidFill>
            </a:endParaRPr>
          </a:p>
        </p:txBody>
      </p:sp>
      <p:sp>
        <p:nvSpPr>
          <p:cNvPr id="7" name="Rectangle 6"/>
          <p:cNvSpPr/>
          <p:nvPr/>
        </p:nvSpPr>
        <p:spPr>
          <a:xfrm rot="2228483">
            <a:off x="2419651" y="3585132"/>
            <a:ext cx="1392596" cy="379941"/>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solidFill>
                  <a:schemeClr val="tx1"/>
                </a:solidFill>
              </a:rPr>
              <a:t>Việc không nên làm</a:t>
            </a:r>
            <a:endParaRPr lang="en-US">
              <a:solidFill>
                <a:schemeClr val="tx1"/>
              </a:solidFill>
            </a:endParaRPr>
          </a:p>
        </p:txBody>
      </p:sp>
      <p:sp>
        <p:nvSpPr>
          <p:cNvPr id="3" name="Slide Number Placeholder 2"/>
          <p:cNvSpPr>
            <a:spLocks noGrp="1"/>
          </p:cNvSpPr>
          <p:nvPr>
            <p:ph type="sldNum" idx="12"/>
          </p:nvPr>
        </p:nvSpPr>
        <p:spPr>
          <a:xfrm>
            <a:off x="7765120" y="4056350"/>
            <a:ext cx="1487400" cy="315600"/>
          </a:xfrm>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4" name="Rectangle 3"/>
          <p:cNvSpPr/>
          <p:nvPr/>
        </p:nvSpPr>
        <p:spPr>
          <a:xfrm>
            <a:off x="108963" y="331564"/>
            <a:ext cx="6120680" cy="872034"/>
          </a:xfrm>
          <a:prstGeom prst="rect">
            <a:avLst/>
          </a:prstGeom>
        </p:spPr>
        <p:txBody>
          <a:bodyPr wrap="square">
            <a:spAutoFit/>
          </a:bodyPr>
          <a:lstStyle/>
          <a:p>
            <a:pPr>
              <a:lnSpc>
                <a:spcPct val="150000"/>
              </a:lnSpc>
            </a:pPr>
            <a:r>
              <a:rPr lang="nl-NL" sz="1800" b="1">
                <a:solidFill>
                  <a:schemeClr val="bg1"/>
                </a:solidFill>
              </a:rPr>
              <a:t>2.</a:t>
            </a:r>
            <a:r>
              <a:rPr lang="nl-NL" sz="1800">
                <a:solidFill>
                  <a:schemeClr val="bg1"/>
                </a:solidFill>
              </a:rPr>
              <a:t> </a:t>
            </a:r>
            <a:r>
              <a:rPr lang="nl-NL" sz="1800" b="1">
                <a:solidFill>
                  <a:schemeClr val="bg1"/>
                </a:solidFill>
              </a:rPr>
              <a:t>Xác định những việc nên làm và không nên làm với bạn bè, thầy cô</a:t>
            </a:r>
            <a:endParaRPr lang="en-US" sz="1800">
              <a:solidFill>
                <a:schemeClr val="bg1"/>
              </a:solidFill>
            </a:endParaRPr>
          </a:p>
        </p:txBody>
      </p:sp>
      <p:sp>
        <p:nvSpPr>
          <p:cNvPr id="5" name="Rectangle 4"/>
          <p:cNvSpPr/>
          <p:nvPr/>
        </p:nvSpPr>
        <p:spPr>
          <a:xfrm>
            <a:off x="1528987" y="2310480"/>
            <a:ext cx="1746869" cy="979865"/>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t>Thiết lập mối quan hệ thân thiện với bạn bè</a:t>
            </a:r>
            <a:endParaRPr lang="en-US" sz="1600"/>
          </a:p>
        </p:txBody>
      </p:sp>
      <p:sp>
        <p:nvSpPr>
          <p:cNvPr id="8" name="Rounded Rectangle 7"/>
          <p:cNvSpPr/>
          <p:nvPr/>
        </p:nvSpPr>
        <p:spPr>
          <a:xfrm>
            <a:off x="52601" y="4144973"/>
            <a:ext cx="2307295" cy="881805"/>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u="sng">
                <a:solidFill>
                  <a:schemeClr val="tx1"/>
                </a:solidFill>
              </a:rPr>
              <a:t>Ví dụ:</a:t>
            </a:r>
          </a:p>
          <a:p>
            <a:r>
              <a:rPr lang="vi-VN">
                <a:solidFill>
                  <a:schemeClr val="tx1"/>
                </a:solidFill>
              </a:rPr>
              <a:t>- Lắng nghe bạn</a:t>
            </a:r>
          </a:p>
          <a:p>
            <a:r>
              <a:rPr lang="vi-VN">
                <a:solidFill>
                  <a:schemeClr val="tx1"/>
                </a:solidFill>
              </a:rPr>
              <a:t>- Cười thân thiện với bạn</a:t>
            </a:r>
          </a:p>
          <a:p>
            <a:r>
              <a:rPr lang="vi-VN">
                <a:solidFill>
                  <a:schemeClr val="tx1"/>
                </a:solidFill>
              </a:rPr>
              <a:t>- ...</a:t>
            </a:r>
          </a:p>
        </p:txBody>
      </p:sp>
      <p:sp>
        <p:nvSpPr>
          <p:cNvPr id="10" name="Rounded Rectangle 9"/>
          <p:cNvSpPr/>
          <p:nvPr/>
        </p:nvSpPr>
        <p:spPr>
          <a:xfrm>
            <a:off x="2699792" y="4144973"/>
            <a:ext cx="2310596" cy="881805"/>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u="sng">
                <a:solidFill>
                  <a:schemeClr val="tx1"/>
                </a:solidFill>
              </a:rPr>
              <a:t>Ví dụ: </a:t>
            </a:r>
          </a:p>
          <a:p>
            <a:r>
              <a:rPr lang="vi-VN">
                <a:solidFill>
                  <a:schemeClr val="tx1"/>
                </a:solidFill>
              </a:rPr>
              <a:t>- Trêu trọc bạn</a:t>
            </a:r>
          </a:p>
          <a:p>
            <a:r>
              <a:rPr lang="vi-VN">
                <a:solidFill>
                  <a:schemeClr val="tx1"/>
                </a:solidFill>
              </a:rPr>
              <a:t>- Chế giễu bạn</a:t>
            </a:r>
          </a:p>
          <a:p>
            <a:r>
              <a:rPr lang="vi-VN">
                <a:solidFill>
                  <a:schemeClr val="tx1"/>
                </a:solidFill>
              </a:rPr>
              <a:t>- ...</a:t>
            </a:r>
            <a:endParaRPr lang="en-US">
              <a:solidFill>
                <a:schemeClr val="tx1"/>
              </a:solidFill>
            </a:endParaRPr>
          </a:p>
        </p:txBody>
      </p:sp>
      <p:sp>
        <p:nvSpPr>
          <p:cNvPr id="11" name="TextBox 10"/>
          <p:cNvSpPr txBox="1"/>
          <p:nvPr/>
        </p:nvSpPr>
        <p:spPr>
          <a:xfrm>
            <a:off x="1043608" y="1502219"/>
            <a:ext cx="1204822" cy="400110"/>
          </a:xfrm>
          <a:prstGeom prst="rect">
            <a:avLst/>
          </a:prstGeom>
          <a:solidFill>
            <a:srgbClr val="FF0000"/>
          </a:solidFill>
        </p:spPr>
        <p:txBody>
          <a:bodyPr wrap="square" rtlCol="0">
            <a:spAutoFit/>
          </a:bodyPr>
          <a:lstStyle/>
          <a:p>
            <a:pPr algn="ctr"/>
            <a:r>
              <a:rPr lang="vi-VN" sz="2000"/>
              <a:t>Nhóm 1</a:t>
            </a:r>
            <a:endParaRPr lang="en-US" sz="2000"/>
          </a:p>
        </p:txBody>
      </p:sp>
      <p:sp>
        <p:nvSpPr>
          <p:cNvPr id="12" name="Rectangle 11"/>
          <p:cNvSpPr/>
          <p:nvPr/>
        </p:nvSpPr>
        <p:spPr>
          <a:xfrm>
            <a:off x="2426676" y="1486831"/>
            <a:ext cx="5223113" cy="415498"/>
          </a:xfrm>
          <a:prstGeom prst="rect">
            <a:avLst/>
          </a:prstGeom>
          <a:solidFill>
            <a:schemeClr val="tx2">
              <a:lumMod val="75000"/>
            </a:schemeClr>
          </a:solidFill>
        </p:spPr>
        <p:txBody>
          <a:bodyPr wrap="square">
            <a:spAutoFit/>
          </a:bodyPr>
          <a:lstStyle/>
          <a:p>
            <a:pPr algn="just">
              <a:lnSpc>
                <a:spcPct val="150000"/>
              </a:lnSpc>
            </a:pPr>
            <a:r>
              <a:rPr lang="nl-NL" b="1">
                <a:solidFill>
                  <a:schemeClr val="tx1"/>
                </a:solidFill>
              </a:rPr>
              <a:t>Xác định những việc nên làm và không nên làm với bạn bè</a:t>
            </a:r>
            <a:endParaRPr lang="en-US">
              <a:solidFill>
                <a:schemeClr val="tx1"/>
              </a:solidFill>
            </a:endParaRPr>
          </a:p>
        </p:txBody>
      </p:sp>
      <p:sp>
        <p:nvSpPr>
          <p:cNvPr id="13" name="TextBox 12"/>
          <p:cNvSpPr txBox="1"/>
          <p:nvPr/>
        </p:nvSpPr>
        <p:spPr>
          <a:xfrm>
            <a:off x="5769195" y="2665614"/>
            <a:ext cx="2852063" cy="276999"/>
          </a:xfrm>
          <a:prstGeom prst="rect">
            <a:avLst/>
          </a:prstGeom>
          <a:noFill/>
        </p:spPr>
        <p:txBody>
          <a:bodyPr wrap="none" rtlCol="0">
            <a:spAutoFit/>
          </a:bodyPr>
          <a:lstStyle/>
          <a:p>
            <a:r>
              <a:rPr lang="vi-VN" sz="1200"/>
              <a:t>Thiết lập quan hệ thân thiện với bạn bè</a:t>
            </a:r>
            <a:endParaRPr lang="en-US" sz="1200"/>
          </a:p>
        </p:txBody>
      </p:sp>
      <p:graphicFrame>
        <p:nvGraphicFramePr>
          <p:cNvPr id="14" name="Table 13"/>
          <p:cNvGraphicFramePr>
            <a:graphicFrameLocks noGrp="1"/>
          </p:cNvGraphicFramePr>
          <p:nvPr>
            <p:extLst>
              <p:ext uri="{D42A27DB-BD31-4B8C-83A1-F6EECF244321}">
                <p14:modId xmlns:p14="http://schemas.microsoft.com/office/powerpoint/2010/main" val="530177256"/>
              </p:ext>
            </p:extLst>
          </p:nvPr>
        </p:nvGraphicFramePr>
        <p:xfrm>
          <a:off x="5573206" y="3164693"/>
          <a:ext cx="3315807" cy="1141276"/>
        </p:xfrm>
        <a:graphic>
          <a:graphicData uri="http://schemas.openxmlformats.org/drawingml/2006/table">
            <a:tbl>
              <a:tblPr firstRow="1" bandRow="1">
                <a:tableStyleId>{E27665BA-8202-44FC-AD62-C9F0E3EA811A}</a:tableStyleId>
              </a:tblPr>
              <a:tblGrid>
                <a:gridCol w="1732584">
                  <a:extLst>
                    <a:ext uri="{9D8B030D-6E8A-4147-A177-3AD203B41FA5}">
                      <a16:colId xmlns:a16="http://schemas.microsoft.com/office/drawing/2014/main" val="20000"/>
                    </a:ext>
                  </a:extLst>
                </a:gridCol>
                <a:gridCol w="1583223">
                  <a:extLst>
                    <a:ext uri="{9D8B030D-6E8A-4147-A177-3AD203B41FA5}">
                      <a16:colId xmlns:a16="http://schemas.microsoft.com/office/drawing/2014/main" val="20001"/>
                    </a:ext>
                  </a:extLst>
                </a:gridCol>
              </a:tblGrid>
              <a:tr h="360040">
                <a:tc>
                  <a:txBody>
                    <a:bodyPr/>
                    <a:lstStyle/>
                    <a:p>
                      <a:pPr algn="ctr"/>
                      <a:r>
                        <a:rPr lang="vi-VN" sz="1200" b="1"/>
                        <a:t>Nhữn</a:t>
                      </a:r>
                      <a:r>
                        <a:rPr lang="vi-VN" sz="1200" b="1" baseline="0"/>
                        <a:t>g việc nên làm</a:t>
                      </a:r>
                      <a:endParaRPr lang="en-US" sz="1200" b="1"/>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1200" b="1"/>
                        <a:t>Nhữn</a:t>
                      </a:r>
                      <a:r>
                        <a:rPr lang="vi-VN" sz="1200" b="1" baseline="0"/>
                        <a:t>g việc  không nên làm</a:t>
                      </a:r>
                      <a:endParaRPr lang="en-US" sz="1200" b="1"/>
                    </a:p>
                  </a:txBody>
                  <a:tcPr/>
                </a:tc>
                <a:extLst>
                  <a:ext uri="{0D108BD9-81ED-4DB2-BD59-A6C34878D82A}">
                    <a16:rowId xmlns:a16="http://schemas.microsoft.com/office/drawing/2014/main" val="10000"/>
                  </a:ext>
                </a:extLst>
              </a:tr>
              <a:tr h="684076">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bl>
          </a:graphicData>
        </a:graphic>
      </p:graphicFrame>
      <p:sp>
        <p:nvSpPr>
          <p:cNvPr id="15" name="TextBox 14"/>
          <p:cNvSpPr txBox="1"/>
          <p:nvPr/>
        </p:nvSpPr>
        <p:spPr>
          <a:xfrm>
            <a:off x="6229643" y="2295239"/>
            <a:ext cx="1645002" cy="338554"/>
          </a:xfrm>
          <a:prstGeom prst="rect">
            <a:avLst/>
          </a:prstGeom>
          <a:noFill/>
        </p:spPr>
        <p:txBody>
          <a:bodyPr wrap="none" rtlCol="0">
            <a:spAutoFit/>
          </a:bodyPr>
          <a:lstStyle/>
          <a:p>
            <a:r>
              <a:rPr lang="vi-VN" sz="1600" b="1">
                <a:solidFill>
                  <a:schemeClr val="tx1"/>
                </a:solidFill>
              </a:rPr>
              <a:t>Phiếu học  tập </a:t>
            </a:r>
            <a:endParaRPr lang="en-US" sz="1600" b="1">
              <a:solidFill>
                <a:schemeClr val="tx1"/>
              </a:solidFill>
            </a:endParaRPr>
          </a:p>
        </p:txBody>
      </p:sp>
    </p:spTree>
    <p:extLst>
      <p:ext uri="{BB962C8B-B14F-4D97-AF65-F5344CB8AC3E}">
        <p14:creationId xmlns:p14="http://schemas.microsoft.com/office/powerpoint/2010/main" val="256833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4" grpId="0"/>
      <p:bldP spid="5" grpId="0" animBg="1"/>
      <p:bldP spid="8" grpId="0" animBg="1"/>
      <p:bldP spid="10" grpId="0" animBg="1"/>
      <p:bldP spid="11" grpId="0" animBg="1"/>
      <p:bldP spid="12" grpId="0" animBg="1"/>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4" name="Rectangle 3"/>
          <p:cNvSpPr/>
          <p:nvPr/>
        </p:nvSpPr>
        <p:spPr>
          <a:xfrm rot="19701797">
            <a:off x="1237686" y="3478030"/>
            <a:ext cx="1350366" cy="403641"/>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solidFill>
                  <a:schemeClr val="tx1"/>
                </a:solidFill>
              </a:rPr>
              <a:t>Việc nên làm</a:t>
            </a:r>
            <a:endParaRPr lang="en-US">
              <a:solidFill>
                <a:schemeClr val="tx1"/>
              </a:solidFill>
            </a:endParaRPr>
          </a:p>
        </p:txBody>
      </p:sp>
      <p:sp>
        <p:nvSpPr>
          <p:cNvPr id="5" name="Rectangle 4"/>
          <p:cNvSpPr/>
          <p:nvPr/>
        </p:nvSpPr>
        <p:spPr>
          <a:xfrm rot="1956901">
            <a:off x="2616866" y="3441976"/>
            <a:ext cx="1196785" cy="436556"/>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solidFill>
                  <a:schemeClr val="tx1"/>
                </a:solidFill>
              </a:rPr>
              <a:t>Việc không nên làm</a:t>
            </a:r>
            <a:endParaRPr lang="en-US">
              <a:solidFill>
                <a:schemeClr val="tx1"/>
              </a:solidFill>
            </a:endParaRPr>
          </a:p>
        </p:txBody>
      </p:sp>
      <p:sp>
        <p:nvSpPr>
          <p:cNvPr id="6" name="Rectangle 5"/>
          <p:cNvSpPr/>
          <p:nvPr/>
        </p:nvSpPr>
        <p:spPr>
          <a:xfrm>
            <a:off x="1621940" y="2139702"/>
            <a:ext cx="1837808" cy="108182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t>Thiết lập mối quan hệ gần gũi, kính trọng với thầy cô giáo</a:t>
            </a:r>
            <a:endParaRPr lang="en-US" sz="1600"/>
          </a:p>
        </p:txBody>
      </p:sp>
      <p:sp>
        <p:nvSpPr>
          <p:cNvPr id="7" name="Rounded Rectangle 6"/>
          <p:cNvSpPr/>
          <p:nvPr/>
        </p:nvSpPr>
        <p:spPr>
          <a:xfrm>
            <a:off x="135175" y="4081651"/>
            <a:ext cx="2195736" cy="1004341"/>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200" u="sng">
                <a:solidFill>
                  <a:schemeClr val="tx1"/>
                </a:solidFill>
              </a:rPr>
              <a:t>Ví dụ:</a:t>
            </a:r>
          </a:p>
          <a:p>
            <a:pPr>
              <a:lnSpc>
                <a:spcPct val="150000"/>
              </a:lnSpc>
            </a:pPr>
            <a:r>
              <a:rPr lang="vi-VN" sz="1200">
                <a:solidFill>
                  <a:schemeClr val="tx1"/>
                </a:solidFill>
              </a:rPr>
              <a:t>- Chào hỏi lễ phép</a:t>
            </a:r>
          </a:p>
          <a:p>
            <a:pPr>
              <a:lnSpc>
                <a:spcPct val="150000"/>
              </a:lnSpc>
            </a:pPr>
            <a:r>
              <a:rPr lang="vi-VN" sz="1200">
                <a:solidFill>
                  <a:schemeClr val="tx1"/>
                </a:solidFill>
              </a:rPr>
              <a:t>- Trao đổi nội dung học tập</a:t>
            </a:r>
          </a:p>
          <a:p>
            <a:pPr>
              <a:lnSpc>
                <a:spcPct val="150000"/>
              </a:lnSpc>
            </a:pPr>
            <a:r>
              <a:rPr lang="vi-VN" sz="1200">
                <a:solidFill>
                  <a:schemeClr val="tx1"/>
                </a:solidFill>
              </a:rPr>
              <a:t>- ...</a:t>
            </a:r>
          </a:p>
        </p:txBody>
      </p:sp>
      <p:sp>
        <p:nvSpPr>
          <p:cNvPr id="8" name="Rounded Rectangle 7"/>
          <p:cNvSpPr/>
          <p:nvPr/>
        </p:nvSpPr>
        <p:spPr>
          <a:xfrm>
            <a:off x="2408960" y="4062384"/>
            <a:ext cx="2163040" cy="1042873"/>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200" u="sng">
                <a:solidFill>
                  <a:schemeClr val="tx1"/>
                </a:solidFill>
              </a:rPr>
              <a:t>Ví dụ: </a:t>
            </a:r>
          </a:p>
          <a:p>
            <a:r>
              <a:rPr lang="vi-VN" sz="1200">
                <a:solidFill>
                  <a:schemeClr val="tx1"/>
                </a:solidFill>
              </a:rPr>
              <a:t>- Tránh mặt để không chào hỏi thầy cô</a:t>
            </a:r>
          </a:p>
          <a:p>
            <a:r>
              <a:rPr lang="vi-VN" sz="1200">
                <a:solidFill>
                  <a:schemeClr val="tx1"/>
                </a:solidFill>
              </a:rPr>
              <a:t>- Thiếu lễ phép với thầy cô</a:t>
            </a:r>
          </a:p>
          <a:p>
            <a:r>
              <a:rPr lang="vi-VN" sz="1200">
                <a:solidFill>
                  <a:schemeClr val="tx1"/>
                </a:solidFill>
              </a:rPr>
              <a:t>- ...</a:t>
            </a:r>
            <a:endParaRPr lang="en-US" sz="1200">
              <a:solidFill>
                <a:schemeClr val="tx1"/>
              </a:solidFill>
            </a:endParaRPr>
          </a:p>
        </p:txBody>
      </p:sp>
      <p:sp>
        <p:nvSpPr>
          <p:cNvPr id="9" name="TextBox 8"/>
          <p:cNvSpPr txBox="1"/>
          <p:nvPr/>
        </p:nvSpPr>
        <p:spPr>
          <a:xfrm>
            <a:off x="745184" y="1495184"/>
            <a:ext cx="992579" cy="369332"/>
          </a:xfrm>
          <a:prstGeom prst="rect">
            <a:avLst/>
          </a:prstGeom>
          <a:solidFill>
            <a:srgbClr val="FF0000"/>
          </a:solidFill>
        </p:spPr>
        <p:txBody>
          <a:bodyPr wrap="none" rtlCol="0">
            <a:spAutoFit/>
          </a:bodyPr>
          <a:lstStyle/>
          <a:p>
            <a:r>
              <a:rPr lang="vi-VN" sz="1800"/>
              <a:t>Nhóm 2</a:t>
            </a:r>
            <a:endParaRPr lang="en-US" sz="1800"/>
          </a:p>
        </p:txBody>
      </p:sp>
      <p:sp>
        <p:nvSpPr>
          <p:cNvPr id="10" name="Rectangle 9"/>
          <p:cNvSpPr/>
          <p:nvPr/>
        </p:nvSpPr>
        <p:spPr>
          <a:xfrm>
            <a:off x="1884291" y="1449018"/>
            <a:ext cx="5928070" cy="461665"/>
          </a:xfrm>
          <a:prstGeom prst="rect">
            <a:avLst/>
          </a:prstGeom>
          <a:solidFill>
            <a:schemeClr val="tx2">
              <a:lumMod val="75000"/>
            </a:schemeClr>
          </a:solidFill>
        </p:spPr>
        <p:txBody>
          <a:bodyPr wrap="square">
            <a:spAutoFit/>
          </a:bodyPr>
          <a:lstStyle/>
          <a:p>
            <a:pPr algn="just">
              <a:lnSpc>
                <a:spcPct val="150000"/>
              </a:lnSpc>
            </a:pPr>
            <a:r>
              <a:rPr lang="nl-NL" sz="1600" b="1">
                <a:solidFill>
                  <a:schemeClr val="tx1"/>
                </a:solidFill>
              </a:rPr>
              <a:t>Xác định những việc nên làm và không nên làm với </a:t>
            </a:r>
            <a:r>
              <a:rPr lang="vi-VN" sz="1600" b="1">
                <a:solidFill>
                  <a:schemeClr val="tx1"/>
                </a:solidFill>
              </a:rPr>
              <a:t>thầy cô</a:t>
            </a:r>
            <a:endParaRPr lang="en-US" sz="1600">
              <a:solidFill>
                <a:schemeClr val="tx1"/>
              </a:solidFill>
            </a:endParaRPr>
          </a:p>
        </p:txBody>
      </p:sp>
      <p:sp>
        <p:nvSpPr>
          <p:cNvPr id="11" name="Rectangle 10"/>
          <p:cNvSpPr/>
          <p:nvPr/>
        </p:nvSpPr>
        <p:spPr>
          <a:xfrm>
            <a:off x="107504" y="267494"/>
            <a:ext cx="6120680" cy="872034"/>
          </a:xfrm>
          <a:prstGeom prst="rect">
            <a:avLst/>
          </a:prstGeom>
        </p:spPr>
        <p:txBody>
          <a:bodyPr wrap="square">
            <a:spAutoFit/>
          </a:bodyPr>
          <a:lstStyle/>
          <a:p>
            <a:pPr>
              <a:lnSpc>
                <a:spcPct val="150000"/>
              </a:lnSpc>
            </a:pPr>
            <a:r>
              <a:rPr lang="nl-NL" sz="1800" b="1">
                <a:solidFill>
                  <a:schemeClr val="bg1"/>
                </a:solidFill>
              </a:rPr>
              <a:t>2.</a:t>
            </a:r>
            <a:r>
              <a:rPr lang="nl-NL" sz="1800">
                <a:solidFill>
                  <a:schemeClr val="bg1"/>
                </a:solidFill>
              </a:rPr>
              <a:t> </a:t>
            </a:r>
            <a:r>
              <a:rPr lang="nl-NL" sz="1800" b="1">
                <a:solidFill>
                  <a:schemeClr val="bg1"/>
                </a:solidFill>
              </a:rPr>
              <a:t>Xác định những việc nên làm và không nên làm với bạn bè, thầy cô</a:t>
            </a:r>
            <a:endParaRPr lang="en-US" sz="1800">
              <a:solidFill>
                <a:schemeClr val="bg1"/>
              </a:solidFill>
            </a:endParaRPr>
          </a:p>
        </p:txBody>
      </p:sp>
      <p:sp>
        <p:nvSpPr>
          <p:cNvPr id="12" name="TextBox 11"/>
          <p:cNvSpPr txBox="1"/>
          <p:nvPr/>
        </p:nvSpPr>
        <p:spPr>
          <a:xfrm>
            <a:off x="5436096" y="2397776"/>
            <a:ext cx="2876108" cy="830997"/>
          </a:xfrm>
          <a:prstGeom prst="rect">
            <a:avLst/>
          </a:prstGeom>
          <a:noFill/>
        </p:spPr>
        <p:txBody>
          <a:bodyPr wrap="none" rtlCol="0">
            <a:spAutoFit/>
          </a:bodyPr>
          <a:lstStyle/>
          <a:p>
            <a:pPr>
              <a:lnSpc>
                <a:spcPct val="150000"/>
              </a:lnSpc>
            </a:pPr>
            <a:r>
              <a:rPr lang="vi-VN" sz="1600" b="1"/>
              <a:t>Thiết lập quan hệ  gần gũi, </a:t>
            </a:r>
            <a:endParaRPr lang="en-US" sz="1600" b="1"/>
          </a:p>
          <a:p>
            <a:pPr>
              <a:lnSpc>
                <a:spcPct val="150000"/>
              </a:lnSpc>
            </a:pPr>
            <a:r>
              <a:rPr lang="vi-VN" sz="1600" b="1"/>
              <a:t>kính trọng với  thầy cô giáo</a:t>
            </a:r>
            <a:endParaRPr lang="en-US" sz="1600" b="1"/>
          </a:p>
        </p:txBody>
      </p:sp>
      <p:graphicFrame>
        <p:nvGraphicFramePr>
          <p:cNvPr id="13" name="Table 12"/>
          <p:cNvGraphicFramePr>
            <a:graphicFrameLocks noGrp="1"/>
          </p:cNvGraphicFramePr>
          <p:nvPr>
            <p:extLst>
              <p:ext uri="{D42A27DB-BD31-4B8C-83A1-F6EECF244321}">
                <p14:modId xmlns:p14="http://schemas.microsoft.com/office/powerpoint/2010/main" val="3099728386"/>
              </p:ext>
            </p:extLst>
          </p:nvPr>
        </p:nvGraphicFramePr>
        <p:xfrm>
          <a:off x="5217966" y="3291830"/>
          <a:ext cx="3312368" cy="1141276"/>
        </p:xfrm>
        <a:graphic>
          <a:graphicData uri="http://schemas.openxmlformats.org/drawingml/2006/table">
            <a:tbl>
              <a:tblPr firstRow="1" bandRow="1">
                <a:tableStyleId>{E27665BA-8202-44FC-AD62-C9F0E3EA811A}</a:tableStyleId>
              </a:tblPr>
              <a:tblGrid>
                <a:gridCol w="1730788">
                  <a:extLst>
                    <a:ext uri="{9D8B030D-6E8A-4147-A177-3AD203B41FA5}">
                      <a16:colId xmlns:a16="http://schemas.microsoft.com/office/drawing/2014/main" val="20000"/>
                    </a:ext>
                  </a:extLst>
                </a:gridCol>
                <a:gridCol w="1581580">
                  <a:extLst>
                    <a:ext uri="{9D8B030D-6E8A-4147-A177-3AD203B41FA5}">
                      <a16:colId xmlns:a16="http://schemas.microsoft.com/office/drawing/2014/main" val="20001"/>
                    </a:ext>
                  </a:extLst>
                </a:gridCol>
              </a:tblGrid>
              <a:tr h="360040">
                <a:tc>
                  <a:txBody>
                    <a:bodyPr/>
                    <a:lstStyle/>
                    <a:p>
                      <a:pPr algn="ctr"/>
                      <a:r>
                        <a:rPr lang="vi-VN" sz="1200" b="1"/>
                        <a:t>Nhữn</a:t>
                      </a:r>
                      <a:r>
                        <a:rPr lang="vi-VN" sz="1200" b="1" baseline="0"/>
                        <a:t>g việc nên làm</a:t>
                      </a:r>
                      <a:endParaRPr lang="en-US" sz="1200" b="1"/>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1200" b="1"/>
                        <a:t>Nhữn</a:t>
                      </a:r>
                      <a:r>
                        <a:rPr lang="vi-VN" sz="1200" b="1" baseline="0"/>
                        <a:t>g việc  không nên làm</a:t>
                      </a:r>
                      <a:endParaRPr lang="en-US" sz="1200" b="1"/>
                    </a:p>
                  </a:txBody>
                  <a:tcPr/>
                </a:tc>
                <a:extLst>
                  <a:ext uri="{0D108BD9-81ED-4DB2-BD59-A6C34878D82A}">
                    <a16:rowId xmlns:a16="http://schemas.microsoft.com/office/drawing/2014/main" val="10000"/>
                  </a:ext>
                </a:extLst>
              </a:tr>
              <a:tr h="684076">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bl>
          </a:graphicData>
        </a:graphic>
      </p:graphicFrame>
      <p:sp>
        <p:nvSpPr>
          <p:cNvPr id="14" name="TextBox 13"/>
          <p:cNvSpPr txBox="1"/>
          <p:nvPr/>
        </p:nvSpPr>
        <p:spPr>
          <a:xfrm>
            <a:off x="6202027" y="2047848"/>
            <a:ext cx="1645002" cy="338554"/>
          </a:xfrm>
          <a:prstGeom prst="rect">
            <a:avLst/>
          </a:prstGeom>
          <a:noFill/>
        </p:spPr>
        <p:txBody>
          <a:bodyPr wrap="none" rtlCol="0">
            <a:spAutoFit/>
          </a:bodyPr>
          <a:lstStyle/>
          <a:p>
            <a:r>
              <a:rPr lang="vi-VN" sz="1600" b="1">
                <a:solidFill>
                  <a:schemeClr val="tx1"/>
                </a:solidFill>
              </a:rPr>
              <a:t>Phiếu học  tập </a:t>
            </a:r>
            <a:endParaRPr lang="en-US" sz="1600" b="1">
              <a:solidFill>
                <a:schemeClr val="tx1"/>
              </a:solidFill>
            </a:endParaRPr>
          </a:p>
        </p:txBody>
      </p:sp>
    </p:spTree>
    <p:extLst>
      <p:ext uri="{BB962C8B-B14F-4D97-AF65-F5344CB8AC3E}">
        <p14:creationId xmlns:p14="http://schemas.microsoft.com/office/powerpoint/2010/main" val="419058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4" name="Picture 3"/>
          <p:cNvPicPr/>
          <p:nvPr/>
        </p:nvPicPr>
        <p:blipFill>
          <a:blip r:embed="rId2"/>
          <a:stretch>
            <a:fillRect/>
          </a:stretch>
        </p:blipFill>
        <p:spPr>
          <a:xfrm>
            <a:off x="2195736" y="267494"/>
            <a:ext cx="6552728" cy="4176464"/>
          </a:xfrm>
          <a:prstGeom prst="rect">
            <a:avLst/>
          </a:prstGeom>
        </p:spPr>
      </p:pic>
      <p:sp>
        <p:nvSpPr>
          <p:cNvPr id="5" name="TextBox 4"/>
          <p:cNvSpPr txBox="1"/>
          <p:nvPr/>
        </p:nvSpPr>
        <p:spPr>
          <a:xfrm>
            <a:off x="251520" y="167398"/>
            <a:ext cx="992579" cy="369332"/>
          </a:xfrm>
          <a:prstGeom prst="rect">
            <a:avLst/>
          </a:prstGeom>
          <a:noFill/>
        </p:spPr>
        <p:txBody>
          <a:bodyPr wrap="none" rtlCol="0">
            <a:spAutoFit/>
          </a:bodyPr>
          <a:lstStyle/>
          <a:p>
            <a:r>
              <a:rPr lang="vi-VN" sz="1800">
                <a:solidFill>
                  <a:schemeClr val="bg1"/>
                </a:solidFill>
              </a:rPr>
              <a:t>Nhóm 1</a:t>
            </a:r>
            <a:endParaRPr lang="en-US" sz="1800">
              <a:solidFill>
                <a:schemeClr val="bg1"/>
              </a:solidFill>
            </a:endParaRPr>
          </a:p>
        </p:txBody>
      </p:sp>
      <p:sp>
        <p:nvSpPr>
          <p:cNvPr id="6" name="Text Placeholder 1"/>
          <p:cNvSpPr>
            <a:spLocks noGrp="1"/>
          </p:cNvSpPr>
          <p:nvPr>
            <p:ph type="body" idx="1"/>
          </p:nvPr>
        </p:nvSpPr>
        <p:spPr>
          <a:xfrm>
            <a:off x="3419872" y="4587974"/>
            <a:ext cx="6275240" cy="383522"/>
          </a:xfrm>
        </p:spPr>
        <p:txBody>
          <a:bodyPr/>
          <a:lstStyle/>
          <a:p>
            <a:r>
              <a:rPr lang="vi-VN" sz="1800">
                <a:solidFill>
                  <a:schemeClr val="tx1"/>
                </a:solidFill>
                <a:latin typeface="+mn-lt"/>
              </a:rPr>
              <a:t>Thiết lập mối quan hệ thân thiện với bạn bè</a:t>
            </a:r>
            <a:endParaRPr lang="en-US" sz="1800">
              <a:solidFill>
                <a:schemeClr val="tx1"/>
              </a:solidFill>
              <a:latin typeface="+mn-lt"/>
            </a:endParaRPr>
          </a:p>
        </p:txBody>
      </p:sp>
      <p:pic>
        <p:nvPicPr>
          <p:cNvPr id="8" name="图片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27640"/>
            <a:ext cx="1517839" cy="2227479"/>
          </a:xfrm>
          <a:prstGeom prst="rect">
            <a:avLst/>
          </a:prstGeom>
        </p:spPr>
      </p:pic>
    </p:spTree>
    <p:extLst>
      <p:ext uri="{BB962C8B-B14F-4D97-AF65-F5344CB8AC3E}">
        <p14:creationId xmlns:p14="http://schemas.microsoft.com/office/powerpoint/2010/main" val="316473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617240" y="4636500"/>
            <a:ext cx="6275240" cy="383522"/>
          </a:xfrm>
        </p:spPr>
        <p:txBody>
          <a:bodyPr/>
          <a:lstStyle/>
          <a:p>
            <a:r>
              <a:rPr lang="vi-VN" sz="1800">
                <a:solidFill>
                  <a:schemeClr val="tx1"/>
                </a:solidFill>
                <a:latin typeface="+mn-lt"/>
              </a:rPr>
              <a:t>Thiết lập mối quan hệ gần gũi, kính trọng với thầy cô giáo</a:t>
            </a:r>
            <a:endParaRPr lang="en-US" sz="1800">
              <a:solidFill>
                <a:schemeClr val="tx1"/>
              </a:solidFill>
              <a:latin typeface="+mn-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4" name="Picture 3"/>
          <p:cNvPicPr/>
          <p:nvPr/>
        </p:nvPicPr>
        <p:blipFill>
          <a:blip r:embed="rId2"/>
          <a:stretch>
            <a:fillRect/>
          </a:stretch>
        </p:blipFill>
        <p:spPr>
          <a:xfrm>
            <a:off x="2663280" y="72008"/>
            <a:ext cx="6480720" cy="4515966"/>
          </a:xfrm>
          <a:prstGeom prst="rect">
            <a:avLst/>
          </a:prstGeom>
        </p:spPr>
      </p:pic>
      <p:sp>
        <p:nvSpPr>
          <p:cNvPr id="5" name="TextBox 4"/>
          <p:cNvSpPr txBox="1"/>
          <p:nvPr/>
        </p:nvSpPr>
        <p:spPr>
          <a:xfrm>
            <a:off x="251520" y="167398"/>
            <a:ext cx="992579" cy="369332"/>
          </a:xfrm>
          <a:prstGeom prst="rect">
            <a:avLst/>
          </a:prstGeom>
          <a:noFill/>
        </p:spPr>
        <p:txBody>
          <a:bodyPr wrap="none" rtlCol="0">
            <a:spAutoFit/>
          </a:bodyPr>
          <a:lstStyle/>
          <a:p>
            <a:r>
              <a:rPr lang="vi-VN" sz="1800">
                <a:solidFill>
                  <a:schemeClr val="bg1"/>
                </a:solidFill>
              </a:rPr>
              <a:t>Nhóm 2</a:t>
            </a:r>
            <a:endParaRPr lang="en-US" sz="1800">
              <a:solidFill>
                <a:schemeClr val="bg1"/>
              </a:solidFill>
            </a:endParaRPr>
          </a:p>
        </p:txBody>
      </p:sp>
      <p:pic>
        <p:nvPicPr>
          <p:cNvPr id="7"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63" y="1190742"/>
            <a:ext cx="1258907" cy="3931712"/>
          </a:xfrm>
          <a:prstGeom prst="rect">
            <a:avLst/>
          </a:prstGeom>
        </p:spPr>
      </p:pic>
    </p:spTree>
    <p:extLst>
      <p:ext uri="{BB962C8B-B14F-4D97-AF65-F5344CB8AC3E}">
        <p14:creationId xmlns:p14="http://schemas.microsoft.com/office/powerpoint/2010/main" val="202662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79512" y="970832"/>
            <a:ext cx="6190497" cy="2745000"/>
          </a:xfrm>
        </p:spPr>
        <p:txBody>
          <a:bodyPr/>
          <a:lstStyle/>
          <a:p>
            <a:pPr marL="38100" indent="0">
              <a:lnSpc>
                <a:spcPct val="150000"/>
              </a:lnSpc>
              <a:buNone/>
            </a:pPr>
            <a:r>
              <a:rPr lang="vi-VN" sz="2400" i="0">
                <a:latin typeface="+mn-lt"/>
              </a:rPr>
              <a:t>-</a:t>
            </a:r>
            <a:r>
              <a:rPr lang="vi-VN" sz="2000" i="0">
                <a:latin typeface="+mn-lt"/>
              </a:rPr>
              <a:t>Tìm hiểu thêm về bạn bè, thầy cô giáo mới</a:t>
            </a:r>
          </a:p>
          <a:p>
            <a:pPr marL="38100" indent="0">
              <a:lnSpc>
                <a:spcPct val="150000"/>
              </a:lnSpc>
              <a:buNone/>
            </a:pPr>
            <a:r>
              <a:rPr lang="vi-VN" sz="2000" i="0">
                <a:latin typeface="+mn-lt"/>
              </a:rPr>
              <a:t>- Hằng ngày thực hiện những điều nên làm để thiết lập quan hệ thân thiện với bạn bè, kinh trong và thân thiết với thầy cô</a:t>
            </a:r>
          </a:p>
          <a:p>
            <a:pPr marL="38100" indent="0">
              <a:lnSpc>
                <a:spcPct val="150000"/>
              </a:lnSpc>
              <a:buNone/>
            </a:pPr>
            <a:r>
              <a:rPr lang="vi-VN" sz="2000" i="0">
                <a:latin typeface="+mn-lt"/>
              </a:rPr>
              <a:t>- Tự làm một món quà cho một người bạn hoặc thầy cô giáo mà em mới quen.</a:t>
            </a:r>
            <a:endParaRPr lang="en-US" sz="2000" i="0">
              <a:latin typeface="+mn-lt"/>
            </a:endParaRPr>
          </a:p>
          <a:p>
            <a:pPr marL="38100" indent="0">
              <a:buNone/>
            </a:pPr>
            <a:endParaRPr lang="en-US" sz="2400" i="0">
              <a:latin typeface="+mn-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grpSp>
        <p:nvGrpSpPr>
          <p:cNvPr id="6" name="Google Shape;376;p25"/>
          <p:cNvGrpSpPr/>
          <p:nvPr/>
        </p:nvGrpSpPr>
        <p:grpSpPr>
          <a:xfrm rot="10800000">
            <a:off x="2123728" y="83107"/>
            <a:ext cx="3532697" cy="887725"/>
            <a:chOff x="185742" y="1287960"/>
            <a:chExt cx="8044527" cy="2067200"/>
          </a:xfrm>
          <a:solidFill>
            <a:schemeClr val="accent5">
              <a:lumMod val="20000"/>
              <a:lumOff val="80000"/>
            </a:schemeClr>
          </a:solidFill>
        </p:grpSpPr>
        <p:sp>
          <p:nvSpPr>
            <p:cNvPr id="7" name="Google Shape;377;p25"/>
            <p:cNvSpPr/>
            <p:nvPr/>
          </p:nvSpPr>
          <p:spPr>
            <a:xfrm>
              <a:off x="6978450" y="1287960"/>
              <a:ext cx="1243800" cy="414300"/>
            </a:xfrm>
            <a:prstGeom prst="triangle">
              <a:avLst>
                <a:gd name="adj"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 name="Google Shape;378;p25"/>
            <p:cNvSpPr/>
            <p:nvPr/>
          </p:nvSpPr>
          <p:spPr>
            <a:xfrm rot="10800000" flipH="1">
              <a:off x="1423250" y="1697050"/>
              <a:ext cx="5566500" cy="1243800"/>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a:latin typeface="+mn-lt"/>
                  <a:ea typeface="Arvo"/>
                  <a:cs typeface="Arvo"/>
                  <a:sym typeface="Arvo"/>
                </a:rPr>
                <a:t>Kết luận</a:t>
              </a:r>
              <a:endParaRPr sz="2400">
                <a:latin typeface="+mn-lt"/>
                <a:ea typeface="Arvo"/>
                <a:cs typeface="Arvo"/>
                <a:sym typeface="Arvo"/>
              </a:endParaRPr>
            </a:p>
          </p:txBody>
        </p:sp>
        <p:sp>
          <p:nvSpPr>
            <p:cNvPr id="9" name="Google Shape;379;p25"/>
            <p:cNvSpPr/>
            <p:nvPr/>
          </p:nvSpPr>
          <p:spPr>
            <a:xfrm rot="10800000" flipH="1">
              <a:off x="6986470" y="1697043"/>
              <a:ext cx="1243800" cy="1243800"/>
            </a:xfrm>
            <a:prstGeom prst="rtTriangl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 name="Google Shape;380;p25"/>
            <p:cNvSpPr/>
            <p:nvPr/>
          </p:nvSpPr>
          <p:spPr>
            <a:xfrm flipH="1">
              <a:off x="185742" y="1697043"/>
              <a:ext cx="1243800" cy="1243800"/>
            </a:xfrm>
            <a:prstGeom prst="rtTriangl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 name="Google Shape;381;p25"/>
            <p:cNvSpPr/>
            <p:nvPr/>
          </p:nvSpPr>
          <p:spPr>
            <a:xfrm rot="10800000">
              <a:off x="185748" y="2940860"/>
              <a:ext cx="1243800" cy="414300"/>
            </a:xfrm>
            <a:prstGeom prst="triangle">
              <a:avLst>
                <a:gd name="adj"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Tree>
    <p:extLst>
      <p:ext uri="{BB962C8B-B14F-4D97-AF65-F5344CB8AC3E}">
        <p14:creationId xmlns:p14="http://schemas.microsoft.com/office/powerpoint/2010/main" val="260720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inVertical)">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barn(inVertical)">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13" y="3374077"/>
            <a:ext cx="5400600" cy="923330"/>
          </a:xfrm>
          <a:prstGeom prst="rect">
            <a:avLst/>
          </a:prstGeom>
          <a:noFill/>
        </p:spPr>
        <p:txBody>
          <a:bodyPr wrap="square" rtlCol="0">
            <a:spAutoFit/>
          </a:bodyPr>
          <a:lstStyle/>
          <a:p>
            <a:r>
              <a:rPr lang="vi-VN" sz="5400" b="1">
                <a:solidFill>
                  <a:schemeClr val="bg1"/>
                </a:solidFill>
              </a:rPr>
              <a:t>LUYỆN TẬP</a:t>
            </a:r>
            <a:endParaRPr lang="en-US" sz="5400" b="1">
              <a:solidFill>
                <a:schemeClr val="bg1"/>
              </a:solidFill>
            </a:endParaRPr>
          </a:p>
        </p:txBody>
      </p:sp>
    </p:spTree>
    <p:extLst>
      <p:ext uri="{BB962C8B-B14F-4D97-AF65-F5344CB8AC3E}">
        <p14:creationId xmlns:p14="http://schemas.microsoft.com/office/powerpoint/2010/main" val="4270662630"/>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7" name="Rectangle 6"/>
          <p:cNvSpPr/>
          <p:nvPr/>
        </p:nvSpPr>
        <p:spPr>
          <a:xfrm>
            <a:off x="251520" y="267494"/>
            <a:ext cx="5976664" cy="923330"/>
          </a:xfrm>
          <a:prstGeom prst="rect">
            <a:avLst/>
          </a:prstGeom>
        </p:spPr>
        <p:txBody>
          <a:bodyPr wrap="square">
            <a:spAutoFit/>
          </a:bodyPr>
          <a:lstStyle/>
          <a:p>
            <a:pPr>
              <a:lnSpc>
                <a:spcPct val="150000"/>
              </a:lnSpc>
            </a:pPr>
            <a:r>
              <a:rPr lang="en-US" sz="1800">
                <a:solidFill>
                  <a:schemeClr val="bg1"/>
                </a:solidFill>
              </a:rPr>
              <a:t>3. Xử lí những tình huống để thiết lập quan hệ thân thiện với bạn bè và gần gũi, kính trọng thầy cô.</a:t>
            </a:r>
          </a:p>
        </p:txBody>
      </p:sp>
      <p:sp>
        <p:nvSpPr>
          <p:cNvPr id="8" name="Rectangle 7"/>
          <p:cNvSpPr/>
          <p:nvPr/>
        </p:nvSpPr>
        <p:spPr>
          <a:xfrm>
            <a:off x="918988" y="1854534"/>
            <a:ext cx="6533331" cy="1154675"/>
          </a:xfrm>
          <a:prstGeom prst="rect">
            <a:avLst/>
          </a:prstGeom>
        </p:spPr>
        <p:txBody>
          <a:bodyPr wrap="square">
            <a:spAutoFit/>
          </a:bodyPr>
          <a:lstStyle/>
          <a:p>
            <a:pPr algn="ctr">
              <a:lnSpc>
                <a:spcPct val="150000"/>
              </a:lnSpc>
            </a:pPr>
            <a:r>
              <a:rPr lang="vi-VN" sz="1600"/>
              <a:t>Trong mấy ngày qua, Hương nhận thấy bạn Tâm trong lớp có vẻ khép mình và nhút nhát. Nếu là Hương, em sẽ làm gì để Tâm hoà đồng với các bạn trong lớp?</a:t>
            </a:r>
          </a:p>
        </p:txBody>
      </p:sp>
      <p:sp>
        <p:nvSpPr>
          <p:cNvPr id="10" name="Rectangle 9"/>
          <p:cNvSpPr/>
          <p:nvPr/>
        </p:nvSpPr>
        <p:spPr>
          <a:xfrm>
            <a:off x="2928493" y="1490362"/>
            <a:ext cx="1774845" cy="369332"/>
          </a:xfrm>
          <a:prstGeom prst="rect">
            <a:avLst/>
          </a:prstGeom>
        </p:spPr>
        <p:txBody>
          <a:bodyPr wrap="none">
            <a:spAutoFit/>
          </a:bodyPr>
          <a:lstStyle/>
          <a:p>
            <a:r>
              <a:rPr lang="vi-VN" sz="1800" b="1"/>
              <a:t>Tình huống 1: </a:t>
            </a:r>
            <a:endParaRPr lang="en-US"/>
          </a:p>
        </p:txBody>
      </p:sp>
      <p:sp>
        <p:nvSpPr>
          <p:cNvPr id="11" name="Up Arrow Callout 10"/>
          <p:cNvSpPr/>
          <p:nvPr/>
        </p:nvSpPr>
        <p:spPr>
          <a:xfrm>
            <a:off x="827584" y="2931791"/>
            <a:ext cx="5976664" cy="2016224"/>
          </a:xfrm>
          <a:prstGeom prst="upArrow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600">
                <a:solidFill>
                  <a:srgbClr val="FF0000"/>
                </a:solidFill>
              </a:rPr>
              <a:t>Hương nên chủ động trò chuyện với bạn trong giờ ra chơi, rủ Tâm chơi cùng các bạn khác. Thường xuyên hỏi Tâm cần giúp đỡ gì không để bạn quen và hòa đồng cùng các bạn trong lớp</a:t>
            </a:r>
            <a:endParaRPr lang="en-US" sz="1600">
              <a:solidFill>
                <a:srgbClr val="FF0000"/>
              </a:solidFill>
            </a:endParaRPr>
          </a:p>
        </p:txBody>
      </p:sp>
      <p:pic>
        <p:nvPicPr>
          <p:cNvPr id="12" name="图片 8" descr="6fc417983c9675ce1b60e983870aeb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037" y="3078353"/>
            <a:ext cx="1890700" cy="146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365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par>
                                <p:cTn id="26" presetID="47"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3" name="AutoShape 2" descr="Hình ảnh Thảo Luận Nhóm Học Cuộc Sống Cuộc Sống Học Tập, Dạy Học, Trường Học,  Sinh Viên miễn phí tải tập tin PNG PSDComment và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043608" y="1188983"/>
            <a:ext cx="7704856" cy="872034"/>
          </a:xfrm>
          <a:prstGeom prst="rect">
            <a:avLst/>
          </a:prstGeom>
        </p:spPr>
        <p:txBody>
          <a:bodyPr wrap="square">
            <a:spAutoFit/>
          </a:bodyPr>
          <a:lstStyle/>
          <a:p>
            <a:pPr algn="ctr">
              <a:lnSpc>
                <a:spcPct val="150000"/>
              </a:lnSpc>
            </a:pPr>
            <a:r>
              <a:rPr lang="vi-VN" sz="1800"/>
              <a:t>Tiết học Toán đã kết thúc mà Hưng vẫn cảm thấy chưa hiểu rõ về nội dung đã học. Nếu là Hưng, em sẽ làm gì để hiểu rõ bài hơn?</a:t>
            </a:r>
            <a:endParaRPr lang="en-US" sz="1800"/>
          </a:p>
        </p:txBody>
      </p:sp>
      <p:sp>
        <p:nvSpPr>
          <p:cNvPr id="5" name="Up Arrow Callout 4"/>
          <p:cNvSpPr/>
          <p:nvPr/>
        </p:nvSpPr>
        <p:spPr>
          <a:xfrm>
            <a:off x="2627785" y="2061017"/>
            <a:ext cx="4019324" cy="2094909"/>
          </a:xfrm>
          <a:prstGeom prst="upArrow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rgbClr val="FF0000"/>
                </a:solidFill>
              </a:rPr>
              <a:t>Hưng nên nhờ bạn trong lớp giảng lại. Nếu vẫn chưa thực sự hiểu, Hưng cần sự giúp đỡ của giáo viên.</a:t>
            </a:r>
            <a:endParaRPr lang="en-US" sz="1800">
              <a:solidFill>
                <a:srgbClr val="FF0000"/>
              </a:solidFill>
            </a:endParaRPr>
          </a:p>
        </p:txBody>
      </p:sp>
      <p:sp>
        <p:nvSpPr>
          <p:cNvPr id="6" name="Rectangle 5"/>
          <p:cNvSpPr/>
          <p:nvPr/>
        </p:nvSpPr>
        <p:spPr>
          <a:xfrm>
            <a:off x="3720582" y="579954"/>
            <a:ext cx="1774845" cy="369332"/>
          </a:xfrm>
          <a:prstGeom prst="rect">
            <a:avLst/>
          </a:prstGeom>
        </p:spPr>
        <p:txBody>
          <a:bodyPr wrap="none">
            <a:spAutoFit/>
          </a:bodyPr>
          <a:lstStyle/>
          <a:p>
            <a:r>
              <a:rPr lang="vi-VN" sz="1800" b="1"/>
              <a:t>Tình huống 2: </a:t>
            </a:r>
            <a:endParaRPr lang="en-US"/>
          </a:p>
        </p:txBody>
      </p:sp>
      <p:pic>
        <p:nvPicPr>
          <p:cNvPr id="10"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8" y="2779936"/>
            <a:ext cx="1993939" cy="2377796"/>
          </a:xfrm>
          <a:prstGeom prst="rect">
            <a:avLst/>
          </a:prstGeom>
        </p:spPr>
      </p:pic>
    </p:spTree>
    <p:extLst>
      <p:ext uri="{BB962C8B-B14F-4D97-AF65-F5344CB8AC3E}">
        <p14:creationId xmlns:p14="http://schemas.microsoft.com/office/powerpoint/2010/main" val="357546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a:xfrm>
            <a:off x="7618000" y="4666320"/>
            <a:ext cx="1487400" cy="315600"/>
          </a:xfrm>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4" name="Rectangle 3"/>
          <p:cNvSpPr/>
          <p:nvPr/>
        </p:nvSpPr>
        <p:spPr>
          <a:xfrm>
            <a:off x="4211960" y="121737"/>
            <a:ext cx="3600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 </a:t>
            </a:r>
            <a:endParaRPr lang="en-US"/>
          </a:p>
        </p:txBody>
      </p:sp>
      <p:sp>
        <p:nvSpPr>
          <p:cNvPr id="5" name="Rectangle 4"/>
          <p:cNvSpPr/>
          <p:nvPr/>
        </p:nvSpPr>
        <p:spPr>
          <a:xfrm>
            <a:off x="2419226" y="51470"/>
            <a:ext cx="6329238" cy="646331"/>
          </a:xfrm>
          <a:prstGeom prst="rect">
            <a:avLst/>
          </a:prstGeom>
        </p:spPr>
        <p:txBody>
          <a:bodyPr wrap="square">
            <a:spAutoFit/>
          </a:bodyPr>
          <a:lstStyle/>
          <a:p>
            <a:pPr lvl="0"/>
            <a:r>
              <a:rPr lang="vi-VN" sz="1800"/>
              <a:t>Đánh dấu X vào        ở câu trả lời đúng về những việc nên làm để thiết lập quan hệ thân thiện với bạn bè, thầy cô.</a:t>
            </a:r>
          </a:p>
        </p:txBody>
      </p:sp>
      <p:grpSp>
        <p:nvGrpSpPr>
          <p:cNvPr id="21" name="Group 20"/>
          <p:cNvGrpSpPr/>
          <p:nvPr/>
        </p:nvGrpSpPr>
        <p:grpSpPr>
          <a:xfrm>
            <a:off x="251520" y="627534"/>
            <a:ext cx="5904656" cy="4247317"/>
            <a:chOff x="251520" y="699542"/>
            <a:chExt cx="5904656" cy="4247317"/>
          </a:xfrm>
        </p:grpSpPr>
        <p:sp>
          <p:nvSpPr>
            <p:cNvPr id="3" name="Rectangle 2"/>
            <p:cNvSpPr/>
            <p:nvPr/>
          </p:nvSpPr>
          <p:spPr>
            <a:xfrm>
              <a:off x="251520" y="699542"/>
              <a:ext cx="5904656" cy="4247317"/>
            </a:xfrm>
            <a:prstGeom prst="rect">
              <a:avLst/>
            </a:prstGeom>
          </p:spPr>
          <p:txBody>
            <a:bodyPr wrap="square">
              <a:spAutoFit/>
            </a:bodyPr>
            <a:lstStyle/>
            <a:p>
              <a:pPr>
                <a:lnSpc>
                  <a:spcPct val="150000"/>
                </a:lnSpc>
              </a:pPr>
              <a:r>
                <a:rPr lang="vi-VN" sz="1800"/>
                <a:t>a/ Cởi mở, hoà đồng với các bạn </a:t>
              </a:r>
            </a:p>
            <a:p>
              <a:pPr>
                <a:lnSpc>
                  <a:spcPct val="150000"/>
                </a:lnSpc>
              </a:pPr>
              <a:r>
                <a:rPr lang="vi-VN" sz="1800"/>
                <a:t>b/ Cảm thông, chia sẻ, giúp đỡ nhau</a:t>
              </a:r>
            </a:p>
            <a:p>
              <a:pPr>
                <a:lnSpc>
                  <a:spcPct val="150000"/>
                </a:lnSpc>
              </a:pPr>
              <a:r>
                <a:rPr lang="vi-VN" sz="1800"/>
                <a:t>c/ Thẳng thắn nhưng tế nhị trong góp ý với bạn</a:t>
              </a:r>
            </a:p>
            <a:p>
              <a:pPr>
                <a:lnSpc>
                  <a:spcPct val="150000"/>
                </a:lnSpc>
              </a:pPr>
              <a:r>
                <a:rPr lang="vi-VN" sz="1800"/>
                <a:t>d/ Nói xấu sau lưng bạn</a:t>
              </a:r>
            </a:p>
            <a:p>
              <a:pPr>
                <a:lnSpc>
                  <a:spcPct val="150000"/>
                </a:lnSpc>
              </a:pPr>
              <a:r>
                <a:rPr lang="vi-VN" sz="1800"/>
                <a:t>e/ Khi có mâu thuẫn, cần chủ động tìm hiểu nguyên nhân và có hướng giải quyết tích cực</a:t>
              </a:r>
            </a:p>
            <a:p>
              <a:pPr>
                <a:lnSpc>
                  <a:spcPct val="150000"/>
                </a:lnSpc>
              </a:pPr>
              <a:r>
                <a:rPr lang="vi-VN" sz="1800"/>
                <a:t>g/ Khiêm tốn, lẽ phép với thầy, cô giáo</a:t>
              </a:r>
            </a:p>
            <a:p>
              <a:pPr>
                <a:lnSpc>
                  <a:spcPct val="150000"/>
                </a:lnSpc>
              </a:pPr>
              <a:r>
                <a:rPr lang="vi-VN" sz="1800"/>
                <a:t>h/ Chủ động hỏi những gì chưa hiểu hoặc xin lời khuyên, tư vấn của thấy cô khi cần thiết</a:t>
              </a:r>
            </a:p>
            <a:p>
              <a:pPr>
                <a:lnSpc>
                  <a:spcPct val="150000"/>
                </a:lnSpc>
              </a:pPr>
              <a:r>
                <a:rPr lang="vi-VN" sz="1800"/>
                <a:t>i/ Giữ khoảng cách với thầy, cô giáo</a:t>
              </a:r>
            </a:p>
          </p:txBody>
        </p:sp>
        <p:sp>
          <p:nvSpPr>
            <p:cNvPr id="6" name="Rectangle 5"/>
            <p:cNvSpPr/>
            <p:nvPr/>
          </p:nvSpPr>
          <p:spPr>
            <a:xfrm>
              <a:off x="5796136" y="1275606"/>
              <a:ext cx="3600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 </a:t>
              </a:r>
              <a:endParaRPr lang="en-US"/>
            </a:p>
          </p:txBody>
        </p:sp>
        <p:sp>
          <p:nvSpPr>
            <p:cNvPr id="7" name="Rectangle 6"/>
            <p:cNvSpPr/>
            <p:nvPr/>
          </p:nvSpPr>
          <p:spPr>
            <a:xfrm>
              <a:off x="5796136" y="1635646"/>
              <a:ext cx="3600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 </a:t>
              </a:r>
              <a:endParaRPr lang="en-US"/>
            </a:p>
          </p:txBody>
        </p:sp>
        <p:sp>
          <p:nvSpPr>
            <p:cNvPr id="8" name="Rectangle 7"/>
            <p:cNvSpPr/>
            <p:nvPr/>
          </p:nvSpPr>
          <p:spPr>
            <a:xfrm>
              <a:off x="5796136" y="2679184"/>
              <a:ext cx="3600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 </a:t>
              </a:r>
              <a:endParaRPr lang="en-US"/>
            </a:p>
          </p:txBody>
        </p:sp>
        <p:sp>
          <p:nvSpPr>
            <p:cNvPr id="9" name="Rectangle 8"/>
            <p:cNvSpPr/>
            <p:nvPr/>
          </p:nvSpPr>
          <p:spPr>
            <a:xfrm>
              <a:off x="5796136" y="3439666"/>
              <a:ext cx="3600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 </a:t>
              </a:r>
              <a:endParaRPr lang="en-US"/>
            </a:p>
          </p:txBody>
        </p:sp>
        <p:sp>
          <p:nvSpPr>
            <p:cNvPr id="10" name="Rectangle 9"/>
            <p:cNvSpPr/>
            <p:nvPr/>
          </p:nvSpPr>
          <p:spPr>
            <a:xfrm>
              <a:off x="5796136" y="3795886"/>
              <a:ext cx="3600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 </a:t>
              </a:r>
              <a:endParaRPr lang="en-US"/>
            </a:p>
          </p:txBody>
        </p:sp>
        <p:sp>
          <p:nvSpPr>
            <p:cNvPr id="11" name="Rectangle 10"/>
            <p:cNvSpPr/>
            <p:nvPr/>
          </p:nvSpPr>
          <p:spPr>
            <a:xfrm>
              <a:off x="5796136" y="4638645"/>
              <a:ext cx="3600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 </a:t>
              </a:r>
              <a:endParaRPr lang="en-US"/>
            </a:p>
          </p:txBody>
        </p:sp>
        <p:sp>
          <p:nvSpPr>
            <p:cNvPr id="12" name="Rectangle 11"/>
            <p:cNvSpPr/>
            <p:nvPr/>
          </p:nvSpPr>
          <p:spPr>
            <a:xfrm>
              <a:off x="5796136" y="953172"/>
              <a:ext cx="3600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 </a:t>
              </a:r>
              <a:endParaRPr lang="en-US"/>
            </a:p>
          </p:txBody>
        </p:sp>
      </p:grpSp>
      <p:grpSp>
        <p:nvGrpSpPr>
          <p:cNvPr id="23" name="Group 22"/>
          <p:cNvGrpSpPr/>
          <p:nvPr/>
        </p:nvGrpSpPr>
        <p:grpSpPr>
          <a:xfrm>
            <a:off x="5799988" y="784324"/>
            <a:ext cx="360040" cy="3299594"/>
            <a:chOff x="7020272" y="741933"/>
            <a:chExt cx="360040" cy="3299594"/>
          </a:xfrm>
        </p:grpSpPr>
        <p:sp>
          <p:nvSpPr>
            <p:cNvPr id="15" name="TextBox 14"/>
            <p:cNvSpPr txBox="1"/>
            <p:nvPr/>
          </p:nvSpPr>
          <p:spPr>
            <a:xfrm>
              <a:off x="7020272" y="1101973"/>
              <a:ext cx="356188" cy="461665"/>
            </a:xfrm>
            <a:prstGeom prst="rect">
              <a:avLst/>
            </a:prstGeom>
            <a:noFill/>
          </p:spPr>
          <p:txBody>
            <a:bodyPr wrap="none" rtlCol="0">
              <a:spAutoFit/>
            </a:bodyPr>
            <a:lstStyle/>
            <a:p>
              <a:r>
                <a:rPr lang="vi-VN" sz="2400" b="1">
                  <a:solidFill>
                    <a:srgbClr val="FF0000"/>
                  </a:solidFill>
                </a:rPr>
                <a:t>x</a:t>
              </a:r>
              <a:endParaRPr lang="en-US" sz="2400" b="1">
                <a:solidFill>
                  <a:srgbClr val="FF0000"/>
                </a:solidFill>
              </a:endParaRPr>
            </a:p>
          </p:txBody>
        </p:sp>
        <p:sp>
          <p:nvSpPr>
            <p:cNvPr id="16" name="TextBox 15"/>
            <p:cNvSpPr txBox="1"/>
            <p:nvPr/>
          </p:nvSpPr>
          <p:spPr>
            <a:xfrm>
              <a:off x="7020272" y="741933"/>
              <a:ext cx="356188" cy="461665"/>
            </a:xfrm>
            <a:prstGeom prst="rect">
              <a:avLst/>
            </a:prstGeom>
            <a:noFill/>
          </p:spPr>
          <p:txBody>
            <a:bodyPr wrap="none" rtlCol="0">
              <a:spAutoFit/>
            </a:bodyPr>
            <a:lstStyle/>
            <a:p>
              <a:r>
                <a:rPr lang="vi-VN" sz="2400" b="1">
                  <a:solidFill>
                    <a:srgbClr val="FF0000"/>
                  </a:solidFill>
                </a:rPr>
                <a:t>x</a:t>
              </a:r>
              <a:endParaRPr lang="en-US" sz="2400" b="1">
                <a:solidFill>
                  <a:srgbClr val="FF0000"/>
                </a:solidFill>
              </a:endParaRPr>
            </a:p>
          </p:txBody>
        </p:sp>
        <p:sp>
          <p:nvSpPr>
            <p:cNvPr id="17" name="TextBox 16"/>
            <p:cNvSpPr txBox="1"/>
            <p:nvPr/>
          </p:nvSpPr>
          <p:spPr>
            <a:xfrm>
              <a:off x="7024124" y="1462013"/>
              <a:ext cx="356188" cy="461665"/>
            </a:xfrm>
            <a:prstGeom prst="rect">
              <a:avLst/>
            </a:prstGeom>
            <a:noFill/>
          </p:spPr>
          <p:txBody>
            <a:bodyPr wrap="none" rtlCol="0">
              <a:spAutoFit/>
            </a:bodyPr>
            <a:lstStyle/>
            <a:p>
              <a:r>
                <a:rPr lang="vi-VN" sz="2400" b="1">
                  <a:solidFill>
                    <a:srgbClr val="FF0000"/>
                  </a:solidFill>
                </a:rPr>
                <a:t>x</a:t>
              </a:r>
              <a:endParaRPr lang="en-US" sz="2400" b="1">
                <a:solidFill>
                  <a:srgbClr val="FF0000"/>
                </a:solidFill>
              </a:endParaRPr>
            </a:p>
          </p:txBody>
        </p:sp>
        <p:sp>
          <p:nvSpPr>
            <p:cNvPr id="18" name="TextBox 17"/>
            <p:cNvSpPr txBox="1"/>
            <p:nvPr/>
          </p:nvSpPr>
          <p:spPr>
            <a:xfrm>
              <a:off x="7020272" y="3579862"/>
              <a:ext cx="356188" cy="461665"/>
            </a:xfrm>
            <a:prstGeom prst="rect">
              <a:avLst/>
            </a:prstGeom>
            <a:noFill/>
          </p:spPr>
          <p:txBody>
            <a:bodyPr wrap="none" rtlCol="0">
              <a:spAutoFit/>
            </a:bodyPr>
            <a:lstStyle/>
            <a:p>
              <a:r>
                <a:rPr lang="vi-VN" sz="2400" b="1">
                  <a:solidFill>
                    <a:srgbClr val="FF0000"/>
                  </a:solidFill>
                </a:rPr>
                <a:t>x</a:t>
              </a:r>
              <a:endParaRPr lang="en-US" sz="2400" b="1">
                <a:solidFill>
                  <a:srgbClr val="FF0000"/>
                </a:solidFill>
              </a:endParaRPr>
            </a:p>
          </p:txBody>
        </p:sp>
        <p:sp>
          <p:nvSpPr>
            <p:cNvPr id="19" name="TextBox 18"/>
            <p:cNvSpPr txBox="1"/>
            <p:nvPr/>
          </p:nvSpPr>
          <p:spPr>
            <a:xfrm>
              <a:off x="7024124" y="2499742"/>
              <a:ext cx="356188" cy="461665"/>
            </a:xfrm>
            <a:prstGeom prst="rect">
              <a:avLst/>
            </a:prstGeom>
            <a:noFill/>
          </p:spPr>
          <p:txBody>
            <a:bodyPr wrap="none" rtlCol="0">
              <a:spAutoFit/>
            </a:bodyPr>
            <a:lstStyle/>
            <a:p>
              <a:r>
                <a:rPr lang="vi-VN" sz="2400" b="1">
                  <a:solidFill>
                    <a:srgbClr val="FF0000"/>
                  </a:solidFill>
                </a:rPr>
                <a:t>x</a:t>
              </a:r>
              <a:endParaRPr lang="en-US" sz="2400" b="1">
                <a:solidFill>
                  <a:srgbClr val="FF0000"/>
                </a:solidFill>
              </a:endParaRPr>
            </a:p>
          </p:txBody>
        </p:sp>
        <p:sp>
          <p:nvSpPr>
            <p:cNvPr id="20" name="TextBox 19"/>
            <p:cNvSpPr txBox="1"/>
            <p:nvPr/>
          </p:nvSpPr>
          <p:spPr>
            <a:xfrm>
              <a:off x="7024124" y="3177431"/>
              <a:ext cx="356188" cy="461665"/>
            </a:xfrm>
            <a:prstGeom prst="rect">
              <a:avLst/>
            </a:prstGeom>
            <a:noFill/>
          </p:spPr>
          <p:txBody>
            <a:bodyPr wrap="none" rtlCol="0">
              <a:spAutoFit/>
            </a:bodyPr>
            <a:lstStyle/>
            <a:p>
              <a:r>
                <a:rPr lang="vi-VN" sz="2400" b="1">
                  <a:solidFill>
                    <a:srgbClr val="FF0000"/>
                  </a:solidFill>
                </a:rPr>
                <a:t>x</a:t>
              </a:r>
              <a:endParaRPr lang="en-US" sz="2400" b="1">
                <a:solidFill>
                  <a:srgbClr val="FF0000"/>
                </a:solidFill>
              </a:endParaRPr>
            </a:p>
          </p:txBody>
        </p:sp>
      </p:grpSp>
      <p:sp>
        <p:nvSpPr>
          <p:cNvPr id="22" name="Rectangle 21"/>
          <p:cNvSpPr/>
          <p:nvPr/>
        </p:nvSpPr>
        <p:spPr>
          <a:xfrm>
            <a:off x="5799988" y="2062127"/>
            <a:ext cx="3600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 </a:t>
            </a:r>
            <a:endParaRPr lang="en-US"/>
          </a:p>
        </p:txBody>
      </p:sp>
    </p:spTree>
    <p:extLst>
      <p:ext uri="{BB962C8B-B14F-4D97-AF65-F5344CB8AC3E}">
        <p14:creationId xmlns:p14="http://schemas.microsoft.com/office/powerpoint/2010/main" val="238862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13" y="3374077"/>
            <a:ext cx="5400600" cy="923330"/>
          </a:xfrm>
          <a:prstGeom prst="rect">
            <a:avLst/>
          </a:prstGeom>
          <a:noFill/>
        </p:spPr>
        <p:txBody>
          <a:bodyPr wrap="square" rtlCol="0">
            <a:spAutoFit/>
          </a:bodyPr>
          <a:lstStyle/>
          <a:p>
            <a:r>
              <a:rPr lang="vi-VN" sz="5400" b="1">
                <a:solidFill>
                  <a:schemeClr val="bg1"/>
                </a:solidFill>
              </a:rPr>
              <a:t>VẬN DỤNG</a:t>
            </a:r>
            <a:endParaRPr lang="en-US" sz="5400" b="1">
              <a:solidFill>
                <a:schemeClr val="bg1"/>
              </a:solidFill>
            </a:endParaRPr>
          </a:p>
        </p:txBody>
      </p:sp>
    </p:spTree>
    <p:extLst>
      <p:ext uri="{BB962C8B-B14F-4D97-AF65-F5344CB8AC3E}">
        <p14:creationId xmlns:p14="http://schemas.microsoft.com/office/powerpoint/2010/main" val="42185974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
        <p:nvSpPr>
          <p:cNvPr id="4" name="Rectangle 3"/>
          <p:cNvSpPr/>
          <p:nvPr/>
        </p:nvSpPr>
        <p:spPr>
          <a:xfrm>
            <a:off x="1475656" y="2383351"/>
            <a:ext cx="6427873" cy="1323439"/>
          </a:xfrm>
          <a:prstGeom prst="rect">
            <a:avLst/>
          </a:prstGeom>
          <a:solidFill>
            <a:schemeClr val="accent6">
              <a:lumMod val="40000"/>
              <a:lumOff val="60000"/>
            </a:schemeClr>
          </a:solidFill>
        </p:spPr>
        <p:txBody>
          <a:bodyPr wrap="square">
            <a:spAutoFit/>
          </a:bodyPr>
          <a:lstStyle/>
          <a:p>
            <a:pPr>
              <a:lnSpc>
                <a:spcPct val="200000"/>
              </a:lnSpc>
            </a:pPr>
            <a:r>
              <a:rPr lang="vi-VN" sz="2000" b="1"/>
              <a:t>1. </a:t>
            </a:r>
            <a:r>
              <a:rPr lang="nl-NL" sz="2000" b="1"/>
              <a:t>Nghe những bài hát này, em có cảm xúc gì?</a:t>
            </a:r>
            <a:endParaRPr lang="vi-VN" sz="2000" b="1"/>
          </a:p>
          <a:p>
            <a:pPr>
              <a:lnSpc>
                <a:spcPct val="200000"/>
              </a:lnSpc>
            </a:pPr>
            <a:r>
              <a:rPr lang="vi-VN" sz="2000" b="1"/>
              <a:t>2.</a:t>
            </a:r>
            <a:r>
              <a:rPr lang="nl-NL" sz="2000" b="1"/>
              <a:t> Mong ước của em về môi trường học tập là gì?</a:t>
            </a:r>
            <a:endParaRPr lang="vi-VN" sz="2000" b="1"/>
          </a:p>
        </p:txBody>
      </p:sp>
      <p:pic>
        <p:nvPicPr>
          <p:cNvPr id="5" name="MaiTruongMenYeu-PhamThanhThao-227884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67544" y="4387395"/>
            <a:ext cx="609600" cy="609600"/>
          </a:xfrm>
          <a:prstGeom prst="rect">
            <a:avLst/>
          </a:prstGeom>
        </p:spPr>
      </p:pic>
      <p:sp>
        <p:nvSpPr>
          <p:cNvPr id="6" name="TextBox 5"/>
          <p:cNvSpPr txBox="1"/>
          <p:nvPr/>
        </p:nvSpPr>
        <p:spPr>
          <a:xfrm>
            <a:off x="260784" y="545653"/>
            <a:ext cx="3441968" cy="400110"/>
          </a:xfrm>
          <a:prstGeom prst="rect">
            <a:avLst/>
          </a:prstGeom>
          <a:noFill/>
        </p:spPr>
        <p:txBody>
          <a:bodyPr wrap="none" rtlCol="0">
            <a:spAutoFit/>
          </a:bodyPr>
          <a:lstStyle/>
          <a:p>
            <a:r>
              <a:rPr lang="vi-VN" sz="2000">
                <a:solidFill>
                  <a:schemeClr val="bg1"/>
                </a:solidFill>
              </a:rPr>
              <a:t>Bài hát: Mái trường mến yêu</a:t>
            </a:r>
            <a:endParaRPr lang="en-US" sz="2000">
              <a:solidFill>
                <a:schemeClr val="bg1"/>
              </a:solidFill>
            </a:endParaRPr>
          </a:p>
        </p:txBody>
      </p:sp>
      <p:pic>
        <p:nvPicPr>
          <p:cNvPr id="2" name="Picture 2" descr="http://doanthanhnien.vn/Content/uploads/images/132340081189895053_%E1%BA%A3nh%2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7941" y="1515633"/>
            <a:ext cx="5400599" cy="3216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85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222095" fill="hold"/>
                                        <p:tgtEl>
                                          <p:spTgt spid="5"/>
                                        </p:tgtEl>
                                      </p:cBhvr>
                                    </p:cmd>
                                  </p:childTnLst>
                                </p:cTn>
                              </p:par>
                            </p:childTnLst>
                          </p:cTn>
                        </p:par>
                      </p:childTnLst>
                    </p:cTn>
                  </p:par>
                </p:childTnLst>
              </p:cTn>
              <p:nextCondLst>
                <p:cond evt="onClick" delay="0">
                  <p:tgtEl>
                    <p:spTgt spid="5"/>
                  </p:tgtEl>
                </p:cond>
              </p:nextCondLst>
            </p:seq>
            <p:audio>
              <p:cMediaNode vol="80000">
                <p:cTn id="29" fill="hold" display="0">
                  <p:stCondLst>
                    <p:cond delay="indefinite"/>
                  </p:stCondLst>
                  <p:endCondLst>
                    <p:cond evt="onStopAudio" delay="0">
                      <p:tgtEl>
                        <p:sldTgt/>
                      </p:tgtEl>
                    </p:cond>
                  </p:endCondLst>
                </p:cTn>
                <p:tgtEl>
                  <p:spTgt spid="5"/>
                </p:tgtEl>
              </p:cMediaNode>
            </p:audio>
          </p:childTnLst>
        </p:cTn>
      </p:par>
    </p:tnLst>
    <p:bldLst>
      <p:bldP spid="4"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3"/>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14" name="Google Shape;314;p21"/>
          <p:cNvSpPr txBox="1">
            <a:spLocks noGrp="1"/>
          </p:cNvSpPr>
          <p:nvPr>
            <p:ph type="title" idx="4294967295"/>
          </p:nvPr>
        </p:nvSpPr>
        <p:spPr>
          <a:xfrm>
            <a:off x="2339752" y="1779662"/>
            <a:ext cx="4464496" cy="2160240"/>
          </a:xfrm>
          <a:prstGeom prst="rect">
            <a:avLst/>
          </a:prstGeom>
          <a:solidFill>
            <a:schemeClr val="bg1"/>
          </a:solidFill>
        </p:spPr>
        <p:txBody>
          <a:bodyPr spcFirstLastPara="1" wrap="square" lIns="91425" tIns="91425" rIns="91425" bIns="91425" anchor="ctr" anchorCtr="0">
            <a:noAutofit/>
          </a:bodyPr>
          <a:lstStyle/>
          <a:p>
            <a:pPr algn="ctr">
              <a:lnSpc>
                <a:spcPct val="150000"/>
              </a:lnSpc>
            </a:pPr>
            <a:br>
              <a:rPr lang="vi-VN" sz="2400">
                <a:solidFill>
                  <a:schemeClr val="tx1"/>
                </a:solidFill>
                <a:latin typeface="+mn-lt"/>
              </a:rPr>
            </a:br>
            <a:r>
              <a:rPr lang="vi-VN" sz="2400">
                <a:solidFill>
                  <a:schemeClr val="tx1"/>
                </a:solidFill>
                <a:latin typeface="+mn-lt"/>
              </a:rPr>
              <a:t>Tự làm một món quà cho một người bạn hoặc thầy, cô giáo mà em mới quen</a:t>
            </a:r>
            <a:br>
              <a:rPr lang="vi-VN" sz="2400">
                <a:solidFill>
                  <a:schemeClr val="tx1"/>
                </a:solidFill>
                <a:latin typeface="+mn-lt"/>
              </a:rPr>
            </a:br>
            <a:endParaRPr sz="2400">
              <a:solidFill>
                <a:schemeClr val="tx1"/>
              </a:solidFill>
              <a:latin typeface="+mn-lt"/>
            </a:endParaRPr>
          </a:p>
        </p:txBody>
      </p:sp>
      <p:sp>
        <p:nvSpPr>
          <p:cNvPr id="315" name="Google Shape;315;p2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4"/>
                                        </p:tgtEl>
                                        <p:attrNameLst>
                                          <p:attrName>style.visibility</p:attrName>
                                        </p:attrNameLst>
                                      </p:cBhvr>
                                      <p:to>
                                        <p:strVal val="visible"/>
                                      </p:to>
                                    </p:set>
                                    <p:anim calcmode="lin" valueType="num">
                                      <p:cBhvr additive="base">
                                        <p:cTn id="7" dur="500" fill="hold"/>
                                        <p:tgtEl>
                                          <p:spTgt spid="314"/>
                                        </p:tgtEl>
                                        <p:attrNameLst>
                                          <p:attrName>ppt_x</p:attrName>
                                        </p:attrNameLst>
                                      </p:cBhvr>
                                      <p:tavLst>
                                        <p:tav tm="0">
                                          <p:val>
                                            <p:strVal val="#ppt_x"/>
                                          </p:val>
                                        </p:tav>
                                        <p:tav tm="100000">
                                          <p:val>
                                            <p:strVal val="#ppt_x"/>
                                          </p:val>
                                        </p:tav>
                                      </p:tavLst>
                                    </p:anim>
                                    <p:anim calcmode="lin" valueType="num">
                                      <p:cBhvr additive="base">
                                        <p:cTn id="8" dur="500" fill="hold"/>
                                        <p:tgtEl>
                                          <p:spTgt spid="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4" name="TextBox 3"/>
          <p:cNvSpPr txBox="1"/>
          <p:nvPr/>
        </p:nvSpPr>
        <p:spPr>
          <a:xfrm>
            <a:off x="1115616" y="536362"/>
            <a:ext cx="3921266" cy="523220"/>
          </a:xfrm>
          <a:prstGeom prst="rect">
            <a:avLst/>
          </a:prstGeom>
          <a:noFill/>
        </p:spPr>
        <p:txBody>
          <a:bodyPr wrap="none" rtlCol="0">
            <a:spAutoFit/>
          </a:bodyPr>
          <a:lstStyle/>
          <a:p>
            <a:r>
              <a:rPr lang="vi-VN" sz="2800" b="1">
                <a:solidFill>
                  <a:schemeClr val="bg1"/>
                </a:solidFill>
              </a:rPr>
              <a:t>HƯỚNG DẪN VỀ NHÀ</a:t>
            </a:r>
          </a:p>
        </p:txBody>
      </p:sp>
      <p:sp>
        <p:nvSpPr>
          <p:cNvPr id="5" name="TextBox 4"/>
          <p:cNvSpPr txBox="1"/>
          <p:nvPr/>
        </p:nvSpPr>
        <p:spPr>
          <a:xfrm flipH="1">
            <a:off x="1475656" y="1841888"/>
            <a:ext cx="6768752" cy="1881990"/>
          </a:xfrm>
          <a:prstGeom prst="rect">
            <a:avLst/>
          </a:prstGeom>
          <a:noFill/>
        </p:spPr>
        <p:txBody>
          <a:bodyPr wrap="square" rtlCol="0">
            <a:spAutoFit/>
          </a:bodyPr>
          <a:lstStyle/>
          <a:p>
            <a:pPr marL="285750" indent="-285750">
              <a:lnSpc>
                <a:spcPct val="150000"/>
              </a:lnSpc>
              <a:buFontTx/>
              <a:buChar char="-"/>
            </a:pPr>
            <a:r>
              <a:rPr lang="vi-VN" sz="2000" b="1"/>
              <a:t>Tìm hiểu thêm về bạn bè, thầy cô giáo mới</a:t>
            </a:r>
          </a:p>
          <a:p>
            <a:pPr marL="285750" indent="-285750">
              <a:lnSpc>
                <a:spcPct val="150000"/>
              </a:lnSpc>
              <a:buFontTx/>
              <a:buChar char="-"/>
            </a:pPr>
            <a:r>
              <a:rPr lang="vi-VN" sz="2000" b="1"/>
              <a:t>Hằng ngày, thực hiện những điều nên làm để thiết lập quan hệ thân thiện với bạn bè , kính trọng và thân thiết với thầy cô</a:t>
            </a:r>
          </a:p>
        </p:txBody>
      </p:sp>
      <p:pic>
        <p:nvPicPr>
          <p:cNvPr id="6" name="图片 8" descr="6fc417983c9675ce1b60e983870aeb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40" y="3567201"/>
            <a:ext cx="1650377" cy="149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3030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3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
        <p:nvSpPr>
          <p:cNvPr id="525" name="Google Shape;525;p33"/>
          <p:cNvSpPr txBox="1">
            <a:spLocks noGrp="1"/>
          </p:cNvSpPr>
          <p:nvPr>
            <p:ph type="subTitle" idx="4294967295"/>
          </p:nvPr>
        </p:nvSpPr>
        <p:spPr>
          <a:xfrm>
            <a:off x="818035" y="2355726"/>
            <a:ext cx="6969258" cy="13422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3600" b="1">
                <a:effectLst>
                  <a:outerShdw blurRad="38100" dist="38100" dir="2700000" algn="tl">
                    <a:srgbClr val="000000">
                      <a:alpha val="43137"/>
                    </a:srgbClr>
                  </a:outerShdw>
                </a:effectLst>
                <a:latin typeface="+mn-lt"/>
              </a:rPr>
              <a:t>Cảm ơn thầy cô </a:t>
            </a:r>
          </a:p>
          <a:p>
            <a:pPr marL="0" lvl="0" indent="0" algn="ctr" rtl="0">
              <a:lnSpc>
                <a:spcPct val="150000"/>
              </a:lnSpc>
              <a:spcBef>
                <a:spcPts val="0"/>
              </a:spcBef>
              <a:spcAft>
                <a:spcPts val="0"/>
              </a:spcAft>
              <a:buNone/>
            </a:pPr>
            <a:r>
              <a:rPr lang="vi-VN" sz="3600" b="1">
                <a:effectLst>
                  <a:outerShdw blurRad="38100" dist="38100" dir="2700000" algn="tl">
                    <a:srgbClr val="000000">
                      <a:alpha val="43137"/>
                    </a:srgbClr>
                  </a:outerShdw>
                </a:effectLst>
                <a:latin typeface="+mn-lt"/>
              </a:rPr>
              <a:t>và các em đã chú ý lắng nghe</a:t>
            </a:r>
            <a:endParaRPr sz="3600" b="1">
              <a:effectLst>
                <a:outerShdw blurRad="38100" dist="38100" dir="2700000" algn="tl">
                  <a:srgbClr val="000000">
                    <a:alpha val="43137"/>
                  </a:srgbClr>
                </a:outerShdw>
              </a:effectLst>
              <a:latin typeface="+mn-lt"/>
            </a:endParaRPr>
          </a:p>
        </p:txBody>
      </p:sp>
      <p:grpSp>
        <p:nvGrpSpPr>
          <p:cNvPr id="526" name="Google Shape;526;p33"/>
          <p:cNvGrpSpPr/>
          <p:nvPr/>
        </p:nvGrpSpPr>
        <p:grpSpPr>
          <a:xfrm>
            <a:off x="3996210" y="966817"/>
            <a:ext cx="1197664" cy="1126777"/>
            <a:chOff x="5972700" y="2330200"/>
            <a:chExt cx="411625" cy="387275"/>
          </a:xfrm>
        </p:grpSpPr>
        <p:sp>
          <p:nvSpPr>
            <p:cNvPr id="527" name="Google Shape;527;p3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4" name="Google Shape;221;p14"/>
          <p:cNvSpPr txBox="1">
            <a:spLocks noGrp="1"/>
          </p:cNvSpPr>
          <p:nvPr>
            <p:ph type="ctrTitle"/>
          </p:nvPr>
        </p:nvSpPr>
        <p:spPr>
          <a:xfrm>
            <a:off x="181216" y="1340990"/>
            <a:ext cx="684076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3200">
                <a:solidFill>
                  <a:schemeClr val="bg1"/>
                </a:solidFill>
                <a:effectLst>
                  <a:outerShdw blurRad="38100" dist="38100" dir="2700000" algn="tl">
                    <a:srgbClr val="000000">
                      <a:alpha val="43137"/>
                    </a:srgbClr>
                  </a:outerShdw>
                </a:effectLst>
                <a:latin typeface="+mn-lt"/>
              </a:rPr>
              <a:t>CHỦ ĐỀ 1: EM VỚI NHÀ TRƯỜNG</a:t>
            </a:r>
            <a:endParaRPr sz="3200">
              <a:solidFill>
                <a:schemeClr val="bg1"/>
              </a:solidFill>
              <a:effectLst>
                <a:outerShdw blurRad="38100" dist="38100" dir="2700000" algn="tl">
                  <a:srgbClr val="000000">
                    <a:alpha val="43137"/>
                  </a:srgbClr>
                </a:outerShdw>
              </a:effectLst>
              <a:latin typeface="+mn-lt"/>
            </a:endParaRPr>
          </a:p>
        </p:txBody>
      </p:sp>
      <p:sp>
        <p:nvSpPr>
          <p:cNvPr id="6" name="TextBox 5"/>
          <p:cNvSpPr txBox="1"/>
          <p:nvPr/>
        </p:nvSpPr>
        <p:spPr>
          <a:xfrm>
            <a:off x="329514" y="2838325"/>
            <a:ext cx="6097951" cy="523220"/>
          </a:xfrm>
          <a:prstGeom prst="rect">
            <a:avLst/>
          </a:prstGeom>
          <a:noFill/>
        </p:spPr>
        <p:txBody>
          <a:bodyPr wrap="square" rtlCol="0">
            <a:spAutoFit/>
          </a:bodyPr>
          <a:lstStyle/>
          <a:p>
            <a:r>
              <a:rPr lang="vi-VN" sz="2800" b="1">
                <a:solidFill>
                  <a:schemeClr val="bg1"/>
                </a:solidFill>
                <a:latin typeface="+mn-lt"/>
              </a:rPr>
              <a:t>TUẦN 1: LỚP HỌC MỚI CỦA EM</a:t>
            </a:r>
            <a:endParaRPr lang="en-US" sz="2800" b="1">
              <a:solidFill>
                <a:schemeClr val="bg1"/>
              </a:solidFill>
              <a:latin typeface="+mn-lt"/>
            </a:endParaRPr>
          </a:p>
        </p:txBody>
      </p:sp>
      <p:sp>
        <p:nvSpPr>
          <p:cNvPr id="7" name="TextBox 6"/>
          <p:cNvSpPr txBox="1"/>
          <p:nvPr/>
        </p:nvSpPr>
        <p:spPr>
          <a:xfrm>
            <a:off x="5148064" y="4290650"/>
            <a:ext cx="2621230" cy="369332"/>
          </a:xfrm>
          <a:prstGeom prst="rect">
            <a:avLst/>
          </a:prstGeom>
          <a:noFill/>
        </p:spPr>
        <p:txBody>
          <a:bodyPr wrap="none" rtlCol="0">
            <a:spAutoFit/>
          </a:bodyPr>
          <a:lstStyle/>
          <a:p>
            <a:r>
              <a:rPr lang="vi-VN" sz="1800">
                <a:solidFill>
                  <a:schemeClr val="tx1"/>
                </a:solidFill>
              </a:rPr>
              <a:t>Giáo viên: Lê Thu Hằng</a:t>
            </a:r>
            <a:endParaRPr lang="en-US" sz="1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13" name="Group 2"/>
          <p:cNvGrpSpPr/>
          <p:nvPr/>
        </p:nvGrpSpPr>
        <p:grpSpPr>
          <a:xfrm>
            <a:off x="690686" y="1614002"/>
            <a:ext cx="2974049" cy="1812739"/>
            <a:chOff x="245012" y="-250664"/>
            <a:chExt cx="7593215" cy="4770825"/>
          </a:xfrm>
          <a:solidFill>
            <a:schemeClr val="accent1">
              <a:lumMod val="75000"/>
            </a:schemeClr>
          </a:solidFill>
        </p:grpSpPr>
        <p:grpSp>
          <p:nvGrpSpPr>
            <p:cNvPr id="14" name="Group 3"/>
            <p:cNvGrpSpPr/>
            <p:nvPr/>
          </p:nvGrpSpPr>
          <p:grpSpPr>
            <a:xfrm>
              <a:off x="245012" y="-250664"/>
              <a:ext cx="7593215" cy="4770825"/>
              <a:chOff x="205542" y="-210284"/>
              <a:chExt cx="6369992" cy="4002273"/>
            </a:xfrm>
            <a:grpFill/>
          </p:grpSpPr>
          <p:sp>
            <p:nvSpPr>
              <p:cNvPr id="16" name="Freeform 4"/>
              <p:cNvSpPr/>
              <p:nvPr/>
            </p:nvSpPr>
            <p:spPr>
              <a:xfrm>
                <a:off x="205542" y="-210284"/>
                <a:ext cx="6369992" cy="4002273"/>
              </a:xfrm>
              <a:custGeom>
                <a:avLst/>
                <a:gdLst/>
                <a:ahLst/>
                <a:cxnLst/>
                <a:rect l="l" t="t" r="r" b="b"/>
                <a:pathLst>
                  <a:path w="7262319" h="3946039">
                    <a:moveTo>
                      <a:pt x="6640019" y="3375809"/>
                    </a:moveTo>
                    <a:cubicBezTo>
                      <a:pt x="6640019" y="3369459"/>
                      <a:pt x="6641289" y="3364379"/>
                      <a:pt x="6641289" y="3356759"/>
                    </a:cubicBezTo>
                    <a:lnTo>
                      <a:pt x="6641289" y="490220"/>
                    </a:lnTo>
                    <a:cubicBezTo>
                      <a:pt x="6641289" y="220980"/>
                      <a:pt x="6431739" y="0"/>
                      <a:pt x="6175199" y="0"/>
                    </a:cubicBezTo>
                    <a:lnTo>
                      <a:pt x="467360" y="0"/>
                    </a:lnTo>
                    <a:cubicBezTo>
                      <a:pt x="210820" y="0"/>
                      <a:pt x="0" y="220980"/>
                      <a:pt x="0" y="490220"/>
                    </a:cubicBezTo>
                    <a:lnTo>
                      <a:pt x="0" y="3356759"/>
                    </a:lnTo>
                    <a:cubicBezTo>
                      <a:pt x="0" y="3625999"/>
                      <a:pt x="209550" y="3846979"/>
                      <a:pt x="466090" y="3846979"/>
                    </a:cubicBezTo>
                    <a:lnTo>
                      <a:pt x="6173929" y="3846979"/>
                    </a:lnTo>
                    <a:cubicBezTo>
                      <a:pt x="6286959" y="3846979"/>
                      <a:pt x="6391099" y="3803799"/>
                      <a:pt x="6471109" y="3733949"/>
                    </a:cubicBezTo>
                    <a:cubicBezTo>
                      <a:pt x="6601919" y="3805069"/>
                      <a:pt x="6914338" y="3946039"/>
                      <a:pt x="7261049" y="3739029"/>
                    </a:cubicBezTo>
                    <a:cubicBezTo>
                      <a:pt x="7262319" y="3739029"/>
                      <a:pt x="6949899" y="3740299"/>
                      <a:pt x="6640019" y="3375809"/>
                    </a:cubicBezTo>
                    <a:lnTo>
                      <a:pt x="6640019" y="3375809"/>
                    </a:lnTo>
                    <a:close/>
                  </a:path>
                </a:pathLst>
              </a:custGeom>
              <a:grpFill/>
            </p:spPr>
          </p:sp>
        </p:grpSp>
        <p:sp>
          <p:nvSpPr>
            <p:cNvPr id="15" name="TextBox 5"/>
            <p:cNvSpPr txBox="1"/>
            <p:nvPr/>
          </p:nvSpPr>
          <p:spPr>
            <a:xfrm>
              <a:off x="962227" y="551001"/>
              <a:ext cx="5200871" cy="2833962"/>
            </a:xfrm>
            <a:prstGeom prst="rect">
              <a:avLst/>
            </a:prstGeom>
            <a:grpFill/>
          </p:spPr>
          <p:txBody>
            <a:bodyPr wrap="square" lIns="0" tIns="0" rIns="0" bIns="0" rtlCol="0" anchor="t">
              <a:spAutoFit/>
            </a:bodyPr>
            <a:lstStyle/>
            <a:p>
              <a:pPr algn="ctr">
                <a:lnSpc>
                  <a:spcPct val="150000"/>
                </a:lnSpc>
              </a:pPr>
              <a:r>
                <a:rPr lang="en-US" sz="2800" b="1" dirty="0">
                  <a:solidFill>
                    <a:srgbClr val="FFFFFF"/>
                  </a:solidFill>
                  <a:latin typeface="Arial" panose="020B0604020202020204" pitchFamily="34" charset="0"/>
                  <a:cs typeface="Arial" panose="020B0604020202020204" pitchFamily="34" charset="0"/>
                </a:rPr>
                <a:t>NỘI </a:t>
              </a:r>
              <a:r>
                <a:rPr lang="en-US" sz="2800" b="1">
                  <a:solidFill>
                    <a:srgbClr val="FFFFFF"/>
                  </a:solidFill>
                  <a:latin typeface="Arial" panose="020B0604020202020204" pitchFamily="34" charset="0"/>
                  <a:cs typeface="Arial" panose="020B0604020202020204" pitchFamily="34" charset="0"/>
                </a:rPr>
                <a:t>DUNG </a:t>
              </a:r>
            </a:p>
            <a:p>
              <a:pPr algn="ctr">
                <a:lnSpc>
                  <a:spcPct val="150000"/>
                </a:lnSpc>
              </a:pPr>
              <a:r>
                <a:rPr lang="en-US" sz="2800" b="1">
                  <a:solidFill>
                    <a:srgbClr val="FFFFFF"/>
                  </a:solidFill>
                  <a:latin typeface="Arial" panose="020B0604020202020204" pitchFamily="34" charset="0"/>
                  <a:cs typeface="Arial" panose="020B0604020202020204" pitchFamily="34" charset="0"/>
                </a:rPr>
                <a:t>BÀI </a:t>
              </a:r>
              <a:r>
                <a:rPr lang="en-US" sz="2800" b="1" dirty="0">
                  <a:solidFill>
                    <a:srgbClr val="FFFFFF"/>
                  </a:solidFill>
                  <a:latin typeface="Arial" panose="020B0604020202020204" pitchFamily="34" charset="0"/>
                  <a:cs typeface="Arial" panose="020B0604020202020204" pitchFamily="34" charset="0"/>
                </a:rPr>
                <a:t>HỌC</a:t>
              </a:r>
            </a:p>
          </p:txBody>
        </p:sp>
      </p:grpSp>
      <p:grpSp>
        <p:nvGrpSpPr>
          <p:cNvPr id="17" name="Group 8"/>
          <p:cNvGrpSpPr/>
          <p:nvPr/>
        </p:nvGrpSpPr>
        <p:grpSpPr>
          <a:xfrm>
            <a:off x="4062023" y="1449628"/>
            <a:ext cx="578559" cy="639997"/>
            <a:chOff x="0" y="-230220"/>
            <a:chExt cx="969042" cy="1199262"/>
          </a:xfrm>
        </p:grpSpPr>
        <p:grpSp>
          <p:nvGrpSpPr>
            <p:cNvPr id="18" name="Group 9"/>
            <p:cNvGrpSpPr/>
            <p:nvPr/>
          </p:nvGrpSpPr>
          <p:grpSpPr>
            <a:xfrm>
              <a:off x="0" y="0"/>
              <a:ext cx="969042" cy="969042"/>
              <a:chOff x="0" y="0"/>
              <a:chExt cx="6350000" cy="6350000"/>
            </a:xfrm>
          </p:grpSpPr>
          <p:sp>
            <p:nvSpPr>
              <p:cNvPr id="2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2">
                  <a:lumMod val="75000"/>
                </a:schemeClr>
              </a:solidFill>
            </p:spPr>
          </p:sp>
        </p:grpSp>
        <p:sp>
          <p:nvSpPr>
            <p:cNvPr id="19" name="TextBox 11"/>
            <p:cNvSpPr txBox="1"/>
            <p:nvPr/>
          </p:nvSpPr>
          <p:spPr>
            <a:xfrm>
              <a:off x="161067" y="-230220"/>
              <a:ext cx="612071" cy="1086412"/>
            </a:xfrm>
            <a:prstGeom prst="rect">
              <a:avLst/>
            </a:prstGeom>
          </p:spPr>
          <p:txBody>
            <a:bodyPr lIns="0" tIns="0" rIns="0" bIns="0" rtlCol="0" anchor="t">
              <a:spAutoFit/>
            </a:bodyPr>
            <a:lstStyle/>
            <a:p>
              <a:pPr marL="0" lvl="0" indent="0" algn="ctr">
                <a:lnSpc>
                  <a:spcPts val="5345"/>
                </a:lnSpc>
                <a:spcBef>
                  <a:spcPct val="0"/>
                </a:spcBef>
              </a:pPr>
              <a:r>
                <a:rPr lang="en-US" sz="2400" b="1">
                  <a:solidFill>
                    <a:srgbClr val="FFFFFF"/>
                  </a:solidFill>
                  <a:latin typeface="Public Sans Bold"/>
                </a:rPr>
                <a:t>1</a:t>
              </a:r>
            </a:p>
          </p:txBody>
        </p:sp>
      </p:grpSp>
      <p:grpSp>
        <p:nvGrpSpPr>
          <p:cNvPr id="21" name="Group 12"/>
          <p:cNvGrpSpPr/>
          <p:nvPr/>
        </p:nvGrpSpPr>
        <p:grpSpPr>
          <a:xfrm>
            <a:off x="4092100" y="2550593"/>
            <a:ext cx="579852" cy="661604"/>
            <a:chOff x="0" y="-198037"/>
            <a:chExt cx="969042" cy="1167079"/>
          </a:xfrm>
        </p:grpSpPr>
        <p:grpSp>
          <p:nvGrpSpPr>
            <p:cNvPr id="22" name="Group 13"/>
            <p:cNvGrpSpPr/>
            <p:nvPr/>
          </p:nvGrpSpPr>
          <p:grpSpPr>
            <a:xfrm>
              <a:off x="0" y="0"/>
              <a:ext cx="969042" cy="969042"/>
              <a:chOff x="0" y="0"/>
              <a:chExt cx="6350000" cy="6350000"/>
            </a:xfrm>
          </p:grpSpPr>
          <p:sp>
            <p:nvSpPr>
              <p:cNvPr id="2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2">
                  <a:lumMod val="75000"/>
                </a:schemeClr>
              </a:solidFill>
            </p:spPr>
          </p:sp>
        </p:grpSp>
        <p:sp>
          <p:nvSpPr>
            <p:cNvPr id="23" name="TextBox 15"/>
            <p:cNvSpPr txBox="1"/>
            <p:nvPr/>
          </p:nvSpPr>
          <p:spPr>
            <a:xfrm>
              <a:off x="202591" y="-198037"/>
              <a:ext cx="612069" cy="773033"/>
            </a:xfrm>
            <a:prstGeom prst="rect">
              <a:avLst/>
            </a:prstGeom>
          </p:spPr>
          <p:txBody>
            <a:bodyPr lIns="0" tIns="0" rIns="0" bIns="0" rtlCol="0" anchor="t">
              <a:spAutoFit/>
            </a:bodyPr>
            <a:lstStyle/>
            <a:p>
              <a:pPr marL="0" lvl="0" indent="0" algn="ctr">
                <a:lnSpc>
                  <a:spcPts val="5345"/>
                </a:lnSpc>
                <a:spcBef>
                  <a:spcPct val="0"/>
                </a:spcBef>
              </a:pPr>
              <a:r>
                <a:rPr lang="en-US" sz="2400" b="1" dirty="0">
                  <a:solidFill>
                    <a:srgbClr val="FFFFFF"/>
                  </a:solidFill>
                  <a:latin typeface="Public Sans Bold"/>
                </a:rPr>
                <a:t>2</a:t>
              </a:r>
            </a:p>
          </p:txBody>
        </p:sp>
      </p:grpSp>
      <p:sp>
        <p:nvSpPr>
          <p:cNvPr id="29" name="Rectangle 28"/>
          <p:cNvSpPr/>
          <p:nvPr/>
        </p:nvSpPr>
        <p:spPr>
          <a:xfrm>
            <a:off x="5021284" y="1561696"/>
            <a:ext cx="3446722" cy="400110"/>
          </a:xfrm>
          <a:prstGeom prst="rect">
            <a:avLst/>
          </a:prstGeom>
          <a:ln>
            <a:solidFill>
              <a:schemeClr val="accent1"/>
            </a:solidFill>
          </a:ln>
        </p:spPr>
        <p:txBody>
          <a:bodyPr wrap="square">
            <a:spAutoFit/>
          </a:bodyPr>
          <a:lstStyle/>
          <a:p>
            <a:r>
              <a:rPr lang="nl-NL" sz="2000" b="1">
                <a:solidFill>
                  <a:schemeClr val="tx1"/>
                </a:solidFill>
              </a:rPr>
              <a:t>Tìm hiểu lớp học mới</a:t>
            </a:r>
            <a:endParaRPr lang="vi-VN" sz="2000">
              <a:solidFill>
                <a:schemeClr val="tx1"/>
              </a:solidFill>
            </a:endParaRPr>
          </a:p>
        </p:txBody>
      </p:sp>
      <p:sp>
        <p:nvSpPr>
          <p:cNvPr id="4" name="Rectangle 3"/>
          <p:cNvSpPr/>
          <p:nvPr/>
        </p:nvSpPr>
        <p:spPr>
          <a:xfrm>
            <a:off x="5073239" y="2473348"/>
            <a:ext cx="3394767" cy="1420325"/>
          </a:xfrm>
          <a:prstGeom prst="rect">
            <a:avLst/>
          </a:prstGeom>
          <a:ln>
            <a:solidFill>
              <a:schemeClr val="accent1"/>
            </a:solidFill>
          </a:ln>
        </p:spPr>
        <p:txBody>
          <a:bodyPr wrap="square">
            <a:spAutoFit/>
          </a:bodyPr>
          <a:lstStyle/>
          <a:p>
            <a:pPr>
              <a:lnSpc>
                <a:spcPct val="150000"/>
              </a:lnSpc>
            </a:pPr>
            <a:r>
              <a:rPr lang="nl-NL" sz="2000" b="1">
                <a:solidFill>
                  <a:schemeClr val="tx1"/>
                </a:solidFill>
              </a:rPr>
              <a:t>Xác định những việc nên làm và không nên làm với bạn bè, thầy cô</a:t>
            </a:r>
            <a:endParaRPr lang="en-US" sz="2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13" y="3374077"/>
            <a:ext cx="5400600" cy="923330"/>
          </a:xfrm>
          <a:prstGeom prst="rect">
            <a:avLst/>
          </a:prstGeom>
          <a:noFill/>
        </p:spPr>
        <p:txBody>
          <a:bodyPr wrap="square" rtlCol="0">
            <a:spAutoFit/>
          </a:bodyPr>
          <a:lstStyle/>
          <a:p>
            <a:r>
              <a:rPr lang="vi-VN" sz="5400" b="1">
                <a:solidFill>
                  <a:schemeClr val="bg1"/>
                </a:solidFill>
              </a:rPr>
              <a:t>KHÁM PHÁ</a:t>
            </a:r>
            <a:endParaRPr lang="en-US" sz="5400" b="1">
              <a:solidFill>
                <a:schemeClr val="bg1"/>
              </a:solidFill>
            </a:endParaRPr>
          </a:p>
        </p:txBody>
      </p:sp>
    </p:spTree>
    <p:extLst>
      <p:ext uri="{BB962C8B-B14F-4D97-AF65-F5344CB8AC3E}">
        <p14:creationId xmlns:p14="http://schemas.microsoft.com/office/powerpoint/2010/main" val="1964770117"/>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4" name="Rectangle 3"/>
          <p:cNvSpPr/>
          <p:nvPr/>
        </p:nvSpPr>
        <p:spPr>
          <a:xfrm>
            <a:off x="251520" y="525909"/>
            <a:ext cx="3661580" cy="461665"/>
          </a:xfrm>
          <a:prstGeom prst="rect">
            <a:avLst/>
          </a:prstGeom>
        </p:spPr>
        <p:txBody>
          <a:bodyPr wrap="none">
            <a:spAutoFit/>
          </a:bodyPr>
          <a:lstStyle/>
          <a:p>
            <a:r>
              <a:rPr lang="nl-NL" sz="2400" b="1">
                <a:solidFill>
                  <a:schemeClr val="bg1"/>
                </a:solidFill>
              </a:rPr>
              <a:t>1</a:t>
            </a:r>
            <a:r>
              <a:rPr lang="vi-VN" sz="2400" b="1">
                <a:solidFill>
                  <a:schemeClr val="bg1"/>
                </a:solidFill>
              </a:rPr>
              <a:t>.</a:t>
            </a:r>
            <a:r>
              <a:rPr lang="nl-NL" sz="2400" b="1">
                <a:solidFill>
                  <a:schemeClr val="bg1"/>
                </a:solidFill>
              </a:rPr>
              <a:t> Tìm hiểu lớp học mới</a:t>
            </a:r>
            <a:endParaRPr lang="vi-VN" sz="240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392" y="1584397"/>
            <a:ext cx="5472608" cy="2859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39552" y="1707654"/>
            <a:ext cx="2143536" cy="456535"/>
          </a:xfrm>
          <a:prstGeom prst="rect">
            <a:avLst/>
          </a:prstGeom>
        </p:spPr>
        <p:txBody>
          <a:bodyPr wrap="none">
            <a:spAutoFit/>
          </a:bodyPr>
          <a:lstStyle/>
          <a:p>
            <a:pPr>
              <a:lnSpc>
                <a:spcPct val="150000"/>
              </a:lnSpc>
            </a:pPr>
            <a:r>
              <a:rPr lang="vi-VN" sz="1800" b="1"/>
              <a:t>T</a:t>
            </a:r>
            <a:r>
              <a:rPr lang="nl-NL" sz="1800" b="1"/>
              <a:t>ự giới thiệu bản </a:t>
            </a:r>
            <a:endParaRPr lang="en-US" sz="1800" b="1"/>
          </a:p>
        </p:txBody>
      </p:sp>
      <p:sp>
        <p:nvSpPr>
          <p:cNvPr id="7" name="Rectangle 6"/>
          <p:cNvSpPr/>
          <p:nvPr/>
        </p:nvSpPr>
        <p:spPr>
          <a:xfrm>
            <a:off x="190340" y="2307984"/>
            <a:ext cx="3481052" cy="1754326"/>
          </a:xfrm>
          <a:prstGeom prst="rect">
            <a:avLst/>
          </a:prstGeom>
          <a:ln>
            <a:solidFill>
              <a:schemeClr val="accent5">
                <a:lumMod val="75000"/>
              </a:schemeClr>
            </a:solidFill>
          </a:ln>
        </p:spPr>
        <p:txBody>
          <a:bodyPr wrap="square">
            <a:spAutoFit/>
          </a:bodyPr>
          <a:lstStyle/>
          <a:p>
            <a:pPr>
              <a:lnSpc>
                <a:spcPct val="150000"/>
              </a:lnSpc>
            </a:pPr>
            <a:r>
              <a:rPr lang="nl-NL" sz="1800"/>
              <a:t>+ Họ và tên đây đủ </a:t>
            </a:r>
            <a:endParaRPr lang="vi-VN" sz="1800"/>
          </a:p>
          <a:p>
            <a:pPr>
              <a:lnSpc>
                <a:spcPct val="150000"/>
              </a:lnSpc>
            </a:pPr>
            <a:r>
              <a:rPr lang="nl-NL" sz="1800"/>
              <a:t>+ Đã học ở trường tiểu học nào.</a:t>
            </a:r>
            <a:endParaRPr lang="vi-VN" sz="1800"/>
          </a:p>
          <a:p>
            <a:pPr>
              <a:lnSpc>
                <a:spcPct val="150000"/>
              </a:lnSpc>
            </a:pPr>
            <a:r>
              <a:rPr lang="nl-NL" sz="1800"/>
              <a:t>+ Địa chỉ nơi đang sống.</a:t>
            </a:r>
            <a:endParaRPr lang="vi-VN" sz="1800"/>
          </a:p>
          <a:p>
            <a:pPr>
              <a:lnSpc>
                <a:spcPct val="150000"/>
              </a:lnSpc>
            </a:pPr>
            <a:r>
              <a:rPr lang="nl-NL" sz="1800"/>
              <a:t>+ Sở trường, sở thích cá nhân.</a:t>
            </a:r>
            <a:endParaRPr lang="vi-VN" sz="1800"/>
          </a:p>
        </p:txBody>
      </p:sp>
    </p:spTree>
    <p:extLst>
      <p:ext uri="{BB962C8B-B14F-4D97-AF65-F5344CB8AC3E}">
        <p14:creationId xmlns:p14="http://schemas.microsoft.com/office/powerpoint/2010/main" val="394658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heel(1)">
                                      <p:cBhvr>
                                        <p:cTn id="13" dur="20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3" name="AutoShape 2" descr="Giáo Dục, Học Tập, Học Sinh, Kiến Thức, Học Nhóm, Tải hình PNG 187 -  Free.Vector6.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Cloud Callout 3"/>
          <p:cNvSpPr/>
          <p:nvPr/>
        </p:nvSpPr>
        <p:spPr>
          <a:xfrm>
            <a:off x="3923928" y="420492"/>
            <a:ext cx="2952328" cy="1710227"/>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rgbClr val="FF0000"/>
                </a:solidFill>
              </a:rPr>
              <a:t>Giới hiệu về các bạn trong nhóm của em</a:t>
            </a:r>
            <a:endParaRPr lang="en-US" sz="2000">
              <a:solidFill>
                <a:srgbClr val="FF0000"/>
              </a:solidFill>
            </a:endParaRPr>
          </a:p>
        </p:txBody>
      </p:sp>
      <p:pic>
        <p:nvPicPr>
          <p:cNvPr id="7"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893" y="1275606"/>
            <a:ext cx="3539275" cy="3579862"/>
          </a:xfrm>
          <a:prstGeom prst="rect">
            <a:avLst/>
          </a:prstGeom>
        </p:spPr>
      </p:pic>
    </p:spTree>
    <p:extLst>
      <p:ext uri="{BB962C8B-B14F-4D97-AF65-F5344CB8AC3E}">
        <p14:creationId xmlns:p14="http://schemas.microsoft.com/office/powerpoint/2010/main" val="287569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4" name="Rectangle 3"/>
          <p:cNvSpPr/>
          <p:nvPr/>
        </p:nvSpPr>
        <p:spPr>
          <a:xfrm>
            <a:off x="899592" y="1203598"/>
            <a:ext cx="4968552" cy="2862322"/>
          </a:xfrm>
          <a:prstGeom prst="rect">
            <a:avLst/>
          </a:prstGeom>
        </p:spPr>
        <p:txBody>
          <a:bodyPr wrap="square">
            <a:spAutoFit/>
          </a:bodyPr>
          <a:lstStyle/>
          <a:p>
            <a:pPr algn="just">
              <a:lnSpc>
                <a:spcPct val="150000"/>
              </a:lnSpc>
            </a:pPr>
            <a:r>
              <a:rPr lang="nl-NL" sz="2000">
                <a:solidFill>
                  <a:schemeClr val="bg1"/>
                </a:solidFill>
              </a:rPr>
              <a:t>Trong môi trường học tập mới, em có nhiều bạn bè và thầy, cô giáo mới. Rất nhiều điểu mới mẻ và thú vị đón chờ các em ở phía trước. Các em hãy luôn thân thiện với bạn mới và thầy cô để tạo nên lớp học gắn bó, đoàn kết và thân ái.</a:t>
            </a:r>
            <a:endParaRPr lang="en-US" sz="2000">
              <a:solidFill>
                <a:schemeClr val="bg1"/>
              </a:solidFill>
            </a:endParaRPr>
          </a:p>
        </p:txBody>
      </p:sp>
    </p:spTree>
    <p:extLst>
      <p:ext uri="{BB962C8B-B14F-4D97-AF65-F5344CB8AC3E}">
        <p14:creationId xmlns:p14="http://schemas.microsoft.com/office/powerpoint/2010/main" val="170427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3" name="AutoShape 2" descr="Hình ảnh Bắt đầu Học Nói Giơ Tay Lên, Ben., Mỗi Ngày, Bằng Tay miễn phí tải  tập tin PNG PSDComment và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ular Callout 3"/>
          <p:cNvSpPr/>
          <p:nvPr/>
        </p:nvSpPr>
        <p:spPr>
          <a:xfrm>
            <a:off x="4355976" y="447368"/>
            <a:ext cx="3240359" cy="175563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t>Chia sẻ cảm xúc và mong muốn của em về môi trường lớp học thân thiện</a:t>
            </a:r>
            <a:endParaRPr lang="en-US" sz="2000"/>
          </a:p>
        </p:txBody>
      </p:sp>
      <p:pic>
        <p:nvPicPr>
          <p:cNvPr id="6" name="图片 1"/>
          <p:cNvPicPr>
            <a:picLocks noChangeAspect="1"/>
          </p:cNvPicPr>
          <p:nvPr/>
        </p:nvPicPr>
        <p:blipFill rotWithShape="1">
          <a:blip r:embed="rId2" cstate="print">
            <a:extLst>
              <a:ext uri="{28A0092B-C50C-407E-A947-70E740481C1C}">
                <a14:useLocalDpi xmlns:a14="http://schemas.microsoft.com/office/drawing/2010/main" val="0"/>
              </a:ext>
            </a:extLst>
          </a:blip>
          <a:srcRect l="32760" r="8347"/>
          <a:stretch>
            <a:fillRect/>
          </a:stretch>
        </p:blipFill>
        <p:spPr>
          <a:xfrm flipH="1">
            <a:off x="899592" y="1563638"/>
            <a:ext cx="3312368" cy="3204761"/>
          </a:xfrm>
          <a:prstGeom prst="rect">
            <a:avLst/>
          </a:prstGeom>
        </p:spPr>
      </p:pic>
    </p:spTree>
    <p:extLst>
      <p:ext uri="{BB962C8B-B14F-4D97-AF65-F5344CB8AC3E}">
        <p14:creationId xmlns:p14="http://schemas.microsoft.com/office/powerpoint/2010/main" val="283731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938</Words>
  <Application>Microsoft Office PowerPoint</Application>
  <PresentationFormat>On-screen Show (16:9)</PresentationFormat>
  <Paragraphs>124</Paragraphs>
  <Slides>22</Slides>
  <Notes>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Public Sans Bold</vt:lpstr>
      <vt:lpstr>Arvo</vt:lpstr>
      <vt:lpstr>Roboto Condensed</vt:lpstr>
      <vt:lpstr>Roboto Condensed Light</vt:lpstr>
      <vt:lpstr>Arial</vt:lpstr>
      <vt:lpstr>Salerio template</vt:lpstr>
      <vt:lpstr>PowerPoint Presentation</vt:lpstr>
      <vt:lpstr>PowerPoint Presentation</vt:lpstr>
      <vt:lpstr>CHỦ ĐỀ 1: EM VỚI NHÀ TRƯỜNG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Tự làm một món quà cho một người bạn hoặc thầy, cô giáo mà em mới quen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cp:lastModifiedBy>phuong dinh</cp:lastModifiedBy>
  <cp:revision>3</cp:revision>
  <dcterms:modified xsi:type="dcterms:W3CDTF">2025-01-08T15:17:27Z</dcterms:modified>
</cp:coreProperties>
</file>