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1368" r:id="rId2"/>
    <p:sldId id="1358" r:id="rId3"/>
    <p:sldId id="1375" r:id="rId4"/>
    <p:sldId id="1374" r:id="rId5"/>
    <p:sldId id="1371" r:id="rId6"/>
    <p:sldId id="1376" r:id="rId7"/>
    <p:sldId id="1378" r:id="rId8"/>
    <p:sldId id="1300" r:id="rId9"/>
    <p:sldId id="257" r:id="rId10"/>
    <p:sldId id="1384" r:id="rId11"/>
    <p:sldId id="1385" r:id="rId12"/>
    <p:sldId id="1389" r:id="rId13"/>
    <p:sldId id="1390" r:id="rId14"/>
    <p:sldId id="1391" r:id="rId15"/>
    <p:sldId id="1393" r:id="rId16"/>
    <p:sldId id="1380" r:id="rId17"/>
    <p:sldId id="812" r:id="rId18"/>
    <p:sldId id="398" r:id="rId19"/>
    <p:sldId id="1397" r:id="rId20"/>
    <p:sldId id="1396" r:id="rId21"/>
    <p:sldId id="1402" r:id="rId22"/>
    <p:sldId id="1403" r:id="rId23"/>
    <p:sldId id="1404" r:id="rId24"/>
    <p:sldId id="1400" r:id="rId25"/>
    <p:sldId id="1405" r:id="rId26"/>
    <p:sldId id="1401" r:id="rId27"/>
    <p:sldId id="1406" r:id="rId28"/>
    <p:sldId id="1409" r:id="rId29"/>
    <p:sldId id="1410" r:id="rId30"/>
    <p:sldId id="264" r:id="rId31"/>
    <p:sldId id="258" r:id="rId32"/>
    <p:sldId id="291" r:id="rId33"/>
    <p:sldId id="295" r:id="rId34"/>
    <p:sldId id="296" r:id="rId35"/>
    <p:sldId id="297" r:id="rId36"/>
    <p:sldId id="299" r:id="rId37"/>
    <p:sldId id="1322" r:id="rId38"/>
    <p:sldId id="440"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67" autoAdjust="0"/>
    <p:restoredTop sz="86455" autoAdjust="0"/>
  </p:normalViewPr>
  <p:slideViewPr>
    <p:cSldViewPr snapToGrid="0">
      <p:cViewPr varScale="1">
        <p:scale>
          <a:sx n="39" d="100"/>
          <a:sy n="39" d="100"/>
        </p:scale>
        <p:origin x="80" y="6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aIhd0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187990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30827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199471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9FE6B-8226-E21D-7E9B-CC425D5EE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586BD-AD7F-E965-A868-2004E531B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5B3BB-A115-4C5A-8CA6-2D01097044B6}"/>
              </a:ext>
            </a:extLst>
          </p:cNvPr>
          <p:cNvSpPr>
            <a:spLocks noGrp="1"/>
          </p:cNvSpPr>
          <p:nvPr>
            <p:ph type="body" idx="1"/>
          </p:nvPr>
        </p:nvSpPr>
        <p:spPr/>
        <p:txBody>
          <a:bodyPr/>
          <a:lstStyle/>
          <a:p>
            <a:pPr algn="just">
              <a:lnSpc>
                <a:spcPct val="115000"/>
              </a:lnSpc>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của</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trí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kích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thước</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lãnh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hậu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Lãnh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trải</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dài</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vùng</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cực</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Bắc</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vùng</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Xích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Đạo</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bức</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xạ MT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bô</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hình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các</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đới</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hậu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xuống</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Kích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thước</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lãnh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rộng</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lớn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làm</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hậu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 sang 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vị trí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xa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vi-VN"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2D54892-AC16-F60B-9433-A1902AF852DA}"/>
              </a:ext>
            </a:extLst>
          </p:cNvPr>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99858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Địa hình châu á: Núi cao nguyên, s</a:t>
            </a:r>
            <a:r>
              <a:rPr lang="vi-VN"/>
              <a:t>ơ</a:t>
            </a:r>
            <a:r>
              <a:rPr lang="en-US"/>
              <a:t>n nguyên chiếm ¾ diện tích lãnh thồ, đồng bằng chiếm ¼ diện tích</a:t>
            </a:r>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105492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8 nhóm (mỗi nhóm 5-6 HS)</a:t>
            </a:r>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2691577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268324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465FB7D-FA4E-49DD-9533-025CF816780E}" type="slidenum">
              <a:rPr lang="en-US" smtClean="0"/>
              <a:t>18</a:t>
            </a:fld>
            <a:endParaRPr lang="en-US"/>
          </a:p>
        </p:txBody>
      </p:sp>
    </p:spTree>
    <p:extLst>
      <p:ext uri="{BB962C8B-B14F-4D97-AF65-F5344CB8AC3E}">
        <p14:creationId xmlns:p14="http://schemas.microsoft.com/office/powerpoint/2010/main" val="279713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481335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8879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https://tienphong.vn/10-thang-canh-thien-nhien-dep-va-huyen-bi-o-chau-a-post875076.tpo</a:t>
            </a:r>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17818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Ý nghĩa của địa hình đối với việc sử dụng và bảo vệ tự nhiên:</a:t>
            </a:r>
          </a:p>
          <a:p>
            <a:pPr rtl="0"/>
            <a:r>
              <a:rPr lang="vi-VN" sz="1200" b="0" i="0" kern="1200">
                <a:solidFill>
                  <a:schemeClr val="tx1"/>
                </a:solidFill>
                <a:effectLst/>
                <a:latin typeface="+mn-lt"/>
                <a:ea typeface="+mn-ea"/>
                <a:cs typeface="+mn-cs"/>
              </a:rPr>
              <a:t>+ Địa hình núi cao hiểm trở chiếm tỉ lệ lớn trong tổng diện tích, gây khó khăn cho giao thông, sản xuất và đời sống.</a:t>
            </a:r>
          </a:p>
          <a:p>
            <a:pPr rtl="0"/>
            <a:r>
              <a:rPr lang="vi-VN" sz="1200" b="0" i="0" kern="1200">
                <a:solidFill>
                  <a:schemeClr val="tx1"/>
                </a:solidFill>
                <a:effectLst/>
                <a:latin typeface="+mn-lt"/>
                <a:ea typeface="+mn-ea"/>
                <a:cs typeface="+mn-cs"/>
              </a:rPr>
              <a:t>+ Địa hình bị chia cắt mạnh =&gt; khi khai thác cần chú ý vấn đề chống xói mòn, sạt lở đất.</a:t>
            </a:r>
          </a:p>
          <a:p>
            <a:pPr rtl="0"/>
            <a:r>
              <a:rPr lang="vi-VN" sz="1200" b="0" i="0" kern="1200">
                <a:solidFill>
                  <a:schemeClr val="tx1"/>
                </a:solidFill>
                <a:effectLst/>
                <a:latin typeface="+mn-lt"/>
                <a:ea typeface="+mn-ea"/>
                <a:cs typeface="+mn-cs"/>
              </a:rPr>
              <a:t>+ Các khu vực cao nguyên, đồng bằng rộng lớn thuận lợi cho sản xuất và định cư.</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https://loigiaihay.com/bai-5-vi-tri-dia-li-dac-diem-tu-nhien-chau-a-sgk-dia-li-7-ket-noi-tri-thuc-voi-cuoc-song-a106489.html#ixzz7OSaIhd00</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306883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45611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Trong quá trình khai thác cần chú ý sử dụng tiết kiệm và hiệu quả.</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617068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31</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32</a:t>
            </a:fld>
            <a:endParaRPr lang="en-US"/>
          </a:p>
        </p:txBody>
      </p:sp>
    </p:spTree>
    <p:extLst>
      <p:ext uri="{BB962C8B-B14F-4D97-AF65-F5344CB8AC3E}">
        <p14:creationId xmlns:p14="http://schemas.microsoft.com/office/powerpoint/2010/main" val="741427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33</a:t>
            </a:fld>
            <a:endParaRPr lang="en-US"/>
          </a:p>
        </p:txBody>
      </p:sp>
    </p:spTree>
    <p:extLst>
      <p:ext uri="{BB962C8B-B14F-4D97-AF65-F5344CB8AC3E}">
        <p14:creationId xmlns:p14="http://schemas.microsoft.com/office/powerpoint/2010/main" val="499017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34</a:t>
            </a:fld>
            <a:endParaRPr lang="en-US"/>
          </a:p>
        </p:txBody>
      </p:sp>
    </p:spTree>
    <p:extLst>
      <p:ext uri="{BB962C8B-B14F-4D97-AF65-F5344CB8AC3E}">
        <p14:creationId xmlns:p14="http://schemas.microsoft.com/office/powerpoint/2010/main" val="3199661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35</a:t>
            </a:fld>
            <a:endParaRPr lang="en-US"/>
          </a:p>
        </p:txBody>
      </p:sp>
    </p:spTree>
    <p:extLst>
      <p:ext uri="{BB962C8B-B14F-4D97-AF65-F5344CB8AC3E}">
        <p14:creationId xmlns:p14="http://schemas.microsoft.com/office/powerpoint/2010/main" val="1170105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36</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a:solidFill>
                  <a:schemeClr val="tx1"/>
                </a:solidFill>
                <a:effectLst/>
                <a:latin typeface="+mn-lt"/>
                <a:ea typeface="+mn-ea"/>
                <a:cs typeface="+mn-cs"/>
              </a:rPr>
              <a:t>Đỉnh núi Everest được biết đến là nơi cao nhất thế giớ</a:t>
            </a:r>
            <a:r>
              <a:rPr lang="en-US" sz="1200" b="0" i="0" kern="1200">
                <a:solidFill>
                  <a:schemeClr val="tx1"/>
                </a:solidFill>
                <a:effectLst/>
                <a:latin typeface="+mn-lt"/>
                <a:ea typeface="+mn-ea"/>
                <a:cs typeface="+mn-cs"/>
              </a:rPr>
              <a:t>H</a:t>
            </a:r>
            <a:r>
              <a:rPr lang="vi-VN" sz="1200" b="0" i="0" kern="1200">
                <a:solidFill>
                  <a:schemeClr val="tx1"/>
                </a:solidFill>
                <a:effectLst/>
                <a:latin typeface="+mn-lt"/>
                <a:ea typeface="+mn-ea"/>
                <a:cs typeface="+mn-cs"/>
              </a:rPr>
              <a:t>imalaya hay còn gọi là Hy Mã Lạp Sơn là một dãy núi ở châu Á, phân chia tiểu lục địa Ấn Độ khỏi cao nguyên Tây Tạng. hệ thống núi Himalaya là dãy núi cao nhất hành tinh và là nơi của 14 đỉnh núi cao nhất thế giới: các đỉnh cao trên 8.000 m, bao gồm cả đỉnh Everest.</a:t>
            </a:r>
          </a:p>
          <a:p>
            <a:r>
              <a:rPr lang="vi-VN" sz="1200" b="0" i="0" kern="1200">
                <a:solidFill>
                  <a:schemeClr val="tx1"/>
                </a:solidFill>
                <a:effectLst/>
                <a:latin typeface="+mn-lt"/>
                <a:ea typeface="+mn-ea"/>
                <a:cs typeface="+mn-cs"/>
              </a:rPr>
              <a:t>Để thấy được kích thước khổng lồ của những dãy núi trong dãy Himalaya, hãy so với Aconcagua, trong dãy Andes, với độ cao 6.962 m, là đỉnh cao nhất bên ngoài Himalaya, trong khi hệ thống núi Himalaya có trên 100 núi khác nhau vượt quá 7.200 m.</a:t>
            </a:r>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Dãy Himalaya trải khắp 7 quốc gia: Bhutan, Trung Quốc, Ấn Độ, Nepal, Pakistan, Myanma và Afghanistan. Nó cũng là nơi khởi nguồn của 3 hệ thống sông lớn trên thế giới, đó là lưu vực các sông như sông Ấn, sông Hằng-Brahmaputra và sông Dương Tử. Khoảng 750 triệu người sống trên lưu vực của các con sông bắt nguồn từ dãy Himalaya, tính luôn cả Bangladesh.</a:t>
            </a:r>
          </a:p>
          <a:p>
            <a:r>
              <a:rPr lang="vi-VN" sz="1200" b="0" i="0" kern="1200">
                <a:solidFill>
                  <a:schemeClr val="tx1"/>
                </a:solidFill>
                <a:effectLst/>
                <a:latin typeface="+mn-lt"/>
                <a:ea typeface="+mn-ea"/>
                <a:cs typeface="+mn-cs"/>
              </a:rPr>
              <a:t>Khoảng 300 triệu năm trước, Trái đất từng tồn tại một siêu lục địa cổ đại được gọi là "Gondwanaland". Trong Đại Trung sinh (250-65 triệu năm trước), nó tách ra thành các lục địa, vùng đất mà chúng ta biết đến hiện nay như Châu Phi, Úc, Nam Mỹ, Nam Cực, Madagascar và Ấn Độ. Điều này đánh dấu sự chia cắt các đại dương trên thế giới để hình thành Đại Tây Dương, Thái Bình Dương và Ấn Độ Dương.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69445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93623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Châu Á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Á -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Âu</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Châu Á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giáp</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Châu Á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Á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bật</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928E9-1968-41F6-A358-E198BE87E2B7}" type="slidenum">
              <a:rPr lang="en-US" smtClean="0"/>
              <a:t>7</a:t>
            </a:fld>
            <a:endParaRPr lang="en-US"/>
          </a:p>
        </p:txBody>
      </p:sp>
    </p:spTree>
    <p:extLst>
      <p:ext uri="{BB962C8B-B14F-4D97-AF65-F5344CB8AC3E}">
        <p14:creationId xmlns:p14="http://schemas.microsoft.com/office/powerpoint/2010/main" val="41864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698353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418774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280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1/8/2025</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1" r:id="rId4"/>
    <p:sldLayoutId id="2147483760" r:id="rId5"/>
    <p:sldLayoutId id="2147483759" r:id="rId6"/>
    <p:sldLayoutId id="2147483758" r:id="rId7"/>
    <p:sldLayoutId id="2147483757" r:id="rId8"/>
    <p:sldLayoutId id="2147483756" r:id="rId9"/>
    <p:sldLayoutId id="2147483755" r:id="rId10"/>
    <p:sldLayoutId id="2147483754" r:id="rId11"/>
    <p:sldLayoutId id="2147483753" r:id="rId12"/>
    <p:sldLayoutId id="2147483752" r:id="rId13"/>
    <p:sldLayoutId id="2147483751" r:id="rId14"/>
    <p:sldLayoutId id="2147483750" r:id="rId15"/>
    <p:sldLayoutId id="2147483749" r:id="rId16"/>
    <p:sldLayoutId id="2147483748" r:id="rId17"/>
    <p:sldLayoutId id="2147483747" r:id="rId18"/>
    <p:sldLayoutId id="2147483746" r:id="rId19"/>
    <p:sldLayoutId id="2147483743" r:id="rId20"/>
    <p:sldLayoutId id="2147483741" r:id="rId21"/>
    <p:sldLayoutId id="2147483740" r:id="rId22"/>
    <p:sldLayoutId id="2147483739" r:id="rId23"/>
    <p:sldLayoutId id="2147483651" r:id="rId24"/>
    <p:sldLayoutId id="2147483652" r:id="rId25"/>
    <p:sldLayoutId id="2147483653" r:id="rId26"/>
    <p:sldLayoutId id="2147483654" r:id="rId27"/>
    <p:sldLayoutId id="2147483655" r:id="rId28"/>
    <p:sldLayoutId id="2147483745" r:id="rId29"/>
    <p:sldLayoutId id="2147483744" r:id="rId30"/>
    <p:sldLayoutId id="2147483742"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656" r:id="rId44"/>
    <p:sldLayoutId id="2147483657" r:id="rId45"/>
    <p:sldLayoutId id="2147483658" r:id="rId46"/>
    <p:sldLayoutId id="2147483659"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microsoft.com/office/2007/relationships/hdphoto" Target="../media/hdphoto2.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notesSlide" Target="../notesSlides/notesSlide16.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png"/><Relationship Id="rId4" Type="http://schemas.microsoft.com/office/2007/relationships/hdphoto" Target="../media/hdphoto4.wdp"/><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microsoft.com/office/2007/relationships/hdphoto" Target="../media/hdphoto2.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41.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3.xm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1.jp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1.jp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1.jp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1.jp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1.jp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63AC8-87A0-42B0-A339-7EB95C685453}"/>
              </a:ext>
            </a:extLst>
          </p:cNvPr>
          <p:cNvPicPr>
            <a:picLocks noChangeAspect="1"/>
          </p:cNvPicPr>
          <p:nvPr/>
        </p:nvPicPr>
        <p:blipFill rotWithShape="1">
          <a:blip r:embed="rId3"/>
          <a:srcRect l="1213" t="4292" r="1470" b="7102"/>
          <a:stretch/>
        </p:blipFill>
        <p:spPr>
          <a:xfrm>
            <a:off x="122711" y="-2969"/>
            <a:ext cx="11946577" cy="3431969"/>
          </a:xfrm>
          <a:prstGeom prst="rect">
            <a:avLst/>
          </a:prstGeom>
        </p:spPr>
      </p:pic>
      <p:sp>
        <p:nvSpPr>
          <p:cNvPr id="5" name="Rectangle 4">
            <a:extLst>
              <a:ext uri="{FF2B5EF4-FFF2-40B4-BE49-F238E27FC236}">
                <a16:creationId xmlns:a16="http://schemas.microsoft.com/office/drawing/2014/main" id="{2734E090-89DC-4216-A729-26ED63857587}"/>
              </a:ext>
            </a:extLst>
          </p:cNvPr>
          <p:cNvSpPr/>
          <p:nvPr/>
        </p:nvSpPr>
        <p:spPr>
          <a:xfrm>
            <a:off x="157479" y="3743958"/>
            <a:ext cx="11877040" cy="3114042"/>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A29C82-6035-430D-9293-F8682D27713B}"/>
              </a:ext>
            </a:extLst>
          </p:cNvPr>
          <p:cNvSpPr txBox="1"/>
          <p:nvPr/>
        </p:nvSpPr>
        <p:spPr>
          <a:xfrm>
            <a:off x="739537" y="3837031"/>
            <a:ext cx="10499310"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TRONG CHƯ</a:t>
            </a:r>
            <a:r>
              <a:rPr lang="vi-VN" sz="2800" b="1">
                <a:solidFill>
                  <a:srgbClr val="002060"/>
                </a:solidFill>
                <a:latin typeface="Arial" panose="020B0604020202020204" pitchFamily="34" charset="0"/>
                <a:cs typeface="Arial" panose="020B0604020202020204" pitchFamily="34" charset="0"/>
              </a:rPr>
              <a:t>Ơ</a:t>
            </a:r>
            <a:r>
              <a:rPr lang="en-US" sz="2800" b="1">
                <a:solidFill>
                  <a:srgbClr val="002060"/>
                </a:solidFill>
                <a:latin typeface="Arial" panose="020B0604020202020204" pitchFamily="34" charset="0"/>
                <a:cs typeface="Arial" panose="020B0604020202020204" pitchFamily="34" charset="0"/>
              </a:rPr>
              <a:t>NG TRÌNH NÀY, EM SẼ TÌM HIỂU VỀ:</a:t>
            </a:r>
          </a:p>
        </p:txBody>
      </p:sp>
      <p:sp>
        <p:nvSpPr>
          <p:cNvPr id="7" name="TextBox 6">
            <a:extLst>
              <a:ext uri="{FF2B5EF4-FFF2-40B4-BE49-F238E27FC236}">
                <a16:creationId xmlns:a16="http://schemas.microsoft.com/office/drawing/2014/main" id="{5947A2BC-3690-4855-B8D1-620B830331AD}"/>
              </a:ext>
            </a:extLst>
          </p:cNvPr>
          <p:cNvSpPr txBox="1"/>
          <p:nvPr/>
        </p:nvSpPr>
        <p:spPr>
          <a:xfrm>
            <a:off x="1508796" y="4431580"/>
            <a:ext cx="9943667" cy="2246769"/>
          </a:xfrm>
          <a:prstGeom prst="rect">
            <a:avLst/>
          </a:prstGeom>
          <a:noFill/>
        </p:spPr>
        <p:txBody>
          <a:bodyPr wrap="square" rtlCol="0">
            <a:spAutoFit/>
          </a:bodyPr>
          <a:lstStyle/>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Vị trí địa lí, đặc điểm tự nhiên châu Á</a:t>
            </a:r>
            <a:endParaRPr lang="en-US" sz="2800">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Đặc điểm dân cư, xã hội châu Á</a:t>
            </a:r>
            <a:endParaRPr lang="en-US" sz="2800">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Bản đồ chính trị châu Á. Các khu vực của châu Á</a:t>
            </a:r>
            <a:endParaRPr lang="en-US" sz="2800">
              <a:solidFill>
                <a:srgbClr val="1C11A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Tìm hiểu một nền kinh tế lớn và một nền kinh tế mới nổi của châu Á</a:t>
            </a:r>
            <a:endParaRPr lang="en-US" sz="28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60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id="{BF0CA32A-49AA-47DD-877D-2F42A3D8EAF5}"/>
              </a:ext>
            </a:extLst>
          </p:cNvPr>
          <p:cNvSpPr txBox="1"/>
          <p:nvPr/>
        </p:nvSpPr>
        <p:spPr>
          <a:xfrm>
            <a:off x="137140" y="2680844"/>
            <a:ext cx="6095999" cy="1200329"/>
          </a:xfrm>
          <a:prstGeom prst="rect">
            <a:avLst/>
          </a:prstGeom>
          <a:noFill/>
          <a:ln>
            <a:solidFill>
              <a:srgbClr val="00B05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Châu Á tiếp giáp với các đại d</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ơng nào, châu lục nào?</a:t>
            </a:r>
          </a:p>
        </p:txBody>
      </p:sp>
      <p:pic>
        <p:nvPicPr>
          <p:cNvPr id="12" name="Picture 11">
            <a:extLst>
              <a:ext uri="{FF2B5EF4-FFF2-40B4-BE49-F238E27FC236}">
                <a16:creationId xmlns:a16="http://schemas.microsoft.com/office/drawing/2014/main" id="{10007341-E89B-4954-819A-60B3D1F53579}"/>
              </a:ext>
            </a:extLst>
          </p:cNvPr>
          <p:cNvPicPr>
            <a:picLocks noChangeAspect="1"/>
          </p:cNvPicPr>
          <p:nvPr/>
        </p:nvPicPr>
        <p:blipFill rotWithShape="1">
          <a:blip r:embed="rId4"/>
          <a:srcRect l="49250" t="16517" r="40417" b="67812"/>
          <a:stretch/>
        </p:blipFill>
        <p:spPr>
          <a:xfrm>
            <a:off x="10916491" y="0"/>
            <a:ext cx="1138369" cy="971075"/>
          </a:xfrm>
          <a:prstGeom prst="rect">
            <a:avLst/>
          </a:prstGeom>
        </p:spPr>
      </p:pic>
      <p:sp>
        <p:nvSpPr>
          <p:cNvPr id="13" name="Rectangle 12">
            <a:extLst>
              <a:ext uri="{FF2B5EF4-FFF2-40B4-BE49-F238E27FC236}">
                <a16:creationId xmlns:a16="http://schemas.microsoft.com/office/drawing/2014/main" id="{7079D2FE-51F0-4D57-982F-5C7A603B91E6}"/>
              </a:ext>
            </a:extLst>
          </p:cNvPr>
          <p:cNvSpPr/>
          <p:nvPr/>
        </p:nvSpPr>
        <p:spPr>
          <a:xfrm>
            <a:off x="7001149" y="2428842"/>
            <a:ext cx="10310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châu Âu</a:t>
            </a:r>
          </a:p>
        </p:txBody>
      </p:sp>
      <p:sp>
        <p:nvSpPr>
          <p:cNvPr id="14" name="Rectangle 13">
            <a:extLst>
              <a:ext uri="{FF2B5EF4-FFF2-40B4-BE49-F238E27FC236}">
                <a16:creationId xmlns:a16="http://schemas.microsoft.com/office/drawing/2014/main" id="{4207CBA6-3303-4FE9-AB96-97136A0AEA81}"/>
              </a:ext>
            </a:extLst>
          </p:cNvPr>
          <p:cNvSpPr/>
          <p:nvPr/>
        </p:nvSpPr>
        <p:spPr>
          <a:xfrm>
            <a:off x="6588564" y="4791070"/>
            <a:ext cx="1157679" cy="369332"/>
          </a:xfrm>
          <a:prstGeom prst="rect">
            <a:avLst/>
          </a:prstGeom>
          <a:solidFill>
            <a:schemeClr val="bg1"/>
          </a:solidFill>
        </p:spPr>
        <p:txBody>
          <a:bodyPr wrap="square">
            <a:spAutoFit/>
          </a:bodyPr>
          <a:lstStyle/>
          <a:p>
            <a:r>
              <a:rPr lang="en-US">
                <a:solidFill>
                  <a:srgbClr val="3333CC"/>
                </a:solidFill>
                <a:latin typeface="Arial" panose="020B0604020202020204" pitchFamily="34" charset="0"/>
                <a:cs typeface="Arial" panose="020B0604020202020204" pitchFamily="34" charset="0"/>
              </a:rPr>
              <a:t>châu Phi</a:t>
            </a:r>
          </a:p>
        </p:txBody>
      </p:sp>
      <p:sp>
        <p:nvSpPr>
          <p:cNvPr id="15" name="Rectangle 14">
            <a:extLst>
              <a:ext uri="{FF2B5EF4-FFF2-40B4-BE49-F238E27FC236}">
                <a16:creationId xmlns:a16="http://schemas.microsoft.com/office/drawing/2014/main" id="{BF1FB405-ED5B-4542-A448-B0D68015B9D1}"/>
              </a:ext>
            </a:extLst>
          </p:cNvPr>
          <p:cNvSpPr/>
          <p:nvPr/>
        </p:nvSpPr>
        <p:spPr>
          <a:xfrm>
            <a:off x="8325548" y="1087940"/>
            <a:ext cx="1976823"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Bắc Băng Dương</a:t>
            </a:r>
          </a:p>
        </p:txBody>
      </p:sp>
      <p:sp>
        <p:nvSpPr>
          <p:cNvPr id="16" name="Rectangle 15">
            <a:extLst>
              <a:ext uri="{FF2B5EF4-FFF2-40B4-BE49-F238E27FC236}">
                <a16:creationId xmlns:a16="http://schemas.microsoft.com/office/drawing/2014/main" id="{EB0B47BE-6239-4CB5-8336-6D8ED9F7E2E4}"/>
              </a:ext>
            </a:extLst>
          </p:cNvPr>
          <p:cNvSpPr/>
          <p:nvPr/>
        </p:nvSpPr>
        <p:spPr>
          <a:xfrm rot="16200000">
            <a:off x="10718116" y="3491564"/>
            <a:ext cx="1963999"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Thái Bình Dương</a:t>
            </a:r>
          </a:p>
        </p:txBody>
      </p:sp>
      <p:sp>
        <p:nvSpPr>
          <p:cNvPr id="17" name="Rectangle 16">
            <a:extLst>
              <a:ext uri="{FF2B5EF4-FFF2-40B4-BE49-F238E27FC236}">
                <a16:creationId xmlns:a16="http://schemas.microsoft.com/office/drawing/2014/main" id="{8369F130-C7BC-4336-A660-230D2773321E}"/>
              </a:ext>
            </a:extLst>
          </p:cNvPr>
          <p:cNvSpPr/>
          <p:nvPr/>
        </p:nvSpPr>
        <p:spPr>
          <a:xfrm>
            <a:off x="7698600" y="5822815"/>
            <a:ext cx="16177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Ấn Độ Dương</a:t>
            </a:r>
          </a:p>
        </p:txBody>
      </p:sp>
      <p:pic>
        <p:nvPicPr>
          <p:cNvPr id="18" name="Picture 17">
            <a:extLst>
              <a:ext uri="{FF2B5EF4-FFF2-40B4-BE49-F238E27FC236}">
                <a16:creationId xmlns:a16="http://schemas.microsoft.com/office/drawing/2014/main" id="{B4FC8EF1-A0CC-4FA2-A85C-176238D7DDC8}"/>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0898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5638800" y="1008812"/>
            <a:ext cx="6553200" cy="5744723"/>
          </a:xfrm>
          <a:prstGeom prst="rect">
            <a:avLst/>
          </a:prstGeom>
        </p:spPr>
      </p:pic>
      <p:sp>
        <p:nvSpPr>
          <p:cNvPr id="11" name="TextBox 10">
            <a:extLst>
              <a:ext uri="{FF2B5EF4-FFF2-40B4-BE49-F238E27FC236}">
                <a16:creationId xmlns:a16="http://schemas.microsoft.com/office/drawing/2014/main" id="{BF0CA32A-49AA-47DD-877D-2F42A3D8EAF5}"/>
              </a:ext>
            </a:extLst>
          </p:cNvPr>
          <p:cNvSpPr txBox="1"/>
          <p:nvPr/>
        </p:nvSpPr>
        <p:spPr>
          <a:xfrm>
            <a:off x="261258" y="2887665"/>
            <a:ext cx="4889862" cy="1938992"/>
          </a:xfrm>
          <a:prstGeom prst="rect">
            <a:avLst/>
          </a:prstGeom>
          <a:noFill/>
          <a:ln>
            <a:solidFill>
              <a:srgbClr val="00B050"/>
            </a:solidFill>
            <a:prstDash val="sysDash"/>
          </a:ln>
        </p:spPr>
        <p:txBody>
          <a:bodyPr wrap="square" rtlCol="0">
            <a:spAutoFit/>
          </a:bodyPr>
          <a:lstStyle/>
          <a:p>
            <a:pPr algn="just"/>
            <a:r>
              <a:rPr lang="en-US" sz="4000" dirty="0" err="1">
                <a:solidFill>
                  <a:srgbClr val="FF0000"/>
                </a:solidFill>
                <a:latin typeface="Arial" panose="020B0604020202020204" pitchFamily="34" charset="0"/>
                <a:cs typeface="Arial" panose="020B0604020202020204" pitchFamily="34" charset="0"/>
              </a:rPr>
              <a:t>Kể</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tên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các</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và</a:t>
            </a:r>
            <a:r>
              <a:rPr lang="en-US" sz="4000" dirty="0">
                <a:solidFill>
                  <a:srgbClr val="FF0000"/>
                </a:solidFill>
                <a:latin typeface="Arial" panose="020B0604020202020204" pitchFamily="34" charset="0"/>
                <a:cs typeface="Arial" panose="020B0604020202020204" pitchFamily="34" charset="0"/>
              </a:rPr>
              <a:t> 3 </a:t>
            </a:r>
            <a:r>
              <a:rPr lang="en-US" sz="4000" dirty="0" err="1">
                <a:solidFill>
                  <a:srgbClr val="FF0000"/>
                </a:solidFill>
                <a:latin typeface="Arial" panose="020B0604020202020204" pitchFamily="34" charset="0"/>
                <a:cs typeface="Arial" panose="020B0604020202020204" pitchFamily="34" charset="0"/>
              </a:rPr>
              <a:t>vịnh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biển</a:t>
            </a:r>
            <a:r>
              <a:rPr lang="en-US" sz="4000" dirty="0">
                <a:solidFill>
                  <a:srgbClr val="FF0000"/>
                </a:solidFill>
                <a:latin typeface="Arial" panose="020B0604020202020204" pitchFamily="34" charset="0"/>
                <a:cs typeface="Arial" panose="020B0604020202020204" pitchFamily="34" charset="0"/>
              </a:rPr>
              <a:t> ở </a:t>
            </a:r>
            <a:r>
              <a:rPr lang="en-US" sz="4000" dirty="0" err="1">
                <a:solidFill>
                  <a:srgbClr val="FF0000"/>
                </a:solidFill>
                <a:latin typeface="Arial" panose="020B0604020202020204" pitchFamily="34" charset="0"/>
                <a:cs typeface="Arial" panose="020B0604020202020204" pitchFamily="34" charset="0"/>
              </a:rPr>
              <a:t>phía</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nam</a:t>
            </a:r>
            <a:r>
              <a:rPr lang="en-US" sz="4000" dirty="0">
                <a:solidFill>
                  <a:srgbClr val="FF0000"/>
                </a:solidFill>
                <a:latin typeface="Arial" panose="020B0604020202020204" pitchFamily="34" charset="0"/>
                <a:cs typeface="Arial" panose="020B0604020202020204" pitchFamily="34" charset="0"/>
              </a:rPr>
              <a:t> Châu Á?</a:t>
            </a:r>
          </a:p>
        </p:txBody>
      </p:sp>
      <p:pic>
        <p:nvPicPr>
          <p:cNvPr id="12" name="Picture 11">
            <a:extLst>
              <a:ext uri="{FF2B5EF4-FFF2-40B4-BE49-F238E27FC236}">
                <a16:creationId xmlns:a16="http://schemas.microsoft.com/office/drawing/2014/main" id="{C37F9E6B-0B12-47A6-BAEA-66324FC6FE48}"/>
              </a:ext>
            </a:extLst>
          </p:cNvPr>
          <p:cNvPicPr>
            <a:picLocks noChangeAspect="1"/>
          </p:cNvPicPr>
          <p:nvPr/>
        </p:nvPicPr>
        <p:blipFill rotWithShape="1">
          <a:blip r:embed="rId4"/>
          <a:srcRect l="49250" t="16517" r="40417" b="67812"/>
          <a:stretch/>
        </p:blipFill>
        <p:spPr>
          <a:xfrm>
            <a:off x="10906538" y="-2151"/>
            <a:ext cx="1148321" cy="979565"/>
          </a:xfrm>
          <a:prstGeom prst="rect">
            <a:avLst/>
          </a:prstGeom>
        </p:spPr>
      </p:pic>
      <p:pic>
        <p:nvPicPr>
          <p:cNvPr id="13" name="Picture 12">
            <a:extLst>
              <a:ext uri="{FF2B5EF4-FFF2-40B4-BE49-F238E27FC236}">
                <a16:creationId xmlns:a16="http://schemas.microsoft.com/office/drawing/2014/main" id="{C04029A0-7F2B-469F-8BEB-4C308F9401B3}"/>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
        <p:nvSpPr>
          <p:cNvPr id="10" name="Oval 9">
            <a:extLst>
              <a:ext uri="{FF2B5EF4-FFF2-40B4-BE49-F238E27FC236}">
                <a16:creationId xmlns:a16="http://schemas.microsoft.com/office/drawing/2014/main" id="{CA124688-E28C-E75B-5B6D-DBD7A8510F1C}"/>
              </a:ext>
            </a:extLst>
          </p:cNvPr>
          <p:cNvSpPr/>
          <p:nvPr/>
        </p:nvSpPr>
        <p:spPr>
          <a:xfrm>
            <a:off x="10325686" y="2177230"/>
            <a:ext cx="580852" cy="323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BDDDF2-9FA6-7CA3-C88C-DDCEEFC63F12}"/>
              </a:ext>
            </a:extLst>
          </p:cNvPr>
          <p:cNvSpPr/>
          <p:nvPr/>
        </p:nvSpPr>
        <p:spPr>
          <a:xfrm>
            <a:off x="10364679" y="3968628"/>
            <a:ext cx="580852" cy="323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A6CBB6-9219-E1E4-C3BD-6E80CA34F39D}"/>
              </a:ext>
            </a:extLst>
          </p:cNvPr>
          <p:cNvSpPr/>
          <p:nvPr/>
        </p:nvSpPr>
        <p:spPr>
          <a:xfrm>
            <a:off x="9897234" y="4529798"/>
            <a:ext cx="808280" cy="7376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927A0A4-5871-9233-66E2-D72FD3103EE9}"/>
              </a:ext>
            </a:extLst>
          </p:cNvPr>
          <p:cNvSpPr/>
          <p:nvPr/>
        </p:nvSpPr>
        <p:spPr>
          <a:xfrm>
            <a:off x="8373001" y="4834250"/>
            <a:ext cx="580852" cy="323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F17A9C2E-2931-9D31-E4D3-EFF6F5CED27D}"/>
              </a:ext>
            </a:extLst>
          </p:cNvPr>
          <p:cNvSpPr/>
          <p:nvPr/>
        </p:nvSpPr>
        <p:spPr>
          <a:xfrm>
            <a:off x="7048993" y="4492952"/>
            <a:ext cx="580852" cy="323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333CF4-F41F-D856-C9AB-DC0B92CD2EEC}"/>
              </a:ext>
            </a:extLst>
          </p:cNvPr>
          <p:cNvSpPr/>
          <p:nvPr/>
        </p:nvSpPr>
        <p:spPr>
          <a:xfrm flipV="1">
            <a:off x="5894262" y="3670889"/>
            <a:ext cx="289428" cy="73763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DF6EC3F-C3F0-FF98-4CC9-C651904C0695}"/>
              </a:ext>
            </a:extLst>
          </p:cNvPr>
          <p:cNvSpPr/>
          <p:nvPr/>
        </p:nvSpPr>
        <p:spPr>
          <a:xfrm>
            <a:off x="9606808" y="1138067"/>
            <a:ext cx="580852" cy="5283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203564D-AC91-5253-B1B7-1E838EFFF984}"/>
              </a:ext>
            </a:extLst>
          </p:cNvPr>
          <p:cNvSpPr/>
          <p:nvPr/>
        </p:nvSpPr>
        <p:spPr>
          <a:xfrm>
            <a:off x="6054849" y="4529798"/>
            <a:ext cx="580852" cy="323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E346C1B-07A0-82C3-E596-E102907023F4}"/>
              </a:ext>
            </a:extLst>
          </p:cNvPr>
          <p:cNvSpPr/>
          <p:nvPr/>
        </p:nvSpPr>
        <p:spPr>
          <a:xfrm>
            <a:off x="10010948" y="5741415"/>
            <a:ext cx="580852" cy="323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EF69434B-F0EE-392F-65AB-82E07DE42C41}"/>
              </a:ext>
            </a:extLst>
          </p:cNvPr>
          <p:cNvSpPr/>
          <p:nvPr/>
        </p:nvSpPr>
        <p:spPr>
          <a:xfrm>
            <a:off x="10899846" y="5843734"/>
            <a:ext cx="580852" cy="323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80E2890-819E-74A7-8FCF-5AC1210762F0}"/>
              </a:ext>
            </a:extLst>
          </p:cNvPr>
          <p:cNvSpPr/>
          <p:nvPr/>
        </p:nvSpPr>
        <p:spPr>
          <a:xfrm rot="18372461" flipV="1">
            <a:off x="6397986" y="2646955"/>
            <a:ext cx="313640" cy="4814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4BAB493-103F-CBA9-1601-9FE6E51E956D}"/>
              </a:ext>
            </a:extLst>
          </p:cNvPr>
          <p:cNvSpPr/>
          <p:nvPr/>
        </p:nvSpPr>
        <p:spPr>
          <a:xfrm rot="18372461" flipV="1">
            <a:off x="5910306" y="2919563"/>
            <a:ext cx="313640" cy="4814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id="{BF0CA32A-49AA-47DD-877D-2F42A3D8EAF5}"/>
              </a:ext>
            </a:extLst>
          </p:cNvPr>
          <p:cNvSpPr txBox="1"/>
          <p:nvPr/>
        </p:nvSpPr>
        <p:spPr>
          <a:xfrm>
            <a:off x="459979" y="2557734"/>
            <a:ext cx="5786051"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các đảo,bán đảo quần đảo ở  Châu Á?</a:t>
            </a:r>
          </a:p>
        </p:txBody>
      </p:sp>
      <p:pic>
        <p:nvPicPr>
          <p:cNvPr id="12" name="Picture 11">
            <a:extLst>
              <a:ext uri="{FF2B5EF4-FFF2-40B4-BE49-F238E27FC236}">
                <a16:creationId xmlns:a16="http://schemas.microsoft.com/office/drawing/2014/main" id="{CE7C109E-65CB-4657-B571-1EA9D3466522}"/>
              </a:ext>
            </a:extLst>
          </p:cNvPr>
          <p:cNvPicPr>
            <a:picLocks noChangeAspect="1"/>
          </p:cNvPicPr>
          <p:nvPr/>
        </p:nvPicPr>
        <p:blipFill rotWithShape="1">
          <a:blip r:embed="rId4"/>
          <a:srcRect l="49250" t="16517" r="40417" b="67812"/>
          <a:stretch/>
        </p:blipFill>
        <p:spPr>
          <a:xfrm>
            <a:off x="10933043" y="20458"/>
            <a:ext cx="1121817" cy="956956"/>
          </a:xfrm>
          <a:prstGeom prst="rect">
            <a:avLst/>
          </a:prstGeom>
        </p:spPr>
      </p:pic>
      <p:grpSp>
        <p:nvGrpSpPr>
          <p:cNvPr id="13" name="Group 12">
            <a:extLst>
              <a:ext uri="{FF2B5EF4-FFF2-40B4-BE49-F238E27FC236}">
                <a16:creationId xmlns:a16="http://schemas.microsoft.com/office/drawing/2014/main" id="{057D561E-F973-42B8-A3ED-FDB613944DEB}"/>
              </a:ext>
            </a:extLst>
          </p:cNvPr>
          <p:cNvGrpSpPr/>
          <p:nvPr/>
        </p:nvGrpSpPr>
        <p:grpSpPr>
          <a:xfrm>
            <a:off x="-130082" y="1560403"/>
            <a:ext cx="6691632" cy="4191041"/>
            <a:chOff x="758155" y="1414630"/>
            <a:chExt cx="6785616" cy="4191041"/>
          </a:xfrm>
        </p:grpSpPr>
        <p:sp>
          <p:nvSpPr>
            <p:cNvPr id="14" name="Rectangle: Rounded Corners 13">
              <a:extLst>
                <a:ext uri="{FF2B5EF4-FFF2-40B4-BE49-F238E27FC236}">
                  <a16:creationId xmlns:a16="http://schemas.microsoft.com/office/drawing/2014/main" id="{708D2430-FE58-4A96-BA10-06A669462E7A}"/>
                </a:ext>
              </a:extLst>
            </p:cNvPr>
            <p:cNvSpPr/>
            <p:nvPr/>
          </p:nvSpPr>
          <p:spPr>
            <a:xfrm>
              <a:off x="899367" y="1880995"/>
              <a:ext cx="6592220" cy="3724676"/>
            </a:xfrm>
            <a:prstGeom prst="roundRect">
              <a:avLst/>
            </a:prstGeom>
            <a:solidFill>
              <a:srgbClr val="FFF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BD5"/>
                  </a:solidFill>
                </a:ln>
              </a:endParaRPr>
            </a:p>
          </p:txBody>
        </p:sp>
        <p:sp>
          <p:nvSpPr>
            <p:cNvPr id="15" name="TextBox 14">
              <a:extLst>
                <a:ext uri="{FF2B5EF4-FFF2-40B4-BE49-F238E27FC236}">
                  <a16:creationId xmlns:a16="http://schemas.microsoft.com/office/drawing/2014/main" id="{3C6D7D97-4003-4947-BE3A-321229371790}"/>
                </a:ext>
              </a:extLst>
            </p:cNvPr>
            <p:cNvSpPr txBox="1"/>
            <p:nvPr/>
          </p:nvSpPr>
          <p:spPr>
            <a:xfrm>
              <a:off x="2006976" y="2078831"/>
              <a:ext cx="4775448" cy="523220"/>
            </a:xfrm>
            <a:prstGeom prst="rect">
              <a:avLst/>
            </a:prstGeom>
            <a:noFill/>
          </p:spPr>
          <p:txBody>
            <a:bodyPr wrap="square" rtlCol="0">
              <a:spAutoFit/>
            </a:bodyPr>
            <a:lstStyle/>
            <a:p>
              <a:r>
                <a:rPr lang="en-US" sz="2800">
                  <a:solidFill>
                    <a:srgbClr val="00B0F0"/>
                  </a:solidFill>
                  <a:latin typeface="Arial" panose="020B0604020202020204" pitchFamily="34" charset="0"/>
                  <a:cs typeface="Arial" panose="020B0604020202020204" pitchFamily="34" charset="0"/>
                </a:rPr>
                <a:t>Em có biết?</a:t>
              </a:r>
            </a:p>
          </p:txBody>
        </p:sp>
        <p:sp>
          <p:nvSpPr>
            <p:cNvPr id="16" name="TextBox 15">
              <a:extLst>
                <a:ext uri="{FF2B5EF4-FFF2-40B4-BE49-F238E27FC236}">
                  <a16:creationId xmlns:a16="http://schemas.microsoft.com/office/drawing/2014/main" id="{5587D9E2-81DA-4CFD-BE09-8723E8331C47}"/>
                </a:ext>
              </a:extLst>
            </p:cNvPr>
            <p:cNvSpPr txBox="1"/>
            <p:nvPr/>
          </p:nvSpPr>
          <p:spPr>
            <a:xfrm>
              <a:off x="1078317" y="2765998"/>
              <a:ext cx="6465454" cy="2677656"/>
            </a:xfrm>
            <a:prstGeom prst="rect">
              <a:avLst/>
            </a:prstGeom>
            <a:noFill/>
          </p:spPr>
          <p:txBody>
            <a:bodyPr wrap="square" rtlCol="0">
              <a:spAutoFit/>
            </a:bodyPr>
            <a:lstStyle/>
            <a:p>
              <a:r>
                <a:rPr lang="en-US" sz="2800">
                  <a:solidFill>
                    <a:srgbClr val="3333CC"/>
                  </a:solidFill>
                  <a:latin typeface="Arial" panose="020B0604020202020204" pitchFamily="34" charset="0"/>
                  <a:cs typeface="Arial" panose="020B0604020202020204" pitchFamily="34" charset="0"/>
                </a:rPr>
                <a:t>- Biển Đông là biển lớn thứ 4 trên thế giới</a:t>
              </a:r>
            </a:p>
            <a:p>
              <a:r>
                <a:rPr lang="en-US" sz="2800">
                  <a:solidFill>
                    <a:srgbClr val="3333CC"/>
                  </a:solidFill>
                  <a:latin typeface="Arial" panose="020B0604020202020204" pitchFamily="34" charset="0"/>
                  <a:cs typeface="Arial" panose="020B0604020202020204" pitchFamily="34" charset="0"/>
                </a:rPr>
                <a:t>- Bán đảo A-rap (Arab) là bán đảo lớn nhất trên thế giới</a:t>
              </a:r>
            </a:p>
            <a:p>
              <a:r>
                <a:rPr lang="en-US" sz="2800">
                  <a:solidFill>
                    <a:srgbClr val="3333CC"/>
                  </a:solidFill>
                  <a:latin typeface="Arial" panose="020B0604020202020204" pitchFamily="34" charset="0"/>
                  <a:cs typeface="Arial" panose="020B0604020202020204" pitchFamily="34" charset="0"/>
                </a:rPr>
                <a:t>- Châu Á có vực biển Ma-ri-a-na (Mariana) sâu nhất thế giới (11 034 m)</a:t>
              </a:r>
            </a:p>
          </p:txBody>
        </p:sp>
        <p:pic>
          <p:nvPicPr>
            <p:cNvPr id="17" name="Picture 16">
              <a:extLst>
                <a:ext uri="{FF2B5EF4-FFF2-40B4-BE49-F238E27FC236}">
                  <a16:creationId xmlns:a16="http://schemas.microsoft.com/office/drawing/2014/main" id="{0C6E2FBD-F925-4184-8AE7-DB195ABE8496}"/>
                </a:ext>
              </a:extLst>
            </p:cNvPr>
            <p:cNvPicPr>
              <a:picLocks noChangeAspect="1"/>
            </p:cNvPicPr>
            <p:nvPr/>
          </p:nvPicPr>
          <p:blipFill>
            <a:blip r:embed="rId5"/>
            <a:stretch>
              <a:fillRect/>
            </a:stretch>
          </p:blipFill>
          <p:spPr>
            <a:xfrm>
              <a:off x="758155" y="1414630"/>
              <a:ext cx="1107609" cy="1187677"/>
            </a:xfrm>
            <a:prstGeom prst="rect">
              <a:avLst/>
            </a:prstGeom>
          </p:spPr>
        </p:pic>
      </p:grpSp>
    </p:spTree>
    <p:extLst>
      <p:ext uri="{BB962C8B-B14F-4D97-AF65-F5344CB8AC3E}">
        <p14:creationId xmlns:p14="http://schemas.microsoft.com/office/powerpoint/2010/main" val="25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2" name="TextBox 11">
            <a:extLst>
              <a:ext uri="{FF2B5EF4-FFF2-40B4-BE49-F238E27FC236}">
                <a16:creationId xmlns:a16="http://schemas.microsoft.com/office/drawing/2014/main" id="{3DEC672D-0C8A-48C6-B6F3-D0ADB35D4224}"/>
              </a:ext>
            </a:extLst>
          </p:cNvPr>
          <p:cNvSpPr txBox="1"/>
          <p:nvPr/>
        </p:nvSpPr>
        <p:spPr>
          <a:xfrm>
            <a:off x="686175" y="2613883"/>
            <a:ext cx="5099878" cy="1323439"/>
          </a:xfrm>
          <a:prstGeom prst="rect">
            <a:avLst/>
          </a:prstGeom>
          <a:solidFill>
            <a:schemeClr val="bg1"/>
          </a:solid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Nhận xét hình dạng lãnh thổ Châu Á?</a:t>
            </a:r>
          </a:p>
        </p:txBody>
      </p:sp>
      <p:pic>
        <p:nvPicPr>
          <p:cNvPr id="13" name="Picture 12">
            <a:extLst>
              <a:ext uri="{FF2B5EF4-FFF2-40B4-BE49-F238E27FC236}">
                <a16:creationId xmlns:a16="http://schemas.microsoft.com/office/drawing/2014/main" id="{FCF12C54-CE2E-448A-A62B-A86E8643F097}"/>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2261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1B079-0D39-3F3E-97BD-1A6E8380CDF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759E79C-9C44-727C-EA3A-A5640A563230}"/>
              </a:ext>
            </a:extLst>
          </p:cNvPr>
          <p:cNvGrpSpPr/>
          <p:nvPr/>
        </p:nvGrpSpPr>
        <p:grpSpPr>
          <a:xfrm>
            <a:off x="917954" y="93106"/>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1A1B32EA-82EE-9B33-4EF9-3097F5EDB43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F7B380C-1EA8-A4A9-125D-161299A1B3D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84CE49E7-C451-9D76-C80B-4B98AA9B7F7B}"/>
              </a:ext>
            </a:extLst>
          </p:cNvPr>
          <p:cNvSpPr txBox="1"/>
          <p:nvPr/>
        </p:nvSpPr>
        <p:spPr>
          <a:xfrm>
            <a:off x="1590930" y="24368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D5B27399-AE71-8DA8-758D-962F343F1CBE}"/>
              </a:ext>
            </a:extLst>
          </p:cNvPr>
          <p:cNvGrpSpPr/>
          <p:nvPr/>
        </p:nvGrpSpPr>
        <p:grpSpPr>
          <a:xfrm>
            <a:off x="155727" y="93106"/>
            <a:ext cx="1301952" cy="872949"/>
            <a:chOff x="344605" y="154323"/>
            <a:chExt cx="1301952" cy="872949"/>
          </a:xfrm>
        </p:grpSpPr>
        <p:sp>
          <p:nvSpPr>
            <p:cNvPr id="7" name="Arrow: Pentagon 6">
              <a:extLst>
                <a:ext uri="{FF2B5EF4-FFF2-40B4-BE49-F238E27FC236}">
                  <a16:creationId xmlns:a16="http://schemas.microsoft.com/office/drawing/2014/main" id="{60F7E3F9-52B5-2C42-30EC-3620AD499D3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079A8E6-6FD3-63D9-947E-37D94010B27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book9">
            <a:extLst>
              <a:ext uri="{FF2B5EF4-FFF2-40B4-BE49-F238E27FC236}">
                <a16:creationId xmlns:a16="http://schemas.microsoft.com/office/drawing/2014/main" id="{7A349B93-A81D-FF02-F689-BF1B150190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22631" y="243682"/>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40024CE3-8563-0077-AA90-3FEB58E3E6F6}"/>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
        <p:nvSpPr>
          <p:cNvPr id="12" name="TextBox 11">
            <a:extLst>
              <a:ext uri="{FF2B5EF4-FFF2-40B4-BE49-F238E27FC236}">
                <a16:creationId xmlns:a16="http://schemas.microsoft.com/office/drawing/2014/main" id="{FE95D213-F8E2-04C1-F5CD-4D1F57826650}"/>
              </a:ext>
            </a:extLst>
          </p:cNvPr>
          <p:cNvSpPr txBox="1"/>
          <p:nvPr/>
        </p:nvSpPr>
        <p:spPr>
          <a:xfrm>
            <a:off x="295430" y="1071080"/>
            <a:ext cx="11664698" cy="5693866"/>
          </a:xfrm>
          <a:prstGeom prst="rect">
            <a:avLst/>
          </a:prstGeom>
          <a:noFill/>
        </p:spPr>
        <p:txBody>
          <a:bodyPr wrap="square">
            <a:spAutoFit/>
          </a:bodyPr>
          <a:lstStyle/>
          <a:p>
            <a:pPr marL="457200" indent="-457200" algn="just" rtl="0">
              <a:buFontTx/>
              <a:buChar char="-"/>
            </a:pPr>
            <a:r>
              <a:rPr lang="vi-VN" sz="2800" b="1" i="0" kern="1200" dirty="0">
                <a:solidFill>
                  <a:schemeClr val="accent1">
                    <a:lumMod val="75000"/>
                  </a:schemeClr>
                </a:solidFill>
                <a:effectLst/>
                <a:latin typeface="+mn-lt"/>
                <a:ea typeface="+mn-ea"/>
                <a:cs typeface="+mn-cs"/>
              </a:rPr>
              <a:t>Vị trí địa lí: </a:t>
            </a:r>
            <a:r>
              <a:rPr lang="vi-VN" sz="2800" b="0" i="0" kern="1200" dirty="0">
                <a:solidFill>
                  <a:schemeClr val="accent1">
                    <a:lumMod val="75000"/>
                  </a:schemeClr>
                </a:solidFill>
                <a:effectLst/>
                <a:latin typeface="+mn-lt"/>
                <a:ea typeface="+mn-ea"/>
                <a:cs typeface="+mn-cs"/>
              </a:rPr>
              <a:t>kéo dài từ vòng cực Bắc xuống phía nam Xích đạo</a:t>
            </a:r>
            <a:endParaRPr lang="en-US" sz="2800" b="0" i="0" kern="1200" dirty="0">
              <a:solidFill>
                <a:schemeClr val="accent1">
                  <a:lumMod val="75000"/>
                </a:schemeClr>
              </a:solidFill>
              <a:effectLst/>
              <a:latin typeface="+mn-lt"/>
              <a:ea typeface="+mn-ea"/>
              <a:cs typeface="+mn-cs"/>
            </a:endParaRPr>
          </a:p>
          <a:p>
            <a:pPr algn="just" rtl="0"/>
            <a:r>
              <a:rPr lang="vi-VN" sz="2800" b="0" i="0" kern="1200" dirty="0">
                <a:solidFill>
                  <a:schemeClr val="accent1">
                    <a:lumMod val="75000"/>
                  </a:schemeClr>
                </a:solidFill>
                <a:effectLst/>
                <a:latin typeface="+mn-lt"/>
                <a:ea typeface="+mn-ea"/>
                <a:cs typeface="+mn-cs"/>
              </a:rPr>
              <a:t>+ </a:t>
            </a:r>
            <a:r>
              <a:rPr lang="vi-VN" sz="2800" b="1" i="0" kern="1200" dirty="0">
                <a:solidFill>
                  <a:schemeClr val="accent1">
                    <a:lumMod val="75000"/>
                  </a:schemeClr>
                </a:solidFill>
                <a:effectLst/>
                <a:latin typeface="+mn-lt"/>
                <a:ea typeface="+mn-ea"/>
                <a:cs typeface="+mn-cs"/>
              </a:rPr>
              <a:t>Phía bắc </a:t>
            </a:r>
            <a:r>
              <a:rPr lang="vi-VN" sz="2800" b="0" i="0" kern="1200" dirty="0">
                <a:solidFill>
                  <a:schemeClr val="accent1">
                    <a:lumMod val="75000"/>
                  </a:schemeClr>
                </a:solidFill>
                <a:effectLst/>
                <a:latin typeface="+mn-lt"/>
                <a:ea typeface="+mn-ea"/>
                <a:cs typeface="+mn-cs"/>
              </a:rPr>
              <a:t>tiếp giáp với Bắc Băng Dương.</a:t>
            </a:r>
            <a:endParaRPr lang="en-US" sz="2800" b="0" i="0" kern="1200" dirty="0">
              <a:solidFill>
                <a:schemeClr val="accent1">
                  <a:lumMod val="75000"/>
                </a:schemeClr>
              </a:solidFill>
              <a:effectLst/>
              <a:latin typeface="+mn-lt"/>
              <a:ea typeface="+mn-ea"/>
              <a:cs typeface="+mn-cs"/>
            </a:endParaRPr>
          </a:p>
          <a:p>
            <a:pPr algn="just" rtl="0"/>
            <a:r>
              <a:rPr lang="vi-VN" sz="2800" b="0" i="0" kern="1200" dirty="0">
                <a:solidFill>
                  <a:schemeClr val="accent1">
                    <a:lumMod val="75000"/>
                  </a:schemeClr>
                </a:solidFill>
                <a:effectLst/>
                <a:latin typeface="+mn-lt"/>
                <a:ea typeface="+mn-ea"/>
                <a:cs typeface="+mn-cs"/>
              </a:rPr>
              <a:t>+ </a:t>
            </a:r>
            <a:r>
              <a:rPr lang="vi-VN" sz="2800" b="1" i="0" kern="1200" dirty="0">
                <a:solidFill>
                  <a:schemeClr val="accent1">
                    <a:lumMod val="75000"/>
                  </a:schemeClr>
                </a:solidFill>
                <a:effectLst/>
                <a:latin typeface="+mn-lt"/>
                <a:ea typeface="+mn-ea"/>
                <a:cs typeface="+mn-cs"/>
              </a:rPr>
              <a:t>Phía tây và tây nam </a:t>
            </a:r>
            <a:r>
              <a:rPr lang="vi-VN" sz="2800" b="0" i="0" kern="1200" dirty="0">
                <a:solidFill>
                  <a:schemeClr val="accent1">
                    <a:lumMod val="75000"/>
                  </a:schemeClr>
                </a:solidFill>
                <a:effectLst/>
                <a:latin typeface="+mn-lt"/>
                <a:ea typeface="+mn-ea"/>
                <a:cs typeface="+mn-cs"/>
              </a:rPr>
              <a:t>tiếp giáp với châu Âu và châu Phi.</a:t>
            </a:r>
            <a:endParaRPr lang="en-US" sz="2800" b="0" i="0" kern="1200" dirty="0">
              <a:solidFill>
                <a:schemeClr val="accent1">
                  <a:lumMod val="75000"/>
                </a:schemeClr>
              </a:solidFill>
              <a:effectLst/>
              <a:latin typeface="+mn-lt"/>
              <a:ea typeface="+mn-ea"/>
              <a:cs typeface="+mn-cs"/>
            </a:endParaRPr>
          </a:p>
          <a:p>
            <a:pPr algn="just" rtl="0"/>
            <a:r>
              <a:rPr lang="vi-VN" sz="2800" b="0" i="0" kern="1200" dirty="0">
                <a:solidFill>
                  <a:schemeClr val="accent1">
                    <a:lumMod val="75000"/>
                  </a:schemeClr>
                </a:solidFill>
                <a:effectLst/>
                <a:latin typeface="+mn-lt"/>
                <a:ea typeface="+mn-ea"/>
                <a:cs typeface="+mn-cs"/>
              </a:rPr>
              <a:t>+ </a:t>
            </a:r>
            <a:r>
              <a:rPr lang="vi-VN" sz="2800" b="1" i="0" kern="1200" dirty="0">
                <a:solidFill>
                  <a:schemeClr val="accent1">
                    <a:lumMod val="75000"/>
                  </a:schemeClr>
                </a:solidFill>
                <a:effectLst/>
                <a:latin typeface="+mn-lt"/>
                <a:ea typeface="+mn-ea"/>
                <a:cs typeface="+mn-cs"/>
              </a:rPr>
              <a:t>Phía nam </a:t>
            </a:r>
            <a:r>
              <a:rPr lang="vi-VN" sz="2800" b="0" i="0" kern="1200" dirty="0">
                <a:solidFill>
                  <a:schemeClr val="accent1">
                    <a:lumMod val="75000"/>
                  </a:schemeClr>
                </a:solidFill>
                <a:effectLst/>
                <a:latin typeface="+mn-lt"/>
                <a:ea typeface="+mn-ea"/>
                <a:cs typeface="+mn-cs"/>
              </a:rPr>
              <a:t>tiếp giáp với Ấn Độ Dương</a:t>
            </a:r>
            <a:endParaRPr lang="en-US" sz="2800" b="0" i="0" kern="1200" dirty="0">
              <a:solidFill>
                <a:schemeClr val="accent1">
                  <a:lumMod val="75000"/>
                </a:schemeClr>
              </a:solidFill>
              <a:effectLst/>
              <a:latin typeface="+mn-lt"/>
              <a:ea typeface="+mn-ea"/>
              <a:cs typeface="+mn-cs"/>
            </a:endParaRPr>
          </a:p>
          <a:p>
            <a:pPr algn="just" rtl="0"/>
            <a:r>
              <a:rPr lang="vi-VN" sz="2800" b="0" i="0" kern="1200" dirty="0">
                <a:solidFill>
                  <a:schemeClr val="accent1">
                    <a:lumMod val="75000"/>
                  </a:schemeClr>
                </a:solidFill>
                <a:effectLst/>
                <a:latin typeface="+mn-lt"/>
                <a:ea typeface="+mn-ea"/>
                <a:cs typeface="+mn-cs"/>
              </a:rPr>
              <a:t>+ </a:t>
            </a:r>
            <a:r>
              <a:rPr lang="vi-VN" sz="2800" b="1" i="0" kern="1200" dirty="0">
                <a:solidFill>
                  <a:schemeClr val="accent1">
                    <a:lumMod val="75000"/>
                  </a:schemeClr>
                </a:solidFill>
                <a:effectLst/>
                <a:latin typeface="+mn-lt"/>
                <a:ea typeface="+mn-ea"/>
                <a:cs typeface="+mn-cs"/>
              </a:rPr>
              <a:t>Phía đông </a:t>
            </a:r>
            <a:r>
              <a:rPr lang="vi-VN" sz="2800" b="0" i="0" kern="1200" dirty="0">
                <a:solidFill>
                  <a:schemeClr val="accent1">
                    <a:lumMod val="75000"/>
                  </a:schemeClr>
                </a:solidFill>
                <a:effectLst/>
                <a:latin typeface="+mn-lt"/>
                <a:ea typeface="+mn-ea"/>
                <a:cs typeface="+mn-cs"/>
              </a:rPr>
              <a:t>tiếp giáp với Thái Bình Dương.</a:t>
            </a:r>
            <a:endParaRPr lang="en-US" sz="2800" b="0" i="0" kern="1200" dirty="0">
              <a:solidFill>
                <a:schemeClr val="accent1">
                  <a:lumMod val="75000"/>
                </a:schemeClr>
              </a:solidFill>
              <a:effectLst/>
              <a:latin typeface="+mn-lt"/>
              <a:ea typeface="+mn-ea"/>
              <a:cs typeface="+mn-cs"/>
            </a:endParaRPr>
          </a:p>
          <a:p>
            <a:pPr marL="457200" indent="-457200" algn="just" rtl="0">
              <a:buFontTx/>
              <a:buChar char="-"/>
            </a:pPr>
            <a:r>
              <a:rPr lang="vi-VN" sz="2800" b="1" i="0" kern="1200" dirty="0">
                <a:solidFill>
                  <a:schemeClr val="accent1">
                    <a:lumMod val="75000"/>
                  </a:schemeClr>
                </a:solidFill>
                <a:effectLst/>
                <a:latin typeface="+mn-lt"/>
                <a:ea typeface="+mn-ea"/>
                <a:cs typeface="+mn-cs"/>
              </a:rPr>
              <a:t>Hình dạng và kích thước</a:t>
            </a:r>
            <a:r>
              <a:rPr lang="vi-VN" sz="2800" b="0" i="0" kern="1200" dirty="0">
                <a:solidFill>
                  <a:schemeClr val="accent1">
                    <a:lumMod val="75000"/>
                  </a:schemeClr>
                </a:solidFill>
                <a:effectLst/>
                <a:latin typeface="+mn-lt"/>
                <a:ea typeface="+mn-ea"/>
                <a:cs typeface="+mn-cs"/>
              </a:rPr>
              <a:t>:</a:t>
            </a:r>
            <a:r>
              <a:rPr lang="en-US" sz="2800" dirty="0">
                <a:solidFill>
                  <a:schemeClr val="accent1">
                    <a:lumMod val="75000"/>
                  </a:schemeClr>
                </a:solidFill>
              </a:rPr>
              <a:t> </a:t>
            </a:r>
            <a:r>
              <a:rPr lang="en-US" sz="2800" dirty="0" err="1">
                <a:solidFill>
                  <a:schemeClr val="accent1">
                    <a:lumMod val="75000"/>
                  </a:schemeClr>
                </a:solidFill>
              </a:rPr>
              <a:t>là</a:t>
            </a:r>
            <a:r>
              <a:rPr lang="en-US" sz="2800" dirty="0">
                <a:solidFill>
                  <a:schemeClr val="accent1">
                    <a:lumMod val="75000"/>
                  </a:schemeClr>
                </a:solidFill>
              </a:rPr>
              <a:t> </a:t>
            </a:r>
            <a:r>
              <a:rPr lang="en-US" sz="2800" dirty="0" err="1">
                <a:solidFill>
                  <a:schemeClr val="accent1">
                    <a:lumMod val="75000"/>
                  </a:schemeClr>
                </a:solidFill>
              </a:rPr>
              <a:t>châu</a:t>
            </a:r>
            <a:r>
              <a:rPr lang="en-US" sz="2800" dirty="0">
                <a:solidFill>
                  <a:schemeClr val="accent1">
                    <a:lumMod val="75000"/>
                  </a:schemeClr>
                </a:solidFill>
              </a:rPr>
              <a:t> </a:t>
            </a:r>
            <a:r>
              <a:rPr lang="en-US" sz="2800" dirty="0" err="1">
                <a:solidFill>
                  <a:schemeClr val="accent1">
                    <a:lumMod val="75000"/>
                  </a:schemeClr>
                </a:solidFill>
              </a:rPr>
              <a:t>lục</a:t>
            </a:r>
            <a:r>
              <a:rPr lang="en-US" sz="2800" dirty="0">
                <a:solidFill>
                  <a:schemeClr val="accent1">
                    <a:lumMod val="75000"/>
                  </a:schemeClr>
                </a:solidFill>
              </a:rPr>
              <a:t> </a:t>
            </a:r>
            <a:r>
              <a:rPr lang="en-US" sz="2800" dirty="0" err="1">
                <a:solidFill>
                  <a:schemeClr val="accent1">
                    <a:lumMod val="75000"/>
                  </a:schemeClr>
                </a:solidFill>
              </a:rPr>
              <a:t>lớn</a:t>
            </a:r>
            <a:r>
              <a:rPr lang="en-US" sz="2800" dirty="0">
                <a:solidFill>
                  <a:schemeClr val="accent1">
                    <a:lumMod val="75000"/>
                  </a:schemeClr>
                </a:solidFill>
              </a:rPr>
              <a:t> </a:t>
            </a:r>
            <a:r>
              <a:rPr lang="en-US" sz="2800" dirty="0" err="1">
                <a:solidFill>
                  <a:schemeClr val="accent1">
                    <a:lumMod val="75000"/>
                  </a:schemeClr>
                </a:solidFill>
              </a:rPr>
              <a:t>nhất</a:t>
            </a:r>
            <a:r>
              <a:rPr lang="en-US" sz="2800" dirty="0">
                <a:solidFill>
                  <a:schemeClr val="accent1">
                    <a:lumMod val="75000"/>
                  </a:schemeClr>
                </a:solidFill>
              </a:rPr>
              <a:t> </a:t>
            </a:r>
            <a:r>
              <a:rPr lang="en-US" sz="2800" dirty="0" err="1">
                <a:solidFill>
                  <a:schemeClr val="accent1">
                    <a:lumMod val="75000"/>
                  </a:schemeClr>
                </a:solidFill>
              </a:rPr>
              <a:t>thế</a:t>
            </a:r>
            <a:r>
              <a:rPr lang="en-US" sz="2800" dirty="0">
                <a:solidFill>
                  <a:schemeClr val="accent1">
                    <a:lumMod val="75000"/>
                  </a:schemeClr>
                </a:solidFill>
              </a:rPr>
              <a:t> </a:t>
            </a:r>
            <a:r>
              <a:rPr lang="en-US" sz="2800" dirty="0" err="1">
                <a:solidFill>
                  <a:schemeClr val="accent1">
                    <a:lumMod val="75000"/>
                  </a:schemeClr>
                </a:solidFill>
              </a:rPr>
              <a:t>giới</a:t>
            </a:r>
            <a:r>
              <a:rPr lang="en-US" sz="2800" dirty="0">
                <a:solidFill>
                  <a:schemeClr val="accent1">
                    <a:lumMod val="75000"/>
                  </a:schemeClr>
                </a:solidFill>
              </a:rPr>
              <a:t> </a:t>
            </a:r>
            <a:r>
              <a:rPr lang="en-US" sz="2800" dirty="0" err="1">
                <a:solidFill>
                  <a:schemeClr val="accent1">
                    <a:lumMod val="75000"/>
                  </a:schemeClr>
                </a:solidFill>
              </a:rPr>
              <a:t>với</a:t>
            </a:r>
            <a:r>
              <a:rPr lang="en-US" sz="2800" dirty="0">
                <a:solidFill>
                  <a:schemeClr val="accent1">
                    <a:lumMod val="75000"/>
                  </a:schemeClr>
                </a:solidFill>
              </a:rPr>
              <a:t> d</a:t>
            </a:r>
            <a:r>
              <a:rPr lang="vi-VN" sz="2800" b="0" i="0" kern="1200" dirty="0" err="1">
                <a:solidFill>
                  <a:schemeClr val="accent1">
                    <a:lumMod val="75000"/>
                  </a:schemeClr>
                </a:solidFill>
                <a:effectLst/>
                <a:latin typeface="+mn-lt"/>
                <a:ea typeface="+mn-ea"/>
                <a:cs typeface="+mn-cs"/>
              </a:rPr>
              <a:t>iện</a:t>
            </a:r>
            <a:r>
              <a:rPr lang="vi-VN" sz="2800" b="0" i="0" kern="1200" dirty="0">
                <a:solidFill>
                  <a:schemeClr val="accent1">
                    <a:lumMod val="75000"/>
                  </a:schemeClr>
                </a:solidFill>
                <a:effectLst/>
                <a:latin typeface="+mn-lt"/>
                <a:ea typeface="+mn-ea"/>
                <a:cs typeface="+mn-cs"/>
              </a:rPr>
              <a:t> tích: 44,4 triệu km2.</a:t>
            </a:r>
            <a:endParaRPr lang="en-US" sz="2800" b="0" i="0" kern="1200" dirty="0">
              <a:solidFill>
                <a:schemeClr val="accent1">
                  <a:lumMod val="75000"/>
                </a:schemeClr>
              </a:solidFill>
              <a:effectLst/>
              <a:latin typeface="+mn-lt"/>
              <a:ea typeface="+mn-ea"/>
              <a:cs typeface="+mn-cs"/>
            </a:endParaRPr>
          </a:p>
          <a:p>
            <a:pPr algn="just" rtl="0"/>
            <a:r>
              <a:rPr lang="vi-VN" sz="2800" b="0" i="0" kern="1200" dirty="0">
                <a:solidFill>
                  <a:schemeClr val="accent1">
                    <a:lumMod val="75000"/>
                  </a:schemeClr>
                </a:solidFill>
                <a:effectLst/>
                <a:latin typeface="+mn-lt"/>
                <a:ea typeface="+mn-ea"/>
                <a:cs typeface="+mn-cs"/>
              </a:rPr>
              <a:t>+ Lãnh thổ trải dài khoảng 8 500 </a:t>
            </a:r>
            <a:r>
              <a:rPr lang="vi-VN" sz="2800" b="0" i="0" kern="1200" dirty="0" err="1">
                <a:solidFill>
                  <a:schemeClr val="accent1">
                    <a:lumMod val="75000"/>
                  </a:schemeClr>
                </a:solidFill>
                <a:effectLst/>
                <a:latin typeface="+mn-lt"/>
                <a:ea typeface="+mn-ea"/>
                <a:cs typeface="+mn-cs"/>
              </a:rPr>
              <a:t>km</a:t>
            </a:r>
            <a:r>
              <a:rPr lang="vi-VN" sz="2800" b="0" i="0" kern="1200" dirty="0">
                <a:solidFill>
                  <a:schemeClr val="accent1">
                    <a:lumMod val="75000"/>
                  </a:schemeClr>
                </a:solidFill>
                <a:effectLst/>
                <a:latin typeface="+mn-lt"/>
                <a:ea typeface="+mn-ea"/>
                <a:cs typeface="+mn-cs"/>
              </a:rPr>
              <a:t> theo chiều bắc - nam, từ vòng cực Bắc xuống phía nam Xích đạo.</a:t>
            </a:r>
            <a:endParaRPr lang="en-US" sz="2800" b="0" i="0" kern="1200" dirty="0">
              <a:solidFill>
                <a:schemeClr val="accent1">
                  <a:lumMod val="75000"/>
                </a:schemeClr>
              </a:solidFill>
              <a:effectLst/>
              <a:latin typeface="+mn-lt"/>
              <a:ea typeface="+mn-ea"/>
              <a:cs typeface="+mn-cs"/>
            </a:endParaRPr>
          </a:p>
          <a:p>
            <a:pPr algn="just" rtl="0"/>
            <a:r>
              <a:rPr lang="vi-VN" sz="2800" b="0" i="0" kern="1200" dirty="0">
                <a:solidFill>
                  <a:schemeClr val="accent1">
                    <a:lumMod val="75000"/>
                  </a:schemeClr>
                </a:solidFill>
                <a:effectLst/>
                <a:latin typeface="+mn-lt"/>
                <a:ea typeface="+mn-ea"/>
                <a:cs typeface="+mn-cs"/>
              </a:rPr>
              <a:t>+ Trải dài theo chiều đông- tây khoảng 9 200 </a:t>
            </a:r>
            <a:r>
              <a:rPr lang="vi-VN" sz="2800" b="0" i="0" kern="1200" dirty="0" err="1">
                <a:solidFill>
                  <a:schemeClr val="accent1">
                    <a:lumMod val="75000"/>
                  </a:schemeClr>
                </a:solidFill>
                <a:effectLst/>
                <a:latin typeface="+mn-lt"/>
                <a:ea typeface="+mn-ea"/>
                <a:cs typeface="+mn-cs"/>
              </a:rPr>
              <a:t>km</a:t>
            </a:r>
            <a:r>
              <a:rPr lang="vi-VN" sz="2800" b="0" i="0" kern="1200" dirty="0">
                <a:solidFill>
                  <a:schemeClr val="accent1">
                    <a:lumMod val="75000"/>
                  </a:schemeClr>
                </a:solidFill>
                <a:effectLst/>
                <a:latin typeface="+mn-lt"/>
                <a:ea typeface="+mn-ea"/>
                <a:cs typeface="+mn-cs"/>
              </a:rPr>
              <a:t>, từ ven Địa Trung Hải - ven Thái Bình </a:t>
            </a:r>
            <a:endParaRPr lang="en-US" sz="2800" b="0" i="0" kern="1200" dirty="0">
              <a:solidFill>
                <a:schemeClr val="accent1">
                  <a:lumMod val="75000"/>
                </a:schemeClr>
              </a:solidFill>
              <a:effectLst/>
              <a:latin typeface="+mn-lt"/>
              <a:ea typeface="+mn-ea"/>
              <a:cs typeface="+mn-cs"/>
            </a:endParaRPr>
          </a:p>
          <a:p>
            <a:pPr algn="just" rtl="0"/>
            <a:r>
              <a:rPr lang="en-US" sz="2800" dirty="0">
                <a:solidFill>
                  <a:schemeClr val="accent1">
                    <a:lumMod val="75000"/>
                  </a:schemeClr>
                </a:solidFill>
              </a:rPr>
              <a:t>- </a:t>
            </a:r>
            <a:r>
              <a:rPr lang="en-US" sz="2800" b="1" dirty="0">
                <a:solidFill>
                  <a:schemeClr val="accent1">
                    <a:lumMod val="75000"/>
                  </a:schemeClr>
                </a:solidFill>
                <a:latin typeface="Arial" panose="020B0604020202020204" pitchFamily="34" charset="0"/>
                <a:cs typeface="Arial" panose="020B0604020202020204" pitchFamily="34" charset="0"/>
              </a:rPr>
              <a:t>Châu Á </a:t>
            </a:r>
            <a:r>
              <a:rPr lang="en-US" sz="2800" b="1" dirty="0" err="1">
                <a:solidFill>
                  <a:schemeClr val="accent1">
                    <a:lumMod val="75000"/>
                  </a:schemeClr>
                </a:solidFill>
                <a:latin typeface="Arial" panose="020B0604020202020204" pitchFamily="34" charset="0"/>
                <a:cs typeface="Arial" panose="020B0604020202020204" pitchFamily="34" charset="0"/>
              </a:rPr>
              <a:t>có</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dạng</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hình</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b="1" dirty="0" err="1">
                <a:solidFill>
                  <a:schemeClr val="accent1">
                    <a:lumMod val="75000"/>
                  </a:schemeClr>
                </a:solidFill>
                <a:latin typeface="Arial" panose="020B0604020202020204" pitchFamily="34" charset="0"/>
                <a:cs typeface="Arial" panose="020B0604020202020204" pitchFamily="34" charset="0"/>
              </a:rPr>
              <a:t>khối</a:t>
            </a:r>
            <a:r>
              <a:rPr lang="en-US" sz="2800" b="1"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rộng</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lớn,bờ</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biển</a:t>
            </a:r>
            <a:r>
              <a:rPr lang="en-US" sz="2800" dirty="0">
                <a:solidFill>
                  <a:schemeClr val="accent1">
                    <a:lumMod val="75000"/>
                  </a:schemeClr>
                </a:solidFill>
                <a:latin typeface="Arial" panose="020B0604020202020204" pitchFamily="34" charset="0"/>
                <a:cs typeface="Arial" panose="020B0604020202020204" pitchFamily="34" charset="0"/>
              </a:rPr>
              <a:t> chia </a:t>
            </a:r>
            <a:r>
              <a:rPr lang="en-US" sz="2800" dirty="0" err="1">
                <a:solidFill>
                  <a:schemeClr val="accent1">
                    <a:lumMod val="75000"/>
                  </a:schemeClr>
                </a:solidFill>
                <a:latin typeface="Arial" panose="020B0604020202020204" pitchFamily="34" charset="0"/>
                <a:cs typeface="Arial" panose="020B0604020202020204" pitchFamily="34" charset="0"/>
              </a:rPr>
              <a:t>cắt</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mạnh</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có</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nhiều</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bán</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đảo,vịnh</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err="1">
                <a:solidFill>
                  <a:schemeClr val="accent1">
                    <a:lumMod val="75000"/>
                  </a:schemeClr>
                </a:solidFill>
                <a:latin typeface="Arial" panose="020B0604020202020204" pitchFamily="34" charset="0"/>
                <a:cs typeface="Arial" panose="020B0604020202020204" pitchFamily="34" charset="0"/>
              </a:rPr>
              <a:t>biển</a:t>
            </a:r>
            <a:endParaRPr lang="en-US" sz="28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8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46B6290-3CE8-4391-81D3-618C739F44A8}"/>
              </a:ext>
            </a:extLst>
          </p:cNvPr>
          <p:cNvPicPr>
            <a:picLocks noChangeAspect="1"/>
          </p:cNvPicPr>
          <p:nvPr/>
        </p:nvPicPr>
        <p:blipFill>
          <a:blip r:embed="rId3"/>
          <a:stretch>
            <a:fillRect/>
          </a:stretch>
        </p:blipFill>
        <p:spPr>
          <a:xfrm>
            <a:off x="6405948" y="1008812"/>
            <a:ext cx="5786052" cy="5744723"/>
          </a:xfrm>
          <a:prstGeom prst="rect">
            <a:avLst/>
          </a:prstGeom>
        </p:spPr>
      </p:pic>
      <p:grpSp>
        <p:nvGrpSpPr>
          <p:cNvPr id="4" name="Group 3">
            <a:extLst>
              <a:ext uri="{FF2B5EF4-FFF2-40B4-BE49-F238E27FC236}">
                <a16:creationId xmlns:a16="http://schemas.microsoft.com/office/drawing/2014/main" id="{3D4937BE-ECE8-4C64-954B-D163585D59E6}"/>
              </a:ext>
            </a:extLst>
          </p:cNvPr>
          <p:cNvGrpSpPr/>
          <p:nvPr/>
        </p:nvGrpSpPr>
        <p:grpSpPr>
          <a:xfrm>
            <a:off x="374573" y="2011381"/>
            <a:ext cx="4191989" cy="2897579"/>
            <a:chOff x="374573" y="2011381"/>
            <a:chExt cx="4191989" cy="2897579"/>
          </a:xfrm>
        </p:grpSpPr>
        <p:sp>
          <p:nvSpPr>
            <p:cNvPr id="2" name="Speech Bubble: Rectangle with Corners Rounded 1">
              <a:extLst>
                <a:ext uri="{FF2B5EF4-FFF2-40B4-BE49-F238E27FC236}">
                  <a16:creationId xmlns:a16="http://schemas.microsoft.com/office/drawing/2014/main" id="{BE7AB7FE-AE1D-417F-91F6-6C7882D4E150}"/>
                </a:ext>
              </a:extLst>
            </p:cNvPr>
            <p:cNvSpPr/>
            <p:nvPr/>
          </p:nvSpPr>
          <p:spPr>
            <a:xfrm>
              <a:off x="374573" y="2011381"/>
              <a:ext cx="4191989" cy="2897579"/>
            </a:xfrm>
            <a:prstGeom prst="wedgeRoundRectCallout">
              <a:avLst>
                <a:gd name="adj1" fmla="val 92198"/>
                <a:gd name="adj2" fmla="val -2315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1A5618-F145-495E-834B-9855202B6856}"/>
                </a:ext>
              </a:extLst>
            </p:cNvPr>
            <p:cNvSpPr txBox="1"/>
            <p:nvPr/>
          </p:nvSpPr>
          <p:spPr>
            <a:xfrm>
              <a:off x="578370" y="2274838"/>
              <a:ext cx="3988192" cy="2308324"/>
            </a:xfrm>
            <a:prstGeom prst="rect">
              <a:avLst/>
            </a:prstGeom>
            <a:noFill/>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Quan sát 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ợc đồ hình 1, hãy kể tên các dạng địa hình ở Châu Á?</a:t>
              </a:r>
            </a:p>
          </p:txBody>
        </p:sp>
      </p:grpSp>
      <p:pic>
        <p:nvPicPr>
          <p:cNvPr id="15" name="Picture 14">
            <a:extLst>
              <a:ext uri="{FF2B5EF4-FFF2-40B4-BE49-F238E27FC236}">
                <a16:creationId xmlns:a16="http://schemas.microsoft.com/office/drawing/2014/main" id="{25672899-97D1-4DA6-B5F9-AF8209F8B87D}"/>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pic>
        <p:nvPicPr>
          <p:cNvPr id="19" name="Picture 18">
            <a:extLst>
              <a:ext uri="{FF2B5EF4-FFF2-40B4-BE49-F238E27FC236}">
                <a16:creationId xmlns:a16="http://schemas.microsoft.com/office/drawing/2014/main" id="{3148FA12-9AA5-4870-9AB6-9CE4E1570EEA}"/>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7434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Rounded Corners 31">
            <a:extLst>
              <a:ext uri="{FF2B5EF4-FFF2-40B4-BE49-F238E27FC236}">
                <a16:creationId xmlns:a16="http://schemas.microsoft.com/office/drawing/2014/main" id="{578FE921-EF35-4C89-9A0E-EA0ED9D62A28}"/>
              </a:ext>
            </a:extLst>
          </p:cNvPr>
          <p:cNvSpPr/>
          <p:nvPr/>
        </p:nvSpPr>
        <p:spPr>
          <a:xfrm>
            <a:off x="219024" y="2256665"/>
            <a:ext cx="11753952" cy="3667058"/>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289BCC30-FC3B-4EE6-8CED-BA96CBEB839C}"/>
              </a:ext>
            </a:extLst>
          </p:cNvPr>
          <p:cNvPicPr>
            <a:picLocks noChangeAspect="1"/>
          </p:cNvPicPr>
          <p:nvPr/>
        </p:nvPicPr>
        <p:blipFill>
          <a:blip r:embed="rId5"/>
          <a:stretch>
            <a:fillRect/>
          </a:stretch>
        </p:blipFill>
        <p:spPr>
          <a:xfrm>
            <a:off x="2306205" y="1603010"/>
            <a:ext cx="7579589" cy="1032114"/>
          </a:xfrm>
          <a:prstGeom prst="rect">
            <a:avLst/>
          </a:prstGeom>
          <a:ln>
            <a:solidFill>
              <a:srgbClr val="00B050"/>
            </a:solidFill>
            <a:prstDash val="sysDash"/>
          </a:ln>
        </p:spPr>
      </p:pic>
      <p:sp>
        <p:nvSpPr>
          <p:cNvPr id="35" name="TextBox 34">
            <a:extLst>
              <a:ext uri="{FF2B5EF4-FFF2-40B4-BE49-F238E27FC236}">
                <a16:creationId xmlns:a16="http://schemas.microsoft.com/office/drawing/2014/main" id="{E2E99722-73E0-4B33-95A7-B0724FDC6F10}"/>
              </a:ext>
            </a:extLst>
          </p:cNvPr>
          <p:cNvSpPr txBox="1"/>
          <p:nvPr/>
        </p:nvSpPr>
        <p:spPr>
          <a:xfrm>
            <a:off x="376822" y="2735834"/>
            <a:ext cx="12535077" cy="1200329"/>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Quan sát l</a:t>
            </a:r>
            <a:r>
              <a:rPr lang="vi-VN" sz="3600">
                <a:solidFill>
                  <a:srgbClr val="7030A0"/>
                </a:solidFill>
                <a:latin typeface="Arial" panose="020B0604020202020204" pitchFamily="34" charset="0"/>
                <a:cs typeface="Arial" panose="020B0604020202020204" pitchFamily="34" charset="0"/>
              </a:rPr>
              <a:t>ư</a:t>
            </a:r>
            <a:r>
              <a:rPr lang="en-US" sz="3600">
                <a:solidFill>
                  <a:srgbClr val="7030A0"/>
                </a:solidFill>
                <a:latin typeface="Arial" panose="020B0604020202020204" pitchFamily="34" charset="0"/>
                <a:cs typeface="Arial" panose="020B0604020202020204" pitchFamily="34" charset="0"/>
              </a:rPr>
              <a:t>ợc đồ hình 1 các đảo, bán đảo, quần đảo,</a:t>
            </a:r>
          </a:p>
          <a:p>
            <a:r>
              <a:rPr lang="en-US" sz="3600">
                <a:solidFill>
                  <a:srgbClr val="7030A0"/>
                </a:solidFill>
                <a:latin typeface="Arial" panose="020B0604020202020204" pitchFamily="34" charset="0"/>
                <a:cs typeface="Arial" panose="020B0604020202020204" pitchFamily="34" charset="0"/>
              </a:rPr>
              <a:t>vịnh, biển, đại d</a:t>
            </a:r>
            <a:r>
              <a:rPr lang="vi-VN" sz="3600">
                <a:solidFill>
                  <a:srgbClr val="7030A0"/>
                </a:solidFill>
                <a:latin typeface="Arial" panose="020B0604020202020204" pitchFamily="34" charset="0"/>
                <a:cs typeface="Arial" panose="020B0604020202020204" pitchFamily="34" charset="0"/>
              </a:rPr>
              <a:t>ư</a:t>
            </a:r>
            <a:r>
              <a:rPr lang="en-US" sz="3600">
                <a:solidFill>
                  <a:srgbClr val="7030A0"/>
                </a:solidFill>
                <a:latin typeface="Arial" panose="020B0604020202020204" pitchFamily="34" charset="0"/>
                <a:cs typeface="Arial" panose="020B0604020202020204" pitchFamily="34" charset="0"/>
              </a:rPr>
              <a:t>ơng,châu lục Châu Á tiếp giáp</a:t>
            </a:r>
          </a:p>
        </p:txBody>
      </p:sp>
      <p:sp>
        <p:nvSpPr>
          <p:cNvPr id="36" name="TextBox 35">
            <a:extLst>
              <a:ext uri="{FF2B5EF4-FFF2-40B4-BE49-F238E27FC236}">
                <a16:creationId xmlns:a16="http://schemas.microsoft.com/office/drawing/2014/main" id="{FA71B59A-9554-408B-8B30-F1016B87B100}"/>
              </a:ext>
            </a:extLst>
          </p:cNvPr>
          <p:cNvSpPr txBox="1"/>
          <p:nvPr/>
        </p:nvSpPr>
        <p:spPr>
          <a:xfrm>
            <a:off x="376822" y="3955771"/>
            <a:ext cx="11225603" cy="1200329"/>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Sau 3 phút, GV gọi ngẫu nhiên các STT của nhóm xác định tên địa danh bất kì trên hình 1.</a:t>
            </a:r>
          </a:p>
        </p:txBody>
      </p:sp>
      <p:pic>
        <p:nvPicPr>
          <p:cNvPr id="4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352AC9A4-B9B1-455D-A8BC-8DED286297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19023" y="1323689"/>
            <a:ext cx="2017718" cy="874231"/>
          </a:xfrm>
          <a:prstGeom prst="rect">
            <a:avLst/>
          </a:prstGeom>
          <a:noFill/>
          <a:extLst>
            <a:ext uri="{909E8E84-426E-40DD-AFC4-6F175D3DCCD1}">
              <a14:hiddenFill xmlns:a14="http://schemas.microsoft.com/office/drawing/2010/main">
                <a:solidFill>
                  <a:srgbClr val="FFFFFF"/>
                </a:solidFill>
              </a14:hiddenFill>
            </a:ext>
          </a:extLst>
        </p:spPr>
      </p:pic>
      <p:pic>
        <p:nvPicPr>
          <p:cNvPr id="42" name="3 Minute Timer (Nho)">
            <a:hlinkClick r:id="" action="ppaction://media"/>
            <a:extLst>
              <a:ext uri="{FF2B5EF4-FFF2-40B4-BE49-F238E27FC236}">
                <a16:creationId xmlns:a16="http://schemas.microsoft.com/office/drawing/2014/main" id="{9F8131D7-9050-42EC-A79A-054A4CE045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43752" y="1276189"/>
            <a:ext cx="1522816" cy="874231"/>
          </a:xfrm>
          <a:prstGeom prst="rect">
            <a:avLst/>
          </a:prstGeom>
        </p:spPr>
      </p:pic>
      <p:sp>
        <p:nvSpPr>
          <p:cNvPr id="43" name="TextBox 42">
            <a:extLst>
              <a:ext uri="{FF2B5EF4-FFF2-40B4-BE49-F238E27FC236}">
                <a16:creationId xmlns:a16="http://schemas.microsoft.com/office/drawing/2014/main" id="{08CC1F82-D3C9-48C0-8FAF-52E65B2B47D1}"/>
              </a:ext>
            </a:extLst>
          </p:cNvPr>
          <p:cNvSpPr txBox="1"/>
          <p:nvPr/>
        </p:nvSpPr>
        <p:spPr>
          <a:xfrm>
            <a:off x="0" y="5181121"/>
            <a:ext cx="11225603"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Nhóm nào có bạn trả lời nhanh hơn sẽ ghi điểm</a:t>
            </a:r>
          </a:p>
        </p:txBody>
      </p:sp>
      <p:pic>
        <p:nvPicPr>
          <p:cNvPr id="45" name="Picture 44">
            <a:extLst>
              <a:ext uri="{FF2B5EF4-FFF2-40B4-BE49-F238E27FC236}">
                <a16:creationId xmlns:a16="http://schemas.microsoft.com/office/drawing/2014/main" id="{80DDE719-3636-4400-A6BF-FB8DA09F5A0B}"/>
              </a:ext>
            </a:extLst>
          </p:cNvPr>
          <p:cNvPicPr>
            <a:picLocks noChangeAspect="1"/>
          </p:cNvPicPr>
          <p:nvPr/>
        </p:nvPicPr>
        <p:blipFill rotWithShape="1">
          <a:blip r:embed="rId8"/>
          <a:srcRect l="15207" t="35673" r="77408" b="53633"/>
          <a:stretch/>
        </p:blipFill>
        <p:spPr>
          <a:xfrm>
            <a:off x="6304942" y="5986885"/>
            <a:ext cx="968877" cy="789213"/>
          </a:xfrm>
          <a:prstGeom prst="rect">
            <a:avLst/>
          </a:prstGeom>
        </p:spPr>
      </p:pic>
      <p:pic>
        <p:nvPicPr>
          <p:cNvPr id="46" name="Picture 45">
            <a:extLst>
              <a:ext uri="{FF2B5EF4-FFF2-40B4-BE49-F238E27FC236}">
                <a16:creationId xmlns:a16="http://schemas.microsoft.com/office/drawing/2014/main" id="{8FE51644-00E5-42E4-88C0-0DFD4DF1AC65}"/>
              </a:ext>
            </a:extLst>
          </p:cNvPr>
          <p:cNvPicPr>
            <a:picLocks noChangeAspect="1"/>
          </p:cNvPicPr>
          <p:nvPr/>
        </p:nvPicPr>
        <p:blipFill rotWithShape="1">
          <a:blip r:embed="rId8"/>
          <a:srcRect l="5879" t="34327" r="85585" b="53313"/>
          <a:stretch/>
        </p:blipFill>
        <p:spPr>
          <a:xfrm>
            <a:off x="1529634" y="5950705"/>
            <a:ext cx="998626" cy="813446"/>
          </a:xfrm>
          <a:prstGeom prst="rect">
            <a:avLst/>
          </a:prstGeom>
        </p:spPr>
      </p:pic>
      <p:pic>
        <p:nvPicPr>
          <p:cNvPr id="47" name="Picture 46">
            <a:extLst>
              <a:ext uri="{FF2B5EF4-FFF2-40B4-BE49-F238E27FC236}">
                <a16:creationId xmlns:a16="http://schemas.microsoft.com/office/drawing/2014/main" id="{5AB362E9-C53F-4B55-A92D-39B224108FAC}"/>
              </a:ext>
            </a:extLst>
          </p:cNvPr>
          <p:cNvPicPr>
            <a:picLocks noChangeAspect="1"/>
          </p:cNvPicPr>
          <p:nvPr/>
        </p:nvPicPr>
        <p:blipFill rotWithShape="1">
          <a:blip r:embed="rId8"/>
          <a:srcRect l="5879" t="63030" r="86102" b="24531"/>
          <a:stretch/>
        </p:blipFill>
        <p:spPr>
          <a:xfrm>
            <a:off x="4703790" y="5962244"/>
            <a:ext cx="977634" cy="853057"/>
          </a:xfrm>
          <a:prstGeom prst="rect">
            <a:avLst/>
          </a:prstGeom>
        </p:spPr>
      </p:pic>
      <p:pic>
        <p:nvPicPr>
          <p:cNvPr id="48" name="Picture 47">
            <a:extLst>
              <a:ext uri="{FF2B5EF4-FFF2-40B4-BE49-F238E27FC236}">
                <a16:creationId xmlns:a16="http://schemas.microsoft.com/office/drawing/2014/main" id="{CACBC687-6663-4415-8C20-12A64645FE6B}"/>
              </a:ext>
            </a:extLst>
          </p:cNvPr>
          <p:cNvPicPr>
            <a:picLocks noChangeAspect="1"/>
          </p:cNvPicPr>
          <p:nvPr/>
        </p:nvPicPr>
        <p:blipFill rotWithShape="1">
          <a:blip r:embed="rId8"/>
          <a:srcRect l="5879" t="49255" r="85930" b="38306"/>
          <a:stretch/>
        </p:blipFill>
        <p:spPr>
          <a:xfrm>
            <a:off x="3016925" y="5986056"/>
            <a:ext cx="998627" cy="853056"/>
          </a:xfrm>
          <a:prstGeom prst="rect">
            <a:avLst/>
          </a:prstGeom>
        </p:spPr>
      </p:pic>
      <p:pic>
        <p:nvPicPr>
          <p:cNvPr id="49" name="Picture 48">
            <a:extLst>
              <a:ext uri="{FF2B5EF4-FFF2-40B4-BE49-F238E27FC236}">
                <a16:creationId xmlns:a16="http://schemas.microsoft.com/office/drawing/2014/main" id="{4E297F63-7403-472E-A4E8-6B71669B7F46}"/>
              </a:ext>
            </a:extLst>
          </p:cNvPr>
          <p:cNvPicPr>
            <a:picLocks noChangeAspect="1"/>
          </p:cNvPicPr>
          <p:nvPr/>
        </p:nvPicPr>
        <p:blipFill rotWithShape="1">
          <a:blip r:embed="rId8"/>
          <a:srcRect l="14639" t="63031" r="77170" b="24531"/>
          <a:stretch/>
        </p:blipFill>
        <p:spPr>
          <a:xfrm>
            <a:off x="9648922" y="5941815"/>
            <a:ext cx="998626" cy="853056"/>
          </a:xfrm>
          <a:prstGeom prst="rect">
            <a:avLst/>
          </a:prstGeom>
        </p:spPr>
      </p:pic>
      <p:pic>
        <p:nvPicPr>
          <p:cNvPr id="50" name="Picture 49">
            <a:extLst>
              <a:ext uri="{FF2B5EF4-FFF2-40B4-BE49-F238E27FC236}">
                <a16:creationId xmlns:a16="http://schemas.microsoft.com/office/drawing/2014/main" id="{C192F0D5-0FFE-4FEF-A4E8-8B194552A027}"/>
              </a:ext>
            </a:extLst>
          </p:cNvPr>
          <p:cNvPicPr>
            <a:picLocks noChangeAspect="1"/>
          </p:cNvPicPr>
          <p:nvPr/>
        </p:nvPicPr>
        <p:blipFill rotWithShape="1">
          <a:blip r:embed="rId8"/>
          <a:srcRect l="15544" t="50137" r="77320" b="38410"/>
          <a:stretch/>
        </p:blipFill>
        <p:spPr>
          <a:xfrm>
            <a:off x="8056527" y="5976515"/>
            <a:ext cx="944811" cy="853057"/>
          </a:xfrm>
          <a:prstGeom prst="rect">
            <a:avLst/>
          </a:prstGeom>
        </p:spPr>
      </p:pic>
      <p:pic>
        <p:nvPicPr>
          <p:cNvPr id="22" name="Picture 21">
            <a:extLst>
              <a:ext uri="{FF2B5EF4-FFF2-40B4-BE49-F238E27FC236}">
                <a16:creationId xmlns:a16="http://schemas.microsoft.com/office/drawing/2014/main" id="{34AD60E9-FE97-43C0-9E80-AEB1C5D5825B}"/>
              </a:ext>
            </a:extLst>
          </p:cNvPr>
          <p:cNvPicPr>
            <a:picLocks noChangeAspect="1"/>
          </p:cNvPicPr>
          <p:nvPr/>
        </p:nvPicPr>
        <p:blipFill rotWithShape="1">
          <a:blip r:embed="rId9"/>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88239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par>
                                <p:cTn id="45" presetID="16" presetClass="entr" presetSubtype="21"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2"/>
                </p:tgtEl>
              </p:cMediaNode>
            </p:video>
          </p:childTnLst>
        </p:cTn>
      </p:par>
    </p:tnLst>
    <p:bldLst>
      <p:bldP spid="32" grpId="0" animBg="1"/>
      <p:bldP spid="35" grpId="0"/>
      <p:bldP spid="36"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BFADC4-22A8-4B9A-9154-362AC14E36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26795" y="1514355"/>
            <a:ext cx="1498919" cy="956757"/>
          </a:xfrm>
          <a:prstGeom prst="rect">
            <a:avLst/>
          </a:prstGeom>
        </p:spPr>
      </p:pic>
      <p:sp>
        <p:nvSpPr>
          <p:cNvPr id="8" name="Rectangle 7">
            <a:extLst>
              <a:ext uri="{FF2B5EF4-FFF2-40B4-BE49-F238E27FC236}">
                <a16:creationId xmlns:a16="http://schemas.microsoft.com/office/drawing/2014/main"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id="{264E5449-9D97-404C-82FA-E6FD1F8953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1"/>
          <a:stretch>
            <a:fillRect/>
          </a:stretch>
        </p:blipFill>
        <p:spPr>
          <a:xfrm>
            <a:off x="10101256" y="1367333"/>
            <a:ext cx="1813714" cy="1040335"/>
          </a:xfrm>
          <a:prstGeom prst="rect">
            <a:avLst/>
          </a:prstGeom>
        </p:spPr>
      </p:pic>
      <p:sp>
        <p:nvSpPr>
          <p:cNvPr id="13" name="TextBox 12">
            <a:extLst>
              <a:ext uri="{FF2B5EF4-FFF2-40B4-BE49-F238E27FC236}">
                <a16:creationId xmlns:a16="http://schemas.microsoft.com/office/drawing/2014/main"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1C11AF"/>
                </a:solidFill>
                <a:latin typeface="Arial" panose="020B0604020202020204" pitchFamily="34" charset="0"/>
                <a:cs typeface="Arial" panose="020B0604020202020204" pitchFamily="34" charset="0"/>
              </a:rPr>
              <a:t>- 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47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5358052" cy="927477"/>
            <a:chOff x="0" y="0"/>
            <a:chExt cx="5358052" cy="927477"/>
          </a:xfrm>
        </p:grpSpPr>
        <p:sp>
          <p:nvSpPr>
            <p:cNvPr id="108" name="Lưu đồ: Điểm Kết Thúc 147">
              <a:extLst>
                <a:ext uri="{FF2B5EF4-FFF2-40B4-BE49-F238E27FC236}">
                  <a16:creationId xmlns:a16="http://schemas.microsoft.com/office/drawing/2014/main" id="{63E51507-ACD3-404D-9167-F5FEE4DF673B}"/>
                </a:ext>
              </a:extLst>
            </p:cNvPr>
            <p:cNvSpPr/>
            <p:nvPr/>
          </p:nvSpPr>
          <p:spPr>
            <a:xfrm>
              <a:off x="0" y="55743"/>
              <a:ext cx="5358052" cy="676265"/>
            </a:xfrm>
            <a:prstGeom prst="flowChartTermina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800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Nhóm</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mảnh</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ghép</a:t>
              </a:r>
              <a:endPar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50" name="Picture 2" descr="Puzzle Piece Icon Cliparts, Vector, Và Stock Hình ảnh Minh Họa Miễn Phí Bản  Quyền. Image 1455724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553" b="94741" l="5077" r="92231">
                          <a14:foregroundMark x1="20692" y1="6672" x2="20692" y2="6672"/>
                          <a14:foregroundMark x1="7923" y1="17425" x2="7923" y2="17425"/>
                          <a14:foregroundMark x1="5077" y1="46075" x2="5077" y2="46075"/>
                          <a14:foregroundMark x1="53846" y1="4631" x2="53846" y2="4631"/>
                          <a14:foregroundMark x1="92231" y1="21036" x2="92231" y2="21036"/>
                          <a14:foregroundMark x1="74154" y1="93564" x2="74154" y2="93564"/>
                          <a14:foregroundMark x1="41462" y1="94741" x2="40769" y2="94741"/>
                        </a14:backgroundRemoval>
                      </a14:imgEffect>
                    </a14:imgLayer>
                  </a14:imgProps>
                </a:ext>
                <a:ext uri="{28A0092B-C50C-407E-A947-70E740481C1C}">
                  <a14:useLocalDpi xmlns:a14="http://schemas.microsoft.com/office/drawing/2010/main" val="0"/>
                </a:ext>
              </a:extLst>
            </a:blip>
            <a:srcRect/>
            <a:stretch>
              <a:fillRect/>
            </a:stretch>
          </p:blipFill>
          <p:spPr bwMode="auto">
            <a:xfrm>
              <a:off x="44951" y="0"/>
              <a:ext cx="946405" cy="927477"/>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8CBD5527-BEE3-42D1-8797-6D17A480B491}"/>
              </a:ext>
            </a:extLst>
          </p:cNvPr>
          <p:cNvSpPr txBox="1"/>
          <p:nvPr/>
        </p:nvSpPr>
        <p:spPr>
          <a:xfrm>
            <a:off x="143154" y="1320359"/>
            <a:ext cx="5501123"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viên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có</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cùng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số</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thứ</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tự</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hình</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mới</a:t>
            </a:r>
            <a:r>
              <a:rPr lang="en-US" sz="2800" b="1" dirty="0">
                <a:latin typeface="#9Slide03 SFU Futura_12" panose="00000400000000000000" pitchFamily="2" charset="0"/>
                <a:ea typeface="Tahoma" panose="020B0604030504040204" pitchFamily="34" charset="0"/>
                <a:cs typeface="Tahoma" panose="020B0604030504040204" pitchFamily="34" charset="0"/>
              </a:rPr>
              <a:t>.</a:t>
            </a:r>
          </a:p>
        </p:txBody>
      </p:sp>
      <p:sp>
        <p:nvSpPr>
          <p:cNvPr id="117" name="TextBox 116">
            <a:extLst>
              <a:ext uri="{FF2B5EF4-FFF2-40B4-BE49-F238E27FC236}">
                <a16:creationId xmlns:a16="http://schemas.microsoft.com/office/drawing/2014/main" id="{8CBD5527-BEE3-42D1-8797-6D17A480B491}"/>
              </a:ext>
            </a:extLst>
          </p:cNvPr>
          <p:cNvSpPr txBox="1"/>
          <p:nvPr/>
        </p:nvSpPr>
        <p:spPr>
          <a:xfrm>
            <a:off x="274075" y="5275242"/>
            <a:ext cx="1913195"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Thời</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gian</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3</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phút</a:t>
            </a:r>
            <a:endPar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18" name="Picture 117"/>
          <p:cNvPicPr>
            <a:picLocks noChangeAspect="1"/>
          </p:cNvPicPr>
          <p:nvPr/>
        </p:nvPicPr>
        <p:blipFill>
          <a:blip r:embed="rId5"/>
          <a:stretch>
            <a:fillRect/>
          </a:stretch>
        </p:blipFill>
        <p:spPr>
          <a:xfrm>
            <a:off x="5952846" y="1011599"/>
            <a:ext cx="6096000" cy="1571625"/>
          </a:xfrm>
          <a:prstGeom prst="rect">
            <a:avLst/>
          </a:prstGeom>
        </p:spPr>
      </p:pic>
      <p:sp>
        <p:nvSpPr>
          <p:cNvPr id="218" name="TextBox 217">
            <a:extLst>
              <a:ext uri="{FF2B5EF4-FFF2-40B4-BE49-F238E27FC236}">
                <a16:creationId xmlns:a16="http://schemas.microsoft.com/office/drawing/2014/main" id="{8CBD5527-BEE3-42D1-8797-6D17A480B491}"/>
              </a:ext>
            </a:extLst>
          </p:cNvPr>
          <p:cNvSpPr txBox="1"/>
          <p:nvPr/>
        </p:nvSpPr>
        <p:spPr>
          <a:xfrm>
            <a:off x="3702505" y="3005223"/>
            <a:ext cx="6045639"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chuyên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gia</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ở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cũ</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cùng</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chia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sẻ</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để</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hoàn</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thiện</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bảng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trong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PHT.</a:t>
            </a:r>
          </a:p>
        </p:txBody>
      </p:sp>
      <p:sp>
        <p:nvSpPr>
          <p:cNvPr id="219" name="TextBox 218">
            <a:extLst>
              <a:ext uri="{FF2B5EF4-FFF2-40B4-BE49-F238E27FC236}">
                <a16:creationId xmlns:a16="http://schemas.microsoft.com/office/drawing/2014/main" id="{8CBD5527-BEE3-42D1-8797-6D17A480B491}"/>
              </a:ext>
            </a:extLst>
          </p:cNvPr>
          <p:cNvSpPr txBox="1"/>
          <p:nvPr/>
        </p:nvSpPr>
        <p:spPr>
          <a:xfrm>
            <a:off x="4479623" y="5085100"/>
            <a:ext cx="5508273" cy="1384995"/>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Hết</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giờ</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GV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bốc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thăm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báo</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cáo</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khác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check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đáp</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án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nhận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xét</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bổ</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sung.</a:t>
            </a:r>
          </a:p>
        </p:txBody>
      </p:sp>
      <p:pic>
        <p:nvPicPr>
          <p:cNvPr id="220" name="Picture 2" descr="Xổ Số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8000" y1="25667" x2="38000" y2="25667"/>
                        <a14:foregroundMark x1="36833" y1="26667" x2="36333" y2="27417"/>
                        <a14:foregroundMark x1="32917" y1="29833" x2="32917" y2="29833"/>
                        <a14:foregroundMark x1="32417" y1="29333" x2="32667" y2="28083"/>
                        <a14:foregroundMark x1="33167" y1="26917" x2="33167" y2="26917"/>
                        <a14:foregroundMark x1="37750" y1="23750" x2="38500" y2="23750"/>
                        <a14:foregroundMark x1="42667" y1="20583" x2="42667" y2="20583"/>
                        <a14:foregroundMark x1="44583" y1="21333" x2="44583" y2="21333"/>
                        <a14:foregroundMark x1="45750" y1="21583" x2="48250" y2="21583"/>
                        <a14:foregroundMark x1="51833" y1="21583" x2="51833" y2="21583"/>
                        <a14:foregroundMark x1="58167" y1="23000" x2="59333" y2="24750"/>
                        <a14:foregroundMark x1="32167" y1="19667" x2="32167" y2="19667"/>
                        <a14:foregroundMark x1="32167" y1="19417" x2="32167" y2="19417"/>
                        <a14:foregroundMark x1="35833" y1="17917" x2="35833" y2="17917"/>
                      </a14:backgroundRemoval>
                    </a14:imgEffect>
                  </a14:imgLayer>
                </a14:imgProps>
              </a:ext>
              <a:ext uri="{28A0092B-C50C-407E-A947-70E740481C1C}">
                <a14:useLocalDpi xmlns:a14="http://schemas.microsoft.com/office/drawing/2010/main" val="0"/>
              </a:ext>
            </a:extLst>
          </a:blip>
          <a:srcRect l="9630" t="13564" r="14663" b="15340"/>
          <a:stretch/>
        </p:blipFill>
        <p:spPr bwMode="auto">
          <a:xfrm>
            <a:off x="10224654" y="4911389"/>
            <a:ext cx="1967346" cy="18475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iểu tượng máy tính Đồng hồ báo thức Đồng hồ bấm giờ &amp; chấm công, thời  gian, Đồng hồ báo thức, đồng hồ png | PNGEg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04695" y="5085100"/>
            <a:ext cx="1457503" cy="1457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2EF6A6D-3D8C-4654-8381-AB466B5FB663}"/>
              </a:ext>
            </a:extLst>
          </p:cNvPr>
          <p:cNvPicPr>
            <a:picLocks noChangeAspect="1"/>
          </p:cNvPicPr>
          <p:nvPr/>
        </p:nvPicPr>
        <p:blipFill rotWithShape="1">
          <a:blip r:embed="rId10"/>
          <a:srcRect l="49250" t="16517" r="40417" b="67812"/>
          <a:stretch/>
        </p:blipFill>
        <p:spPr>
          <a:xfrm>
            <a:off x="10847516" y="0"/>
            <a:ext cx="1201330" cy="1024784"/>
          </a:xfrm>
          <a:prstGeom prst="rect">
            <a:avLst/>
          </a:prstGeom>
        </p:spPr>
      </p:pic>
    </p:spTree>
    <p:extLst>
      <p:ext uri="{BB962C8B-B14F-4D97-AF65-F5344CB8AC3E}">
        <p14:creationId xmlns:p14="http://schemas.microsoft.com/office/powerpoint/2010/main" val="102229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fade">
                                      <p:cBhvr>
                                        <p:cTn id="24" dur="500"/>
                                        <p:tgtEl>
                                          <p:spTgt spid="219"/>
                                        </p:tgtEl>
                                      </p:cBhvr>
                                    </p:animEffect>
                                  </p:childTnLst>
                                </p:cTn>
                              </p:par>
                              <p:par>
                                <p:cTn id="25" presetID="10" presetClass="entr" presetSubtype="0" fill="hold" nodeType="withEffect">
                                  <p:stCondLst>
                                    <p:cond delay="0"/>
                                  </p:stCondLst>
                                  <p:childTnLst>
                                    <p:set>
                                      <p:cBhvr>
                                        <p:cTn id="26" dur="1" fill="hold">
                                          <p:stCondLst>
                                            <p:cond delay="0"/>
                                          </p:stCondLst>
                                        </p:cTn>
                                        <p:tgtEl>
                                          <p:spTgt spid="220"/>
                                        </p:tgtEl>
                                        <p:attrNameLst>
                                          <p:attrName>style.visibility</p:attrName>
                                        </p:attrNameLst>
                                      </p:cBhvr>
                                      <p:to>
                                        <p:strVal val="visible"/>
                                      </p:to>
                                    </p:set>
                                    <p:animEffect transition="in" filter="fade">
                                      <p:cBhvr>
                                        <p:cTn id="2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218" grpId="0" animBg="1"/>
      <p:bldP spid="2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hương trình đào tạo học sinh thi tuyển vào các đại học hàng đầu tại Mỹ">
            <a:extLst>
              <a:ext uri="{FF2B5EF4-FFF2-40B4-BE49-F238E27FC236}">
                <a16:creationId xmlns:a16="http://schemas.microsoft.com/office/drawing/2014/main"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BFADC4-22A8-4B9A-9154-362AC14E36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11842" y="866335"/>
            <a:ext cx="1729253" cy="1103779"/>
          </a:xfrm>
          <a:prstGeom prst="rect">
            <a:avLst/>
          </a:prstGeom>
        </p:spPr>
      </p:pic>
      <p:sp>
        <p:nvSpPr>
          <p:cNvPr id="8" name="Rectangle 7">
            <a:extLst>
              <a:ext uri="{FF2B5EF4-FFF2-40B4-BE49-F238E27FC236}">
                <a16:creationId xmlns:a16="http://schemas.microsoft.com/office/drawing/2014/main" id="{6F0B2620-5BFB-43E3-A836-9EF6D76076BB}"/>
              </a:ext>
            </a:extLst>
          </p:cNvPr>
          <p:cNvSpPr/>
          <p:nvPr/>
        </p:nvSpPr>
        <p:spPr>
          <a:xfrm>
            <a:off x="1268885" y="158449"/>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11" name="Flowchart: Terminator 10">
            <a:extLst>
              <a:ext uri="{FF2B5EF4-FFF2-40B4-BE49-F238E27FC236}">
                <a16:creationId xmlns:a16="http://schemas.microsoft.com/office/drawing/2014/main" id="{D9F1AD37-D313-43F2-A5BB-05FE64F62651}"/>
              </a:ext>
            </a:extLst>
          </p:cNvPr>
          <p:cNvSpPr/>
          <p:nvPr/>
        </p:nvSpPr>
        <p:spPr>
          <a:xfrm>
            <a:off x="4569195" y="1130920"/>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id="{264E5449-9D97-404C-82FA-E6FD1F89530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3957358" y="1020862"/>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0"/>
          <a:stretch>
            <a:fillRect/>
          </a:stretch>
        </p:blipFill>
        <p:spPr>
          <a:xfrm>
            <a:off x="8825291" y="159561"/>
            <a:ext cx="1813714" cy="1040335"/>
          </a:xfrm>
          <a:prstGeom prst="rect">
            <a:avLst/>
          </a:prstGeom>
        </p:spPr>
      </p:pic>
      <p:sp>
        <p:nvSpPr>
          <p:cNvPr id="13" name="TextBox 12">
            <a:extLst>
              <a:ext uri="{FF2B5EF4-FFF2-40B4-BE49-F238E27FC236}">
                <a16:creationId xmlns:a16="http://schemas.microsoft.com/office/drawing/2014/main" id="{9A777894-ECDB-425B-B353-6D2E43ACC2DD}"/>
              </a:ext>
            </a:extLst>
          </p:cNvPr>
          <p:cNvSpPr txBox="1"/>
          <p:nvPr/>
        </p:nvSpPr>
        <p:spPr>
          <a:xfrm>
            <a:off x="368488" y="1955797"/>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002060"/>
                </a:solidFill>
                <a:latin typeface="Arial" panose="020B0604020202020204" pitchFamily="34" charset="0"/>
                <a:cs typeface="Arial" panose="020B0604020202020204" pitchFamily="34" charset="0"/>
              </a:rPr>
              <a:t>- </a:t>
            </a:r>
            <a:r>
              <a:rPr lang="en-US" sz="2800">
                <a:solidFill>
                  <a:srgbClr val="1C11AF"/>
                </a:solidFill>
                <a:latin typeface="Arial" panose="020B0604020202020204" pitchFamily="34" charset="0"/>
                <a:cs typeface="Arial" panose="020B0604020202020204" pitchFamily="34" charset="0"/>
              </a:rPr>
              <a:t>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76969F8-E822-4DEF-A02E-54123836A81E}"/>
              </a:ext>
            </a:extLst>
          </p:cNvPr>
          <p:cNvPicPr>
            <a:picLocks noChangeAspect="1"/>
          </p:cNvPicPr>
          <p:nvPr/>
        </p:nvPicPr>
        <p:blipFill rotWithShape="1">
          <a:blip r:embed="rId11"/>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4219898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4"/>
                </p:tgtEl>
              </p:cMediaNode>
            </p:video>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F5C2FD-1EBD-453B-82CB-210AB049F8A2}"/>
              </a:ext>
            </a:extLst>
          </p:cNvPr>
          <p:cNvPicPr>
            <a:picLocks noChangeAspect="1"/>
          </p:cNvPicPr>
          <p:nvPr/>
        </p:nvPicPr>
        <p:blipFill rotWithShape="1">
          <a:blip r:embed="rId3"/>
          <a:srcRect l="49250" t="16517" r="40417" b="67812"/>
          <a:stretch/>
        </p:blipFill>
        <p:spPr>
          <a:xfrm>
            <a:off x="10803631" y="170760"/>
            <a:ext cx="1259840" cy="1074695"/>
          </a:xfrm>
          <a:prstGeom prst="rect">
            <a:avLst/>
          </a:prstGeom>
        </p:spPr>
      </p:pic>
      <p:sp>
        <p:nvSpPr>
          <p:cNvPr id="2" name="Explosion: 8 Points 1">
            <a:extLst>
              <a:ext uri="{FF2B5EF4-FFF2-40B4-BE49-F238E27FC236}">
                <a16:creationId xmlns:a16="http://schemas.microsoft.com/office/drawing/2014/main" id="{32E2A332-85CA-4F88-8C9C-D9BEA13D0C8D}"/>
              </a:ext>
            </a:extLst>
          </p:cNvPr>
          <p:cNvSpPr/>
          <p:nvPr/>
        </p:nvSpPr>
        <p:spPr>
          <a:xfrm>
            <a:off x="1516433" y="498805"/>
            <a:ext cx="9287198" cy="5832849"/>
          </a:xfrm>
          <a:prstGeom prst="irregularSeal1">
            <a:avLst/>
          </a:prstGeom>
          <a:solidFill>
            <a:srgbClr val="00B05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4D46F0-C8BC-40ED-894E-4AEA05832F88}"/>
              </a:ext>
            </a:extLst>
          </p:cNvPr>
          <p:cNvSpPr txBox="1"/>
          <p:nvPr/>
        </p:nvSpPr>
        <p:spPr>
          <a:xfrm>
            <a:off x="3310005" y="2615668"/>
            <a:ext cx="5571990" cy="1077218"/>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KỂ TÊN CÁC ĐỊA DANH </a:t>
            </a:r>
          </a:p>
          <a:p>
            <a:pPr algn="ctr"/>
            <a:r>
              <a:rPr lang="en-US" sz="3200" b="1">
                <a:solidFill>
                  <a:srgbClr val="FFFF00"/>
                </a:solidFill>
                <a:latin typeface="Arial" panose="020B0604020202020204" pitchFamily="34" charset="0"/>
                <a:cs typeface="Arial" panose="020B0604020202020204" pitchFamily="34" charset="0"/>
              </a:rPr>
              <a:t>TỰ NHIÊN Ở CHÂU Á ?</a:t>
            </a:r>
          </a:p>
        </p:txBody>
      </p:sp>
    </p:spTree>
    <p:extLst>
      <p:ext uri="{BB962C8B-B14F-4D97-AF65-F5344CB8AC3E}">
        <p14:creationId xmlns:p14="http://schemas.microsoft.com/office/powerpoint/2010/main" val="19300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2"/>
          <a:stretch>
            <a:fillRect/>
          </a:stretch>
        </p:blipFill>
        <p:spPr>
          <a:xfrm>
            <a:off x="5415148" y="0"/>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Trung tâm</a:t>
            </a:r>
          </a:p>
        </p:txBody>
      </p:sp>
      <p:sp>
        <p:nvSpPr>
          <p:cNvPr id="5" name="TextBox 4">
            <a:extLst>
              <a:ext uri="{FF2B5EF4-FFF2-40B4-BE49-F238E27FC236}">
                <a16:creationId xmlns:a16="http://schemas.microsoft.com/office/drawing/2014/main" id="{B2F443C6-880D-4638-91A3-86EC34599376}"/>
              </a:ext>
            </a:extLst>
          </p:cNvPr>
          <p:cNvSpPr txBox="1"/>
          <p:nvPr/>
        </p:nvSpPr>
        <p:spPr>
          <a:xfrm>
            <a:off x="159025" y="1381585"/>
            <a:ext cx="4797287"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đồ sộ,hiểm trở</a:t>
            </a:r>
          </a:p>
        </p:txBody>
      </p:sp>
      <p:sp>
        <p:nvSpPr>
          <p:cNvPr id="6" name="TextBox 5">
            <a:extLst>
              <a:ext uri="{FF2B5EF4-FFF2-40B4-BE49-F238E27FC236}">
                <a16:creationId xmlns:a16="http://schemas.microsoft.com/office/drawing/2014/main" id="{BDF97B98-4FE2-4E21-8D91-86830D215178}"/>
              </a:ext>
            </a:extLst>
          </p:cNvPr>
          <p:cNvSpPr txBox="1"/>
          <p:nvPr/>
        </p:nvSpPr>
        <p:spPr>
          <a:xfrm>
            <a:off x="159025" y="2024403"/>
            <a:ext cx="3766220"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Dãy núi chính</a:t>
            </a:r>
          </a:p>
        </p:txBody>
      </p:sp>
      <p:sp>
        <p:nvSpPr>
          <p:cNvPr id="7" name="TextBox 6">
            <a:extLst>
              <a:ext uri="{FF2B5EF4-FFF2-40B4-BE49-F238E27FC236}">
                <a16:creationId xmlns:a16="http://schemas.microsoft.com/office/drawing/2014/main" id="{DAFE95C6-CAF1-4BC3-A0CF-9FF6DC6DFC83}"/>
              </a:ext>
            </a:extLst>
          </p:cNvPr>
          <p:cNvSpPr txBox="1"/>
          <p:nvPr/>
        </p:nvSpPr>
        <p:spPr>
          <a:xfrm>
            <a:off x="353655" y="2718468"/>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Hi-ma-lay-a</a:t>
            </a:r>
          </a:p>
        </p:txBody>
      </p:sp>
      <p:sp>
        <p:nvSpPr>
          <p:cNvPr id="8" name="TextBox 7">
            <a:extLst>
              <a:ext uri="{FF2B5EF4-FFF2-40B4-BE49-F238E27FC236}">
                <a16:creationId xmlns:a16="http://schemas.microsoft.com/office/drawing/2014/main" id="{7E0881B3-EF09-41A0-9EC6-EACB699D369E}"/>
              </a:ext>
            </a:extLst>
          </p:cNvPr>
          <p:cNvSpPr txBox="1"/>
          <p:nvPr/>
        </p:nvSpPr>
        <p:spPr>
          <a:xfrm>
            <a:off x="353655" y="3468055"/>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Côn Luân</a:t>
            </a:r>
          </a:p>
        </p:txBody>
      </p:sp>
      <p:sp>
        <p:nvSpPr>
          <p:cNvPr id="9" name="TextBox 8">
            <a:extLst>
              <a:ext uri="{FF2B5EF4-FFF2-40B4-BE49-F238E27FC236}">
                <a16:creationId xmlns:a16="http://schemas.microsoft.com/office/drawing/2014/main" id="{43956C61-26CD-4595-A587-E72CA7FD7B02}"/>
              </a:ext>
            </a:extLst>
          </p:cNvPr>
          <p:cNvSpPr txBox="1"/>
          <p:nvPr/>
        </p:nvSpPr>
        <p:spPr>
          <a:xfrm>
            <a:off x="353655" y="4217642"/>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Thiên S</a:t>
            </a:r>
            <a:r>
              <a:rPr lang="vi-VN" sz="3200">
                <a:solidFill>
                  <a:srgbClr val="00B050"/>
                </a:solidFill>
                <a:latin typeface="Arial" panose="020B0604020202020204" pitchFamily="34" charset="0"/>
                <a:cs typeface="Arial" panose="020B0604020202020204" pitchFamily="34" charset="0"/>
              </a:rPr>
              <a:t>ơ</a:t>
            </a:r>
            <a:r>
              <a:rPr lang="en-US" sz="3200">
                <a:solidFill>
                  <a:srgbClr val="00B050"/>
                </a:solidFill>
                <a:latin typeface="Arial" panose="020B0604020202020204" pitchFamily="34" charset="0"/>
                <a:cs typeface="Arial" panose="020B0604020202020204" pitchFamily="34" charset="0"/>
              </a:rPr>
              <a:t>n</a:t>
            </a:r>
          </a:p>
        </p:txBody>
      </p:sp>
      <p:sp>
        <p:nvSpPr>
          <p:cNvPr id="10" name="TextBox 9">
            <a:extLst>
              <a:ext uri="{FF2B5EF4-FFF2-40B4-BE49-F238E27FC236}">
                <a16:creationId xmlns:a16="http://schemas.microsoft.com/office/drawing/2014/main" id="{2B9CC770-DC4B-46C7-BAE3-1E92323D1DBD}"/>
              </a:ext>
            </a:extLst>
          </p:cNvPr>
          <p:cNvSpPr txBox="1"/>
          <p:nvPr/>
        </p:nvSpPr>
        <p:spPr>
          <a:xfrm>
            <a:off x="353655" y="4967229"/>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An Tai</a:t>
            </a:r>
          </a:p>
        </p:txBody>
      </p:sp>
      <p:sp>
        <p:nvSpPr>
          <p:cNvPr id="11" name="Freeform 7">
            <a:extLst>
              <a:ext uri="{FF2B5EF4-FFF2-40B4-BE49-F238E27FC236}">
                <a16:creationId xmlns:a16="http://schemas.microsoft.com/office/drawing/2014/main" id="{9C618092-8712-402B-9657-59E3DB5759A2}"/>
              </a:ext>
            </a:extLst>
          </p:cNvPr>
          <p:cNvSpPr>
            <a:spLocks/>
          </p:cNvSpPr>
          <p:nvPr/>
        </p:nvSpPr>
        <p:spPr bwMode="auto">
          <a:xfrm rot="732323">
            <a:off x="7788392" y="3693382"/>
            <a:ext cx="1101218" cy="245818"/>
          </a:xfrm>
          <a:custGeom>
            <a:avLst/>
            <a:gdLst>
              <a:gd name="T0" fmla="*/ 0 w 1050"/>
              <a:gd name="T1" fmla="*/ 0 h 313"/>
              <a:gd name="T2" fmla="*/ 51 w 1050"/>
              <a:gd name="T3" fmla="*/ 17 h 313"/>
              <a:gd name="T4" fmla="*/ 76 w 1050"/>
              <a:gd name="T5" fmla="*/ 25 h 313"/>
              <a:gd name="T6" fmla="*/ 178 w 1050"/>
              <a:gd name="T7" fmla="*/ 93 h 313"/>
              <a:gd name="T8" fmla="*/ 228 w 1050"/>
              <a:gd name="T9" fmla="*/ 144 h 313"/>
              <a:gd name="T10" fmla="*/ 330 w 1050"/>
              <a:gd name="T11" fmla="*/ 178 h 313"/>
              <a:gd name="T12" fmla="*/ 542 w 1050"/>
              <a:gd name="T13" fmla="*/ 254 h 313"/>
              <a:gd name="T14" fmla="*/ 745 w 1050"/>
              <a:gd name="T15" fmla="*/ 313 h 313"/>
              <a:gd name="T16" fmla="*/ 1050 w 1050"/>
              <a:gd name="T17" fmla="*/ 29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0" h="313">
                <a:moveTo>
                  <a:pt x="0" y="0"/>
                </a:moveTo>
                <a:cubicBezTo>
                  <a:pt x="17" y="6"/>
                  <a:pt x="34" y="11"/>
                  <a:pt x="51" y="17"/>
                </a:cubicBezTo>
                <a:cubicBezTo>
                  <a:pt x="59" y="20"/>
                  <a:pt x="76" y="25"/>
                  <a:pt x="76" y="25"/>
                </a:cubicBezTo>
                <a:cubicBezTo>
                  <a:pt x="108" y="50"/>
                  <a:pt x="149" y="65"/>
                  <a:pt x="178" y="93"/>
                </a:cubicBezTo>
                <a:cubicBezTo>
                  <a:pt x="218" y="132"/>
                  <a:pt x="167" y="109"/>
                  <a:pt x="228" y="144"/>
                </a:cubicBezTo>
                <a:cubicBezTo>
                  <a:pt x="258" y="161"/>
                  <a:pt x="298" y="164"/>
                  <a:pt x="330" y="178"/>
                </a:cubicBezTo>
                <a:cubicBezTo>
                  <a:pt x="398" y="208"/>
                  <a:pt x="470" y="232"/>
                  <a:pt x="542" y="254"/>
                </a:cubicBezTo>
                <a:cubicBezTo>
                  <a:pt x="598" y="292"/>
                  <a:pt x="679" y="305"/>
                  <a:pt x="745" y="313"/>
                </a:cubicBezTo>
                <a:cubicBezTo>
                  <a:pt x="839" y="310"/>
                  <a:pt x="952" y="296"/>
                  <a:pt x="1050" y="296"/>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9">
            <a:extLst>
              <a:ext uri="{FF2B5EF4-FFF2-40B4-BE49-F238E27FC236}">
                <a16:creationId xmlns:a16="http://schemas.microsoft.com/office/drawing/2014/main" id="{63212653-8507-429B-AC06-7F64F26B3C01}"/>
              </a:ext>
            </a:extLst>
          </p:cNvPr>
          <p:cNvSpPr>
            <a:spLocks/>
          </p:cNvSpPr>
          <p:nvPr/>
        </p:nvSpPr>
        <p:spPr bwMode="auto">
          <a:xfrm>
            <a:off x="8040608" y="3429000"/>
            <a:ext cx="1196975" cy="174625"/>
          </a:xfrm>
          <a:custGeom>
            <a:avLst/>
            <a:gdLst>
              <a:gd name="T0" fmla="*/ 0 w 754"/>
              <a:gd name="T1" fmla="*/ 0 h 110"/>
              <a:gd name="T2" fmla="*/ 119 w 754"/>
              <a:gd name="T3" fmla="*/ 25 h 110"/>
              <a:gd name="T4" fmla="*/ 475 w 754"/>
              <a:gd name="T5" fmla="*/ 110 h 110"/>
              <a:gd name="T6" fmla="*/ 754 w 754"/>
              <a:gd name="T7" fmla="*/ 101 h 110"/>
            </a:gdLst>
            <a:ahLst/>
            <a:cxnLst>
              <a:cxn ang="0">
                <a:pos x="T0" y="T1"/>
              </a:cxn>
              <a:cxn ang="0">
                <a:pos x="T2" y="T3"/>
              </a:cxn>
              <a:cxn ang="0">
                <a:pos x="T4" y="T5"/>
              </a:cxn>
              <a:cxn ang="0">
                <a:pos x="T6" y="T7"/>
              </a:cxn>
            </a:cxnLst>
            <a:rect l="0" t="0" r="r" b="b"/>
            <a:pathLst>
              <a:path w="754" h="110">
                <a:moveTo>
                  <a:pt x="0" y="0"/>
                </a:moveTo>
                <a:cubicBezTo>
                  <a:pt x="103" y="19"/>
                  <a:pt x="64" y="7"/>
                  <a:pt x="119" y="25"/>
                </a:cubicBezTo>
                <a:cubicBezTo>
                  <a:pt x="202" y="108"/>
                  <a:pt x="367" y="101"/>
                  <a:pt x="475" y="110"/>
                </a:cubicBezTo>
                <a:cubicBezTo>
                  <a:pt x="743" y="101"/>
                  <a:pt x="650" y="101"/>
                  <a:pt x="754" y="101"/>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10">
            <a:extLst>
              <a:ext uri="{FF2B5EF4-FFF2-40B4-BE49-F238E27FC236}">
                <a16:creationId xmlns:a16="http://schemas.microsoft.com/office/drawing/2014/main" id="{49E01EE4-0BD7-4655-BA0C-E968E146177F}"/>
              </a:ext>
            </a:extLst>
          </p:cNvPr>
          <p:cNvSpPr>
            <a:spLocks/>
          </p:cNvSpPr>
          <p:nvPr/>
        </p:nvSpPr>
        <p:spPr bwMode="auto">
          <a:xfrm rot="20793993">
            <a:off x="7708904" y="3023342"/>
            <a:ext cx="1196975" cy="117475"/>
          </a:xfrm>
          <a:custGeom>
            <a:avLst/>
            <a:gdLst>
              <a:gd name="T0" fmla="*/ 0 w 1042"/>
              <a:gd name="T1" fmla="*/ 26 h 94"/>
              <a:gd name="T2" fmla="*/ 254 w 1042"/>
              <a:gd name="T3" fmla="*/ 9 h 94"/>
              <a:gd name="T4" fmla="*/ 458 w 1042"/>
              <a:gd name="T5" fmla="*/ 69 h 94"/>
              <a:gd name="T6" fmla="*/ 669 w 1042"/>
              <a:gd name="T7" fmla="*/ 43 h 94"/>
              <a:gd name="T8" fmla="*/ 1042 w 1042"/>
              <a:gd name="T9" fmla="*/ 94 h 94"/>
            </a:gdLst>
            <a:ahLst/>
            <a:cxnLst>
              <a:cxn ang="0">
                <a:pos x="T0" y="T1"/>
              </a:cxn>
              <a:cxn ang="0">
                <a:pos x="T2" y="T3"/>
              </a:cxn>
              <a:cxn ang="0">
                <a:pos x="T4" y="T5"/>
              </a:cxn>
              <a:cxn ang="0">
                <a:pos x="T6" y="T7"/>
              </a:cxn>
              <a:cxn ang="0">
                <a:pos x="T8" y="T9"/>
              </a:cxn>
            </a:cxnLst>
            <a:rect l="0" t="0" r="r" b="b"/>
            <a:pathLst>
              <a:path w="1042" h="94">
                <a:moveTo>
                  <a:pt x="0" y="26"/>
                </a:moveTo>
                <a:cubicBezTo>
                  <a:pt x="127" y="2"/>
                  <a:pt x="63" y="0"/>
                  <a:pt x="254" y="9"/>
                </a:cubicBezTo>
                <a:cubicBezTo>
                  <a:pt x="321" y="31"/>
                  <a:pt x="389" y="51"/>
                  <a:pt x="458" y="69"/>
                </a:cubicBezTo>
                <a:cubicBezTo>
                  <a:pt x="534" y="64"/>
                  <a:pt x="600" y="68"/>
                  <a:pt x="669" y="43"/>
                </a:cubicBezTo>
                <a:cubicBezTo>
                  <a:pt x="791" y="56"/>
                  <a:pt x="919" y="94"/>
                  <a:pt x="1042" y="94"/>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1">
            <a:extLst>
              <a:ext uri="{FF2B5EF4-FFF2-40B4-BE49-F238E27FC236}">
                <a16:creationId xmlns:a16="http://schemas.microsoft.com/office/drawing/2014/main" id="{7CA59392-F1B1-4540-AD6E-FBA0F5BA3332}"/>
              </a:ext>
            </a:extLst>
          </p:cNvPr>
          <p:cNvSpPr>
            <a:spLocks/>
          </p:cNvSpPr>
          <p:nvPr/>
        </p:nvSpPr>
        <p:spPr bwMode="auto">
          <a:xfrm>
            <a:off x="8339001" y="2598312"/>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Oval 14">
            <a:extLst>
              <a:ext uri="{FF2B5EF4-FFF2-40B4-BE49-F238E27FC236}">
                <a16:creationId xmlns:a16="http://schemas.microsoft.com/office/drawing/2014/main" id="{FDC3D0BA-45D7-45DE-BF84-0FC8154A7E45}"/>
              </a:ext>
            </a:extLst>
          </p:cNvPr>
          <p:cNvSpPr/>
          <p:nvPr/>
        </p:nvSpPr>
        <p:spPr>
          <a:xfrm>
            <a:off x="7289470" y="2464904"/>
            <a:ext cx="2556895" cy="147099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568643-0385-42EA-B59D-8BBF53438B88}"/>
              </a:ext>
            </a:extLst>
          </p:cNvPr>
          <p:cNvSpPr txBox="1"/>
          <p:nvPr/>
        </p:nvSpPr>
        <p:spPr>
          <a:xfrm>
            <a:off x="353655" y="5716816"/>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Xai - An</a:t>
            </a:r>
          </a:p>
        </p:txBody>
      </p:sp>
      <p:sp>
        <p:nvSpPr>
          <p:cNvPr id="17" name="Freeform 11">
            <a:extLst>
              <a:ext uri="{FF2B5EF4-FFF2-40B4-BE49-F238E27FC236}">
                <a16:creationId xmlns:a16="http://schemas.microsoft.com/office/drawing/2014/main" id="{335E7B3B-C2BA-42D0-B797-AA9A3D10196A}"/>
              </a:ext>
            </a:extLst>
          </p:cNvPr>
          <p:cNvSpPr>
            <a:spLocks/>
          </p:cNvSpPr>
          <p:nvPr/>
        </p:nvSpPr>
        <p:spPr bwMode="auto">
          <a:xfrm>
            <a:off x="8567917" y="2215009"/>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39897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500"/>
                                        <p:tgtEl>
                                          <p:spTgt spid="9">
                                            <p:txEl>
                                              <p:pRg st="0" end="0"/>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wipe(left)">
                                      <p:cBhvr>
                                        <p:cTn id="53" dur="500"/>
                                        <p:tgtEl>
                                          <p:spTgt spid="10">
                                            <p:txEl>
                                              <p:pRg st="0" end="0"/>
                                            </p:txEl>
                                          </p:spTgt>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xEl>
                                              <p:pRg st="0" end="0"/>
                                            </p:txEl>
                                          </p:spTgt>
                                        </p:tgtEl>
                                        <p:attrNameLst>
                                          <p:attrName>style.visibility</p:attrName>
                                        </p:attrNameLst>
                                      </p:cBhvr>
                                      <p:to>
                                        <p:strVal val="visible"/>
                                      </p:to>
                                    </p:set>
                                    <p:animEffect transition="in" filter="wipe(left)">
                                      <p:cBhvr>
                                        <p:cTn id="62" dur="500"/>
                                        <p:tgtEl>
                                          <p:spTgt spid="16">
                                            <p:txEl>
                                              <p:pRg st="0" end="0"/>
                                            </p:txEl>
                                          </p:spTgt>
                                        </p:tgtEl>
                                      </p:cBhvr>
                                    </p:animEffect>
                                  </p:childTnLst>
                                </p:cTn>
                              </p:par>
                            </p:childTnLst>
                          </p:cTn>
                        </p:par>
                        <p:par>
                          <p:cTn id="63" fill="hold">
                            <p:stCondLst>
                              <p:cond delay="500"/>
                            </p:stCondLst>
                            <p:childTnLst>
                              <p:par>
                                <p:cTn id="64" presetID="16" presetClass="entr" presetSubtype="21"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arn(inVertical)">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1" grpId="0" animBg="1"/>
      <p:bldP spid="12" grpId="0" animBg="1"/>
      <p:bldP spid="13" grpId="0" animBg="1"/>
      <p:bldP spid="14"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2"/>
          <a:stretch>
            <a:fillRect/>
          </a:stretch>
        </p:blipFill>
        <p:spPr>
          <a:xfrm>
            <a:off x="5344757" y="106021"/>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bắc</a:t>
            </a:r>
          </a:p>
        </p:txBody>
      </p:sp>
      <p:sp>
        <p:nvSpPr>
          <p:cNvPr id="5" name="TextBox 4">
            <a:extLst>
              <a:ext uri="{FF2B5EF4-FFF2-40B4-BE49-F238E27FC236}">
                <a16:creationId xmlns:a16="http://schemas.microsoft.com/office/drawing/2014/main" id="{B2F443C6-880D-4638-91A3-86EC34599376}"/>
              </a:ext>
            </a:extLst>
          </p:cNvPr>
          <p:cNvSpPr txBox="1"/>
          <p:nvPr/>
        </p:nvSpPr>
        <p:spPr>
          <a:xfrm>
            <a:off x="159025" y="1381585"/>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cao nguyên thấp, bằng phẳng</a:t>
            </a:r>
          </a:p>
        </p:txBody>
      </p:sp>
      <p:sp>
        <p:nvSpPr>
          <p:cNvPr id="6" name="TextBox 5">
            <a:extLst>
              <a:ext uri="{FF2B5EF4-FFF2-40B4-BE49-F238E27FC236}">
                <a16:creationId xmlns:a16="http://schemas.microsoft.com/office/drawing/2014/main" id="{BDF97B98-4FE2-4E21-8D91-86830D215178}"/>
              </a:ext>
            </a:extLst>
          </p:cNvPr>
          <p:cNvSpPr txBox="1"/>
          <p:nvPr/>
        </p:nvSpPr>
        <p:spPr>
          <a:xfrm>
            <a:off x="66261" y="2751461"/>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Tây Xi-bi-a</a:t>
            </a:r>
          </a:p>
        </p:txBody>
      </p:sp>
      <p:sp>
        <p:nvSpPr>
          <p:cNvPr id="16" name="TextBox 15">
            <a:extLst>
              <a:ext uri="{FF2B5EF4-FFF2-40B4-BE49-F238E27FC236}">
                <a16:creationId xmlns:a16="http://schemas.microsoft.com/office/drawing/2014/main" id="{C5C72F1C-2648-4676-BE97-3E9EC75C7CD3}"/>
              </a:ext>
            </a:extLst>
          </p:cNvPr>
          <p:cNvSpPr txBox="1"/>
          <p:nvPr/>
        </p:nvSpPr>
        <p:spPr>
          <a:xfrm>
            <a:off x="0" y="347024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Cao nguyên Trung Xi-bi-a</a:t>
            </a:r>
          </a:p>
        </p:txBody>
      </p:sp>
      <p:sp>
        <p:nvSpPr>
          <p:cNvPr id="17" name="Freeform: Shape 16">
            <a:extLst>
              <a:ext uri="{FF2B5EF4-FFF2-40B4-BE49-F238E27FC236}">
                <a16:creationId xmlns:a16="http://schemas.microsoft.com/office/drawing/2014/main" id="{9A4B14B5-EFB5-4F8B-8D1E-A9B93285DE71}"/>
              </a:ext>
            </a:extLst>
          </p:cNvPr>
          <p:cNvSpPr/>
          <p:nvPr/>
        </p:nvSpPr>
        <p:spPr>
          <a:xfrm>
            <a:off x="7677067" y="1139334"/>
            <a:ext cx="936846" cy="1338823"/>
          </a:xfrm>
          <a:custGeom>
            <a:avLst/>
            <a:gdLst>
              <a:gd name="connsiteX0" fmla="*/ 698307 w 1056116"/>
              <a:gd name="connsiteY0" fmla="*/ 66614 h 1338823"/>
              <a:gd name="connsiteX1" fmla="*/ 698307 w 1056116"/>
              <a:gd name="connsiteY1" fmla="*/ 66614 h 1338823"/>
              <a:gd name="connsiteX2" fmla="*/ 579037 w 1056116"/>
              <a:gd name="connsiteY2" fmla="*/ 53362 h 1338823"/>
              <a:gd name="connsiteX3" fmla="*/ 539281 w 1056116"/>
              <a:gd name="connsiteY3" fmla="*/ 79866 h 1338823"/>
              <a:gd name="connsiteX4" fmla="*/ 486272 w 1056116"/>
              <a:gd name="connsiteY4" fmla="*/ 93118 h 1338823"/>
              <a:gd name="connsiteX5" fmla="*/ 380255 w 1056116"/>
              <a:gd name="connsiteY5" fmla="*/ 185883 h 1338823"/>
              <a:gd name="connsiteX6" fmla="*/ 274237 w 1056116"/>
              <a:gd name="connsiteY6" fmla="*/ 265396 h 1338823"/>
              <a:gd name="connsiteX7" fmla="*/ 234481 w 1056116"/>
              <a:gd name="connsiteY7" fmla="*/ 291901 h 1338823"/>
              <a:gd name="connsiteX8" fmla="*/ 181472 w 1056116"/>
              <a:gd name="connsiteY8" fmla="*/ 358162 h 1338823"/>
              <a:gd name="connsiteX9" fmla="*/ 141716 w 1056116"/>
              <a:gd name="connsiteY9" fmla="*/ 397918 h 1338823"/>
              <a:gd name="connsiteX10" fmla="*/ 128463 w 1056116"/>
              <a:gd name="connsiteY10" fmla="*/ 450927 h 1338823"/>
              <a:gd name="connsiteX11" fmla="*/ 101959 w 1056116"/>
              <a:gd name="connsiteY11" fmla="*/ 490683 h 1338823"/>
              <a:gd name="connsiteX12" fmla="*/ 75455 w 1056116"/>
              <a:gd name="connsiteY12" fmla="*/ 596701 h 1338823"/>
              <a:gd name="connsiteX13" fmla="*/ 48950 w 1056116"/>
              <a:gd name="connsiteY13" fmla="*/ 649709 h 1338823"/>
              <a:gd name="connsiteX14" fmla="*/ 35698 w 1056116"/>
              <a:gd name="connsiteY14" fmla="*/ 689466 h 1338823"/>
              <a:gd name="connsiteX15" fmla="*/ 9194 w 1056116"/>
              <a:gd name="connsiteY15" fmla="*/ 808736 h 1338823"/>
              <a:gd name="connsiteX16" fmla="*/ 88707 w 1056116"/>
              <a:gd name="connsiteY16" fmla="*/ 1060527 h 1338823"/>
              <a:gd name="connsiteX17" fmla="*/ 181472 w 1056116"/>
              <a:gd name="connsiteY17" fmla="*/ 1073779 h 1338823"/>
              <a:gd name="connsiteX18" fmla="*/ 260985 w 1056116"/>
              <a:gd name="connsiteY18" fmla="*/ 1126788 h 1338823"/>
              <a:gd name="connsiteX19" fmla="*/ 340498 w 1056116"/>
              <a:gd name="connsiteY19" fmla="*/ 1166544 h 1338823"/>
              <a:gd name="connsiteX20" fmla="*/ 420011 w 1056116"/>
              <a:gd name="connsiteY20" fmla="*/ 1179796 h 1338823"/>
              <a:gd name="connsiteX21" fmla="*/ 433263 w 1056116"/>
              <a:gd name="connsiteY21" fmla="*/ 1219553 h 1338823"/>
              <a:gd name="connsiteX22" fmla="*/ 526029 w 1056116"/>
              <a:gd name="connsiteY22" fmla="*/ 1338823 h 1338823"/>
              <a:gd name="connsiteX23" fmla="*/ 671803 w 1056116"/>
              <a:gd name="connsiteY23" fmla="*/ 1272562 h 1338823"/>
              <a:gd name="connsiteX24" fmla="*/ 724811 w 1056116"/>
              <a:gd name="connsiteY24" fmla="*/ 1206301 h 1338823"/>
              <a:gd name="connsiteX25" fmla="*/ 791072 w 1056116"/>
              <a:gd name="connsiteY25" fmla="*/ 1140040 h 1338823"/>
              <a:gd name="connsiteX26" fmla="*/ 870585 w 1056116"/>
              <a:gd name="connsiteY26" fmla="*/ 1073779 h 1338823"/>
              <a:gd name="connsiteX27" fmla="*/ 923594 w 1056116"/>
              <a:gd name="connsiteY27" fmla="*/ 1060527 h 1338823"/>
              <a:gd name="connsiteX28" fmla="*/ 963350 w 1056116"/>
              <a:gd name="connsiteY28" fmla="*/ 1034023 h 1338823"/>
              <a:gd name="connsiteX29" fmla="*/ 1056116 w 1056116"/>
              <a:gd name="connsiteY29" fmla="*/ 994266 h 1338823"/>
              <a:gd name="connsiteX30" fmla="*/ 1029611 w 1056116"/>
              <a:gd name="connsiteY30" fmla="*/ 623205 h 1338823"/>
              <a:gd name="connsiteX31" fmla="*/ 1003107 w 1056116"/>
              <a:gd name="connsiteY31" fmla="*/ 517188 h 1338823"/>
              <a:gd name="connsiteX32" fmla="*/ 976603 w 1056116"/>
              <a:gd name="connsiteY32" fmla="*/ 490683 h 1338823"/>
              <a:gd name="connsiteX33" fmla="*/ 963350 w 1056116"/>
              <a:gd name="connsiteY33" fmla="*/ 437675 h 1338823"/>
              <a:gd name="connsiteX34" fmla="*/ 950098 w 1056116"/>
              <a:gd name="connsiteY34" fmla="*/ 397918 h 1338823"/>
              <a:gd name="connsiteX35" fmla="*/ 923594 w 1056116"/>
              <a:gd name="connsiteY35" fmla="*/ 185883 h 1338823"/>
              <a:gd name="connsiteX36" fmla="*/ 883837 w 1056116"/>
              <a:gd name="connsiteY36" fmla="*/ 93118 h 1338823"/>
              <a:gd name="connsiteX37" fmla="*/ 844081 w 1056116"/>
              <a:gd name="connsiteY37" fmla="*/ 353 h 1338823"/>
              <a:gd name="connsiteX38" fmla="*/ 632046 w 1056116"/>
              <a:gd name="connsiteY38" fmla="*/ 26857 h 1338823"/>
              <a:gd name="connsiteX39" fmla="*/ 592290 w 1056116"/>
              <a:gd name="connsiteY39" fmla="*/ 40109 h 1338823"/>
              <a:gd name="connsiteX40" fmla="*/ 433263 w 1056116"/>
              <a:gd name="connsiteY40" fmla="*/ 106370 h 1338823"/>
              <a:gd name="connsiteX41" fmla="*/ 433263 w 1056116"/>
              <a:gd name="connsiteY41" fmla="*/ 238892 h 1338823"/>
              <a:gd name="connsiteX42" fmla="*/ 406759 w 1056116"/>
              <a:gd name="connsiteY42" fmla="*/ 172631 h 1338823"/>
              <a:gd name="connsiteX43" fmla="*/ 340498 w 1056116"/>
              <a:gd name="connsiteY43" fmla="*/ 199136 h 133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6116" h="1338823">
                <a:moveTo>
                  <a:pt x="698307" y="66614"/>
                </a:moveTo>
                <a:lnTo>
                  <a:pt x="698307" y="66614"/>
                </a:lnTo>
                <a:cubicBezTo>
                  <a:pt x="658550" y="62197"/>
                  <a:pt x="618900" y="50040"/>
                  <a:pt x="579037" y="53362"/>
                </a:cubicBezTo>
                <a:cubicBezTo>
                  <a:pt x="563165" y="54685"/>
                  <a:pt x="553920" y="73592"/>
                  <a:pt x="539281" y="79866"/>
                </a:cubicBezTo>
                <a:cubicBezTo>
                  <a:pt x="522540" y="87041"/>
                  <a:pt x="503942" y="88701"/>
                  <a:pt x="486272" y="93118"/>
                </a:cubicBezTo>
                <a:cubicBezTo>
                  <a:pt x="411178" y="205761"/>
                  <a:pt x="534861" y="31277"/>
                  <a:pt x="380255" y="185883"/>
                </a:cubicBezTo>
                <a:cubicBezTo>
                  <a:pt x="331225" y="234913"/>
                  <a:pt x="364149" y="205454"/>
                  <a:pt x="274237" y="265396"/>
                </a:cubicBezTo>
                <a:cubicBezTo>
                  <a:pt x="260985" y="274231"/>
                  <a:pt x="245743" y="280639"/>
                  <a:pt x="234481" y="291901"/>
                </a:cubicBezTo>
                <a:cubicBezTo>
                  <a:pt x="157379" y="369000"/>
                  <a:pt x="265049" y="257869"/>
                  <a:pt x="181472" y="358162"/>
                </a:cubicBezTo>
                <a:cubicBezTo>
                  <a:pt x="169474" y="372559"/>
                  <a:pt x="154968" y="384666"/>
                  <a:pt x="141716" y="397918"/>
                </a:cubicBezTo>
                <a:cubicBezTo>
                  <a:pt x="137298" y="415588"/>
                  <a:pt x="135638" y="434186"/>
                  <a:pt x="128463" y="450927"/>
                </a:cubicBezTo>
                <a:cubicBezTo>
                  <a:pt x="122189" y="465566"/>
                  <a:pt x="107402" y="475715"/>
                  <a:pt x="101959" y="490683"/>
                </a:cubicBezTo>
                <a:cubicBezTo>
                  <a:pt x="89511" y="524917"/>
                  <a:pt x="91746" y="564120"/>
                  <a:pt x="75455" y="596701"/>
                </a:cubicBezTo>
                <a:cubicBezTo>
                  <a:pt x="66620" y="614370"/>
                  <a:pt x="56732" y="631551"/>
                  <a:pt x="48950" y="649709"/>
                </a:cubicBezTo>
                <a:cubicBezTo>
                  <a:pt x="43447" y="662549"/>
                  <a:pt x="39536" y="676034"/>
                  <a:pt x="35698" y="689466"/>
                </a:cubicBezTo>
                <a:cubicBezTo>
                  <a:pt x="23221" y="733135"/>
                  <a:pt x="18303" y="763190"/>
                  <a:pt x="9194" y="808736"/>
                </a:cubicBezTo>
                <a:cubicBezTo>
                  <a:pt x="22742" y="1052594"/>
                  <a:pt x="-55373" y="1036514"/>
                  <a:pt x="88707" y="1060527"/>
                </a:cubicBezTo>
                <a:cubicBezTo>
                  <a:pt x="119518" y="1065662"/>
                  <a:pt x="150550" y="1069362"/>
                  <a:pt x="181472" y="1073779"/>
                </a:cubicBezTo>
                <a:lnTo>
                  <a:pt x="260985" y="1126788"/>
                </a:lnTo>
                <a:cubicBezTo>
                  <a:pt x="296724" y="1150614"/>
                  <a:pt x="299350" y="1157400"/>
                  <a:pt x="340498" y="1166544"/>
                </a:cubicBezTo>
                <a:cubicBezTo>
                  <a:pt x="366728" y="1172373"/>
                  <a:pt x="393507" y="1175379"/>
                  <a:pt x="420011" y="1179796"/>
                </a:cubicBezTo>
                <a:cubicBezTo>
                  <a:pt x="424428" y="1193048"/>
                  <a:pt x="426479" y="1207342"/>
                  <a:pt x="433263" y="1219553"/>
                </a:cubicBezTo>
                <a:cubicBezTo>
                  <a:pt x="472890" y="1290882"/>
                  <a:pt x="477737" y="1290531"/>
                  <a:pt x="526029" y="1338823"/>
                </a:cubicBezTo>
                <a:cubicBezTo>
                  <a:pt x="594574" y="1325113"/>
                  <a:pt x="614492" y="1329875"/>
                  <a:pt x="671803" y="1272562"/>
                </a:cubicBezTo>
                <a:cubicBezTo>
                  <a:pt x="775159" y="1169202"/>
                  <a:pt x="607767" y="1340066"/>
                  <a:pt x="724811" y="1206301"/>
                </a:cubicBezTo>
                <a:cubicBezTo>
                  <a:pt x="745380" y="1182794"/>
                  <a:pt x="768985" y="1162127"/>
                  <a:pt x="791072" y="1140040"/>
                </a:cubicBezTo>
                <a:cubicBezTo>
                  <a:pt x="814952" y="1116160"/>
                  <a:pt x="838298" y="1087616"/>
                  <a:pt x="870585" y="1073779"/>
                </a:cubicBezTo>
                <a:cubicBezTo>
                  <a:pt x="887326" y="1066604"/>
                  <a:pt x="905924" y="1064944"/>
                  <a:pt x="923594" y="1060527"/>
                </a:cubicBezTo>
                <a:cubicBezTo>
                  <a:pt x="936846" y="1051692"/>
                  <a:pt x="948711" y="1040297"/>
                  <a:pt x="963350" y="1034023"/>
                </a:cubicBezTo>
                <a:cubicBezTo>
                  <a:pt x="1083159" y="982676"/>
                  <a:pt x="956302" y="1060807"/>
                  <a:pt x="1056116" y="994266"/>
                </a:cubicBezTo>
                <a:cubicBezTo>
                  <a:pt x="1036280" y="518240"/>
                  <a:pt x="1069598" y="803148"/>
                  <a:pt x="1029611" y="623205"/>
                </a:cubicBezTo>
                <a:cubicBezTo>
                  <a:pt x="1026258" y="608115"/>
                  <a:pt x="1015644" y="538084"/>
                  <a:pt x="1003107" y="517188"/>
                </a:cubicBezTo>
                <a:cubicBezTo>
                  <a:pt x="996679" y="506474"/>
                  <a:pt x="985438" y="499518"/>
                  <a:pt x="976603" y="490683"/>
                </a:cubicBezTo>
                <a:cubicBezTo>
                  <a:pt x="972185" y="473014"/>
                  <a:pt x="968354" y="455187"/>
                  <a:pt x="963350" y="437675"/>
                </a:cubicBezTo>
                <a:cubicBezTo>
                  <a:pt x="959512" y="424243"/>
                  <a:pt x="952277" y="411716"/>
                  <a:pt x="950098" y="397918"/>
                </a:cubicBezTo>
                <a:cubicBezTo>
                  <a:pt x="938989" y="327561"/>
                  <a:pt x="933667" y="256395"/>
                  <a:pt x="923594" y="185883"/>
                </a:cubicBezTo>
                <a:cubicBezTo>
                  <a:pt x="913126" y="112605"/>
                  <a:pt x="923365" y="132646"/>
                  <a:pt x="883837" y="93118"/>
                </a:cubicBezTo>
                <a:cubicBezTo>
                  <a:pt x="882052" y="85977"/>
                  <a:pt x="867283" y="1642"/>
                  <a:pt x="844081" y="353"/>
                </a:cubicBezTo>
                <a:cubicBezTo>
                  <a:pt x="772962" y="-3598"/>
                  <a:pt x="632046" y="26857"/>
                  <a:pt x="632046" y="26857"/>
                </a:cubicBezTo>
                <a:lnTo>
                  <a:pt x="592290" y="40109"/>
                </a:lnTo>
                <a:lnTo>
                  <a:pt x="433263" y="106370"/>
                </a:lnTo>
                <a:lnTo>
                  <a:pt x="433263" y="238892"/>
                </a:lnTo>
                <a:lnTo>
                  <a:pt x="406759" y="172631"/>
                </a:lnTo>
                <a:lnTo>
                  <a:pt x="340498" y="199136"/>
                </a:ln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2782EE9-F73F-4C80-BB29-4394790BE080}"/>
              </a:ext>
            </a:extLst>
          </p:cNvPr>
          <p:cNvSpPr/>
          <p:nvPr/>
        </p:nvSpPr>
        <p:spPr>
          <a:xfrm>
            <a:off x="8578215" y="1315326"/>
            <a:ext cx="936846" cy="810357"/>
          </a:xfrm>
          <a:custGeom>
            <a:avLst/>
            <a:gdLst>
              <a:gd name="connsiteX0" fmla="*/ 715617 w 983338"/>
              <a:gd name="connsiteY0" fmla="*/ 66261 h 986673"/>
              <a:gd name="connsiteX1" fmla="*/ 715617 w 983338"/>
              <a:gd name="connsiteY1" fmla="*/ 66261 h 986673"/>
              <a:gd name="connsiteX2" fmla="*/ 609600 w 983338"/>
              <a:gd name="connsiteY2" fmla="*/ 26505 h 986673"/>
              <a:gd name="connsiteX3" fmla="*/ 477078 w 983338"/>
              <a:gd name="connsiteY3" fmla="*/ 0 h 986673"/>
              <a:gd name="connsiteX4" fmla="*/ 225286 w 983338"/>
              <a:gd name="connsiteY4" fmla="*/ 26505 h 986673"/>
              <a:gd name="connsiteX5" fmla="*/ 132521 w 983338"/>
              <a:gd name="connsiteY5" fmla="*/ 66261 h 986673"/>
              <a:gd name="connsiteX6" fmla="*/ 79513 w 983338"/>
              <a:gd name="connsiteY6" fmla="*/ 79514 h 986673"/>
              <a:gd name="connsiteX7" fmla="*/ 13252 w 983338"/>
              <a:gd name="connsiteY7" fmla="*/ 185531 h 986673"/>
              <a:gd name="connsiteX8" fmla="*/ 0 w 983338"/>
              <a:gd name="connsiteY8" fmla="*/ 225287 h 986673"/>
              <a:gd name="connsiteX9" fmla="*/ 13252 w 983338"/>
              <a:gd name="connsiteY9" fmla="*/ 357809 h 986673"/>
              <a:gd name="connsiteX10" fmla="*/ 39756 w 983338"/>
              <a:gd name="connsiteY10" fmla="*/ 384314 h 986673"/>
              <a:gd name="connsiteX11" fmla="*/ 53008 w 983338"/>
              <a:gd name="connsiteY11" fmla="*/ 424070 h 986673"/>
              <a:gd name="connsiteX12" fmla="*/ 79513 w 983338"/>
              <a:gd name="connsiteY12" fmla="*/ 463827 h 986673"/>
              <a:gd name="connsiteX13" fmla="*/ 132521 w 983338"/>
              <a:gd name="connsiteY13" fmla="*/ 583096 h 986673"/>
              <a:gd name="connsiteX14" fmla="*/ 159026 w 983338"/>
              <a:gd name="connsiteY14" fmla="*/ 662609 h 986673"/>
              <a:gd name="connsiteX15" fmla="*/ 212034 w 983338"/>
              <a:gd name="connsiteY15" fmla="*/ 728870 h 986673"/>
              <a:gd name="connsiteX16" fmla="*/ 278295 w 983338"/>
              <a:gd name="connsiteY16" fmla="*/ 821635 h 986673"/>
              <a:gd name="connsiteX17" fmla="*/ 291547 w 983338"/>
              <a:gd name="connsiteY17" fmla="*/ 861392 h 986673"/>
              <a:gd name="connsiteX18" fmla="*/ 410817 w 983338"/>
              <a:gd name="connsiteY18" fmla="*/ 914400 h 986673"/>
              <a:gd name="connsiteX19" fmla="*/ 450573 w 983338"/>
              <a:gd name="connsiteY19" fmla="*/ 927653 h 986673"/>
              <a:gd name="connsiteX20" fmla="*/ 490330 w 983338"/>
              <a:gd name="connsiteY20" fmla="*/ 940905 h 986673"/>
              <a:gd name="connsiteX21" fmla="*/ 530086 w 983338"/>
              <a:gd name="connsiteY21" fmla="*/ 980661 h 986673"/>
              <a:gd name="connsiteX22" fmla="*/ 834886 w 983338"/>
              <a:gd name="connsiteY22" fmla="*/ 940905 h 986673"/>
              <a:gd name="connsiteX23" fmla="*/ 874643 w 983338"/>
              <a:gd name="connsiteY23" fmla="*/ 914400 h 986673"/>
              <a:gd name="connsiteX24" fmla="*/ 954156 w 983338"/>
              <a:gd name="connsiteY24" fmla="*/ 848140 h 986673"/>
              <a:gd name="connsiteX25" fmla="*/ 954156 w 983338"/>
              <a:gd name="connsiteY25" fmla="*/ 424070 h 986673"/>
              <a:gd name="connsiteX26" fmla="*/ 914400 w 983338"/>
              <a:gd name="connsiteY26" fmla="*/ 318053 h 986673"/>
              <a:gd name="connsiteX27" fmla="*/ 874643 w 983338"/>
              <a:gd name="connsiteY27" fmla="*/ 198783 h 986673"/>
              <a:gd name="connsiteX28" fmla="*/ 861391 w 983338"/>
              <a:gd name="connsiteY28" fmla="*/ 159027 h 986673"/>
              <a:gd name="connsiteX29" fmla="*/ 834886 w 983338"/>
              <a:gd name="connsiteY29" fmla="*/ 119270 h 986673"/>
              <a:gd name="connsiteX30" fmla="*/ 808382 w 983338"/>
              <a:gd name="connsiteY30" fmla="*/ 53009 h 986673"/>
              <a:gd name="connsiteX31" fmla="*/ 715617 w 983338"/>
              <a:gd name="connsiteY31" fmla="*/ 66261 h 98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3338" h="986673">
                <a:moveTo>
                  <a:pt x="715617" y="66261"/>
                </a:moveTo>
                <a:lnTo>
                  <a:pt x="715617" y="66261"/>
                </a:lnTo>
                <a:cubicBezTo>
                  <a:pt x="680278" y="53009"/>
                  <a:pt x="645405" y="38440"/>
                  <a:pt x="609600" y="26505"/>
                </a:cubicBezTo>
                <a:cubicBezTo>
                  <a:pt x="570065" y="13327"/>
                  <a:pt x="516221" y="6524"/>
                  <a:pt x="477078" y="0"/>
                </a:cubicBezTo>
                <a:cubicBezTo>
                  <a:pt x="393147" y="8835"/>
                  <a:pt x="308972" y="15589"/>
                  <a:pt x="225286" y="26505"/>
                </a:cubicBezTo>
                <a:cubicBezTo>
                  <a:pt x="134140" y="38394"/>
                  <a:pt x="207272" y="34225"/>
                  <a:pt x="132521" y="66261"/>
                </a:cubicBezTo>
                <a:cubicBezTo>
                  <a:pt x="115780" y="73436"/>
                  <a:pt x="97182" y="75096"/>
                  <a:pt x="79513" y="79514"/>
                </a:cubicBezTo>
                <a:cubicBezTo>
                  <a:pt x="16510" y="121515"/>
                  <a:pt x="44793" y="90908"/>
                  <a:pt x="13252" y="185531"/>
                </a:cubicBezTo>
                <a:lnTo>
                  <a:pt x="0" y="225287"/>
                </a:lnTo>
                <a:cubicBezTo>
                  <a:pt x="4417" y="269461"/>
                  <a:pt x="2485" y="314740"/>
                  <a:pt x="13252" y="357809"/>
                </a:cubicBezTo>
                <a:cubicBezTo>
                  <a:pt x="16282" y="369930"/>
                  <a:pt x="33328" y="373600"/>
                  <a:pt x="39756" y="384314"/>
                </a:cubicBezTo>
                <a:cubicBezTo>
                  <a:pt x="46943" y="396292"/>
                  <a:pt x="46761" y="411576"/>
                  <a:pt x="53008" y="424070"/>
                </a:cubicBezTo>
                <a:cubicBezTo>
                  <a:pt x="60131" y="438316"/>
                  <a:pt x="70678" y="450575"/>
                  <a:pt x="79513" y="463827"/>
                </a:cubicBezTo>
                <a:cubicBezTo>
                  <a:pt x="111053" y="558450"/>
                  <a:pt x="90520" y="520094"/>
                  <a:pt x="132521" y="583096"/>
                </a:cubicBezTo>
                <a:cubicBezTo>
                  <a:pt x="141356" y="609600"/>
                  <a:pt x="139271" y="642853"/>
                  <a:pt x="159026" y="662609"/>
                </a:cubicBezTo>
                <a:cubicBezTo>
                  <a:pt x="188049" y="691633"/>
                  <a:pt x="189744" y="689864"/>
                  <a:pt x="212034" y="728870"/>
                </a:cubicBezTo>
                <a:cubicBezTo>
                  <a:pt x="258548" y="810269"/>
                  <a:pt x="213539" y="756879"/>
                  <a:pt x="278295" y="821635"/>
                </a:cubicBezTo>
                <a:cubicBezTo>
                  <a:pt x="282712" y="834887"/>
                  <a:pt x="282821" y="850484"/>
                  <a:pt x="291547" y="861392"/>
                </a:cubicBezTo>
                <a:cubicBezTo>
                  <a:pt x="314456" y="890029"/>
                  <a:pt x="386522" y="906302"/>
                  <a:pt x="410817" y="914400"/>
                </a:cubicBezTo>
                <a:lnTo>
                  <a:pt x="450573" y="927653"/>
                </a:lnTo>
                <a:lnTo>
                  <a:pt x="490330" y="940905"/>
                </a:lnTo>
                <a:cubicBezTo>
                  <a:pt x="503582" y="954157"/>
                  <a:pt x="511438" y="978796"/>
                  <a:pt x="530086" y="980661"/>
                </a:cubicBezTo>
                <a:cubicBezTo>
                  <a:pt x="690469" y="996699"/>
                  <a:pt x="718470" y="979710"/>
                  <a:pt x="834886" y="940905"/>
                </a:cubicBezTo>
                <a:cubicBezTo>
                  <a:pt x="848138" y="932070"/>
                  <a:pt x="862407" y="924596"/>
                  <a:pt x="874643" y="914400"/>
                </a:cubicBezTo>
                <a:cubicBezTo>
                  <a:pt x="976679" y="829371"/>
                  <a:pt x="855451" y="913943"/>
                  <a:pt x="954156" y="848140"/>
                </a:cubicBezTo>
                <a:cubicBezTo>
                  <a:pt x="1007043" y="689474"/>
                  <a:pt x="976129" y="797623"/>
                  <a:pt x="954156" y="424070"/>
                </a:cubicBezTo>
                <a:cubicBezTo>
                  <a:pt x="948299" y="324494"/>
                  <a:pt x="945961" y="389064"/>
                  <a:pt x="914400" y="318053"/>
                </a:cubicBezTo>
                <a:cubicBezTo>
                  <a:pt x="914393" y="318038"/>
                  <a:pt x="881272" y="218669"/>
                  <a:pt x="874643" y="198783"/>
                </a:cubicBezTo>
                <a:cubicBezTo>
                  <a:pt x="870226" y="185531"/>
                  <a:pt x="869140" y="170650"/>
                  <a:pt x="861391" y="159027"/>
                </a:cubicBezTo>
                <a:cubicBezTo>
                  <a:pt x="852556" y="145775"/>
                  <a:pt x="842009" y="133516"/>
                  <a:pt x="834886" y="119270"/>
                </a:cubicBezTo>
                <a:cubicBezTo>
                  <a:pt x="824248" y="97993"/>
                  <a:pt x="823611" y="71284"/>
                  <a:pt x="808382" y="53009"/>
                </a:cubicBezTo>
                <a:cubicBezTo>
                  <a:pt x="795011" y="36963"/>
                  <a:pt x="731078" y="64052"/>
                  <a:pt x="715617" y="66261"/>
                </a:cubicBezTo>
                <a:close/>
              </a:path>
            </a:pathLst>
          </a:cu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2"/>
          <a:stretch>
            <a:fillRect/>
          </a:stretch>
        </p:blipFill>
        <p:spPr>
          <a:xfrm>
            <a:off x="5416007" y="106021"/>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đông</a:t>
            </a:r>
          </a:p>
        </p:txBody>
      </p:sp>
      <p:sp>
        <p:nvSpPr>
          <p:cNvPr id="5" name="TextBox 4">
            <a:extLst>
              <a:ext uri="{FF2B5EF4-FFF2-40B4-BE49-F238E27FC236}">
                <a16:creationId xmlns:a16="http://schemas.microsoft.com/office/drawing/2014/main" id="{B2F443C6-880D-4638-91A3-86EC34599376}"/>
              </a:ext>
            </a:extLst>
          </p:cNvPr>
          <p:cNvSpPr txBox="1"/>
          <p:nvPr/>
        </p:nvSpPr>
        <p:spPr>
          <a:xfrm>
            <a:off x="128064" y="1789206"/>
            <a:ext cx="5287943" cy="1569660"/>
          </a:xfrm>
          <a:prstGeom prst="rect">
            <a:avLst/>
          </a:prstGeom>
          <a:noFill/>
        </p:spPr>
        <p:txBody>
          <a:bodyPr wrap="square" rtlCol="0">
            <a:spAutoFit/>
          </a:bodyPr>
          <a:lstStyle/>
          <a:p>
            <a:pPr algn="just"/>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Núi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cao</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nguyên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đồng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bằng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ven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biển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thấp</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dần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về</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phía</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biển</a:t>
            </a:r>
            <a:endParaRPr lang="en-US" sz="3200" dirty="0">
              <a:solidFill>
                <a:srgbClr val="1C11A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DF97B98-4FE2-4E21-8D91-86830D215178}"/>
              </a:ext>
            </a:extLst>
          </p:cNvPr>
          <p:cNvSpPr txBox="1"/>
          <p:nvPr/>
        </p:nvSpPr>
        <p:spPr>
          <a:xfrm>
            <a:off x="0" y="3659708"/>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00B050"/>
                </a:solidFill>
                <a:latin typeface="Arial" panose="020B0604020202020204" pitchFamily="34" charset="0"/>
                <a:cs typeface="Arial" panose="020B0604020202020204" pitchFamily="34" charset="0"/>
              </a:rPr>
              <a:t> CN Hoàng </a:t>
            </a:r>
            <a:r>
              <a:rPr lang="en-US" sz="3200" dirty="0" err="1">
                <a:solidFill>
                  <a:srgbClr val="00B050"/>
                </a:solidFill>
                <a:latin typeface="Arial" panose="020B0604020202020204" pitchFamily="34" charset="0"/>
                <a:cs typeface="Arial" panose="020B0604020202020204" pitchFamily="34" charset="0"/>
              </a:rPr>
              <a:t>Thổ</a:t>
            </a:r>
            <a:endParaRPr lang="en-US" sz="3200" dirty="0">
              <a:solidFill>
                <a:srgbClr val="00B0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C72F1C-2648-4676-BE97-3E9EC75C7CD3}"/>
              </a:ext>
            </a:extLst>
          </p:cNvPr>
          <p:cNvSpPr txBox="1"/>
          <p:nvPr/>
        </p:nvSpPr>
        <p:spPr>
          <a:xfrm>
            <a:off x="0" y="428396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Đồng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bằng</a:t>
            </a:r>
            <a:r>
              <a:rPr lang="en-US" sz="3200" dirty="0">
                <a:solidFill>
                  <a:srgbClr val="00B050"/>
                </a:solidFill>
                <a:latin typeface="Arial" panose="020B0604020202020204" pitchFamily="34" charset="0"/>
                <a:cs typeface="Arial" panose="020B0604020202020204" pitchFamily="34" charset="0"/>
              </a:rPr>
              <a:t> Hoa </a:t>
            </a:r>
            <a:r>
              <a:rPr lang="en-US" sz="3200" dirty="0" err="1">
                <a:solidFill>
                  <a:srgbClr val="00B050"/>
                </a:solidFill>
                <a:latin typeface="Arial" panose="020B0604020202020204" pitchFamily="34" charset="0"/>
                <a:cs typeface="Arial" panose="020B0604020202020204" pitchFamily="34" charset="0"/>
              </a:rPr>
              <a:t>Bắc</a:t>
            </a:r>
            <a:endParaRPr lang="en-US" sz="3200" dirty="0">
              <a:solidFill>
                <a:srgbClr val="00B050"/>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FC0908E-30DD-444E-815B-0F929A95E811}"/>
              </a:ext>
            </a:extLst>
          </p:cNvPr>
          <p:cNvSpPr/>
          <p:nvPr/>
        </p:nvSpPr>
        <p:spPr>
          <a:xfrm>
            <a:off x="9209661" y="3157234"/>
            <a:ext cx="569498" cy="543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09A337-7D3B-444F-AF10-7E9F9B550220}"/>
              </a:ext>
            </a:extLst>
          </p:cNvPr>
          <p:cNvSpPr/>
          <p:nvPr/>
        </p:nvSpPr>
        <p:spPr>
          <a:xfrm>
            <a:off x="9779159" y="2978979"/>
            <a:ext cx="569498" cy="450022"/>
          </a:xfrm>
          <a:prstGeom prst="ellipse">
            <a:avLst/>
          </a:prstGeom>
          <a:noFill/>
          <a:ln w="38100">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5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3"/>
          <a:stretch>
            <a:fillRect/>
          </a:stretch>
        </p:blipFill>
        <p:spPr>
          <a:xfrm>
            <a:off x="5443370" y="106021"/>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5256982"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nam và tây nam</a:t>
            </a:r>
          </a:p>
        </p:txBody>
      </p:sp>
      <p:sp>
        <p:nvSpPr>
          <p:cNvPr id="5" name="TextBox 4">
            <a:extLst>
              <a:ext uri="{FF2B5EF4-FFF2-40B4-BE49-F238E27FC236}">
                <a16:creationId xmlns:a16="http://schemas.microsoft.com/office/drawing/2014/main" id="{B2F443C6-880D-4638-91A3-86EC34599376}"/>
              </a:ext>
            </a:extLst>
          </p:cNvPr>
          <p:cNvSpPr txBox="1"/>
          <p:nvPr/>
        </p:nvSpPr>
        <p:spPr>
          <a:xfrm>
            <a:off x="66261" y="1358641"/>
            <a:ext cx="5870714" cy="1077218"/>
          </a:xfrm>
          <a:prstGeom prst="rect">
            <a:avLst/>
          </a:prstGeom>
          <a:noFill/>
        </p:spPr>
        <p:txBody>
          <a:bodyPr wrap="square" rtlCol="0">
            <a:spAutoFit/>
          </a:bodyPr>
          <a:lstStyle/>
          <a:p>
            <a:pPr marL="457200" indent="-457200">
              <a:buFontTx/>
              <a:buChar char="-"/>
            </a:pPr>
            <a:r>
              <a:rPr lang="en-US" sz="3200">
                <a:solidFill>
                  <a:srgbClr val="1C11AF"/>
                </a:solidFill>
                <a:latin typeface="Arial" panose="020B0604020202020204" pitchFamily="34" charset="0"/>
                <a:cs typeface="Arial" panose="020B0604020202020204" pitchFamily="34" charset="0"/>
              </a:rPr>
              <a:t>Núi trẻ, sơn nguyên, đồng bằng nằm xen kẽ</a:t>
            </a:r>
          </a:p>
        </p:txBody>
      </p:sp>
      <p:sp>
        <p:nvSpPr>
          <p:cNvPr id="6" name="TextBox 5">
            <a:extLst>
              <a:ext uri="{FF2B5EF4-FFF2-40B4-BE49-F238E27FC236}">
                <a16:creationId xmlns:a16="http://schemas.microsoft.com/office/drawing/2014/main" id="{BDF97B98-4FE2-4E21-8D91-86830D215178}"/>
              </a:ext>
            </a:extLst>
          </p:cNvPr>
          <p:cNvSpPr txBox="1"/>
          <p:nvPr/>
        </p:nvSpPr>
        <p:spPr>
          <a:xfrm>
            <a:off x="333024" y="2510199"/>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SN – I Ran</a:t>
            </a:r>
          </a:p>
        </p:txBody>
      </p:sp>
      <p:sp>
        <p:nvSpPr>
          <p:cNvPr id="16" name="TextBox 15">
            <a:extLst>
              <a:ext uri="{FF2B5EF4-FFF2-40B4-BE49-F238E27FC236}">
                <a16:creationId xmlns:a16="http://schemas.microsoft.com/office/drawing/2014/main" id="{C5C72F1C-2648-4676-BE97-3E9EC75C7CD3}"/>
              </a:ext>
            </a:extLst>
          </p:cNvPr>
          <p:cNvSpPr txBox="1"/>
          <p:nvPr/>
        </p:nvSpPr>
        <p:spPr>
          <a:xfrm>
            <a:off x="280016" y="3222242"/>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SN Đê Can</a:t>
            </a:r>
          </a:p>
        </p:txBody>
      </p:sp>
      <p:sp>
        <p:nvSpPr>
          <p:cNvPr id="8" name="TextBox 7">
            <a:extLst>
              <a:ext uri="{FF2B5EF4-FFF2-40B4-BE49-F238E27FC236}">
                <a16:creationId xmlns:a16="http://schemas.microsoft.com/office/drawing/2014/main" id="{1D567B3C-17DD-4A5A-BC16-D077AC8B7326}"/>
              </a:ext>
            </a:extLst>
          </p:cNvPr>
          <p:cNvSpPr txBox="1"/>
          <p:nvPr/>
        </p:nvSpPr>
        <p:spPr>
          <a:xfrm>
            <a:off x="280016" y="3903180"/>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ĐB Ấn Hằng</a:t>
            </a:r>
          </a:p>
        </p:txBody>
      </p:sp>
      <p:sp>
        <p:nvSpPr>
          <p:cNvPr id="13" name="Oval 12">
            <a:extLst>
              <a:ext uri="{FF2B5EF4-FFF2-40B4-BE49-F238E27FC236}">
                <a16:creationId xmlns:a16="http://schemas.microsoft.com/office/drawing/2014/main" id="{CB4A05E4-681B-4191-B34B-EDCC14975F38}"/>
              </a:ext>
            </a:extLst>
          </p:cNvPr>
          <p:cNvSpPr/>
          <p:nvPr/>
        </p:nvSpPr>
        <p:spPr>
          <a:xfrm rot="15218887">
            <a:off x="6500892" y="3104093"/>
            <a:ext cx="742639" cy="51208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73BBF9-7CF3-4BBF-8F66-91824D9EA773}"/>
              </a:ext>
            </a:extLst>
          </p:cNvPr>
          <p:cNvSpPr/>
          <p:nvPr/>
        </p:nvSpPr>
        <p:spPr>
          <a:xfrm>
            <a:off x="7759149" y="4468077"/>
            <a:ext cx="424070" cy="25632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71B865E-AC57-404F-93DD-C2514E2BBC68}"/>
              </a:ext>
            </a:extLst>
          </p:cNvPr>
          <p:cNvSpPr/>
          <p:nvPr/>
        </p:nvSpPr>
        <p:spPr>
          <a:xfrm>
            <a:off x="7620000" y="3935895"/>
            <a:ext cx="1060174" cy="344557"/>
          </a:xfrm>
          <a:custGeom>
            <a:avLst/>
            <a:gdLst>
              <a:gd name="connsiteX0" fmla="*/ 0 w 1060174"/>
              <a:gd name="connsiteY0" fmla="*/ 0 h 344557"/>
              <a:gd name="connsiteX1" fmla="*/ 331304 w 1060174"/>
              <a:gd name="connsiteY1" fmla="*/ 39757 h 344557"/>
              <a:gd name="connsiteX2" fmla="*/ 384313 w 1060174"/>
              <a:gd name="connsiteY2" fmla="*/ 53009 h 344557"/>
              <a:gd name="connsiteX3" fmla="*/ 516835 w 1060174"/>
              <a:gd name="connsiteY3" fmla="*/ 79514 h 344557"/>
              <a:gd name="connsiteX4" fmla="*/ 596348 w 1060174"/>
              <a:gd name="connsiteY4" fmla="*/ 145774 h 344557"/>
              <a:gd name="connsiteX5" fmla="*/ 636104 w 1060174"/>
              <a:gd name="connsiteY5" fmla="*/ 159027 h 344557"/>
              <a:gd name="connsiteX6" fmla="*/ 662609 w 1060174"/>
              <a:gd name="connsiteY6" fmla="*/ 185531 h 344557"/>
              <a:gd name="connsiteX7" fmla="*/ 795130 w 1060174"/>
              <a:gd name="connsiteY7" fmla="*/ 238540 h 344557"/>
              <a:gd name="connsiteX8" fmla="*/ 901148 w 1060174"/>
              <a:gd name="connsiteY8" fmla="*/ 265044 h 344557"/>
              <a:gd name="connsiteX9" fmla="*/ 1033670 w 1060174"/>
              <a:gd name="connsiteY9" fmla="*/ 304800 h 344557"/>
              <a:gd name="connsiteX10" fmla="*/ 1060174 w 1060174"/>
              <a:gd name="connsiteY10" fmla="*/ 344557 h 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74" h="344557">
                <a:moveTo>
                  <a:pt x="0" y="0"/>
                </a:moveTo>
                <a:cubicBezTo>
                  <a:pt x="189170" y="54050"/>
                  <a:pt x="11541" y="10688"/>
                  <a:pt x="331304" y="39757"/>
                </a:cubicBezTo>
                <a:cubicBezTo>
                  <a:pt x="349443" y="41406"/>
                  <a:pt x="366504" y="49193"/>
                  <a:pt x="384313" y="53009"/>
                </a:cubicBezTo>
                <a:cubicBezTo>
                  <a:pt x="428362" y="62448"/>
                  <a:pt x="516835" y="79514"/>
                  <a:pt x="516835" y="79514"/>
                </a:cubicBezTo>
                <a:cubicBezTo>
                  <a:pt x="546146" y="108825"/>
                  <a:pt x="559445" y="127322"/>
                  <a:pt x="596348" y="145774"/>
                </a:cubicBezTo>
                <a:cubicBezTo>
                  <a:pt x="608842" y="152021"/>
                  <a:pt x="622852" y="154609"/>
                  <a:pt x="636104" y="159027"/>
                </a:cubicBezTo>
                <a:cubicBezTo>
                  <a:pt x="644939" y="167862"/>
                  <a:pt x="652213" y="178600"/>
                  <a:pt x="662609" y="185531"/>
                </a:cubicBezTo>
                <a:cubicBezTo>
                  <a:pt x="695511" y="207465"/>
                  <a:pt x="760650" y="229920"/>
                  <a:pt x="795130" y="238540"/>
                </a:cubicBezTo>
                <a:cubicBezTo>
                  <a:pt x="830469" y="247375"/>
                  <a:pt x="867326" y="251516"/>
                  <a:pt x="901148" y="265044"/>
                </a:cubicBezTo>
                <a:cubicBezTo>
                  <a:pt x="988322" y="299913"/>
                  <a:pt x="944083" y="286883"/>
                  <a:pt x="1033670" y="304800"/>
                </a:cubicBezTo>
                <a:lnTo>
                  <a:pt x="1060174" y="344557"/>
                </a:ln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4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P spid="8" grpId="0"/>
      <p:bldP spid="13" grpId="0" animBg="1"/>
      <p:bldP spid="15"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5" name="TextBox 4">
            <a:extLst>
              <a:ext uri="{FF2B5EF4-FFF2-40B4-BE49-F238E27FC236}">
                <a16:creationId xmlns:a16="http://schemas.microsoft.com/office/drawing/2014/main" id="{013FDAFE-03B1-4FD3-9EB3-C6714D446E3D}"/>
              </a:ext>
            </a:extLst>
          </p:cNvPr>
          <p:cNvSpPr txBox="1"/>
          <p:nvPr/>
        </p:nvSpPr>
        <p:spPr>
          <a:xfrm>
            <a:off x="3538331" y="189226"/>
            <a:ext cx="3370469"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b="1" dirty="0" err="1">
                <a:solidFill>
                  <a:srgbClr val="FF0066"/>
                </a:solidFill>
                <a:latin typeface="Arial" panose="020B0604020202020204" pitchFamily="34" charset="0"/>
                <a:cs typeface="Arial" panose="020B0604020202020204" pitchFamily="34" charset="0"/>
              </a:rPr>
              <a:t>Thuận</a:t>
            </a:r>
            <a:r>
              <a:rPr lang="en-US" sz="3600" b="1" dirty="0">
                <a:solidFill>
                  <a:srgbClr val="FF0066"/>
                </a:solidFill>
                <a:latin typeface="Arial" panose="020B0604020202020204" pitchFamily="34" charset="0"/>
                <a:cs typeface="Arial" panose="020B0604020202020204" pitchFamily="34" charset="0"/>
              </a:rPr>
              <a:t> </a:t>
            </a:r>
            <a:r>
              <a:rPr lang="en-US" sz="3600" b="1" dirty="0" err="1">
                <a:solidFill>
                  <a:srgbClr val="FF0066"/>
                </a:solidFill>
                <a:latin typeface="Arial" panose="020B0604020202020204" pitchFamily="34" charset="0"/>
                <a:cs typeface="Arial" panose="020B0604020202020204" pitchFamily="34" charset="0"/>
              </a:rPr>
              <a:t>lợi</a:t>
            </a:r>
            <a:endParaRPr lang="en-US" sz="3600" b="1" dirty="0">
              <a:solidFill>
                <a:srgbClr val="FF006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FA74AD2-68E6-41DA-8A21-C32ADBC6CF25}"/>
              </a:ext>
            </a:extLst>
          </p:cNvPr>
          <p:cNvSpPr txBox="1"/>
          <p:nvPr/>
        </p:nvSpPr>
        <p:spPr>
          <a:xfrm>
            <a:off x="516611" y="956593"/>
            <a:ext cx="6829586" cy="584775"/>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Phát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triển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nhiều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ngành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kinh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tế</a:t>
            </a:r>
            <a:r>
              <a:rPr lang="en-US" sz="3200" dirty="0">
                <a:solidFill>
                  <a:srgbClr val="1C11AF"/>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0DCB2384-3D1E-4B80-94AE-0EFA36B7DFA9}"/>
              </a:ext>
            </a:extLst>
          </p:cNvPr>
          <p:cNvSpPr txBox="1"/>
          <p:nvPr/>
        </p:nvSpPr>
        <p:spPr>
          <a:xfrm>
            <a:off x="516611" y="1602924"/>
            <a:ext cx="6829586" cy="1077218"/>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Trồng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cây</a:t>
            </a:r>
            <a:r>
              <a:rPr lang="en-US" sz="3200" dirty="0">
                <a:solidFill>
                  <a:srgbClr val="1C11AF"/>
                </a:solidFill>
                <a:latin typeface="Arial" panose="020B0604020202020204" pitchFamily="34" charset="0"/>
                <a:cs typeface="Arial" panose="020B0604020202020204" pitchFamily="34" charset="0"/>
              </a:rPr>
              <a:t> l</a:t>
            </a:r>
            <a:r>
              <a:rPr lang="vi-VN" sz="3200" dirty="0">
                <a:solidFill>
                  <a:srgbClr val="1C11AF"/>
                </a:solidFill>
                <a:latin typeface="Arial" panose="020B0604020202020204" pitchFamily="34" charset="0"/>
                <a:cs typeface="Arial" panose="020B0604020202020204" pitchFamily="34" charset="0"/>
              </a:rPr>
              <a:t>ư</a:t>
            </a:r>
            <a:r>
              <a:rPr lang="en-US" sz="3200" dirty="0" err="1">
                <a:solidFill>
                  <a:srgbClr val="1C11AF"/>
                </a:solidFill>
                <a:latin typeface="Arial" panose="020B0604020202020204" pitchFamily="34" charset="0"/>
                <a:cs typeface="Arial" panose="020B0604020202020204" pitchFamily="34" charset="0"/>
              </a:rPr>
              <a:t>ơng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thực,thực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phẩm</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cây</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công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nghiệp</a:t>
            </a:r>
            <a:endParaRPr lang="en-US" sz="3200" dirty="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F5706-538C-4F1F-9AD3-C13FA61C9F7E}"/>
              </a:ext>
            </a:extLst>
          </p:cNvPr>
          <p:cNvSpPr txBox="1"/>
          <p:nvPr/>
        </p:nvSpPr>
        <p:spPr>
          <a:xfrm>
            <a:off x="516611" y="2658438"/>
            <a:ext cx="6829586" cy="584775"/>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nuôi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gia</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súc</a:t>
            </a:r>
            <a:endParaRPr lang="en-US" sz="3200" dirty="0">
              <a:solidFill>
                <a:srgbClr val="1C11A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37DD00B-9E87-4206-A737-E689F9A042F5}"/>
              </a:ext>
            </a:extLst>
          </p:cNvPr>
          <p:cNvSpPr txBox="1"/>
          <p:nvPr/>
        </p:nvSpPr>
        <p:spPr>
          <a:xfrm>
            <a:off x="516611" y="3195070"/>
            <a:ext cx="6829586" cy="584775"/>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Phát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triển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thủy</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điện</a:t>
            </a:r>
            <a:r>
              <a:rPr lang="en-US" sz="3200" dirty="0">
                <a:solidFill>
                  <a:srgbClr val="1C11AF"/>
                </a:solidFill>
                <a:latin typeface="Arial" panose="020B0604020202020204" pitchFamily="34" charset="0"/>
                <a:cs typeface="Arial" panose="020B0604020202020204" pitchFamily="34" charset="0"/>
              </a:rPr>
              <a:t>, du </a:t>
            </a:r>
            <a:r>
              <a:rPr lang="en-US" sz="3200" dirty="0" err="1">
                <a:solidFill>
                  <a:srgbClr val="1C11AF"/>
                </a:solidFill>
                <a:latin typeface="Arial" panose="020B0604020202020204" pitchFamily="34" charset="0"/>
                <a:cs typeface="Arial" panose="020B0604020202020204" pitchFamily="34" charset="0"/>
              </a:rPr>
              <a:t>lịch</a:t>
            </a:r>
            <a:endParaRPr lang="en-US" sz="3200" dirty="0">
              <a:solidFill>
                <a:srgbClr val="1C11A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6A99D4A-ABB5-4B4C-BB19-0EB798E9C4CB}"/>
              </a:ext>
            </a:extLst>
          </p:cNvPr>
          <p:cNvPicPr>
            <a:picLocks noChangeAspect="1"/>
          </p:cNvPicPr>
          <p:nvPr/>
        </p:nvPicPr>
        <p:blipFill rotWithShape="1">
          <a:blip r:embed="rId3"/>
          <a:srcRect l="49250" t="16517" r="40417" b="67812"/>
          <a:stretch/>
        </p:blipFill>
        <p:spPr>
          <a:xfrm>
            <a:off x="10853530" y="0"/>
            <a:ext cx="1201330" cy="1024784"/>
          </a:xfrm>
          <a:prstGeom prst="rect">
            <a:avLst/>
          </a:prstGeom>
        </p:spPr>
      </p:pic>
      <p:pic>
        <p:nvPicPr>
          <p:cNvPr id="1026" name="Picture 2" descr="CÂY LƯƠNG THỰC – VGA Group">
            <a:extLst>
              <a:ext uri="{FF2B5EF4-FFF2-40B4-BE49-F238E27FC236}">
                <a16:creationId xmlns:a16="http://schemas.microsoft.com/office/drawing/2014/main" id="{42F6EA0C-D581-94EE-73C9-4761D241B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799" y="1119313"/>
            <a:ext cx="4624061" cy="28301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thuận lợi và khó khăn của ngành chăn nuôi nước ta - Việc làm ngành  nông nghiệp">
            <a:extLst>
              <a:ext uri="{FF2B5EF4-FFF2-40B4-BE49-F238E27FC236}">
                <a16:creationId xmlns:a16="http://schemas.microsoft.com/office/drawing/2014/main" id="{365BD993-CAE3-7015-68F3-DDB72F2FB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734" y="4011923"/>
            <a:ext cx="3977126" cy="2656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át triển thủy điện nhỏ tại Việt Nam (Bài 2): Tiềm năng đến cùng thách thức">
            <a:extLst>
              <a:ext uri="{FF2B5EF4-FFF2-40B4-BE49-F238E27FC236}">
                <a16:creationId xmlns:a16="http://schemas.microsoft.com/office/drawing/2014/main" id="{B896B2AC-CE0D-2E75-E3C1-F494095429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4" y="3949435"/>
            <a:ext cx="3794539" cy="2719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ur du lịch Châu Á 2024 - Lịch trình hấp dẫn, giá tốt nhất 2024">
            <a:extLst>
              <a:ext uri="{FF2B5EF4-FFF2-40B4-BE49-F238E27FC236}">
                <a16:creationId xmlns:a16="http://schemas.microsoft.com/office/drawing/2014/main" id="{3298908B-4260-187C-216A-46536A6711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a:stretch/>
        </p:blipFill>
        <p:spPr bwMode="auto">
          <a:xfrm>
            <a:off x="3931405" y="3949435"/>
            <a:ext cx="3977126" cy="271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5" name="TextBox 4">
            <a:extLst>
              <a:ext uri="{FF2B5EF4-FFF2-40B4-BE49-F238E27FC236}">
                <a16:creationId xmlns:a16="http://schemas.microsoft.com/office/drawing/2014/main" id="{013FDAFE-03B1-4FD3-9EB3-C6714D446E3D}"/>
              </a:ext>
            </a:extLst>
          </p:cNvPr>
          <p:cNvSpPr txBox="1"/>
          <p:nvPr/>
        </p:nvSpPr>
        <p:spPr>
          <a:xfrm>
            <a:off x="66261" y="684281"/>
            <a:ext cx="4257766"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dirty="0">
                <a:solidFill>
                  <a:srgbClr val="FF0066"/>
                </a:solidFill>
                <a:latin typeface="Arial" panose="020B0604020202020204" pitchFamily="34" charset="0"/>
                <a:cs typeface="Arial" panose="020B0604020202020204" pitchFamily="34" charset="0"/>
              </a:rPr>
              <a:t> </a:t>
            </a:r>
            <a:r>
              <a:rPr lang="en-US" sz="3600" dirty="0" err="1">
                <a:solidFill>
                  <a:srgbClr val="FF0066"/>
                </a:solidFill>
                <a:latin typeface="Arial" panose="020B0604020202020204" pitchFamily="34" charset="0"/>
                <a:cs typeface="Arial" panose="020B0604020202020204" pitchFamily="34" charset="0"/>
              </a:rPr>
              <a:t>Khó</a:t>
            </a:r>
            <a:r>
              <a:rPr lang="en-US" sz="3600" dirty="0">
                <a:solidFill>
                  <a:srgbClr val="FF0066"/>
                </a:solidFill>
                <a:latin typeface="Arial" panose="020B0604020202020204" pitchFamily="34" charset="0"/>
                <a:cs typeface="Arial" panose="020B0604020202020204" pitchFamily="34" charset="0"/>
              </a:rPr>
              <a:t> </a:t>
            </a:r>
            <a:r>
              <a:rPr lang="en-US" sz="3600" dirty="0" err="1">
                <a:solidFill>
                  <a:srgbClr val="FF0066"/>
                </a:solidFill>
                <a:latin typeface="Arial" panose="020B0604020202020204" pitchFamily="34" charset="0"/>
                <a:cs typeface="Arial" panose="020B0604020202020204" pitchFamily="34" charset="0"/>
              </a:rPr>
              <a:t>khăn</a:t>
            </a:r>
            <a:endParaRPr lang="en-US" sz="3600" dirty="0">
              <a:solidFill>
                <a:srgbClr val="FF0066"/>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65E5FB4-5F38-4104-BFF8-C70BD4760B49}"/>
              </a:ext>
            </a:extLst>
          </p:cNvPr>
          <p:cNvPicPr>
            <a:picLocks noChangeAspect="1"/>
          </p:cNvPicPr>
          <p:nvPr/>
        </p:nvPicPr>
        <p:blipFill rotWithShape="1">
          <a:blip r:embed="rId2"/>
          <a:srcRect l="49250" t="16517" r="40417" b="67812"/>
          <a:stretch/>
        </p:blipFill>
        <p:spPr>
          <a:xfrm>
            <a:off x="10853530" y="0"/>
            <a:ext cx="1201330" cy="1024784"/>
          </a:xfrm>
          <a:prstGeom prst="rect">
            <a:avLst/>
          </a:prstGeom>
        </p:spPr>
      </p:pic>
      <p:sp>
        <p:nvSpPr>
          <p:cNvPr id="2" name="Rectangle 1">
            <a:extLst>
              <a:ext uri="{FF2B5EF4-FFF2-40B4-BE49-F238E27FC236}">
                <a16:creationId xmlns:a16="http://schemas.microsoft.com/office/drawing/2014/main" id="{944D17E9-DB7C-4DA2-A789-D9A64DEF60D5}"/>
              </a:ext>
            </a:extLst>
          </p:cNvPr>
          <p:cNvSpPr/>
          <p:nvPr/>
        </p:nvSpPr>
        <p:spPr>
          <a:xfrm>
            <a:off x="266712" y="1541026"/>
            <a:ext cx="11620488" cy="1569660"/>
          </a:xfrm>
          <a:prstGeom prst="rect">
            <a:avLst/>
          </a:prstGeom>
        </p:spPr>
        <p:txBody>
          <a:bodyPr wrap="square">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Địa</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hình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núi</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cao</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hiểm</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trở</a:t>
            </a:r>
            <a:r>
              <a:rPr lang="en-US" sz="3200" b="1" dirty="0">
                <a:solidFill>
                  <a:srgbClr val="1C11AF"/>
                </a:solidFill>
                <a:latin typeface="Arial" panose="020B0604020202020204" pitchFamily="34" charset="0"/>
                <a:cs typeface="Arial" panose="020B0604020202020204" pitchFamily="34" charset="0"/>
              </a:rPr>
              <a:t> </a:t>
            </a:r>
            <a:r>
              <a:rPr lang="en-US" sz="3200" dirty="0">
                <a:solidFill>
                  <a:srgbClr val="1C11AF"/>
                </a:solidFill>
                <a:latin typeface="Arial" panose="020B0604020202020204" pitchFamily="34" charset="0"/>
                <a:cs typeface="Arial" panose="020B0604020202020204" pitchFamily="34" charset="0"/>
              </a:rPr>
              <a:t>=&gt; </a:t>
            </a:r>
            <a:r>
              <a:rPr lang="en-US" sz="3200" dirty="0" err="1">
                <a:solidFill>
                  <a:srgbClr val="1C11AF"/>
                </a:solidFill>
                <a:latin typeface="Arial" panose="020B0604020202020204" pitchFamily="34" charset="0"/>
                <a:cs typeface="Arial" panose="020B0604020202020204" pitchFamily="34" charset="0"/>
              </a:rPr>
              <a:t>khó</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cho</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giao</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thông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sản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xuất</a:t>
            </a:r>
            <a:endParaRPr lang="en-US" sz="3200" dirty="0">
              <a:solidFill>
                <a:srgbClr val="1C11AF"/>
              </a:solidFill>
              <a:latin typeface="Arial" panose="020B0604020202020204" pitchFamily="34" charset="0"/>
              <a:cs typeface="Arial" panose="020B0604020202020204" pitchFamily="34" charset="0"/>
            </a:endParaRPr>
          </a:p>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và</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đời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sống</a:t>
            </a:r>
            <a:r>
              <a:rPr lang="en-US" sz="3200" dirty="0">
                <a:solidFill>
                  <a:srgbClr val="1C11AF"/>
                </a:solidFill>
                <a:latin typeface="Arial" panose="020B0604020202020204" pitchFamily="34" charset="0"/>
                <a:cs typeface="Arial" panose="020B0604020202020204" pitchFamily="34" charset="0"/>
              </a:rPr>
              <a:t>.</a:t>
            </a:r>
            <a:endParaRPr lang="en-US" dirty="0"/>
          </a:p>
        </p:txBody>
      </p:sp>
      <p:sp>
        <p:nvSpPr>
          <p:cNvPr id="3" name="Rectangle 2">
            <a:extLst>
              <a:ext uri="{FF2B5EF4-FFF2-40B4-BE49-F238E27FC236}">
                <a16:creationId xmlns:a16="http://schemas.microsoft.com/office/drawing/2014/main" id="{94BA3590-0FC1-4AF5-8AF5-CD35CC3F926C}"/>
              </a:ext>
            </a:extLst>
          </p:cNvPr>
          <p:cNvSpPr/>
          <p:nvPr/>
        </p:nvSpPr>
        <p:spPr>
          <a:xfrm>
            <a:off x="266712" y="3429000"/>
            <a:ext cx="11370050" cy="1077218"/>
          </a:xfrm>
          <a:prstGeom prst="rect">
            <a:avLst/>
          </a:prstGeom>
        </p:spPr>
        <p:txBody>
          <a:bodyPr wrap="square">
            <a:spAutoFit/>
          </a:bodyPr>
          <a:lstStyle/>
          <a:p>
            <a:pPr algn="just"/>
            <a:r>
              <a:rPr lang="en-US" sz="3200"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Địa</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hình</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bị</a:t>
            </a:r>
            <a:r>
              <a:rPr lang="en-US" sz="3200" b="1" dirty="0">
                <a:solidFill>
                  <a:srgbClr val="1C11AF"/>
                </a:solidFill>
                <a:latin typeface="Arial" panose="020B0604020202020204" pitchFamily="34" charset="0"/>
                <a:cs typeface="Arial" panose="020B0604020202020204" pitchFamily="34" charset="0"/>
              </a:rPr>
              <a:t> chia </a:t>
            </a:r>
            <a:r>
              <a:rPr lang="en-US" sz="3200" b="1" dirty="0" err="1">
                <a:solidFill>
                  <a:srgbClr val="1C11AF"/>
                </a:solidFill>
                <a:latin typeface="Arial" panose="020B0604020202020204" pitchFamily="34" charset="0"/>
                <a:cs typeface="Arial" panose="020B0604020202020204" pitchFamily="34" charset="0"/>
              </a:rPr>
              <a:t>cắt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mạnh</a:t>
            </a:r>
            <a:r>
              <a:rPr lang="en-US" sz="3200" b="1" dirty="0">
                <a:solidFill>
                  <a:srgbClr val="1C11AF"/>
                </a:solidFill>
                <a:latin typeface="Arial" panose="020B0604020202020204" pitchFamily="34" charset="0"/>
                <a:cs typeface="Arial" panose="020B0604020202020204" pitchFamily="34" charset="0"/>
              </a:rPr>
              <a:t> </a:t>
            </a:r>
            <a:r>
              <a:rPr lang="en-US" sz="3200" dirty="0">
                <a:solidFill>
                  <a:srgbClr val="1C11AF"/>
                </a:solidFill>
                <a:latin typeface="Arial" panose="020B0604020202020204" pitchFamily="34" charset="0"/>
                <a:cs typeface="Arial" panose="020B0604020202020204" pitchFamily="34" charset="0"/>
              </a:rPr>
              <a:t>=&gt; </a:t>
            </a:r>
            <a:r>
              <a:rPr lang="en-US" sz="3200" dirty="0" err="1">
                <a:solidFill>
                  <a:srgbClr val="1C11AF"/>
                </a:solidFill>
                <a:latin typeface="Arial" panose="020B0604020202020204" pitchFamily="34" charset="0"/>
                <a:cs typeface="Arial" panose="020B0604020202020204" pitchFamily="34" charset="0"/>
              </a:rPr>
              <a:t>khi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khai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thác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cần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chú</a:t>
            </a:r>
            <a:r>
              <a:rPr lang="en-US" sz="3200" dirty="0">
                <a:solidFill>
                  <a:srgbClr val="1C11AF"/>
                </a:solidFill>
                <a:latin typeface="Arial" panose="020B0604020202020204" pitchFamily="34" charset="0"/>
                <a:cs typeface="Arial" panose="020B0604020202020204" pitchFamily="34" charset="0"/>
              </a:rPr>
              <a:t> ý </a:t>
            </a:r>
            <a:r>
              <a:rPr lang="en-US" sz="3200" dirty="0" err="1">
                <a:solidFill>
                  <a:srgbClr val="1C11AF"/>
                </a:solidFill>
                <a:latin typeface="Arial" panose="020B0604020202020204" pitchFamily="34" charset="0"/>
                <a:cs typeface="Arial" panose="020B0604020202020204" pitchFamily="34" charset="0"/>
              </a:rPr>
              <a:t>vấn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đề</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chống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xói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mòn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sạt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lở</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đất</a:t>
            </a:r>
            <a:r>
              <a:rPr lang="en-US" sz="3200" dirty="0">
                <a:solidFill>
                  <a:srgbClr val="1C11A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911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pic>
        <p:nvPicPr>
          <p:cNvPr id="3" name="Picture 2">
            <a:extLst>
              <a:ext uri="{FF2B5EF4-FFF2-40B4-BE49-F238E27FC236}">
                <a16:creationId xmlns:a16="http://schemas.microsoft.com/office/drawing/2014/main" id="{9E6313C3-14EC-436F-80F7-82BF5A41C77D}"/>
              </a:ext>
            </a:extLst>
          </p:cNvPr>
          <p:cNvPicPr>
            <a:picLocks noChangeAspect="1"/>
          </p:cNvPicPr>
          <p:nvPr/>
        </p:nvPicPr>
        <p:blipFill>
          <a:blip r:embed="rId3"/>
          <a:stretch>
            <a:fillRect/>
          </a:stretch>
        </p:blipFill>
        <p:spPr>
          <a:xfrm>
            <a:off x="5344757" y="106021"/>
            <a:ext cx="6776852" cy="6728446"/>
          </a:xfrm>
          <a:prstGeom prst="rect">
            <a:avLst/>
          </a:prstGeom>
        </p:spPr>
      </p:pic>
      <p:sp>
        <p:nvSpPr>
          <p:cNvPr id="5" name="TextBox 4">
            <a:extLst>
              <a:ext uri="{FF2B5EF4-FFF2-40B4-BE49-F238E27FC236}">
                <a16:creationId xmlns:a16="http://schemas.microsoft.com/office/drawing/2014/main" id="{86026943-4C7C-41DB-B7E6-CD869F8792E2}"/>
              </a:ext>
            </a:extLst>
          </p:cNvPr>
          <p:cNvSpPr txBox="1"/>
          <p:nvPr/>
        </p:nvSpPr>
        <p:spPr>
          <a:xfrm>
            <a:off x="176590" y="805310"/>
            <a:ext cx="5226505" cy="1077218"/>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Nguồn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khoáng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sản</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phong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phú</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trữ</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lượng</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lớn</a:t>
            </a:r>
            <a:endParaRPr lang="en-US" sz="3200" b="1" dirty="0">
              <a:solidFill>
                <a:srgbClr val="1C11A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93FD8F-B4EF-4F71-B9C0-91FFA0B26714}"/>
              </a:ext>
            </a:extLst>
          </p:cNvPr>
          <p:cNvSpPr txBox="1"/>
          <p:nvPr/>
        </p:nvSpPr>
        <p:spPr>
          <a:xfrm>
            <a:off x="66262" y="2077529"/>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err="1">
                <a:solidFill>
                  <a:srgbClr val="1C11AF"/>
                </a:solidFill>
                <a:latin typeface="Arial" panose="020B0604020202020204" pitchFamily="34" charset="0"/>
                <a:cs typeface="Arial" panose="020B0604020202020204" pitchFamily="34" charset="0"/>
              </a:rPr>
              <a:t>Dầu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mỏ</a:t>
            </a:r>
            <a:r>
              <a:rPr lang="en-US" sz="3200" b="1" dirty="0">
                <a:solidFill>
                  <a:srgbClr val="1C11AF"/>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BD5176C9-DEE3-4F61-AF70-5B5C269EEBE2}"/>
              </a:ext>
            </a:extLst>
          </p:cNvPr>
          <p:cNvSpPr txBox="1"/>
          <p:nvPr/>
        </p:nvSpPr>
        <p:spPr>
          <a:xfrm>
            <a:off x="66262" y="2634826"/>
            <a:ext cx="5683744" cy="1077218"/>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 </a:t>
            </a:r>
            <a:r>
              <a:rPr lang="en-US" sz="3200" dirty="0" err="1">
                <a:solidFill>
                  <a:srgbClr val="1C11AF"/>
                </a:solidFill>
                <a:latin typeface="Arial" panose="020B0604020202020204" pitchFamily="34" charset="0"/>
                <a:cs typeface="Arial" panose="020B0604020202020204" pitchFamily="34" charset="0"/>
              </a:rPr>
              <a:t>Tây</a:t>
            </a:r>
            <a:r>
              <a:rPr lang="en-US" sz="3200" dirty="0">
                <a:solidFill>
                  <a:srgbClr val="1C11AF"/>
                </a:solidFill>
                <a:latin typeface="Arial" panose="020B0604020202020204" pitchFamily="34" charset="0"/>
                <a:cs typeface="Arial" panose="020B0604020202020204" pitchFamily="34" charset="0"/>
              </a:rPr>
              <a:t> Á: </a:t>
            </a:r>
            <a:r>
              <a:rPr lang="en-US" sz="3200" dirty="0" err="1">
                <a:solidFill>
                  <a:srgbClr val="1C11AF"/>
                </a:solidFill>
                <a:latin typeface="Arial" panose="020B0604020202020204" pitchFamily="34" charset="0"/>
                <a:cs typeface="Arial" panose="020B0604020202020204" pitchFamily="34" charset="0"/>
              </a:rPr>
              <a:t>vịnh</a:t>
            </a:r>
            <a:r>
              <a:rPr lang="en-US" sz="3200" dirty="0">
                <a:solidFill>
                  <a:srgbClr val="1C11AF"/>
                </a:solidFill>
                <a:latin typeface="Arial" panose="020B0604020202020204" pitchFamily="34" charset="0"/>
                <a:cs typeface="Arial" panose="020B0604020202020204" pitchFamily="34" charset="0"/>
              </a:rPr>
              <a:t> Pec-</a:t>
            </a:r>
            <a:r>
              <a:rPr lang="en-US" sz="3200" dirty="0" err="1">
                <a:solidFill>
                  <a:srgbClr val="1C11AF"/>
                </a:solidFill>
                <a:latin typeface="Arial" panose="020B0604020202020204" pitchFamily="34" charset="0"/>
                <a:cs typeface="Arial" panose="020B0604020202020204" pitchFamily="34" charset="0"/>
              </a:rPr>
              <a:t>xich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hồ</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Cax</a:t>
            </a:r>
            <a:r>
              <a:rPr lang="en-US" sz="3200" dirty="0">
                <a:solidFill>
                  <a:srgbClr val="1C11AF"/>
                </a:solidFill>
                <a:latin typeface="Arial" panose="020B0604020202020204" pitchFamily="34" charset="0"/>
                <a:cs typeface="Arial" panose="020B0604020202020204" pitchFamily="34" charset="0"/>
              </a:rPr>
              <a:t>-pi</a:t>
            </a:r>
          </a:p>
        </p:txBody>
      </p:sp>
      <p:sp>
        <p:nvSpPr>
          <p:cNvPr id="2" name="Oval 1">
            <a:extLst>
              <a:ext uri="{FF2B5EF4-FFF2-40B4-BE49-F238E27FC236}">
                <a16:creationId xmlns:a16="http://schemas.microsoft.com/office/drawing/2014/main" id="{F13E9608-7776-465B-9668-62E3ADA244F2}"/>
              </a:ext>
            </a:extLst>
          </p:cNvPr>
          <p:cNvSpPr/>
          <p:nvPr/>
        </p:nvSpPr>
        <p:spPr>
          <a:xfrm rot="1752968">
            <a:off x="6184198" y="2004038"/>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8E275F-F70E-4937-9222-5BECB3790C2D}"/>
              </a:ext>
            </a:extLst>
          </p:cNvPr>
          <p:cNvSpPr/>
          <p:nvPr/>
        </p:nvSpPr>
        <p:spPr>
          <a:xfrm rot="3879106">
            <a:off x="5952655" y="3499900"/>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Pec-xich </a:t>
            </a:r>
            <a:endParaRPr lang="en-US" b="1"/>
          </a:p>
        </p:txBody>
      </p:sp>
      <p:sp>
        <p:nvSpPr>
          <p:cNvPr id="15" name="Rectangle 14">
            <a:extLst>
              <a:ext uri="{FF2B5EF4-FFF2-40B4-BE49-F238E27FC236}">
                <a16:creationId xmlns:a16="http://schemas.microsoft.com/office/drawing/2014/main" id="{529D1FAB-A1EB-4D78-A5F1-5EC617482D22}"/>
              </a:ext>
            </a:extLst>
          </p:cNvPr>
          <p:cNvSpPr/>
          <p:nvPr/>
        </p:nvSpPr>
        <p:spPr>
          <a:xfrm rot="17699679">
            <a:off x="6339131" y="2267963"/>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Cax-pi </a:t>
            </a:r>
            <a:endParaRPr lang="en-US" b="1"/>
          </a:p>
        </p:txBody>
      </p:sp>
      <p:sp>
        <p:nvSpPr>
          <p:cNvPr id="16" name="Oval 15">
            <a:extLst>
              <a:ext uri="{FF2B5EF4-FFF2-40B4-BE49-F238E27FC236}">
                <a16:creationId xmlns:a16="http://schemas.microsoft.com/office/drawing/2014/main" id="{3283658F-0F34-46FA-BEDC-C3FACB29474B}"/>
              </a:ext>
            </a:extLst>
          </p:cNvPr>
          <p:cNvSpPr/>
          <p:nvPr/>
        </p:nvSpPr>
        <p:spPr>
          <a:xfrm rot="4436458">
            <a:off x="9433851" y="4327479"/>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E335FE-CB13-4F27-A9C8-5351DAC48C39}"/>
              </a:ext>
            </a:extLst>
          </p:cNvPr>
          <p:cNvSpPr txBox="1"/>
          <p:nvPr/>
        </p:nvSpPr>
        <p:spPr>
          <a:xfrm>
            <a:off x="124519" y="3684566"/>
            <a:ext cx="4420221" cy="584775"/>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 </a:t>
            </a:r>
            <a:r>
              <a:rPr lang="en-US" sz="3200" dirty="0" err="1">
                <a:solidFill>
                  <a:srgbClr val="1C11AF"/>
                </a:solidFill>
                <a:latin typeface="Arial" panose="020B0604020202020204" pitchFamily="34" charset="0"/>
                <a:cs typeface="Arial" panose="020B0604020202020204" pitchFamily="34" charset="0"/>
              </a:rPr>
              <a:t>Đông</a:t>
            </a:r>
            <a:r>
              <a:rPr lang="en-US" sz="3200" dirty="0">
                <a:solidFill>
                  <a:srgbClr val="1C11AF"/>
                </a:solidFill>
                <a:latin typeface="Arial" panose="020B0604020202020204" pitchFamily="34" charset="0"/>
                <a:cs typeface="Arial" panose="020B0604020202020204" pitchFamily="34" charset="0"/>
              </a:rPr>
              <a:t> Nam Á</a:t>
            </a:r>
          </a:p>
        </p:txBody>
      </p:sp>
      <p:sp>
        <p:nvSpPr>
          <p:cNvPr id="18" name="TextBox 17">
            <a:extLst>
              <a:ext uri="{FF2B5EF4-FFF2-40B4-BE49-F238E27FC236}">
                <a16:creationId xmlns:a16="http://schemas.microsoft.com/office/drawing/2014/main" id="{F27202BD-EFFA-4EF7-A3ED-C6D203CA01F0}"/>
              </a:ext>
            </a:extLst>
          </p:cNvPr>
          <p:cNvSpPr txBox="1"/>
          <p:nvPr/>
        </p:nvSpPr>
        <p:spPr>
          <a:xfrm>
            <a:off x="66262" y="4310896"/>
            <a:ext cx="5297935" cy="1569660"/>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a:solidFill>
                  <a:srgbClr val="1C11AF"/>
                </a:solidFill>
                <a:latin typeface="Arial" panose="020B0604020202020204" pitchFamily="34" charset="0"/>
                <a:cs typeface="Arial" panose="020B0604020202020204" pitchFamily="34" charset="0"/>
              </a:rPr>
              <a:t>Than</a:t>
            </a:r>
            <a:r>
              <a:rPr lang="en-US" sz="3200" dirty="0">
                <a:solidFill>
                  <a:srgbClr val="1C11AF"/>
                </a:solidFill>
                <a:latin typeface="Arial" panose="020B0604020202020204" pitchFamily="34" charset="0"/>
                <a:cs typeface="Arial" panose="020B0604020202020204" pitchFamily="34" charset="0"/>
              </a:rPr>
              <a:t>: CN Trung Xi-bi-a, ĐB </a:t>
            </a:r>
            <a:r>
              <a:rPr lang="en-US" sz="3200" dirty="0" err="1">
                <a:solidFill>
                  <a:srgbClr val="1C11AF"/>
                </a:solidFill>
                <a:latin typeface="Arial" panose="020B0604020202020204" pitchFamily="34" charset="0"/>
                <a:cs typeface="Arial" panose="020B0604020202020204" pitchFamily="34" charset="0"/>
              </a:rPr>
              <a:t>Tây</a:t>
            </a:r>
            <a:r>
              <a:rPr lang="en-US" sz="3200" dirty="0">
                <a:solidFill>
                  <a:srgbClr val="1C11AF"/>
                </a:solidFill>
                <a:latin typeface="Arial" panose="020B0604020202020204" pitchFamily="34" charset="0"/>
                <a:cs typeface="Arial" panose="020B0604020202020204" pitchFamily="34" charset="0"/>
              </a:rPr>
              <a:t> Xi-bi-a, </a:t>
            </a:r>
            <a:r>
              <a:rPr lang="en-US" sz="3200" dirty="0" err="1">
                <a:solidFill>
                  <a:srgbClr val="1C11AF"/>
                </a:solidFill>
                <a:latin typeface="Arial" panose="020B0604020202020204" pitchFamily="34" charset="0"/>
                <a:cs typeface="Arial" panose="020B0604020202020204" pitchFamily="34" charset="0"/>
              </a:rPr>
              <a:t>khu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vực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Đông</a:t>
            </a:r>
            <a:r>
              <a:rPr lang="en-US" sz="3200" dirty="0">
                <a:solidFill>
                  <a:srgbClr val="1C11AF"/>
                </a:solidFill>
                <a:latin typeface="Arial" panose="020B0604020202020204" pitchFamily="34" charset="0"/>
                <a:cs typeface="Arial" panose="020B0604020202020204" pitchFamily="34" charset="0"/>
              </a:rPr>
              <a:t> Á, </a:t>
            </a:r>
            <a:r>
              <a:rPr lang="en-US" sz="3200" dirty="0" err="1">
                <a:solidFill>
                  <a:srgbClr val="1C11AF"/>
                </a:solidFill>
                <a:latin typeface="Arial" panose="020B0604020202020204" pitchFamily="34" charset="0"/>
                <a:cs typeface="Arial" panose="020B0604020202020204" pitchFamily="34" charset="0"/>
              </a:rPr>
              <a:t>Bắc</a:t>
            </a:r>
            <a:r>
              <a:rPr lang="en-US" sz="3200" dirty="0">
                <a:solidFill>
                  <a:srgbClr val="1C11AF"/>
                </a:solidFill>
                <a:latin typeface="Arial" panose="020B0604020202020204" pitchFamily="34" charset="0"/>
                <a:cs typeface="Arial" panose="020B0604020202020204" pitchFamily="34" charset="0"/>
              </a:rPr>
              <a:t> Á</a:t>
            </a:r>
          </a:p>
        </p:txBody>
      </p:sp>
      <p:sp>
        <p:nvSpPr>
          <p:cNvPr id="19" name="TextBox 18">
            <a:extLst>
              <a:ext uri="{FF2B5EF4-FFF2-40B4-BE49-F238E27FC236}">
                <a16:creationId xmlns:a16="http://schemas.microsoft.com/office/drawing/2014/main" id="{CD0A4F68-947B-4CFF-B262-EE13268CDE2A}"/>
              </a:ext>
            </a:extLst>
          </p:cNvPr>
          <p:cNvSpPr txBox="1"/>
          <p:nvPr/>
        </p:nvSpPr>
        <p:spPr>
          <a:xfrm>
            <a:off x="66262" y="6052690"/>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b="1" dirty="0" err="1">
                <a:solidFill>
                  <a:srgbClr val="1C11AF"/>
                </a:solidFill>
                <a:latin typeface="Arial" panose="020B0604020202020204" pitchFamily="34" charset="0"/>
                <a:cs typeface="Arial" panose="020B0604020202020204" pitchFamily="34" charset="0"/>
              </a:rPr>
              <a:t>Sắt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Đông</a:t>
            </a:r>
            <a:r>
              <a:rPr lang="en-US" sz="3200" dirty="0">
                <a:solidFill>
                  <a:srgbClr val="1C11AF"/>
                </a:solidFill>
                <a:latin typeface="Arial" panose="020B0604020202020204" pitchFamily="34" charset="0"/>
                <a:cs typeface="Arial" panose="020B0604020202020204" pitchFamily="34" charset="0"/>
              </a:rPr>
              <a:t> Á, Nam Á</a:t>
            </a:r>
          </a:p>
        </p:txBody>
      </p:sp>
      <p:sp>
        <p:nvSpPr>
          <p:cNvPr id="7" name="Oval 6">
            <a:extLst>
              <a:ext uri="{FF2B5EF4-FFF2-40B4-BE49-F238E27FC236}">
                <a16:creationId xmlns:a16="http://schemas.microsoft.com/office/drawing/2014/main" id="{08D3F8B7-2C52-D84C-3A18-B37DF5C52239}"/>
              </a:ext>
            </a:extLst>
          </p:cNvPr>
          <p:cNvSpPr/>
          <p:nvPr/>
        </p:nvSpPr>
        <p:spPr>
          <a:xfrm>
            <a:off x="7573697" y="1320800"/>
            <a:ext cx="1959770" cy="10577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CC1336-27C4-21C5-224D-D3C3482AA526}"/>
              </a:ext>
            </a:extLst>
          </p:cNvPr>
          <p:cNvSpPr/>
          <p:nvPr/>
        </p:nvSpPr>
        <p:spPr>
          <a:xfrm>
            <a:off x="9764979" y="2077529"/>
            <a:ext cx="1289812" cy="11318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25A94DF-749B-558C-F60F-0190D874F001}"/>
              </a:ext>
            </a:extLst>
          </p:cNvPr>
          <p:cNvSpPr/>
          <p:nvPr/>
        </p:nvSpPr>
        <p:spPr>
          <a:xfrm>
            <a:off x="7385538" y="3985846"/>
            <a:ext cx="1101496" cy="12413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01C07F-83E8-769F-E1F2-DF122B764486}"/>
              </a:ext>
            </a:extLst>
          </p:cNvPr>
          <p:cNvSpPr/>
          <p:nvPr/>
        </p:nvSpPr>
        <p:spPr>
          <a:xfrm>
            <a:off x="9688578" y="345399"/>
            <a:ext cx="1289812" cy="11318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4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2" grpId="0" animBg="1"/>
      <p:bldP spid="16" grpId="0" animBg="1"/>
      <p:bldP spid="17" grpId="0"/>
      <p:bldP spid="18" grpId="0"/>
      <p:bldP spid="19" grpId="0"/>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pic>
        <p:nvPicPr>
          <p:cNvPr id="3" name="Picture 2">
            <a:extLst>
              <a:ext uri="{FF2B5EF4-FFF2-40B4-BE49-F238E27FC236}">
                <a16:creationId xmlns:a16="http://schemas.microsoft.com/office/drawing/2014/main" id="{9E6313C3-14EC-436F-80F7-82BF5A41C77D}"/>
              </a:ext>
            </a:extLst>
          </p:cNvPr>
          <p:cNvPicPr>
            <a:picLocks noChangeAspect="1"/>
          </p:cNvPicPr>
          <p:nvPr/>
        </p:nvPicPr>
        <p:blipFill>
          <a:blip r:embed="rId2"/>
          <a:stretch>
            <a:fillRect/>
          </a:stretch>
        </p:blipFill>
        <p:spPr>
          <a:xfrm>
            <a:off x="5344757" y="106021"/>
            <a:ext cx="6776852" cy="6728446"/>
          </a:xfrm>
          <a:prstGeom prst="rect">
            <a:avLst/>
          </a:prstGeom>
        </p:spPr>
      </p:pic>
      <p:sp>
        <p:nvSpPr>
          <p:cNvPr id="5" name="TextBox 4">
            <a:extLst>
              <a:ext uri="{FF2B5EF4-FFF2-40B4-BE49-F238E27FC236}">
                <a16:creationId xmlns:a16="http://schemas.microsoft.com/office/drawing/2014/main" id="{86026943-4C7C-41DB-B7E6-CD869F8792E2}"/>
              </a:ext>
            </a:extLst>
          </p:cNvPr>
          <p:cNvSpPr txBox="1"/>
          <p:nvPr/>
        </p:nvSpPr>
        <p:spPr>
          <a:xfrm>
            <a:off x="259716" y="1256573"/>
            <a:ext cx="4797287" cy="1569660"/>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Cơ</a:t>
            </a:r>
            <a:r>
              <a:rPr lang="en-US" sz="3200" dirty="0">
                <a:solidFill>
                  <a:srgbClr val="1C11AF"/>
                </a:solidFill>
                <a:latin typeface="Arial" panose="020B0604020202020204" pitchFamily="34" charset="0"/>
                <a:cs typeface="Arial" panose="020B0604020202020204" pitchFamily="34" charset="0"/>
              </a:rPr>
              <a:t> s</a:t>
            </a:r>
            <a:r>
              <a:rPr lang="vi-VN" sz="3200" dirty="0">
                <a:solidFill>
                  <a:srgbClr val="1C11AF"/>
                </a:solidFill>
                <a:cs typeface="Arial" panose="020B0604020202020204" pitchFamily="34" charset="0"/>
              </a:rPr>
              <a:t>ở</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phát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triển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ngành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khai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thác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chế</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biến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và</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xuất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khẩu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khoáng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sản</a:t>
            </a:r>
            <a:endParaRPr lang="en-US" sz="3200" dirty="0">
              <a:solidFill>
                <a:srgbClr val="1C11A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840B474-19E4-4531-9C17-4388C0C8C56F}"/>
              </a:ext>
            </a:extLst>
          </p:cNvPr>
          <p:cNvSpPr txBox="1"/>
          <p:nvPr/>
        </p:nvSpPr>
        <p:spPr>
          <a:xfrm>
            <a:off x="259716" y="2993756"/>
            <a:ext cx="4797287" cy="1569660"/>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Cung </a:t>
            </a:r>
            <a:r>
              <a:rPr lang="en-US" sz="3200" dirty="0" err="1">
                <a:solidFill>
                  <a:srgbClr val="1C11AF"/>
                </a:solidFill>
                <a:latin typeface="Arial" panose="020B0604020202020204" pitchFamily="34" charset="0"/>
                <a:cs typeface="Arial" panose="020B0604020202020204" pitchFamily="34" charset="0"/>
              </a:rPr>
              <a:t>cấp</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nguyên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liệu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cho</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các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ngành</a:t>
            </a:r>
            <a:r>
              <a:rPr lang="en-US" sz="3200" dirty="0">
                <a:solidFill>
                  <a:srgbClr val="1C11AF"/>
                </a:solidFill>
                <a:latin typeface="Arial" panose="020B0604020202020204" pitchFamily="34" charset="0"/>
                <a:cs typeface="Arial" panose="020B0604020202020204" pitchFamily="34" charset="0"/>
              </a:rPr>
              <a:t> CN: </a:t>
            </a:r>
            <a:r>
              <a:rPr lang="en-US" sz="3200" dirty="0" err="1">
                <a:solidFill>
                  <a:srgbClr val="1C11AF"/>
                </a:solidFill>
                <a:latin typeface="Arial" panose="020B0604020202020204" pitchFamily="34" charset="0"/>
                <a:cs typeface="Arial" panose="020B0604020202020204" pitchFamily="34" charset="0"/>
              </a:rPr>
              <a:t>sản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xuất</a:t>
            </a:r>
            <a:r>
              <a:rPr lang="en-US" sz="3200" dirty="0">
                <a:solidFill>
                  <a:srgbClr val="1C11AF"/>
                </a:solidFill>
                <a:latin typeface="Arial" panose="020B0604020202020204" pitchFamily="34" charset="0"/>
                <a:cs typeface="Arial" panose="020B0604020202020204" pitchFamily="34" charset="0"/>
              </a:rPr>
              <a:t> ô </a:t>
            </a:r>
            <a:r>
              <a:rPr lang="en-US" sz="3200" dirty="0" err="1">
                <a:solidFill>
                  <a:srgbClr val="1C11AF"/>
                </a:solidFill>
                <a:latin typeface="Arial" panose="020B0604020202020204" pitchFamily="34" charset="0"/>
                <a:cs typeface="Arial" panose="020B0604020202020204" pitchFamily="34" charset="0"/>
              </a:rPr>
              <a:t>tô,luyện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kim</a:t>
            </a:r>
            <a:r>
              <a:rPr lang="en-US" sz="3200" dirty="0">
                <a:solidFill>
                  <a:srgbClr val="1C11AF"/>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BE2F6210-5E41-4F7D-B563-2AA42131CA04}"/>
              </a:ext>
            </a:extLst>
          </p:cNvPr>
          <p:cNvSpPr txBox="1"/>
          <p:nvPr/>
        </p:nvSpPr>
        <p:spPr>
          <a:xfrm>
            <a:off x="259715" y="4932189"/>
            <a:ext cx="4797287" cy="1077218"/>
          </a:xfrm>
          <a:prstGeom prst="rect">
            <a:avLst/>
          </a:prstGeom>
          <a:noFill/>
        </p:spPr>
        <p:txBody>
          <a:bodyPr wrap="square" rtlCol="0">
            <a:spAutoFit/>
          </a:bodyPr>
          <a:lstStyle/>
          <a:p>
            <a:r>
              <a:rPr lang="en-US" sz="3200" b="1" dirty="0">
                <a:solidFill>
                  <a:srgbClr val="1C11AF"/>
                </a:solidFill>
                <a:latin typeface="Arial" panose="020B0604020202020204" pitchFamily="34" charset="0"/>
                <a:cs typeface="Arial" panose="020B0604020202020204" pitchFamily="34" charset="0"/>
              </a:rPr>
              <a:t>=&gt; </a:t>
            </a:r>
            <a:r>
              <a:rPr lang="en-US" sz="3200" b="1" dirty="0" err="1">
                <a:solidFill>
                  <a:srgbClr val="1C11AF"/>
                </a:solidFill>
                <a:latin typeface="Arial" panose="020B0604020202020204" pitchFamily="34" charset="0"/>
                <a:cs typeface="Arial" panose="020B0604020202020204" pitchFamily="34" charset="0"/>
              </a:rPr>
              <a:t>Thúc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đẩy</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sự</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phát</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triển</a:t>
            </a:r>
            <a:r>
              <a:rPr lang="en-US" sz="3200" b="1" dirty="0">
                <a:solidFill>
                  <a:srgbClr val="1C11AF"/>
                </a:solidFill>
                <a:latin typeface="Arial" panose="020B0604020202020204" pitchFamily="34" charset="0"/>
                <a:cs typeface="Arial" panose="020B0604020202020204" pitchFamily="34" charset="0"/>
              </a:rPr>
              <a:t> KT </a:t>
            </a:r>
            <a:r>
              <a:rPr lang="en-US" sz="3200" b="1" dirty="0" err="1">
                <a:solidFill>
                  <a:srgbClr val="1C11AF"/>
                </a:solidFill>
                <a:latin typeface="Arial" panose="020B0604020202020204" pitchFamily="34" charset="0"/>
                <a:cs typeface="Arial" panose="020B0604020202020204" pitchFamily="34" charset="0"/>
              </a:rPr>
              <a:t>nhiều</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quốc</a:t>
            </a: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gia</a:t>
            </a:r>
            <a:endParaRPr lang="en-US" sz="3200" b="1"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7595B7DC-2B50-4B91-9019-C52C0F8339B0}"/>
              </a:ext>
            </a:extLst>
          </p:cNvPr>
          <p:cNvSpPr/>
          <p:nvPr/>
        </p:nvSpPr>
        <p:spPr>
          <a:xfrm>
            <a:off x="1333046" y="570016"/>
            <a:ext cx="9817883" cy="3526971"/>
          </a:xfrm>
          <a:prstGeom prst="wedgeRoundRectCallout">
            <a:avLst>
              <a:gd name="adj1" fmla="val -46774"/>
              <a:gd name="adj2" fmla="val 102564"/>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AE3167-C674-429F-9A79-53087C005E2E}"/>
              </a:ext>
            </a:extLst>
          </p:cNvPr>
          <p:cNvSpPr/>
          <p:nvPr/>
        </p:nvSpPr>
        <p:spPr>
          <a:xfrm>
            <a:off x="1848592" y="889136"/>
            <a:ext cx="9444842" cy="2690417"/>
          </a:xfrm>
          <a:prstGeom prst="rect">
            <a:avLst/>
          </a:prstGeom>
        </p:spPr>
        <p:txBody>
          <a:bodyPr wrap="square">
            <a:spAutoFit/>
          </a:bodyPr>
          <a:lstStyle/>
          <a:p>
            <a:pPr>
              <a:lnSpc>
                <a:spcPct val="120000"/>
              </a:lnSpc>
              <a:spcAft>
                <a:spcPts val="0"/>
              </a:spcAft>
            </a:pPr>
            <a:r>
              <a:rPr lang="en-US" sz="3600">
                <a:solidFill>
                  <a:srgbClr val="FF0066"/>
                </a:solidFill>
                <a:latin typeface="Arial" panose="020B0604020202020204" pitchFamily="34" charset="0"/>
                <a:ea typeface="Calibri" panose="020F0502020204030204" pitchFamily="34" charset="0"/>
                <a:cs typeface="Arial" panose="020B0604020202020204" pitchFamily="34" charset="0"/>
              </a:rPr>
              <a:t>Việc khai thác khoáng sản quá mức gây ra những hậu quả gì? Chúng ta cần khai thác sử dụng nguồn tài nguyên này như thế nào? Liên hệ với Việt Nam?</a:t>
            </a:r>
            <a:endParaRPr lang="en-US" sz="3600">
              <a:solidFill>
                <a:srgbClr val="FF006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 descr="Ảnh Động Powerpoint Đẹp ❤️ Tải 777+ Hình Động PPT Cute">
            <a:extLst>
              <a:ext uri="{FF2B5EF4-FFF2-40B4-BE49-F238E27FC236}">
                <a16:creationId xmlns:a16="http://schemas.microsoft.com/office/drawing/2014/main" id="{43EBDC39-1951-4798-B0A0-99C946C694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812100"/>
            <a:ext cx="1889879" cy="182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id="{A9512F2F-F94C-43C7-B659-139037FB2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28" y="76200"/>
            <a:ext cx="552407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_image001%25255B4%25255D">
            <a:extLst>
              <a:ext uri="{FF2B5EF4-FFF2-40B4-BE49-F238E27FC236}">
                <a16:creationId xmlns:a16="http://schemas.microsoft.com/office/drawing/2014/main" id="{D4157619-C1B0-426E-9896-252E65D72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865" y="3581400"/>
            <a:ext cx="547612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s366037_mo_da_suoi_vien">
            <a:extLst>
              <a:ext uri="{FF2B5EF4-FFF2-40B4-BE49-F238E27FC236}">
                <a16:creationId xmlns:a16="http://schemas.microsoft.com/office/drawing/2014/main" id="{AEF92F75-CB6A-43E6-99F4-70046013E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28" y="3581400"/>
            <a:ext cx="552407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s899841_images858461_vang_danh_1">
            <a:extLst>
              <a:ext uri="{FF2B5EF4-FFF2-40B4-BE49-F238E27FC236}">
                <a16:creationId xmlns:a16="http://schemas.microsoft.com/office/drawing/2014/main" id="{C624A304-4C4F-433C-A9B6-F5B89A212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865" y="76200"/>
            <a:ext cx="5476126"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DCDAE9-0FE1-4901-A7A7-356B5B4A05FA}"/>
              </a:ext>
            </a:extLst>
          </p:cNvPr>
          <p:cNvSpPr/>
          <p:nvPr/>
        </p:nvSpPr>
        <p:spPr>
          <a:xfrm>
            <a:off x="500009" y="3165901"/>
            <a:ext cx="11191982" cy="830997"/>
          </a:xfrm>
          <a:prstGeom prst="rect">
            <a:avLst/>
          </a:prstGeom>
          <a:solidFill>
            <a:schemeClr val="bg1"/>
          </a:solidFill>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T</a:t>
            </a:r>
            <a:r>
              <a:rPr lang="vi-VN" sz="2400">
                <a:solidFill>
                  <a:srgbClr val="00B050"/>
                </a:solidFill>
                <a:latin typeface="Arial" panose="020B0604020202020204" pitchFamily="34" charset="0"/>
                <a:cs typeface="Arial" panose="020B0604020202020204" pitchFamily="34" charset="0"/>
              </a:rPr>
              <a:t>rong quá trình khai thác khoáng sản cần chú ý bảo vệ, sử dụng tiết kiệm hiệu quả, hạn chế tối đa ô nhiễm môi trường.</a:t>
            </a: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phu si">
            <a:extLst>
              <a:ext uri="{FF2B5EF4-FFF2-40B4-BE49-F238E27FC236}">
                <a16:creationId xmlns:a16="http://schemas.microsoft.com/office/drawing/2014/main" id="{9CF0C405-8F3E-4E05-A4B9-DCCF673737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25490"/>
            <a:ext cx="5708400" cy="385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mountain, sky, outdoor, snow&#10;&#10;Description automatically generated">
            <a:extLst>
              <a:ext uri="{FF2B5EF4-FFF2-40B4-BE49-F238E27FC236}">
                <a16:creationId xmlns:a16="http://schemas.microsoft.com/office/drawing/2014/main" id="{10ECD321-A47F-46E4-AB00-6A324062D767}"/>
              </a:ext>
            </a:extLst>
          </p:cNvPr>
          <p:cNvPicPr>
            <a:picLocks noChangeAspect="1"/>
          </p:cNvPicPr>
          <p:nvPr/>
        </p:nvPicPr>
        <p:blipFill>
          <a:blip r:embed="rId3"/>
          <a:stretch>
            <a:fillRect/>
          </a:stretch>
        </p:blipFill>
        <p:spPr>
          <a:xfrm>
            <a:off x="5864979" y="525491"/>
            <a:ext cx="5935135" cy="3857128"/>
          </a:xfrm>
          <a:prstGeom prst="rect">
            <a:avLst/>
          </a:prstGeom>
        </p:spPr>
      </p:pic>
      <p:sp>
        <p:nvSpPr>
          <p:cNvPr id="6" name="Rectangle 5">
            <a:extLst>
              <a:ext uri="{FF2B5EF4-FFF2-40B4-BE49-F238E27FC236}">
                <a16:creationId xmlns:a16="http://schemas.microsoft.com/office/drawing/2014/main" id="{475F8913-D669-4B74-8CD3-6FB6A58AF790}"/>
              </a:ext>
            </a:extLst>
          </p:cNvPr>
          <p:cNvSpPr/>
          <p:nvPr/>
        </p:nvSpPr>
        <p:spPr>
          <a:xfrm>
            <a:off x="1642753" y="4491961"/>
            <a:ext cx="8906494" cy="2246769"/>
          </a:xfrm>
          <a:prstGeom prst="rect">
            <a:avLst/>
          </a:prstGeom>
          <a:ln>
            <a:solidFill>
              <a:srgbClr val="0070C0"/>
            </a:solidFill>
            <a:prstDash val="sysDash"/>
          </a:ln>
        </p:spPr>
        <p:txBody>
          <a:bodyPr wrap="square">
            <a:spAutoFit/>
          </a:bodyPr>
          <a:lstStyle/>
          <a:p>
            <a:pPr algn="ctr"/>
            <a:r>
              <a:rPr lang="vi-VN" sz="2800" b="1">
                <a:solidFill>
                  <a:srgbClr val="00B050"/>
                </a:solidFill>
              </a:rPr>
              <a:t>Núi phú sĩ </a:t>
            </a:r>
            <a:r>
              <a:rPr lang="en-US" sz="2800" b="1">
                <a:solidFill>
                  <a:srgbClr val="00B050"/>
                </a:solidFill>
              </a:rPr>
              <a:t>- </a:t>
            </a:r>
            <a:r>
              <a:rPr lang="vi-VN" sz="2800" b="1">
                <a:solidFill>
                  <a:srgbClr val="00B050"/>
                </a:solidFill>
              </a:rPr>
              <a:t>Nhật Bản </a:t>
            </a:r>
            <a:endParaRPr lang="en-US" sz="2800" b="1">
              <a:solidFill>
                <a:srgbClr val="00B050"/>
              </a:solidFill>
            </a:endParaRPr>
          </a:p>
          <a:p>
            <a:pPr algn="just"/>
            <a:r>
              <a:rPr lang="en-US" sz="2800">
                <a:solidFill>
                  <a:srgbClr val="1C11AF"/>
                </a:solidFill>
              </a:rPr>
              <a:t>L</a:t>
            </a:r>
            <a:r>
              <a:rPr lang="vi-VN" sz="2800">
                <a:solidFill>
                  <a:srgbClr val="1C11AF"/>
                </a:solidFill>
              </a:rPr>
              <a:t>à một ngọn núi hùng vĩ với đỉnh núi có tuyết trắng quanh năm, ngọn núi này không chỉ nổi tiếng ở Nhật mà còn được toàn thế giới biết đến như là một biểu tượng quen thuộc của Nhật Bản. </a:t>
            </a:r>
            <a:endParaRPr lang="en-US" sz="2800">
              <a:solidFill>
                <a:srgbClr val="1C11AF"/>
              </a:solidFill>
            </a:endParaRPr>
          </a:p>
        </p:txBody>
      </p:sp>
    </p:spTree>
    <p:extLst>
      <p:ext uri="{BB962C8B-B14F-4D97-AF65-F5344CB8AC3E}">
        <p14:creationId xmlns:p14="http://schemas.microsoft.com/office/powerpoint/2010/main" val="28853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Châu Á tiếp giáp với Châu Âu và Châu Phi</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8"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2342" y="6589442"/>
            <a:ext cx="406400" cy="406400"/>
          </a:xfrm>
          <a:prstGeom prst="rect">
            <a:avLst/>
          </a:prstGeom>
        </p:spPr>
      </p:pic>
      <p:grpSp>
        <p:nvGrpSpPr>
          <p:cNvPr id="26" name="Group 33">
            <a:extLst>
              <a:ext uri="{FF2B5EF4-FFF2-40B4-BE49-F238E27FC236}">
                <a16:creationId xmlns:a16="http://schemas.microsoft.com/office/drawing/2014/main" id="{FAF1F74D-05D3-4FED-8DC3-1FCFFAC20D06}"/>
              </a:ext>
            </a:extLst>
          </p:cNvPr>
          <p:cNvGrpSpPr>
            <a:grpSpLocks/>
          </p:cNvGrpSpPr>
          <p:nvPr/>
        </p:nvGrpSpPr>
        <p:grpSpPr bwMode="auto">
          <a:xfrm>
            <a:off x="10269494" y="4842914"/>
            <a:ext cx="1371600" cy="1371600"/>
            <a:chOff x="4320" y="2928"/>
            <a:chExt cx="1104" cy="1104"/>
          </a:xfrm>
        </p:grpSpPr>
        <p:sp>
          <p:nvSpPr>
            <p:cNvPr id="27" name="AutoShape 34">
              <a:extLst>
                <a:ext uri="{FF2B5EF4-FFF2-40B4-BE49-F238E27FC236}">
                  <a16:creationId xmlns:a16="http://schemas.microsoft.com/office/drawing/2014/main"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id="{B8258A2A-B285-4CED-BB23-A92F5C426434}"/>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id="{9F93C493-27ED-4471-A686-D0D961FCD4A1}"/>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id="{4D951504-8610-4B82-8DB9-2A64D29ED329}"/>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id="{CB3914FA-E080-405B-A0DE-C7E5A749ED7D}"/>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id="{7D639D17-EA2E-485C-98D1-2AADACA1E62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id="{D9B59173-A4C5-44C5-82BA-7C58E8962ED9}"/>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id="{8600057B-CCF4-4C21-9EF5-00C0AD102D6B}"/>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id="{1D2A2C72-FFD4-484A-87C3-27D063CD1A7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id="{5D6A2AB1-592A-4DE0-B588-EF850CABF5FA}"/>
              </a:ext>
            </a:extLst>
          </p:cNvPr>
          <p:cNvSpPr>
            <a:spLocks noChangeArrowheads="1" noChangeShapeType="1" noTextEdit="1"/>
          </p:cNvSpPr>
          <p:nvPr/>
        </p:nvSpPr>
        <p:spPr bwMode="auto">
          <a:xfrm>
            <a:off x="88693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id="{E69965DC-FF6A-44E9-9BD8-B51D3FE3C732}"/>
              </a:ext>
            </a:extLst>
          </p:cNvPr>
          <p:cNvSpPr>
            <a:spLocks noChangeArrowheads="1" noChangeShapeType="1" noTextEdit="1"/>
          </p:cNvSpPr>
          <p:nvPr/>
        </p:nvSpPr>
        <p:spPr bwMode="auto">
          <a:xfrm>
            <a:off x="88883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id="{F3B107AE-61F8-476F-9CCF-0D800822E22E}"/>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childTnLst>
                          </p:cTn>
                        </p:par>
                        <p:par>
                          <p:cTn id="29" fill="hold">
                            <p:stCondLst>
                              <p:cond delay="500"/>
                            </p:stCondLst>
                            <p:childTnLst>
                              <p:par>
                                <p:cTn id="30" presetID="53" presetClass="exit" presetSubtype="0" fill="hold" nodeType="afterEffect">
                                  <p:stCondLst>
                                    <p:cond delay="0"/>
                                  </p:stCondLst>
                                  <p:childTnLst>
                                    <p:anim calcmode="lin" valueType="num">
                                      <p:cBhvr>
                                        <p:cTn id="31" dur="500"/>
                                        <p:tgtEl>
                                          <p:spTgt spid="42"/>
                                        </p:tgtEl>
                                        <p:attrNameLst>
                                          <p:attrName>ppt_w</p:attrName>
                                        </p:attrNameLst>
                                      </p:cBhvr>
                                      <p:tavLst>
                                        <p:tav tm="0">
                                          <p:val>
                                            <p:strVal val="ppt_w"/>
                                          </p:val>
                                        </p:tav>
                                        <p:tav tm="100000">
                                          <p:val>
                                            <p:fltVal val="0"/>
                                          </p:val>
                                        </p:tav>
                                      </p:tavLst>
                                    </p:anim>
                                    <p:anim calcmode="lin" valueType="num">
                                      <p:cBhvr>
                                        <p:cTn id="32" dur="500"/>
                                        <p:tgtEl>
                                          <p:spTgt spid="42"/>
                                        </p:tgtEl>
                                        <p:attrNameLst>
                                          <p:attrName>ppt_h</p:attrName>
                                        </p:attrNameLst>
                                      </p:cBhvr>
                                      <p:tavLst>
                                        <p:tav tm="0">
                                          <p:val>
                                            <p:strVal val="ppt_h"/>
                                          </p:val>
                                        </p:tav>
                                        <p:tav tm="100000">
                                          <p:val>
                                            <p:fltVal val="0"/>
                                          </p:val>
                                        </p:tav>
                                      </p:tavLst>
                                    </p:anim>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5" name="camera.wav"/>
                                        </p:tgtEl>
                                      </p:cMediaNode>
                                    </p:audio>
                                  </p:subTnLst>
                                </p:cTn>
                              </p:par>
                            </p:childTnLst>
                          </p:cTn>
                        </p:par>
                        <p:par>
                          <p:cTn id="39" fill="hold">
                            <p:stCondLst>
                              <p:cond delay="1500"/>
                            </p:stCondLst>
                            <p:childTnLst>
                              <p:par>
                                <p:cTn id="40" presetID="53" presetClass="exit" presetSubtype="0" fill="hold" nodeType="afterEffect">
                                  <p:stCondLst>
                                    <p:cond delay="0"/>
                                  </p:stCondLst>
                                  <p:childTnLst>
                                    <p:anim calcmode="lin" valueType="num">
                                      <p:cBhvr>
                                        <p:cTn id="41" dur="500"/>
                                        <p:tgtEl>
                                          <p:spTgt spid="41"/>
                                        </p:tgtEl>
                                        <p:attrNameLst>
                                          <p:attrName>ppt_w</p:attrName>
                                        </p:attrNameLst>
                                      </p:cBhvr>
                                      <p:tavLst>
                                        <p:tav tm="0">
                                          <p:val>
                                            <p:strVal val="ppt_w"/>
                                          </p:val>
                                        </p:tav>
                                        <p:tav tm="100000">
                                          <p:val>
                                            <p:fltVal val="0"/>
                                          </p:val>
                                        </p:tav>
                                      </p:tavLst>
                                    </p:anim>
                                    <p:anim calcmode="lin" valueType="num">
                                      <p:cBhvr>
                                        <p:cTn id="42" dur="500"/>
                                        <p:tgtEl>
                                          <p:spTgt spid="41"/>
                                        </p:tgtEl>
                                        <p:attrNameLst>
                                          <p:attrName>ppt_h</p:attrName>
                                        </p:attrNameLst>
                                      </p:cBhvr>
                                      <p:tavLst>
                                        <p:tav tm="0">
                                          <p:val>
                                            <p:strVal val="ppt_h"/>
                                          </p:val>
                                        </p:tav>
                                        <p:tav tm="100000">
                                          <p:val>
                                            <p:fltVal val="0"/>
                                          </p:val>
                                        </p:tav>
                                      </p:tavLst>
                                    </p:anim>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p:stCondLst>
                              <p:cond delay="2500"/>
                            </p:stCondLst>
                            <p:childTnLst>
                              <p:par>
                                <p:cTn id="50" presetID="53" presetClass="exit" presetSubtype="0" fill="hold" nodeType="afterEffect">
                                  <p:stCondLst>
                                    <p:cond delay="0"/>
                                  </p:stCondLst>
                                  <p:childTnLst>
                                    <p:anim calcmode="lin" valueType="num">
                                      <p:cBhvr>
                                        <p:cTn id="51" dur="500"/>
                                        <p:tgtEl>
                                          <p:spTgt spid="40"/>
                                        </p:tgtEl>
                                        <p:attrNameLst>
                                          <p:attrName>ppt_w</p:attrName>
                                        </p:attrNameLst>
                                      </p:cBhvr>
                                      <p:tavLst>
                                        <p:tav tm="0">
                                          <p:val>
                                            <p:strVal val="ppt_w"/>
                                          </p:val>
                                        </p:tav>
                                        <p:tav tm="100000">
                                          <p:val>
                                            <p:fltVal val="0"/>
                                          </p:val>
                                        </p:tav>
                                      </p:tavLst>
                                    </p:anim>
                                    <p:anim calcmode="lin" valueType="num">
                                      <p:cBhvr>
                                        <p:cTn id="52" dur="500"/>
                                        <p:tgtEl>
                                          <p:spTgt spid="40"/>
                                        </p:tgtEl>
                                        <p:attrNameLst>
                                          <p:attrName>ppt_h</p:attrName>
                                        </p:attrNameLst>
                                      </p:cBhvr>
                                      <p:tavLst>
                                        <p:tav tm="0">
                                          <p:val>
                                            <p:strVal val="ppt_h"/>
                                          </p:val>
                                        </p:tav>
                                        <p:tav tm="100000">
                                          <p:val>
                                            <p:fltVal val="0"/>
                                          </p:val>
                                        </p:tav>
                                      </p:tavLst>
                                    </p:anim>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p:stCondLst>
                              <p:cond delay="3500"/>
                            </p:stCondLst>
                            <p:childTnLst>
                              <p:par>
                                <p:cTn id="60" presetID="53" presetClass="exit" presetSubtype="0" fill="hold" nodeType="afterEffect">
                                  <p:stCondLst>
                                    <p:cond delay="0"/>
                                  </p:stCondLst>
                                  <p:childTnLst>
                                    <p:anim calcmode="lin" valueType="num">
                                      <p:cBhvr>
                                        <p:cTn id="61" dur="500"/>
                                        <p:tgtEl>
                                          <p:spTgt spid="39"/>
                                        </p:tgtEl>
                                        <p:attrNameLst>
                                          <p:attrName>ppt_w</p:attrName>
                                        </p:attrNameLst>
                                      </p:cBhvr>
                                      <p:tavLst>
                                        <p:tav tm="0">
                                          <p:val>
                                            <p:strVal val="ppt_w"/>
                                          </p:val>
                                        </p:tav>
                                        <p:tav tm="100000">
                                          <p:val>
                                            <p:fltVal val="0"/>
                                          </p:val>
                                        </p:tav>
                                      </p:tavLst>
                                    </p:anim>
                                    <p:anim calcmode="lin" valueType="num">
                                      <p:cBhvr>
                                        <p:cTn id="62" dur="500"/>
                                        <p:tgtEl>
                                          <p:spTgt spid="39"/>
                                        </p:tgtEl>
                                        <p:attrNameLst>
                                          <p:attrName>ppt_h</p:attrName>
                                        </p:attrNameLst>
                                      </p:cBhvr>
                                      <p:tavLst>
                                        <p:tav tm="0">
                                          <p:val>
                                            <p:strVal val="ppt_h"/>
                                          </p:val>
                                        </p:tav>
                                        <p:tav tm="100000">
                                          <p:val>
                                            <p:fltVal val="0"/>
                                          </p:val>
                                        </p:tav>
                                      </p:tavLst>
                                    </p:anim>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dissolve">
                                      <p:cBhvr>
                                        <p:cTn id="68"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p:stCondLst>
                              <p:cond delay="4500"/>
                            </p:stCondLst>
                            <p:childTnLst>
                              <p:par>
                                <p:cTn id="70" presetID="53" presetClass="exit" presetSubtype="0" fill="hold" nodeType="afterEffect">
                                  <p:stCondLst>
                                    <p:cond delay="0"/>
                                  </p:stCondLst>
                                  <p:childTnLst>
                                    <p:anim calcmode="lin" valueType="num">
                                      <p:cBhvr>
                                        <p:cTn id="71" dur="500"/>
                                        <p:tgtEl>
                                          <p:spTgt spid="38"/>
                                        </p:tgtEl>
                                        <p:attrNameLst>
                                          <p:attrName>ppt_w</p:attrName>
                                        </p:attrNameLst>
                                      </p:cBhvr>
                                      <p:tavLst>
                                        <p:tav tm="0">
                                          <p:val>
                                            <p:strVal val="ppt_w"/>
                                          </p:val>
                                        </p:tav>
                                        <p:tav tm="100000">
                                          <p:val>
                                            <p:fltVal val="0"/>
                                          </p:val>
                                        </p:tav>
                                      </p:tavLst>
                                    </p:anim>
                                    <p:anim calcmode="lin" valueType="num">
                                      <p:cBhvr>
                                        <p:cTn id="72" dur="500"/>
                                        <p:tgtEl>
                                          <p:spTgt spid="38"/>
                                        </p:tgtEl>
                                        <p:attrNameLst>
                                          <p:attrName>ppt_h</p:attrName>
                                        </p:attrNameLst>
                                      </p:cBhvr>
                                      <p:tavLst>
                                        <p:tav tm="0">
                                          <p:val>
                                            <p:strVal val="ppt_h"/>
                                          </p:val>
                                        </p:tav>
                                        <p:tav tm="100000">
                                          <p:val>
                                            <p:fltVal val="0"/>
                                          </p:val>
                                        </p:tav>
                                      </p:tavLst>
                                    </p:anim>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par>
                          <p:cTn id="75" fill="hold">
                            <p:stCondLst>
                              <p:cond delay="5000"/>
                            </p:stCondLst>
                            <p:childTnLst>
                              <p:par>
                                <p:cTn id="76" presetID="9" presetClass="entr" presetSubtype="0"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dissolv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p:stCondLst>
                              <p:cond delay="5500"/>
                            </p:stCondLst>
                            <p:childTnLst>
                              <p:par>
                                <p:cTn id="80" presetID="53" presetClass="exit" presetSubtype="0" fill="hold" nodeType="afterEffect">
                                  <p:stCondLst>
                                    <p:cond delay="0"/>
                                  </p:stCondLst>
                                  <p:childTnLst>
                                    <p:anim calcmode="lin" valueType="num">
                                      <p:cBhvr>
                                        <p:cTn id="81" dur="500"/>
                                        <p:tgtEl>
                                          <p:spTgt spid="37"/>
                                        </p:tgtEl>
                                        <p:attrNameLst>
                                          <p:attrName>ppt_w</p:attrName>
                                        </p:attrNameLst>
                                      </p:cBhvr>
                                      <p:tavLst>
                                        <p:tav tm="0">
                                          <p:val>
                                            <p:strVal val="ppt_w"/>
                                          </p:val>
                                        </p:tav>
                                        <p:tav tm="100000">
                                          <p:val>
                                            <p:fltVal val="0"/>
                                          </p:val>
                                        </p:tav>
                                      </p:tavLst>
                                    </p:anim>
                                    <p:anim calcmode="lin" valueType="num">
                                      <p:cBhvr>
                                        <p:cTn id="82" dur="500"/>
                                        <p:tgtEl>
                                          <p:spTgt spid="37"/>
                                        </p:tgtEl>
                                        <p:attrNameLst>
                                          <p:attrName>ppt_h</p:attrName>
                                        </p:attrNameLst>
                                      </p:cBhvr>
                                      <p:tavLst>
                                        <p:tav tm="0">
                                          <p:val>
                                            <p:strVal val="ppt_h"/>
                                          </p:val>
                                        </p:tav>
                                        <p:tav tm="100000">
                                          <p:val>
                                            <p:fltVal val="0"/>
                                          </p:val>
                                        </p:tav>
                                      </p:tavLst>
                                    </p:anim>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par>
                          <p:cTn id="85" fill="hold">
                            <p:stCondLst>
                              <p:cond delay="6000"/>
                            </p:stCondLst>
                            <p:childTnLst>
                              <p:par>
                                <p:cTn id="86" presetID="9" presetClass="entr" presetSubtype="0"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dissolve">
                                      <p:cBhvr>
                                        <p:cTn id="88" dur="500"/>
                                        <p:tgtEl>
                                          <p:spTgt spid="36"/>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p:stCondLst>
                              <p:cond delay="6500"/>
                            </p:stCondLst>
                            <p:childTnLst>
                              <p:par>
                                <p:cTn id="90" presetID="53" presetClass="exit" presetSubtype="0" fill="hold" nodeType="afterEffect">
                                  <p:stCondLst>
                                    <p:cond delay="0"/>
                                  </p:stCondLst>
                                  <p:childTnLst>
                                    <p:anim calcmode="lin" valueType="num">
                                      <p:cBhvr>
                                        <p:cTn id="91" dur="500"/>
                                        <p:tgtEl>
                                          <p:spTgt spid="36"/>
                                        </p:tgtEl>
                                        <p:attrNameLst>
                                          <p:attrName>ppt_w</p:attrName>
                                        </p:attrNameLst>
                                      </p:cBhvr>
                                      <p:tavLst>
                                        <p:tav tm="0">
                                          <p:val>
                                            <p:strVal val="ppt_w"/>
                                          </p:val>
                                        </p:tav>
                                        <p:tav tm="100000">
                                          <p:val>
                                            <p:fltVal val="0"/>
                                          </p:val>
                                        </p:tav>
                                      </p:tavLst>
                                    </p:anim>
                                    <p:anim calcmode="lin" valueType="num">
                                      <p:cBhvr>
                                        <p:cTn id="92" dur="500"/>
                                        <p:tgtEl>
                                          <p:spTgt spid="36"/>
                                        </p:tgtEl>
                                        <p:attrNameLst>
                                          <p:attrName>ppt_h</p:attrName>
                                        </p:attrNameLst>
                                      </p:cBhvr>
                                      <p:tavLst>
                                        <p:tav tm="0">
                                          <p:val>
                                            <p:strVal val="ppt_h"/>
                                          </p:val>
                                        </p:tav>
                                        <p:tav tm="100000">
                                          <p:val>
                                            <p:fltVal val="0"/>
                                          </p:val>
                                        </p:tav>
                                      </p:tavLst>
                                    </p:anim>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childTnLst>
                          </p:cTn>
                        </p:par>
                        <p:par>
                          <p:cTn id="95" fill="hold">
                            <p:stCondLst>
                              <p:cond delay="7000"/>
                            </p:stCondLst>
                            <p:childTnLst>
                              <p:par>
                                <p:cTn id="96" presetID="9" presetClass="entr" presetSubtype="0" fill="hold"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dissolve">
                                      <p:cBhvr>
                                        <p:cTn id="98" dur="5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p:stCondLst>
                              <p:cond delay="7500"/>
                            </p:stCondLst>
                            <p:childTnLst>
                              <p:par>
                                <p:cTn id="100" presetID="53" presetClass="exit" presetSubtype="0" fill="hold" nodeType="afterEffect">
                                  <p:stCondLst>
                                    <p:cond delay="0"/>
                                  </p:stCondLst>
                                  <p:childTnLst>
                                    <p:anim calcmode="lin" valueType="num">
                                      <p:cBhvr>
                                        <p:cTn id="101" dur="500"/>
                                        <p:tgtEl>
                                          <p:spTgt spid="35"/>
                                        </p:tgtEl>
                                        <p:attrNameLst>
                                          <p:attrName>ppt_w</p:attrName>
                                        </p:attrNameLst>
                                      </p:cBhvr>
                                      <p:tavLst>
                                        <p:tav tm="0">
                                          <p:val>
                                            <p:strVal val="ppt_w"/>
                                          </p:val>
                                        </p:tav>
                                        <p:tav tm="100000">
                                          <p:val>
                                            <p:fltVal val="0"/>
                                          </p:val>
                                        </p:tav>
                                      </p:tavLst>
                                    </p:anim>
                                    <p:anim calcmode="lin" valueType="num">
                                      <p:cBhvr>
                                        <p:cTn id="102" dur="500"/>
                                        <p:tgtEl>
                                          <p:spTgt spid="35"/>
                                        </p:tgtEl>
                                        <p:attrNameLst>
                                          <p:attrName>ppt_h</p:attrName>
                                        </p:attrNameLst>
                                      </p:cBhvr>
                                      <p:tavLst>
                                        <p:tav tm="0">
                                          <p:val>
                                            <p:strVal val="ppt_h"/>
                                          </p:val>
                                        </p:tav>
                                        <p:tav tm="100000">
                                          <p:val>
                                            <p:fltVal val="0"/>
                                          </p:val>
                                        </p:tav>
                                      </p:tavLst>
                                    </p:anim>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par>
                          <p:cTn id="105" fill="hold">
                            <p:stCondLst>
                              <p:cond delay="8000"/>
                            </p:stCondLst>
                            <p:childTnLst>
                              <p:par>
                                <p:cTn id="106" presetID="9"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dissolve">
                                      <p:cBhvr>
                                        <p:cTn id="108" dur="500"/>
                                        <p:tgtEl>
                                          <p:spTgt spid="34"/>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p:stCondLst>
                              <p:cond delay="8500"/>
                            </p:stCondLst>
                            <p:childTnLst>
                              <p:par>
                                <p:cTn id="110" presetID="53" presetClass="exit" presetSubtype="0" fill="hold" nodeType="afterEffect">
                                  <p:stCondLst>
                                    <p:cond delay="0"/>
                                  </p:stCondLst>
                                  <p:childTnLst>
                                    <p:anim calcmode="lin" valueType="num">
                                      <p:cBhvr>
                                        <p:cTn id="111" dur="500"/>
                                        <p:tgtEl>
                                          <p:spTgt spid="34"/>
                                        </p:tgtEl>
                                        <p:attrNameLst>
                                          <p:attrName>ppt_w</p:attrName>
                                        </p:attrNameLst>
                                      </p:cBhvr>
                                      <p:tavLst>
                                        <p:tav tm="0">
                                          <p:val>
                                            <p:strVal val="ppt_w"/>
                                          </p:val>
                                        </p:tav>
                                        <p:tav tm="100000">
                                          <p:val>
                                            <p:fltVal val="0"/>
                                          </p:val>
                                        </p:tav>
                                      </p:tavLst>
                                    </p:anim>
                                    <p:anim calcmode="lin" valueType="num">
                                      <p:cBhvr>
                                        <p:cTn id="112" dur="500"/>
                                        <p:tgtEl>
                                          <p:spTgt spid="34"/>
                                        </p:tgtEl>
                                        <p:attrNameLst>
                                          <p:attrName>ppt_h</p:attrName>
                                        </p:attrNameLst>
                                      </p:cBhvr>
                                      <p:tavLst>
                                        <p:tav tm="0">
                                          <p:val>
                                            <p:strVal val="ppt_h"/>
                                          </p:val>
                                        </p:tav>
                                        <p:tav tm="100000">
                                          <p:val>
                                            <p:fltVal val="0"/>
                                          </p:val>
                                        </p:tav>
                                      </p:tavLst>
                                    </p:anim>
                                    <p:animEffect transition="out" filter="fade">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childTnLst>
                          </p:cTn>
                        </p:par>
                        <p:par>
                          <p:cTn id="115" fill="hold">
                            <p:stCondLst>
                              <p:cond delay="9000"/>
                            </p:stCondLst>
                            <p:childTnLst>
                              <p:par>
                                <p:cTn id="116" presetID="9"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dissolve">
                                      <p:cBhvr>
                                        <p:cTn id="118" dur="500"/>
                                        <p:tgtEl>
                                          <p:spTgt spid="33"/>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p:stCondLst>
                              <p:cond delay="9500"/>
                            </p:stCondLst>
                            <p:childTnLst>
                              <p:par>
                                <p:cTn id="120" presetID="53" presetClass="exit" presetSubtype="0" fill="hold" nodeType="afterEffect">
                                  <p:stCondLst>
                                    <p:cond delay="0"/>
                                  </p:stCondLst>
                                  <p:childTnLst>
                                    <p:anim calcmode="lin" valueType="num">
                                      <p:cBhvr>
                                        <p:cTn id="121" dur="500"/>
                                        <p:tgtEl>
                                          <p:spTgt spid="33"/>
                                        </p:tgtEl>
                                        <p:attrNameLst>
                                          <p:attrName>ppt_w</p:attrName>
                                        </p:attrNameLst>
                                      </p:cBhvr>
                                      <p:tavLst>
                                        <p:tav tm="0">
                                          <p:val>
                                            <p:strVal val="ppt_w"/>
                                          </p:val>
                                        </p:tav>
                                        <p:tav tm="100000">
                                          <p:val>
                                            <p:fltVal val="0"/>
                                          </p:val>
                                        </p:tav>
                                      </p:tavLst>
                                    </p:anim>
                                    <p:anim calcmode="lin" valueType="num">
                                      <p:cBhvr>
                                        <p:cTn id="122" dur="500"/>
                                        <p:tgtEl>
                                          <p:spTgt spid="33"/>
                                        </p:tgtEl>
                                        <p:attrNameLst>
                                          <p:attrName>ppt_h</p:attrName>
                                        </p:attrNameLst>
                                      </p:cBhvr>
                                      <p:tavLst>
                                        <p:tav tm="0">
                                          <p:val>
                                            <p:strVal val="ppt_h"/>
                                          </p:val>
                                        </p:tav>
                                        <p:tav tm="100000">
                                          <p:val>
                                            <p:fltVal val="0"/>
                                          </p:val>
                                        </p:tav>
                                      </p:tavLst>
                                    </p:anim>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childTnLst>
                          </p:cTn>
                        </p:par>
                        <p:par>
                          <p:cTn id="125" fill="hold">
                            <p:stCondLst>
                              <p:cond delay="10000"/>
                            </p:stCondLst>
                            <p:childTnLst>
                              <p:par>
                                <p:cTn id="126" presetID="9" presetClass="entr" presetSubtype="0" fill="hold" nodeType="after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dissolve">
                                      <p:cBhvr>
                                        <p:cTn id="128" dur="500"/>
                                        <p:tgtEl>
                                          <p:spTgt spid="32"/>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p:stCondLst>
                              <p:cond delay="10500"/>
                            </p:stCondLst>
                            <p:childTnLst>
                              <p:par>
                                <p:cTn id="130" presetID="53" presetClass="exit" presetSubtype="0" fill="hold" nodeType="afterEffect">
                                  <p:stCondLst>
                                    <p:cond delay="0"/>
                                  </p:stCondLst>
                                  <p:childTnLst>
                                    <p:anim calcmode="lin" valueType="num">
                                      <p:cBhvr>
                                        <p:cTn id="131" dur="500"/>
                                        <p:tgtEl>
                                          <p:spTgt spid="32"/>
                                        </p:tgtEl>
                                        <p:attrNameLst>
                                          <p:attrName>ppt_w</p:attrName>
                                        </p:attrNameLst>
                                      </p:cBhvr>
                                      <p:tavLst>
                                        <p:tav tm="0">
                                          <p:val>
                                            <p:strVal val="ppt_w"/>
                                          </p:val>
                                        </p:tav>
                                        <p:tav tm="100000">
                                          <p:val>
                                            <p:fltVal val="0"/>
                                          </p:val>
                                        </p:tav>
                                      </p:tavLst>
                                    </p:anim>
                                    <p:anim calcmode="lin" valueType="num">
                                      <p:cBhvr>
                                        <p:cTn id="132" dur="500"/>
                                        <p:tgtEl>
                                          <p:spTgt spid="32"/>
                                        </p:tgtEl>
                                        <p:attrNameLst>
                                          <p:attrName>ppt_h</p:attrName>
                                        </p:attrNameLst>
                                      </p:cBhvr>
                                      <p:tavLst>
                                        <p:tav tm="0">
                                          <p:val>
                                            <p:strVal val="ppt_h"/>
                                          </p:val>
                                        </p:tav>
                                        <p:tav tm="100000">
                                          <p:val>
                                            <p:fltVal val="0"/>
                                          </p:val>
                                        </p:tav>
                                      </p:tavLst>
                                    </p:anim>
                                    <p:animEffect transition="out" filter="fade">
                                      <p:cBhvr>
                                        <p:cTn id="133" dur="500"/>
                                        <p:tgtEl>
                                          <p:spTgt spid="32"/>
                                        </p:tgtEl>
                                      </p:cBhvr>
                                    </p:animEffect>
                                    <p:set>
                                      <p:cBhvr>
                                        <p:cTn id="134" dur="1" fill="hold">
                                          <p:stCondLst>
                                            <p:cond delay="499"/>
                                          </p:stCondLst>
                                        </p:cTn>
                                        <p:tgtEl>
                                          <p:spTgt spid="32"/>
                                        </p:tgtEl>
                                        <p:attrNameLst>
                                          <p:attrName>style.visibility</p:attrName>
                                        </p:attrNameLst>
                                      </p:cBhvr>
                                      <p:to>
                                        <p:strVal val="hidden"/>
                                      </p:to>
                                    </p:set>
                                  </p:childTnLst>
                                </p:cTn>
                              </p:par>
                              <p:par>
                                <p:cTn id="135" presetID="53" presetClass="entr" presetSubtype="0" fill="hold" nodeType="with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ppt_w</p:attrName>
                                        </p:attrNameLst>
                                      </p:cBhvr>
                                      <p:tavLst>
                                        <p:tav tm="0">
                                          <p:val>
                                            <p:fltVal val="0"/>
                                          </p:val>
                                        </p:tav>
                                        <p:tav tm="100000">
                                          <p:val>
                                            <p:strVal val="#ppt_w"/>
                                          </p:val>
                                        </p:tav>
                                      </p:tavLst>
                                    </p:anim>
                                    <p:anim calcmode="lin" valueType="num">
                                      <p:cBhvr>
                                        <p:cTn id="138" dur="500" fill="hold"/>
                                        <p:tgtEl>
                                          <p:spTgt spid="26"/>
                                        </p:tgtEl>
                                        <p:attrNameLst>
                                          <p:attrName>ppt_h</p:attrName>
                                        </p:attrNameLst>
                                      </p:cBhvr>
                                      <p:tavLst>
                                        <p:tav tm="0">
                                          <p:val>
                                            <p:fltVal val="0"/>
                                          </p:val>
                                        </p:tav>
                                        <p:tav tm="100000">
                                          <p:val>
                                            <p:strVal val="#ppt_h"/>
                                          </p:val>
                                        </p:tav>
                                      </p:tavLst>
                                    </p:anim>
                                    <p:animEffect transition="in" filter="fade">
                                      <p:cBhvr>
                                        <p:cTn id="139" dur="500"/>
                                        <p:tgtEl>
                                          <p:spTgt spid="26"/>
                                        </p:tgtEl>
                                      </p:cBhvr>
                                    </p:animEffect>
                                  </p:childTnLst>
                                  <p:subTnLst>
                                    <p:audio>
                                      <p:cMediaNode>
                                        <p:cTn display="0" masterRel="sameClick">
                                          <p:stCondLst>
                                            <p:cond evt="begin" delay="0">
                                              <p:tn val="135"/>
                                            </p:cond>
                                          </p:stCondLst>
                                          <p:endCondLst>
                                            <p:cond evt="onStopAudio" delay="0">
                                              <p:tgtEl>
                                                <p:sldTgt/>
                                              </p:tgtEl>
                                            </p:cond>
                                          </p:endCondLst>
                                        </p:cTn>
                                        <p:tgtEl>
                                          <p:sndTgt r:embed="rId6" name="Reng reng.wav"/>
                                        </p:tgtEl>
                                      </p:cMediaNode>
                                    </p:audio>
                                  </p:subTnLst>
                                </p:cTn>
                              </p:par>
                            </p:childTnLst>
                          </p:cTn>
                        </p:par>
                      </p:childTnLst>
                    </p:cTn>
                  </p:par>
                  <p:par>
                    <p:cTn id="140" fill="hold">
                      <p:stCondLst>
                        <p:cond delay="indefinite"/>
                      </p:stCondLst>
                      <p:childTnLst>
                        <p:par>
                          <p:cTn id="141" fill="hold">
                            <p:stCondLst>
                              <p:cond delay="0"/>
                            </p:stCondLst>
                            <p:childTnLst>
                              <p:par>
                                <p:cTn id="142" presetID="2" presetClass="exit" presetSubtype="1" fill="hold" nodeType="clickEffect">
                                  <p:stCondLst>
                                    <p:cond delay="0"/>
                                  </p:stCondLst>
                                  <p:childTnLst>
                                    <p:anim calcmode="lin" valueType="num">
                                      <p:cBhvr additive="base">
                                        <p:cTn id="143" dur="1000"/>
                                        <p:tgtEl>
                                          <p:spTgt spid="26"/>
                                        </p:tgtEl>
                                        <p:attrNameLst>
                                          <p:attrName>ppt_x</p:attrName>
                                        </p:attrNameLst>
                                      </p:cBhvr>
                                      <p:tavLst>
                                        <p:tav tm="0">
                                          <p:val>
                                            <p:strVal val="ppt_x"/>
                                          </p:val>
                                        </p:tav>
                                        <p:tav tm="100000">
                                          <p:val>
                                            <p:strVal val="ppt_x"/>
                                          </p:val>
                                        </p:tav>
                                      </p:tavLst>
                                    </p:anim>
                                    <p:anim calcmode="lin" valueType="num">
                                      <p:cBhvr additive="base">
                                        <p:cTn id="144" dur="1000"/>
                                        <p:tgtEl>
                                          <p:spTgt spid="26"/>
                                        </p:tgtEl>
                                        <p:attrNameLst>
                                          <p:attrName>ppt_y</p:attrName>
                                        </p:attrNameLst>
                                      </p:cBhvr>
                                      <p:tavLst>
                                        <p:tav tm="0">
                                          <p:val>
                                            <p:strVal val="ppt_y"/>
                                          </p:val>
                                        </p:tav>
                                        <p:tav tm="100000">
                                          <p:val>
                                            <p:strVal val="0-ppt_h/2"/>
                                          </p:val>
                                        </p:tav>
                                      </p:tavLst>
                                    </p:anim>
                                    <p:set>
                                      <p:cBhvr>
                                        <p:cTn id="145"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Đông Nam của Châu Á</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Việt Nam nằm ở khu vực nào của châu Á?</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9E891226-E122-46A1-8181-B5EB4188F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3943" y="6561015"/>
            <a:ext cx="406400" cy="406400"/>
          </a:xfrm>
          <a:prstGeom prst="rect">
            <a:avLst/>
          </a:prstGeom>
        </p:spPr>
      </p:pic>
    </p:spTree>
    <p:extLst>
      <p:ext uri="{BB962C8B-B14F-4D97-AF65-F5344CB8AC3E}">
        <p14:creationId xmlns:p14="http://schemas.microsoft.com/office/powerpoint/2010/main"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Hi-ma-lay-a</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Dãy núi nào cao nhất </a:t>
            </a:r>
          </a:p>
          <a:p>
            <a:pPr algn="ctr"/>
            <a:r>
              <a:rPr lang="en-US" sz="4000" b="1">
                <a:solidFill>
                  <a:schemeClr val="bg1"/>
                </a:solidFill>
                <a:latin typeface="Arial" panose="020B0604020202020204" pitchFamily="34" charset="0"/>
                <a:cs typeface="Arial" panose="020B0604020202020204" pitchFamily="34" charset="0"/>
              </a:rPr>
              <a:t>châu Á ?</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Sơn nguyên Tây Tạng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Sơn nguyên nào cao và đồ sộ nhất châu Á </a:t>
            </a:r>
            <a:r>
              <a:rPr lang="en-US" sz="4000" b="1">
                <a:solidFill>
                  <a:schemeClr val="bg1"/>
                </a:solidFill>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Kể tên 3 loại khoáng sản tiêu biểu của châu lục </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Khai thác, năng lượng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569660"/>
          </a:xfrm>
          <a:prstGeom prst="rect">
            <a:avLst/>
          </a:prstGeom>
          <a:noFill/>
        </p:spPr>
        <p:txBody>
          <a:bodyPr wrap="square" rtlCol="0">
            <a:spAutoFit/>
          </a:bodyPr>
          <a:lstStyle/>
          <a:p>
            <a:pPr algn="ctr"/>
            <a:r>
              <a:rPr lang="en-US" i="1"/>
              <a:t> </a:t>
            </a:r>
            <a:r>
              <a:rPr lang="en-US" sz="3200" b="1">
                <a:solidFill>
                  <a:schemeClr val="bg1"/>
                </a:solidFill>
                <a:latin typeface="Arial" panose="020B0604020202020204" pitchFamily="34" charset="0"/>
                <a:cs typeface="Arial" panose="020B0604020202020204" pitchFamily="34" charset="0"/>
              </a:rPr>
              <a:t>Với thế mạnh về than đá, dầu mỏ; Ngành CN nào ở châu Á có điều kiện phát triển mạnh?</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2" y="1924056"/>
            <a:ext cx="11490290"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Tìm hiều và viết đoạn văn ngắn mô tả đặc điểm của một đồng bằng hoặc cao nguyên ở Châu Á.</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9CE21BA2-9CD1-448B-B1A2-8DB6BF8A92FF}"/>
              </a:ext>
            </a:extLst>
          </p:cNvPr>
          <p:cNvPicPr>
            <a:picLocks noChangeAspect="1"/>
          </p:cNvPicPr>
          <p:nvPr/>
        </p:nvPicPr>
        <p:blipFill>
          <a:blip r:embed="rId3"/>
          <a:stretch>
            <a:fillRect/>
          </a:stretch>
        </p:blipFill>
        <p:spPr>
          <a:xfrm>
            <a:off x="424068" y="3429000"/>
            <a:ext cx="5671932" cy="3339065"/>
          </a:xfrm>
          <a:prstGeom prst="rect">
            <a:avLst/>
          </a:prstGeom>
        </p:spPr>
      </p:pic>
      <p:pic>
        <p:nvPicPr>
          <p:cNvPr id="6" name="Picture 5">
            <a:extLst>
              <a:ext uri="{FF2B5EF4-FFF2-40B4-BE49-F238E27FC236}">
                <a16:creationId xmlns:a16="http://schemas.microsoft.com/office/drawing/2014/main" id="{12BDB2E5-8505-47E6-BE08-C906B9D982A5}"/>
              </a:ext>
            </a:extLst>
          </p:cNvPr>
          <p:cNvPicPr>
            <a:picLocks noChangeAspect="1"/>
          </p:cNvPicPr>
          <p:nvPr/>
        </p:nvPicPr>
        <p:blipFill>
          <a:blip r:embed="rId4"/>
          <a:stretch>
            <a:fillRect/>
          </a:stretch>
        </p:blipFill>
        <p:spPr>
          <a:xfrm>
            <a:off x="6268277" y="3411952"/>
            <a:ext cx="5446643" cy="3339065"/>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939379" y="1609433"/>
            <a:ext cx="9956800" cy="954107"/>
          </a:xfrm>
          <a:prstGeom prst="rect">
            <a:avLst/>
          </a:prstGeom>
          <a:noFill/>
        </p:spPr>
        <p:txBody>
          <a:bodyPr wrap="square" rtlCol="0">
            <a:spAutoFit/>
          </a:bodyPr>
          <a:lstStyle/>
          <a:p>
            <a:r>
              <a:rPr lang="en-US" sz="2800">
                <a:solidFill>
                  <a:srgbClr val="26529A"/>
                </a:solidFill>
                <a:latin typeface="Arial" panose="020B0604020202020204" pitchFamily="34" charset="0"/>
                <a:cs typeface="Arial" panose="020B0604020202020204" pitchFamily="34" charset="0"/>
              </a:rPr>
              <a:t>Căn cứ vào nội dung bài học vừa qua. Hãy tóm tắt nội dung bài học bằng sơ đồ tư duy</a:t>
            </a:r>
          </a:p>
        </p:txBody>
      </p:sp>
      <p:sp>
        <p:nvSpPr>
          <p:cNvPr id="6" name="TextBox 5">
            <a:extLst>
              <a:ext uri="{FF2B5EF4-FFF2-40B4-BE49-F238E27FC236}">
                <a16:creationId xmlns:a16="http://schemas.microsoft.com/office/drawing/2014/main" id="{8F9CA5FF-7055-4FD8-9197-3AE099BE5E65}"/>
              </a:ext>
            </a:extLst>
          </p:cNvPr>
          <p:cNvSpPr txBox="1"/>
          <p:nvPr/>
        </p:nvSpPr>
        <p:spPr>
          <a:xfrm>
            <a:off x="2468880" y="4032291"/>
            <a:ext cx="3627120"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6529A"/>
                </a:solidFill>
                <a:latin typeface="Arial" panose="020B0604020202020204" pitchFamily="34" charset="0"/>
                <a:cs typeface="Arial" panose="020B0604020202020204" pitchFamily="34" charset="0"/>
              </a:rPr>
              <a:t>Vẽ s</a:t>
            </a:r>
            <a:r>
              <a:rPr lang="vi-VN" sz="2800">
                <a:solidFill>
                  <a:srgbClr val="26529A"/>
                </a:solidFill>
                <a:latin typeface="Arial" panose="020B0604020202020204" pitchFamily="34" charset="0"/>
                <a:cs typeface="Arial" panose="020B0604020202020204" pitchFamily="34" charset="0"/>
              </a:rPr>
              <a:t>ơ</a:t>
            </a:r>
            <a:r>
              <a:rPr lang="en-US" sz="2800">
                <a:solidFill>
                  <a:srgbClr val="26529A"/>
                </a:solidFill>
                <a:latin typeface="Arial" panose="020B0604020202020204" pitchFamily="34" charset="0"/>
                <a:cs typeface="Arial" panose="020B0604020202020204" pitchFamily="34" charset="0"/>
              </a:rPr>
              <a:t> đồ t</a:t>
            </a:r>
            <a:r>
              <a:rPr lang="vi-VN" sz="2800">
                <a:solidFill>
                  <a:srgbClr val="26529A"/>
                </a:solidFill>
                <a:latin typeface="Arial" panose="020B0604020202020204" pitchFamily="34" charset="0"/>
                <a:cs typeface="Arial" panose="020B0604020202020204" pitchFamily="34" charset="0"/>
              </a:rPr>
              <a:t>ư</a:t>
            </a:r>
            <a:r>
              <a:rPr lang="en-US" sz="2800">
                <a:solidFill>
                  <a:srgbClr val="26529A"/>
                </a:solidFill>
                <a:latin typeface="Arial" panose="020B0604020202020204" pitchFamily="34" charset="0"/>
                <a:cs typeface="Arial" panose="020B0604020202020204" pitchFamily="34" charset="0"/>
              </a:rPr>
              <a:t> duy</a:t>
            </a:r>
          </a:p>
        </p:txBody>
      </p:sp>
      <p:pic>
        <p:nvPicPr>
          <p:cNvPr id="9" name="Picture 8" descr="A picture containing text&#10;&#10;Description automatically generated">
            <a:extLst>
              <a:ext uri="{FF2B5EF4-FFF2-40B4-BE49-F238E27FC236}">
                <a16:creationId xmlns:a16="http://schemas.microsoft.com/office/drawing/2014/main" id="{C9CD41A8-C190-46FC-A81B-141102F5B260}"/>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111760" y="1409180"/>
            <a:ext cx="1625600" cy="1903663"/>
          </a:xfrm>
          <a:prstGeom prst="rect">
            <a:avLst/>
          </a:prstGeom>
        </p:spPr>
      </p:pic>
      <p:pic>
        <p:nvPicPr>
          <p:cNvPr id="1028" name="Picture 4" descr="Hướng dẫn cách vẽ sơ đồ tư duy bằng tay - Mindalife">
            <a:extLst>
              <a:ext uri="{FF2B5EF4-FFF2-40B4-BE49-F238E27FC236}">
                <a16:creationId xmlns:a16="http://schemas.microsoft.com/office/drawing/2014/main" id="{DBBC2472-FEAE-489C-934D-70912E33E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98" y="3429000"/>
            <a:ext cx="3339548"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51CBE109-06B3-46CA-BB77-012367B1028C}"/>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35C96C1B-A53B-4911-AD8F-E2E234A6BDAF}"/>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830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E25AD-0724-42C6-AE8F-0A36DB374EFB}"/>
              </a:ext>
            </a:extLst>
          </p:cNvPr>
          <p:cNvPicPr>
            <a:picLocks noChangeAspect="1"/>
          </p:cNvPicPr>
          <p:nvPr/>
        </p:nvPicPr>
        <p:blipFill rotWithShape="1">
          <a:blip r:embed="rId3"/>
          <a:srcRect l="954" r="4541" b="3"/>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id="{AF4E795B-C41D-4F65-9C69-CA10959D67E9}"/>
              </a:ext>
            </a:extLst>
          </p:cNvPr>
          <p:cNvPicPr>
            <a:picLocks noChangeAspect="1"/>
          </p:cNvPicPr>
          <p:nvPr/>
        </p:nvPicPr>
        <p:blipFill rotWithShape="1">
          <a:blip r:embed="rId4"/>
          <a:srcRect t="5712"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5616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723AE-9A76-4A9F-A77C-CA4CD763F636}"/>
              </a:ext>
            </a:extLst>
          </p:cNvPr>
          <p:cNvSpPr txBox="1"/>
          <p:nvPr/>
        </p:nvSpPr>
        <p:spPr>
          <a:xfrm>
            <a:off x="80444" y="4124883"/>
            <a:ext cx="4920742" cy="2677656"/>
          </a:xfrm>
          <a:prstGeom prst="rect">
            <a:avLst/>
          </a:prstGeom>
          <a:solidFill>
            <a:schemeClr val="bg1"/>
          </a:solidFill>
        </p:spPr>
        <p:txBody>
          <a:bodyPr wrap="square" rtlCol="0">
            <a:spAutoFit/>
          </a:bodyPr>
          <a:lstStyle/>
          <a:p>
            <a:r>
              <a:rPr lang="vi-VN" sz="2800" b="1" dirty="0"/>
              <a:t>. </a:t>
            </a:r>
            <a:r>
              <a:rPr lang="en-US" sz="2800" b="1" dirty="0">
                <a:solidFill>
                  <a:srgbClr val="1C11AF"/>
                </a:solidFill>
                <a:latin typeface="Arial" panose="020B0604020202020204" pitchFamily="34" charset="0"/>
                <a:cs typeface="Arial" panose="020B0604020202020204" pitchFamily="34" charset="0"/>
              </a:rPr>
              <a:t>H</a:t>
            </a:r>
            <a:r>
              <a:rPr lang="vi-VN" sz="2800" b="1" dirty="0">
                <a:solidFill>
                  <a:srgbClr val="1C11AF"/>
                </a:solidFill>
                <a:latin typeface="Arial" panose="020B0604020202020204" pitchFamily="34" charset="0"/>
                <a:cs typeface="Arial" panose="020B0604020202020204" pitchFamily="34" charset="0"/>
              </a:rPr>
              <a:t>ệ thống núi </a:t>
            </a:r>
            <a:r>
              <a:rPr lang="vi-VN" sz="2800" b="1" dirty="0" err="1">
                <a:solidFill>
                  <a:srgbClr val="1C11AF"/>
                </a:solidFill>
                <a:latin typeface="Arial" panose="020B0604020202020204" pitchFamily="34" charset="0"/>
                <a:cs typeface="Arial" panose="020B0604020202020204" pitchFamily="34" charset="0"/>
              </a:rPr>
              <a:t>Himalaya</a:t>
            </a:r>
            <a:endParaRPr lang="en-US" sz="2800" b="1" dirty="0">
              <a:solidFill>
                <a:srgbClr val="1C11AF"/>
              </a:solidFill>
              <a:latin typeface="Arial" panose="020B0604020202020204" pitchFamily="34" charset="0"/>
              <a:cs typeface="Arial" panose="020B0604020202020204" pitchFamily="34" charset="0"/>
            </a:endParaRPr>
          </a:p>
          <a:p>
            <a:r>
              <a:rPr lang="vi-VN" sz="2800" b="1" dirty="0">
                <a:solidFill>
                  <a:srgbClr val="1C11AF"/>
                </a:solidFill>
                <a:latin typeface="Arial" panose="020B0604020202020204" pitchFamily="34" charset="0"/>
                <a:cs typeface="Arial" panose="020B0604020202020204" pitchFamily="34" charset="0"/>
              </a:rPr>
              <a:t> </a:t>
            </a:r>
            <a:r>
              <a:rPr lang="vi-VN" sz="2800" dirty="0">
                <a:solidFill>
                  <a:srgbClr val="1C11AF"/>
                </a:solidFill>
                <a:latin typeface="Arial" panose="020B0604020202020204" pitchFamily="34" charset="0"/>
                <a:cs typeface="Arial" panose="020B0604020202020204" pitchFamily="34" charset="0"/>
              </a:rPr>
              <a:t>là dãy núi cao nhất hành tinh và là nơi của 14 đỉnh núi cao nhất thế giới: các đỉnh cao trên 8.000 m, bao gồm cả đỉnh </a:t>
            </a:r>
            <a:r>
              <a:rPr lang="vi-VN" sz="2800" dirty="0" err="1">
                <a:solidFill>
                  <a:srgbClr val="1C11AF"/>
                </a:solidFill>
                <a:latin typeface="Arial" panose="020B0604020202020204" pitchFamily="34" charset="0"/>
                <a:cs typeface="Arial" panose="020B0604020202020204" pitchFamily="34" charset="0"/>
              </a:rPr>
              <a:t>Everest</a:t>
            </a:r>
            <a:r>
              <a:rPr lang="vi-VN" sz="2800" dirty="0">
                <a:solidFill>
                  <a:srgbClr val="1C11AF"/>
                </a:solidFill>
                <a:latin typeface="Arial" panose="020B0604020202020204" pitchFamily="34" charset="0"/>
                <a:cs typeface="Arial" panose="020B0604020202020204" pitchFamily="34" charset="0"/>
              </a:rPr>
              <a:t>.</a:t>
            </a:r>
            <a:endParaRPr lang="en-US" dirty="0"/>
          </a:p>
        </p:txBody>
      </p:sp>
      <p:sp>
        <p:nvSpPr>
          <p:cNvPr id="9" name="TextBox 8">
            <a:extLst>
              <a:ext uri="{FF2B5EF4-FFF2-40B4-BE49-F238E27FC236}">
                <a16:creationId xmlns:a16="http://schemas.microsoft.com/office/drawing/2014/main" id="{17045614-B609-4152-8A94-30B6890F07B1}"/>
              </a:ext>
            </a:extLst>
          </p:cNvPr>
          <p:cNvSpPr txBox="1"/>
          <p:nvPr/>
        </p:nvSpPr>
        <p:spPr>
          <a:xfrm>
            <a:off x="7650876" y="1363263"/>
            <a:ext cx="3423983" cy="1384995"/>
          </a:xfrm>
          <a:prstGeom prst="rect">
            <a:avLst/>
          </a:prstGeom>
          <a:solidFill>
            <a:schemeClr val="bg1"/>
          </a:solidFill>
        </p:spPr>
        <p:txBody>
          <a:bodyPr wrap="square" rtlCol="0">
            <a:spAutoFit/>
          </a:bodyPr>
          <a:lstStyle/>
          <a:p>
            <a:pPr algn="ctr"/>
            <a:r>
              <a:rPr lang="vi-VN" sz="2800" dirty="0">
                <a:solidFill>
                  <a:srgbClr val="1C11AF"/>
                </a:solidFill>
                <a:latin typeface="Arial" panose="020B0604020202020204" pitchFamily="34" charset="0"/>
                <a:cs typeface="Arial" panose="020B0604020202020204" pitchFamily="34" charset="0"/>
              </a:rPr>
              <a:t>Đỉnh núi </a:t>
            </a:r>
            <a:r>
              <a:rPr lang="vi-VN" sz="2800" dirty="0" err="1">
                <a:solidFill>
                  <a:srgbClr val="1C11AF"/>
                </a:solidFill>
                <a:latin typeface="Arial" panose="020B0604020202020204" pitchFamily="34" charset="0"/>
                <a:cs typeface="Arial" panose="020B0604020202020204" pitchFamily="34" charset="0"/>
              </a:rPr>
              <a:t>Everest</a:t>
            </a:r>
            <a:r>
              <a:rPr lang="vi-VN"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cao</a:t>
            </a:r>
            <a:r>
              <a:rPr lang="en-US" sz="2800" dirty="0">
                <a:solidFill>
                  <a:srgbClr val="1C11AF"/>
                </a:solidFill>
                <a:latin typeface="Arial" panose="020B0604020202020204" pitchFamily="34" charset="0"/>
                <a:cs typeface="Arial" panose="020B0604020202020204" pitchFamily="34" charset="0"/>
              </a:rPr>
              <a:t> </a:t>
            </a:r>
            <a:r>
              <a:rPr lang="en-US" altLang="en-US" sz="2800" b="1" dirty="0">
                <a:solidFill>
                  <a:srgbClr val="1C11AF"/>
                </a:solidFill>
                <a:latin typeface="Arial" panose="020B0604020202020204" pitchFamily="34" charset="0"/>
                <a:cs typeface="Arial" panose="020B0604020202020204" pitchFamily="34" charset="0"/>
              </a:rPr>
              <a:t>8848m</a:t>
            </a:r>
            <a:r>
              <a:rPr lang="en-US" altLang="en-US" sz="2800" b="1" dirty="0">
                <a:latin typeface="Arial" panose="020B0604020202020204" pitchFamily="34" charset="0"/>
                <a:cs typeface="Arial" panose="020B0604020202020204" pitchFamily="34" charset="0"/>
              </a:rPr>
              <a:t> </a:t>
            </a:r>
            <a:r>
              <a:rPr lang="vi-VN" sz="2800" dirty="0">
                <a:solidFill>
                  <a:srgbClr val="1C11AF"/>
                </a:solidFill>
                <a:latin typeface="Arial" panose="020B0604020202020204" pitchFamily="34" charset="0"/>
                <a:cs typeface="Arial" panose="020B0604020202020204" pitchFamily="34" charset="0"/>
              </a:rPr>
              <a:t>nơi cao nhất thế </a:t>
            </a:r>
            <a:r>
              <a:rPr lang="vi-VN" sz="2800" dirty="0" err="1">
                <a:solidFill>
                  <a:srgbClr val="1C11AF"/>
                </a:solidFill>
                <a:latin typeface="Arial" panose="020B0604020202020204" pitchFamily="34" charset="0"/>
                <a:cs typeface="Arial" panose="020B0604020202020204" pitchFamily="34" charset="0"/>
              </a:rPr>
              <a:t>giớ</a:t>
            </a:r>
            <a:r>
              <a:rPr lang="en-US" sz="2800" dirty="0" err="1">
                <a:solidFill>
                  <a:srgbClr val="1C11AF"/>
                </a:solidFill>
                <a:latin typeface="Arial" panose="020B0604020202020204" pitchFamily="34" charset="0"/>
                <a:cs typeface="Arial" panose="020B0604020202020204" pitchFamily="34" charset="0"/>
              </a:rPr>
              <a:t>i</a:t>
            </a:r>
            <a:endParaRPr lang="en-US" sz="2800"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96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CB88E0-24BE-4460-92EE-F799E1DB0220}"/>
              </a:ext>
            </a:extLst>
          </p:cNvPr>
          <p:cNvPicPr>
            <a:picLocks noChangeAspect="1"/>
          </p:cNvPicPr>
          <p:nvPr/>
        </p:nvPicPr>
        <p:blipFill rotWithShape="1">
          <a:blip r:embed="rId3"/>
          <a:srcRect t="14585" r="-2" b="-2"/>
          <a:stretch/>
        </p:blipFill>
        <p:spPr>
          <a:xfrm>
            <a:off x="321730" y="321732"/>
            <a:ext cx="5674897" cy="3017405"/>
          </a:xfrm>
          <a:prstGeom prst="rect">
            <a:avLst/>
          </a:prstGeom>
        </p:spPr>
      </p:pic>
      <p:pic>
        <p:nvPicPr>
          <p:cNvPr id="5" name="Picture 4">
            <a:extLst>
              <a:ext uri="{FF2B5EF4-FFF2-40B4-BE49-F238E27FC236}">
                <a16:creationId xmlns:a16="http://schemas.microsoft.com/office/drawing/2014/main" id="{1CD6ABF7-6A93-4638-AE08-80589208A32D}"/>
              </a:ext>
            </a:extLst>
          </p:cNvPr>
          <p:cNvPicPr>
            <a:picLocks noChangeAspect="1"/>
          </p:cNvPicPr>
          <p:nvPr/>
        </p:nvPicPr>
        <p:blipFill rotWithShape="1">
          <a:blip r:embed="rId4"/>
          <a:srcRect t="34050" r="-2" b="398"/>
          <a:stretch/>
        </p:blipFill>
        <p:spPr>
          <a:xfrm>
            <a:off x="321730" y="3510853"/>
            <a:ext cx="5674897" cy="2789954"/>
          </a:xfrm>
          <a:prstGeom prst="rect">
            <a:avLst/>
          </a:prstGeom>
        </p:spPr>
      </p:pic>
      <p:pic>
        <p:nvPicPr>
          <p:cNvPr id="2" name="Picture 1">
            <a:extLst>
              <a:ext uri="{FF2B5EF4-FFF2-40B4-BE49-F238E27FC236}">
                <a16:creationId xmlns:a16="http://schemas.microsoft.com/office/drawing/2014/main" id="{844C5446-6F36-40A9-982E-D21CE2952172}"/>
              </a:ext>
            </a:extLst>
          </p:cNvPr>
          <p:cNvPicPr>
            <a:picLocks noChangeAspect="1"/>
          </p:cNvPicPr>
          <p:nvPr/>
        </p:nvPicPr>
        <p:blipFill rotWithShape="1">
          <a:blip r:embed="rId5"/>
          <a:srcRect l="23542" r="22832"/>
          <a:stretch/>
        </p:blipFill>
        <p:spPr>
          <a:xfrm>
            <a:off x="6195373" y="321733"/>
            <a:ext cx="5674897" cy="5979074"/>
          </a:xfrm>
          <a:prstGeom prst="rect">
            <a:avLst/>
          </a:prstGeom>
        </p:spPr>
      </p:pic>
      <p:sp>
        <p:nvSpPr>
          <p:cNvPr id="6" name="TextBox 5">
            <a:extLst>
              <a:ext uri="{FF2B5EF4-FFF2-40B4-BE49-F238E27FC236}">
                <a16:creationId xmlns:a16="http://schemas.microsoft.com/office/drawing/2014/main" id="{850DBBB0-C591-4AB6-A998-4B5E1C187DFD}"/>
              </a:ext>
            </a:extLst>
          </p:cNvPr>
          <p:cNvSpPr txBox="1"/>
          <p:nvPr/>
        </p:nvSpPr>
        <p:spPr>
          <a:xfrm>
            <a:off x="2001077" y="6351766"/>
            <a:ext cx="9066725"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Thung </a:t>
            </a:r>
            <a:r>
              <a:rPr lang="en-US" sz="2800" b="1" dirty="0" err="1">
                <a:solidFill>
                  <a:srgbClr val="0070C0"/>
                </a:solidFill>
                <a:latin typeface="Arial" panose="020B0604020202020204" pitchFamily="34" charset="0"/>
                <a:cs typeface="Arial" panose="020B0604020202020204" pitchFamily="34" charset="0"/>
              </a:rPr>
              <a:t>lũng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loài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hoa</a:t>
            </a:r>
            <a:r>
              <a:rPr lang="en-US" sz="2800" b="1" dirty="0">
                <a:solidFill>
                  <a:srgbClr val="0070C0"/>
                </a:solidFill>
                <a:latin typeface="Arial" panose="020B0604020202020204" pitchFamily="34" charset="0"/>
                <a:cs typeface="Arial" panose="020B0604020202020204" pitchFamily="34" charset="0"/>
              </a:rPr>
              <a:t>, Uttarakhand, </a:t>
            </a:r>
            <a:r>
              <a:rPr lang="en-US" sz="2800" b="1" dirty="0" err="1">
                <a:solidFill>
                  <a:srgbClr val="0070C0"/>
                </a:solidFill>
                <a:latin typeface="Arial" panose="020B0604020202020204" pitchFamily="34" charset="0"/>
                <a:cs typeface="Arial" panose="020B0604020202020204" pitchFamily="34" charset="0"/>
              </a:rPr>
              <a:t>Ấn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Độ</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5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F5AD47F-0952-480F-9843-3142B8AA6281}"/>
              </a:ext>
            </a:extLst>
          </p:cNvPr>
          <p:cNvPicPr>
            <a:picLocks noChangeAspect="1"/>
          </p:cNvPicPr>
          <p:nvPr/>
        </p:nvPicPr>
        <p:blipFill rotWithShape="1">
          <a:blip r:embed="rId3">
            <a:extLst>
              <a:ext uri="{28A0092B-C50C-407E-A947-70E740481C1C}">
                <a14:useLocalDpi xmlns:a14="http://schemas.microsoft.com/office/drawing/2010/main" val="0"/>
              </a:ext>
            </a:extLst>
          </a:blip>
          <a:srcRect t="6592" b="15056"/>
          <a:stretch/>
        </p:blipFill>
        <p:spPr>
          <a:xfrm>
            <a:off x="2455611" y="1693034"/>
            <a:ext cx="8305545" cy="5075901"/>
          </a:xfrm>
          <a:prstGeom prst="rect">
            <a:avLst/>
          </a:prstGeom>
        </p:spPr>
      </p:pic>
      <p:sp>
        <p:nvSpPr>
          <p:cNvPr id="7" name="Flowchart: Delay 6">
            <a:extLst>
              <a:ext uri="{FF2B5EF4-FFF2-40B4-BE49-F238E27FC236}">
                <a16:creationId xmlns:a16="http://schemas.microsoft.com/office/drawing/2014/main"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5</a:t>
            </a:r>
          </a:p>
        </p:txBody>
      </p:sp>
      <p:sp>
        <p:nvSpPr>
          <p:cNvPr id="9" name="TextBox 8">
            <a:extLst>
              <a:ext uri="{FF2B5EF4-FFF2-40B4-BE49-F238E27FC236}">
                <a16:creationId xmlns:a16="http://schemas.microsoft.com/office/drawing/2014/main" id="{61B03F42-1F15-4C18-87C9-F601E2A8FB42}"/>
              </a:ext>
            </a:extLst>
          </p:cNvPr>
          <p:cNvSpPr txBox="1"/>
          <p:nvPr/>
        </p:nvSpPr>
        <p:spPr>
          <a:xfrm>
            <a:off x="1877306" y="243471"/>
            <a:ext cx="10506075" cy="1323439"/>
          </a:xfrm>
          <a:prstGeom prst="rect">
            <a:avLst/>
          </a:prstGeom>
          <a:noFill/>
        </p:spPr>
        <p:txBody>
          <a:bodyPr wrap="square" rtlCol="0">
            <a:spAutoFit/>
          </a:bodyPr>
          <a:lstStyle/>
          <a:p>
            <a:pPr algn="ctr"/>
            <a:r>
              <a:rPr lang="en-US" sz="4000" b="1">
                <a:solidFill>
                  <a:srgbClr val="1C11AF"/>
                </a:solidFill>
                <a:latin typeface="Arial" panose="020B0604020202020204" pitchFamily="34" charset="0"/>
                <a:cs typeface="Arial" panose="020B0604020202020204" pitchFamily="34" charset="0"/>
              </a:rPr>
              <a:t>VỊ TRÍ ĐỊA LÍ, ĐẶC ĐIỂM TỰ NHIÊN</a:t>
            </a:r>
          </a:p>
          <a:p>
            <a:pPr algn="ctr"/>
            <a:r>
              <a:rPr lang="en-US" sz="4000" b="1">
                <a:solidFill>
                  <a:srgbClr val="1C11AF"/>
                </a:solidFill>
                <a:latin typeface="Arial" panose="020B0604020202020204" pitchFamily="34" charset="0"/>
                <a:cs typeface="Arial" panose="020B0604020202020204" pitchFamily="34" charset="0"/>
              </a:rPr>
              <a:t> CHÂU Á</a:t>
            </a:r>
          </a:p>
        </p:txBody>
      </p:sp>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8F6D8B-2290-4C93-99BC-37A556687B07}"/>
              </a:ext>
            </a:extLst>
          </p:cNvPr>
          <p:cNvGrpSpPr/>
          <p:nvPr/>
        </p:nvGrpSpPr>
        <p:grpSpPr>
          <a:xfrm>
            <a:off x="1881638" y="547851"/>
            <a:ext cx="9276509" cy="2118289"/>
            <a:chOff x="1002865" y="1056013"/>
            <a:chExt cx="9276509" cy="2118289"/>
          </a:xfrm>
        </p:grpSpPr>
        <p:grpSp>
          <p:nvGrpSpPr>
            <p:cNvPr id="12" name="Group 11">
              <a:extLst>
                <a:ext uri="{FF2B5EF4-FFF2-40B4-BE49-F238E27FC236}">
                  <a16:creationId xmlns:a16="http://schemas.microsoft.com/office/drawing/2014/main" id="{A85E85D1-E66F-4522-9A14-83345DA49B78}"/>
                </a:ext>
              </a:extLst>
            </p:cNvPr>
            <p:cNvGrpSpPr/>
            <p:nvPr/>
          </p:nvGrpSpPr>
          <p:grpSpPr>
            <a:xfrm>
              <a:off x="1002865" y="1056013"/>
              <a:ext cx="9276509" cy="2118289"/>
              <a:chOff x="1037554" y="578212"/>
              <a:chExt cx="8788400" cy="2203688"/>
            </a:xfrm>
          </p:grpSpPr>
          <p:pic>
            <p:nvPicPr>
              <p:cNvPr id="14" name="Picture 13">
                <a:extLst>
                  <a:ext uri="{FF2B5EF4-FFF2-40B4-BE49-F238E27FC236}">
                    <a16:creationId xmlns:a16="http://schemas.microsoft.com/office/drawing/2014/main" id="{95DB9259-B638-4C0D-A1ED-7680DB30F105}"/>
                  </a:ext>
                </a:extLst>
              </p:cNvPr>
              <p:cNvPicPr>
                <a:picLocks noChangeAspect="1"/>
              </p:cNvPicPr>
              <p:nvPr/>
            </p:nvPicPr>
            <p:blipFill rotWithShape="1">
              <a:blip r:embed="rId3"/>
              <a:srcRect l="11084" t="50003" r="35584" b="26222"/>
              <a:stretch/>
            </p:blipFill>
            <p:spPr>
              <a:xfrm>
                <a:off x="1037554" y="578212"/>
                <a:ext cx="8788400" cy="2203688"/>
              </a:xfrm>
              <a:prstGeom prst="rect">
                <a:avLst/>
              </a:prstGeom>
            </p:spPr>
          </p:pic>
          <p:sp>
            <p:nvSpPr>
              <p:cNvPr id="16" name="Rectangle 15">
                <a:extLst>
                  <a:ext uri="{FF2B5EF4-FFF2-40B4-BE49-F238E27FC236}">
                    <a16:creationId xmlns:a16="http://schemas.microsoft.com/office/drawing/2014/main" id="{C9CB2E6A-AF2D-42C9-8506-56BC9CC2323C}"/>
                  </a:ext>
                </a:extLst>
              </p:cNvPr>
              <p:cNvSpPr/>
              <p:nvPr/>
            </p:nvSpPr>
            <p:spPr>
              <a:xfrm>
                <a:off x="3069555" y="1022879"/>
                <a:ext cx="6278880" cy="1295469"/>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t>Trình bày được </a:t>
                </a:r>
                <a:r>
                  <a:rPr lang="en-US" sz="2600"/>
                  <a:t>một trong những đặc điểm thiên nhiên Châu Á, ý nghĩa của điểm này đối với việc sử dụng và bảo vệ tự nhiên..</a:t>
                </a:r>
                <a:r>
                  <a:rPr lang="vi-VN" sz="2600"/>
                  <a:t> </a:t>
                </a:r>
                <a:endParaRPr lang="en-US" sz="2600"/>
              </a:p>
            </p:txBody>
          </p:sp>
        </p:grpSp>
        <p:sp>
          <p:nvSpPr>
            <p:cNvPr id="18" name="Rectangle 17">
              <a:extLst>
                <a:ext uri="{FF2B5EF4-FFF2-40B4-BE49-F238E27FC236}">
                  <a16:creationId xmlns:a16="http://schemas.microsoft.com/office/drawing/2014/main" id="{EAAC69E8-0289-42DD-91D4-EB621F9DAA4D}"/>
                </a:ext>
              </a:extLst>
            </p:cNvPr>
            <p:cNvSpPr/>
            <p:nvPr/>
          </p:nvSpPr>
          <p:spPr>
            <a:xfrm>
              <a:off x="3147724" y="1441514"/>
              <a:ext cx="6730511" cy="13323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Trình bày đặc điểm vị trí địa lí, hình dạng và </a:t>
              </a:r>
            </a:p>
            <a:p>
              <a:pPr algn="ctr"/>
              <a:r>
                <a:rPr lang="en-US" sz="2600">
                  <a:solidFill>
                    <a:srgbClr val="1C11AF"/>
                  </a:solidFill>
                  <a:latin typeface="Arial" panose="020B0604020202020204" pitchFamily="34" charset="0"/>
                  <a:cs typeface="Arial" panose="020B0604020202020204" pitchFamily="34" charset="0"/>
                </a:rPr>
                <a:t>kích th</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ớc Châu Á</a:t>
              </a:r>
            </a:p>
          </p:txBody>
        </p:sp>
      </p:grpSp>
      <p:grpSp>
        <p:nvGrpSpPr>
          <p:cNvPr id="7" name="Group 6">
            <a:extLst>
              <a:ext uri="{FF2B5EF4-FFF2-40B4-BE49-F238E27FC236}">
                <a16:creationId xmlns:a16="http://schemas.microsoft.com/office/drawing/2014/main" id="{9A9A5BF9-409F-4A18-ABDB-336C12E246EA}"/>
              </a:ext>
            </a:extLst>
          </p:cNvPr>
          <p:cNvGrpSpPr/>
          <p:nvPr/>
        </p:nvGrpSpPr>
        <p:grpSpPr>
          <a:xfrm>
            <a:off x="1881638" y="2546157"/>
            <a:ext cx="9276509" cy="1980168"/>
            <a:chOff x="1002865" y="3054319"/>
            <a:chExt cx="9276509" cy="1980168"/>
          </a:xfrm>
        </p:grpSpPr>
        <p:pic>
          <p:nvPicPr>
            <p:cNvPr id="4" name="Picture 3">
              <a:extLst>
                <a:ext uri="{FF2B5EF4-FFF2-40B4-BE49-F238E27FC236}">
                  <a16:creationId xmlns:a16="http://schemas.microsoft.com/office/drawing/2014/main" id="{558BB482-8464-4193-BD16-1F2934A77E6D}"/>
                </a:ext>
              </a:extLst>
            </p:cNvPr>
            <p:cNvPicPr>
              <a:picLocks noChangeAspect="1"/>
            </p:cNvPicPr>
            <p:nvPr/>
          </p:nvPicPr>
          <p:blipFill rotWithShape="1">
            <a:blip r:embed="rId3"/>
            <a:srcRect l="11084" t="7704" r="35584" b="70933"/>
            <a:stretch/>
          </p:blipFill>
          <p:spPr>
            <a:xfrm>
              <a:off x="1002865" y="3054319"/>
              <a:ext cx="9276509" cy="1980168"/>
            </a:xfrm>
            <a:prstGeom prst="rect">
              <a:avLst/>
            </a:prstGeom>
            <a:solidFill>
              <a:schemeClr val="accent6">
                <a:lumMod val="20000"/>
                <a:lumOff val="80000"/>
              </a:schemeClr>
            </a:solidFill>
          </p:spPr>
        </p:pic>
        <p:sp>
          <p:nvSpPr>
            <p:cNvPr id="11" name="Rectangle 10">
              <a:extLst>
                <a:ext uri="{FF2B5EF4-FFF2-40B4-BE49-F238E27FC236}">
                  <a16:creationId xmlns:a16="http://schemas.microsoft.com/office/drawing/2014/main" id="{4623C2F1-49F8-4748-8F15-21EEFB33709C}"/>
                </a:ext>
              </a:extLst>
            </p:cNvPr>
            <p:cNvSpPr/>
            <p:nvPr/>
          </p:nvSpPr>
          <p:spPr>
            <a:xfrm>
              <a:off x="3250625" y="3360190"/>
              <a:ext cx="6627610" cy="12346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a:solidFill>
                    <a:srgbClr val="1C11AF"/>
                  </a:solidFill>
                  <a:latin typeface="Arial" panose="020B0604020202020204" pitchFamily="34" charset="0"/>
                  <a:cs typeface="Arial" panose="020B0604020202020204" pitchFamily="34" charset="0"/>
                </a:rPr>
                <a:t>Trình bày được </a:t>
              </a:r>
              <a:r>
                <a:rPr lang="en-US" sz="2600">
                  <a:solidFill>
                    <a:srgbClr val="1C11AF"/>
                  </a:solidFill>
                  <a:latin typeface="Arial" panose="020B0604020202020204" pitchFamily="34" charset="0"/>
                  <a:cs typeface="Arial" panose="020B0604020202020204" pitchFamily="34" charset="0"/>
                </a:rPr>
                <a:t>một trong những đặc điểm thiên nhiên Châu Á, ý nghĩa của điểm này đối với việc sử dụng và bảo vệ tự nhiên..</a:t>
              </a:r>
              <a:r>
                <a:rPr lang="vi-VN" sz="2600">
                  <a:solidFill>
                    <a:srgbClr val="1C11AF"/>
                  </a:solidFill>
                  <a:latin typeface="Arial" panose="020B0604020202020204" pitchFamily="34" charset="0"/>
                  <a:cs typeface="Arial" panose="020B0604020202020204" pitchFamily="34" charset="0"/>
                </a:rPr>
                <a:t> </a:t>
              </a:r>
              <a:endParaRPr lang="en-US" sz="2600">
                <a:solidFill>
                  <a:srgbClr val="1C11AF"/>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1EFADF7A-CEB8-447A-9F24-1C417C75B603}"/>
              </a:ext>
            </a:extLst>
          </p:cNvPr>
          <p:cNvGrpSpPr/>
          <p:nvPr/>
        </p:nvGrpSpPr>
        <p:grpSpPr>
          <a:xfrm>
            <a:off x="1881638" y="4664446"/>
            <a:ext cx="9276509" cy="2100310"/>
            <a:chOff x="967239" y="4780775"/>
            <a:chExt cx="9276509" cy="2100310"/>
          </a:xfrm>
        </p:grpSpPr>
        <p:pic>
          <p:nvPicPr>
            <p:cNvPr id="17" name="Picture 16">
              <a:extLst>
                <a:ext uri="{FF2B5EF4-FFF2-40B4-BE49-F238E27FC236}">
                  <a16:creationId xmlns:a16="http://schemas.microsoft.com/office/drawing/2014/main" id="{68FBBAFA-74DF-401E-AECF-E5300922D67E}"/>
                </a:ext>
              </a:extLst>
            </p:cNvPr>
            <p:cNvPicPr>
              <a:picLocks noChangeAspect="1"/>
            </p:cNvPicPr>
            <p:nvPr/>
          </p:nvPicPr>
          <p:blipFill rotWithShape="1">
            <a:blip r:embed="rId3"/>
            <a:srcRect l="11084" t="50003" r="35584" b="26222"/>
            <a:stretch/>
          </p:blipFill>
          <p:spPr>
            <a:xfrm>
              <a:off x="967239" y="4780775"/>
              <a:ext cx="9276509" cy="2100310"/>
            </a:xfrm>
            <a:prstGeom prst="rect">
              <a:avLst/>
            </a:prstGeom>
            <a:solidFill>
              <a:schemeClr val="accent4">
                <a:lumMod val="20000"/>
                <a:lumOff val="80000"/>
              </a:schemeClr>
            </a:solidFill>
          </p:spPr>
        </p:pic>
        <p:sp>
          <p:nvSpPr>
            <p:cNvPr id="20" name="Rectangle 19">
              <a:extLst>
                <a:ext uri="{FF2B5EF4-FFF2-40B4-BE49-F238E27FC236}">
                  <a16:creationId xmlns:a16="http://schemas.microsoft.com/office/drawing/2014/main" id="{45E8F338-7066-42D7-9D43-A9777D93EBE3}"/>
                </a:ext>
              </a:extLst>
            </p:cNvPr>
            <p:cNvSpPr/>
            <p:nvPr/>
          </p:nvSpPr>
          <p:spPr>
            <a:xfrm>
              <a:off x="3147727" y="5210187"/>
              <a:ext cx="6730508" cy="11593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Xác định trên bản đồ các khu vực địa hình và các khoáng sản chính</a:t>
              </a:r>
            </a:p>
          </p:txBody>
        </p:sp>
      </p:grpSp>
      <p:sp>
        <p:nvSpPr>
          <p:cNvPr id="9" name="TextBox 8">
            <a:extLst>
              <a:ext uri="{FF2B5EF4-FFF2-40B4-BE49-F238E27FC236}">
                <a16:creationId xmlns:a16="http://schemas.microsoft.com/office/drawing/2014/main" id="{14A94672-CE6E-4830-8A5A-1B44D492751C}"/>
              </a:ext>
            </a:extLst>
          </p:cNvPr>
          <p:cNvSpPr txBox="1"/>
          <p:nvPr/>
        </p:nvSpPr>
        <p:spPr>
          <a:xfrm>
            <a:off x="353892" y="1290961"/>
            <a:ext cx="1699150" cy="3970318"/>
          </a:xfrm>
          <a:prstGeom prst="rect">
            <a:avLst/>
          </a:prstGeom>
          <a:solidFill>
            <a:schemeClr val="bg1"/>
          </a:solidFill>
        </p:spPr>
        <p:txBody>
          <a:bodyPr wrap="square" rtlCol="0">
            <a:spAutoFit/>
          </a:bodyPr>
          <a:lstStyle/>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MỤC</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TIÊU</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BÀI </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HỌC</a:t>
            </a:r>
          </a:p>
        </p:txBody>
      </p:sp>
      <p:pic>
        <p:nvPicPr>
          <p:cNvPr id="22" name="Picture 21">
            <a:extLst>
              <a:ext uri="{FF2B5EF4-FFF2-40B4-BE49-F238E27FC236}">
                <a16:creationId xmlns:a16="http://schemas.microsoft.com/office/drawing/2014/main" id="{32B557A4-02C5-419E-9B9C-2CFFC945BC4C}"/>
              </a:ext>
            </a:extLst>
          </p:cNvPr>
          <p:cNvPicPr>
            <a:picLocks noChangeAspect="1"/>
          </p:cNvPicPr>
          <p:nvPr/>
        </p:nvPicPr>
        <p:blipFill rotWithShape="1">
          <a:blip r:embed="rId4"/>
          <a:srcRect l="49250" t="16517" r="40417" b="67812"/>
          <a:stretch/>
        </p:blipFill>
        <p:spPr>
          <a:xfrm>
            <a:off x="11158147" y="0"/>
            <a:ext cx="1033853" cy="881919"/>
          </a:xfrm>
          <a:prstGeom prst="rect">
            <a:avLst/>
          </a:prstGeom>
        </p:spPr>
      </p:pic>
    </p:spTree>
    <p:extLst>
      <p:ext uri="{BB962C8B-B14F-4D97-AF65-F5344CB8AC3E}">
        <p14:creationId xmlns:p14="http://schemas.microsoft.com/office/powerpoint/2010/main" val="7314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2449871" y="2052534"/>
            <a:ext cx="7791351"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3122847" y="2203110"/>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1687644" y="2052534"/>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2659899" y="3396212"/>
            <a:ext cx="5902488"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3690007" y="3538184"/>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58" name="Arrow: Pentagon 57">
            <a:extLst>
              <a:ext uri="{FF2B5EF4-FFF2-40B4-BE49-F238E27FC236}">
                <a16:creationId xmlns:a16="http://schemas.microsoft.com/office/drawing/2014/main" id="{B227D5F1-AB8A-4158-8922-B2A51DFBD068}"/>
              </a:ext>
            </a:extLst>
          </p:cNvPr>
          <p:cNvSpPr/>
          <p:nvPr/>
        </p:nvSpPr>
        <p:spPr>
          <a:xfrm>
            <a:off x="2597579" y="3393288"/>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3540811" y="370066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732AE-00AF-4F9A-A964-AF5944F7A69C}"/>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3B32562E-D637-4077-825C-FC300D803859}"/>
              </a:ext>
            </a:extLst>
          </p:cNvPr>
          <p:cNvGrpSpPr/>
          <p:nvPr/>
        </p:nvGrpSpPr>
        <p:grpSpPr>
          <a:xfrm>
            <a:off x="889902" y="116936"/>
            <a:ext cx="5981161" cy="872949"/>
            <a:chOff x="1133366" y="2220084"/>
            <a:chExt cx="5681780" cy="914400"/>
          </a:xfrm>
        </p:grpSpPr>
        <p:sp>
          <p:nvSpPr>
            <p:cNvPr id="5" name="Arrow: Pentagon 4">
              <a:extLst>
                <a:ext uri="{FF2B5EF4-FFF2-40B4-BE49-F238E27FC236}">
                  <a16:creationId xmlns:a16="http://schemas.microsoft.com/office/drawing/2014/main" id="{E9FAB270-3718-4F2E-A510-B6412314D1CF}"/>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0BB70079-EE1F-4E14-A848-42012D74A34C}"/>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BE57EA53-CF90-4805-B880-AB2D82DE747F}"/>
              </a:ext>
            </a:extLst>
          </p:cNvPr>
          <p:cNvSpPr txBox="1"/>
          <p:nvPr/>
        </p:nvSpPr>
        <p:spPr>
          <a:xfrm>
            <a:off x="1559595" y="249059"/>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Vị trí địa lí,hình dạng kích thước</a:t>
            </a:r>
          </a:p>
        </p:txBody>
      </p:sp>
      <p:grpSp>
        <p:nvGrpSpPr>
          <p:cNvPr id="8" name="Group 7">
            <a:extLst>
              <a:ext uri="{FF2B5EF4-FFF2-40B4-BE49-F238E27FC236}">
                <a16:creationId xmlns:a16="http://schemas.microsoft.com/office/drawing/2014/main" id="{14DFA482-8D1E-4E37-BBF6-5E2C8539D99B}"/>
              </a:ext>
            </a:extLst>
          </p:cNvPr>
          <p:cNvGrpSpPr/>
          <p:nvPr/>
        </p:nvGrpSpPr>
        <p:grpSpPr>
          <a:xfrm>
            <a:off x="127672" y="116936"/>
            <a:ext cx="1301952" cy="872949"/>
            <a:chOff x="344605" y="154323"/>
            <a:chExt cx="1301952" cy="872949"/>
          </a:xfrm>
        </p:grpSpPr>
        <p:sp>
          <p:nvSpPr>
            <p:cNvPr id="9" name="Arrow: Pentagon 8">
              <a:extLst>
                <a:ext uri="{FF2B5EF4-FFF2-40B4-BE49-F238E27FC236}">
                  <a16:creationId xmlns:a16="http://schemas.microsoft.com/office/drawing/2014/main" id="{168853E0-3AF7-469B-A441-016CC8E80D6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14CA4F13-3CF5-485A-945C-5FB2457DA5D9}"/>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image246.jpg">
            <a:extLst>
              <a:ext uri="{FF2B5EF4-FFF2-40B4-BE49-F238E27FC236}">
                <a16:creationId xmlns:a16="http://schemas.microsoft.com/office/drawing/2014/main" id="{07B55CF4-3267-45C0-8AE1-55BB901E947F}"/>
              </a:ext>
            </a:extLst>
          </p:cNvPr>
          <p:cNvPicPr/>
          <p:nvPr/>
        </p:nvPicPr>
        <p:blipFill>
          <a:blip r:embed="rId4"/>
          <a:srcRect/>
          <a:stretch>
            <a:fillRect/>
          </a:stretch>
        </p:blipFill>
        <p:spPr>
          <a:xfrm>
            <a:off x="137738" y="3429000"/>
            <a:ext cx="6467517" cy="3229545"/>
          </a:xfrm>
          <a:prstGeom prst="rect">
            <a:avLst/>
          </a:prstGeom>
          <a:ln/>
        </p:spPr>
      </p:pic>
      <p:sp>
        <p:nvSpPr>
          <p:cNvPr id="14" name="Rectangle 13">
            <a:extLst>
              <a:ext uri="{FF2B5EF4-FFF2-40B4-BE49-F238E27FC236}">
                <a16:creationId xmlns:a16="http://schemas.microsoft.com/office/drawing/2014/main" id="{4CD5293A-FDBC-4DD0-8AF3-836BBC9F9457}"/>
              </a:ext>
            </a:extLst>
          </p:cNvPr>
          <p:cNvSpPr/>
          <p:nvPr/>
        </p:nvSpPr>
        <p:spPr>
          <a:xfrm>
            <a:off x="127672" y="1085816"/>
            <a:ext cx="6904618" cy="2267544"/>
          </a:xfrm>
          <a:prstGeom prst="rect">
            <a:avLst/>
          </a:prstGeom>
          <a:ln>
            <a:solidFill>
              <a:srgbClr val="00B050"/>
            </a:solidFill>
            <a:prstDash val="dash"/>
          </a:ln>
        </p:spPr>
        <p:txBody>
          <a:bodyPr wrap="square">
            <a:spAutoFit/>
          </a:bodyPr>
          <a:lstStyle/>
          <a:p>
            <a:pPr indent="180340" algn="just">
              <a:lnSpc>
                <a:spcPct val="120000"/>
              </a:lnSpc>
              <a:spcAft>
                <a:spcPts val="0"/>
              </a:spcAft>
            </a:pP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Nhiệm</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vụ</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1: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Thảo</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luận</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theo</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nhóm</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đôi</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trong</a:t>
            </a:r>
            <a:r>
              <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rPr>
              <a:t> 3 </a:t>
            </a:r>
            <a:r>
              <a:rPr lang="en-US" sz="2400" b="1" dirty="0" err="1">
                <a:solidFill>
                  <a:srgbClr val="FF0000"/>
                </a:solidFill>
                <a:latin typeface="Arial" panose="020B0604020202020204" pitchFamily="34" charset="0"/>
                <a:ea typeface="Cambria" panose="02040503050406030204" pitchFamily="18" charset="0"/>
                <a:cs typeface="Arial" panose="020B0604020202020204" pitchFamily="34" charset="0"/>
              </a:rPr>
              <a:t>phút</a:t>
            </a:r>
            <a:endParaRPr lang="en-US" sz="2400" b="1" dirty="0">
              <a:solidFill>
                <a:srgbClr val="FF0000"/>
              </a:solidFill>
              <a:latin typeface="Arial" panose="020B0604020202020204" pitchFamily="34" charset="0"/>
              <a:ea typeface="Cambria" panose="02040503050406030204" pitchFamily="18" charset="0"/>
              <a:cs typeface="Arial" panose="020B0604020202020204" pitchFamily="34" charset="0"/>
            </a:endParaRPr>
          </a:p>
          <a:p>
            <a:pPr indent="180340" algn="just">
              <a:lnSpc>
                <a:spcPct val="120000"/>
              </a:lnSpc>
              <a:spcAft>
                <a:spcPts val="0"/>
              </a:spcAft>
            </a:pP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Hãy</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nhìn</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mục</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1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hình</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1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trong</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SGK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trang</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109,110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trình</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bày</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trí</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địa</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lí</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hình</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dạng</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kích</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th</a:t>
            </a:r>
            <a:r>
              <a:rPr lang="vi-VN" sz="2400" dirty="0">
                <a:solidFill>
                  <a:srgbClr val="FF0000"/>
                </a:solidFill>
                <a:latin typeface="Arial" panose="020B0604020202020204" pitchFamily="34" charset="0"/>
                <a:ea typeface="Cambria" panose="02040503050406030204" pitchFamily="18" charset="0"/>
                <a:cs typeface="Arial" panose="020B0604020202020204" pitchFamily="34" charset="0"/>
              </a:rPr>
              <a:t>ước</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Châu Á</a:t>
            </a:r>
            <a:r>
              <a:rPr lang="vi-VN" sz="2400" dirty="0">
                <a:solidFill>
                  <a:srgbClr val="FF0000"/>
                </a:solidFill>
                <a:latin typeface="Arial" panose="020B0604020202020204" pitchFamily="34" charset="0"/>
                <a:ea typeface="Cambria" panose="02040503050406030204" pitchFamily="18" charset="0"/>
                <a:cs typeface="Arial" panose="020B0604020202020204" pitchFamily="34" charset="0"/>
              </a:rPr>
              <a:t>.</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1AE24814-FABC-CBF4-FF70-96858C282E60}"/>
              </a:ext>
            </a:extLst>
          </p:cNvPr>
          <p:cNvPicPr>
            <a:picLocks noChangeAspect="1"/>
          </p:cNvPicPr>
          <p:nvPr/>
        </p:nvPicPr>
        <p:blipFill>
          <a:blip r:embed="rId5"/>
          <a:stretch>
            <a:fillRect/>
          </a:stretch>
        </p:blipFill>
        <p:spPr>
          <a:xfrm>
            <a:off x="7032290" y="1100868"/>
            <a:ext cx="5159710" cy="5652667"/>
          </a:xfrm>
          <a:prstGeom prst="rect">
            <a:avLst/>
          </a:prstGeom>
        </p:spPr>
      </p:pic>
    </p:spTree>
    <p:extLst>
      <p:ext uri="{BB962C8B-B14F-4D97-AF65-F5344CB8AC3E}">
        <p14:creationId xmlns:p14="http://schemas.microsoft.com/office/powerpoint/2010/main" val="299107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36282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2599</Words>
  <Application>Microsoft Office PowerPoint</Application>
  <PresentationFormat>Widescreen</PresentationFormat>
  <Paragraphs>274</Paragraphs>
  <Slides>38</Slides>
  <Notes>29</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#9Slide03 IcielNovecento sans E</vt:lpstr>
      <vt:lpstr>#9Slide03 SFU Futura_12</vt:lpstr>
      <vt:lpstr>.VnHelvetInsH</vt:lpstr>
      <vt:lpstr>Arial</vt:lpstr>
      <vt:lpstr>Calibri</vt:lpstr>
      <vt:lpstr>Calibri Light</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Đinh Văn Thái</cp:lastModifiedBy>
  <cp:revision>84</cp:revision>
  <dcterms:created xsi:type="dcterms:W3CDTF">2022-03-23T08:47:13Z</dcterms:created>
  <dcterms:modified xsi:type="dcterms:W3CDTF">2025-01-08T08:05:17Z</dcterms:modified>
</cp:coreProperties>
</file>