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82" r:id="rId2"/>
    <p:sldId id="329" r:id="rId3"/>
    <p:sldId id="366" r:id="rId4"/>
    <p:sldId id="345" r:id="rId5"/>
    <p:sldId id="330" r:id="rId6"/>
    <p:sldId id="370" r:id="rId7"/>
    <p:sldId id="334" r:id="rId8"/>
    <p:sldId id="381" r:id="rId9"/>
    <p:sldId id="373" r:id="rId10"/>
    <p:sldId id="376" r:id="rId11"/>
    <p:sldId id="377" r:id="rId12"/>
    <p:sldId id="378" r:id="rId13"/>
    <p:sldId id="368" r:id="rId14"/>
    <p:sldId id="364" r:id="rId15"/>
    <p:sldId id="374" r:id="rId16"/>
    <p:sldId id="379" r:id="rId17"/>
    <p:sldId id="371" r:id="rId18"/>
  </p:sldIdLst>
  <p:sldSz cx="9144000" cy="5143500" type="screen16x9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A03F"/>
    <a:srgbClr val="1CCE6D"/>
    <a:srgbClr val="8FF1AD"/>
    <a:srgbClr val="20721C"/>
    <a:srgbClr val="000000"/>
    <a:srgbClr val="003C9E"/>
    <a:srgbClr val="1B9D21"/>
    <a:srgbClr val="0D4710"/>
    <a:srgbClr val="63DB7A"/>
    <a:srgbClr val="1447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1" autoAdjust="0"/>
    <p:restoredTop sz="94550" autoAdjust="0"/>
  </p:normalViewPr>
  <p:slideViewPr>
    <p:cSldViewPr>
      <p:cViewPr varScale="1">
        <p:scale>
          <a:sx n="92" d="100"/>
          <a:sy n="92" d="100"/>
        </p:scale>
        <p:origin x="618" y="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B344C8-9959-4BC7-AB24-D3DBC5417CFC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2F523-453D-4B53-8F99-8D168998F12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195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6507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427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latin typeface="Arial" charset="0"/>
              <a:cs typeface="Arial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B0D8D52-281D-4973-9393-8273DA13EB2A}" type="slidenum">
              <a:rPr lang="en-US" altLang="en-US">
                <a:latin typeface="Arial" charset="0"/>
              </a:rPr>
              <a:pPr/>
              <a:t>11</a:t>
            </a:fld>
            <a:endParaRPr lang="en-US" alt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latin typeface="Arial" charset="0"/>
              <a:cs typeface="Arial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B0D8D52-281D-4973-9393-8273DA13EB2A}" type="slidenum">
              <a:rPr lang="en-US" altLang="en-US">
                <a:latin typeface="Arial" charset="0"/>
              </a:rPr>
              <a:pPr/>
              <a:t>12</a:t>
            </a:fld>
            <a:endParaRPr lang="en-US" alt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539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0088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9591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5ABF0A7F-349B-426E-BEB1-E17B8E475B71}" type="slidenum">
              <a:rPr lang="zh-CN" altLang="en-US">
                <a:solidFill>
                  <a:srgbClr val="000000"/>
                </a:solidFill>
              </a:rPr>
              <a:pPr/>
              <a:t>15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82920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103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7322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1691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4144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301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876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416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529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2F523-453D-4B53-8F99-8D168998F12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217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1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716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87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472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f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f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DF0366EA-112C-421E-BEBC-A63E2BA70586}" type="slidenum">
              <a:rPr lang="af-ZA" altLang="en-US"/>
              <a:pPr/>
              <a:t>‹#›</a:t>
            </a:fld>
            <a:endParaRPr lang="af-ZA" altLang="en-US"/>
          </a:p>
        </p:txBody>
      </p:sp>
    </p:spTree>
    <p:extLst>
      <p:ext uri="{BB962C8B-B14F-4D97-AF65-F5344CB8AC3E}">
        <p14:creationId xmlns:p14="http://schemas.microsoft.com/office/powerpoint/2010/main" val="1802759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492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676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45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641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9175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285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1810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139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2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90068-40EE-48CD-8BDE-64AE42C69482}" type="datetimeFigureOut">
              <a:rPr lang="en-GB" smtClean="0"/>
              <a:pPr/>
              <a:t>29/11/2020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C608C-F190-482A-99AA-8A8B3D9786A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189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17.jpe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3" Type="http://schemas.openxmlformats.org/officeDocument/2006/relationships/audio" Target="../media/media1.mp3"/><Relationship Id="rId7" Type="http://schemas.openxmlformats.org/officeDocument/2006/relationships/image" Target="../media/image3.jpeg"/><Relationship Id="rId12" Type="http://schemas.openxmlformats.org/officeDocument/2006/relationships/image" Target="../media/image8.jpeg"/><Relationship Id="rId2" Type="http://schemas.microsoft.com/office/2007/relationships/media" Target="../media/media1.mp3"/><Relationship Id="rId1" Type="http://schemas.openxmlformats.org/officeDocument/2006/relationships/tags" Target="../tags/tag4.xml"/><Relationship Id="rId6" Type="http://schemas.openxmlformats.org/officeDocument/2006/relationships/image" Target="../media/image2.jpeg"/><Relationship Id="rId11" Type="http://schemas.openxmlformats.org/officeDocument/2006/relationships/image" Target="../media/image7.jpe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6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jpeg"/><Relationship Id="rId1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4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E:\ME\ANH SUU TAP\nhung-bo-hoa-hong-tang-sinh-nhat-dep-nha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71450"/>
            <a:ext cx="64579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WordArt 5"/>
          <p:cNvSpPr>
            <a:spLocks noChangeArrowheads="1" noChangeShapeType="1" noTextEdit="1"/>
          </p:cNvSpPr>
          <p:nvPr/>
        </p:nvSpPr>
        <p:spPr bwMode="auto">
          <a:xfrm>
            <a:off x="2343150" y="514350"/>
            <a:ext cx="4800600" cy="10858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en-US" sz="2700" kern="10">
                <a:ln w="28575">
                  <a:pattFill prst="smCheck">
                    <a:fgClr>
                      <a:srgbClr val="CC9900"/>
                    </a:fgClr>
                    <a:bgClr>
                      <a:srgbClr val="FFFFFF"/>
                    </a:bgClr>
                  </a:pattFill>
                  <a:round/>
                  <a:headEnd/>
                  <a:tailEnd/>
                </a:ln>
                <a:solidFill>
                  <a:srgbClr val="002060"/>
                </a:solidFill>
                <a:latin typeface="Impact" panose="020B0806030902050204" pitchFamily="34" charset="0"/>
              </a:rPr>
              <a:t>Welcome  to  our  class</a:t>
            </a:r>
          </a:p>
        </p:txBody>
      </p:sp>
      <p:sp>
        <p:nvSpPr>
          <p:cNvPr id="4100" name="WordArt 7"/>
          <p:cNvSpPr>
            <a:spLocks noChangeArrowheads="1" noChangeShapeType="1" noTextEdit="1"/>
          </p:cNvSpPr>
          <p:nvPr/>
        </p:nvSpPr>
        <p:spPr bwMode="auto">
          <a:xfrm>
            <a:off x="5086350" y="2114550"/>
            <a:ext cx="2134791" cy="12001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r>
              <a:rPr lang="en-US" sz="27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Arial Black" panose="020B0A04020102020204" pitchFamily="34" charset="0"/>
              </a:rPr>
              <a:t>English 8</a:t>
            </a:r>
          </a:p>
        </p:txBody>
      </p:sp>
      <p:sp>
        <p:nvSpPr>
          <p:cNvPr id="4101" name="Rectangle 9"/>
          <p:cNvSpPr>
            <a:spLocks noChangeArrowheads="1"/>
          </p:cNvSpPr>
          <p:nvPr/>
        </p:nvSpPr>
        <p:spPr bwMode="auto">
          <a:xfrm>
            <a:off x="1268016" y="86916"/>
            <a:ext cx="6642497" cy="4948238"/>
          </a:xfrm>
          <a:prstGeom prst="rect">
            <a:avLst/>
          </a:prstGeom>
          <a:noFill/>
          <a:ln w="269875">
            <a:pattFill prst="plaid">
              <a:fgClr>
                <a:schemeClr val="tx1"/>
              </a:fgClr>
              <a:bgClr>
                <a:srgbClr val="FFFFFF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105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09026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763712" y="1214428"/>
            <a:ext cx="7380288" cy="397031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514350" indent="-514350" eaLnBrk="1" fontAlgn="auto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Peter will come to Viet Nam in spring.</a:t>
            </a:r>
          </a:p>
          <a:p>
            <a:pPr eaLnBrk="1" fontAlgn="auto" hangingPunct="1">
              <a:lnSpc>
                <a:spcPct val="150000"/>
              </a:lnSpc>
              <a:spcBef>
                <a:spcPts val="18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2. Peter wants Duong to recommend  somewhere to go.</a:t>
            </a:r>
          </a:p>
          <a:p>
            <a:pPr eaLnBrk="1" fontAlgn="auto" hangingPunct="1">
              <a:spcBef>
                <a:spcPts val="18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3.Duong says that Peter should come to Hue and Da Nang.</a:t>
            </a:r>
          </a:p>
          <a:p>
            <a:pPr eaLnBrk="1" fontAlgn="auto" hangingPunct="1">
              <a:spcBef>
                <a:spcPts val="18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4. Peter doesn’t want to come to the Hue festival.</a:t>
            </a:r>
          </a:p>
          <a:p>
            <a:pPr eaLnBrk="1" fontAlgn="auto" hangingPunct="1">
              <a:spcBef>
                <a:spcPts val="18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5. Duong recommends Peter to see the Hue Festival, the Lim Festival, and to celebrate the Tet holiday with his family</a:t>
            </a:r>
            <a:r>
              <a:rPr lang="en-US" sz="2400" dirty="0" smtClean="0"/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TextBox 11"/>
          <p:cNvSpPr txBox="1">
            <a:spLocks noChangeArrowheads="1"/>
          </p:cNvSpPr>
          <p:nvPr/>
        </p:nvSpPr>
        <p:spPr bwMode="auto">
          <a:xfrm>
            <a:off x="1730376" y="413147"/>
            <a:ext cx="4198946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514350" indent="-514350" eaLnBrk="1" hangingPunct="1">
              <a:spcBef>
                <a:spcPct val="0"/>
              </a:spcBef>
              <a:buFontTx/>
              <a:buAutoNum type="alphaLcPeriod"/>
              <a:defRPr/>
            </a:pPr>
            <a:r>
              <a:rPr lang="en-US" altLang="en-US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CHECK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en-US" sz="2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True or False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28589" y="303610"/>
          <a:ext cx="1563687" cy="4583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0865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 T</a:t>
                      </a:r>
                      <a:endParaRPr lang="en-US" sz="2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FF00"/>
                          </a:solidFill>
                        </a:rPr>
                        <a:t> F</a:t>
                      </a:r>
                      <a:endParaRPr lang="en-US" sz="2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0422">
                <a:tc>
                  <a:txBody>
                    <a:bodyPr/>
                    <a:lstStyle/>
                    <a:p>
                      <a:endParaRPr lang="en-US" sz="1400" dirty="0" smtClean="0">
                        <a:solidFill>
                          <a:srgbClr val="FFFF00"/>
                        </a:solidFill>
                      </a:endParaRPr>
                    </a:p>
                    <a:p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422">
                <a:tc>
                  <a:txBody>
                    <a:bodyPr/>
                    <a:lstStyle/>
                    <a:p>
                      <a:endParaRPr lang="en-US" sz="1400" dirty="0" smtClean="0">
                        <a:solidFill>
                          <a:srgbClr val="FFFF00"/>
                        </a:solidFill>
                      </a:endParaRPr>
                    </a:p>
                    <a:p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0811">
                <a:tc>
                  <a:txBody>
                    <a:bodyPr/>
                    <a:lstStyle/>
                    <a:p>
                      <a:endParaRPr lang="en-US" sz="1400" dirty="0" smtClean="0">
                        <a:solidFill>
                          <a:srgbClr val="FFFF00"/>
                        </a:solidFill>
                      </a:endParaRPr>
                    </a:p>
                    <a:p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422">
                <a:tc>
                  <a:txBody>
                    <a:bodyPr/>
                    <a:lstStyle/>
                    <a:p>
                      <a:endParaRPr lang="en-US" sz="1400" dirty="0" smtClean="0">
                        <a:solidFill>
                          <a:srgbClr val="FFFF00"/>
                        </a:solidFill>
                      </a:endParaRPr>
                    </a:p>
                    <a:p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0422">
                <a:tc>
                  <a:txBody>
                    <a:bodyPr/>
                    <a:lstStyle/>
                    <a:p>
                      <a:endParaRPr lang="en-US" sz="1400" dirty="0" smtClean="0">
                        <a:solidFill>
                          <a:srgbClr val="FFFF00"/>
                        </a:solidFill>
                      </a:endParaRPr>
                    </a:p>
                    <a:p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FFFF00"/>
                        </a:solidFill>
                      </a:endParaRPr>
                    </a:p>
                  </a:txBody>
                  <a:tcPr marL="91508" marR="91508" marT="34301" marB="34301"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5576" y="1057275"/>
            <a:ext cx="8048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6000" b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√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7164" y="1825229"/>
            <a:ext cx="8032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6000" b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√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960439" y="2651523"/>
            <a:ext cx="80327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50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√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87426" y="3551635"/>
            <a:ext cx="803275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50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√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65101" y="4269581"/>
            <a:ext cx="80486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5000" b="1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√</a:t>
            </a:r>
          </a:p>
        </p:txBody>
      </p:sp>
      <p:pic>
        <p:nvPicPr>
          <p:cNvPr id="18464" name="Picture 3" descr="C:\Users\Administrator\Desktop\UNIT 5 ANH 8\giai-bai-tap-tieng-anh-lop-8-moi-unit-5-festivals-in-viet-nam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7439" y="0"/>
            <a:ext cx="2092325" cy="124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5" name="Picture 8" descr="C:\Users\HP\Downloads\20181101_2000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3725" y="0"/>
            <a:ext cx="2116138" cy="124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Connector 3"/>
          <p:cNvCxnSpPr/>
          <p:nvPr/>
        </p:nvCxnSpPr>
        <p:spPr>
          <a:xfrm flipV="1">
            <a:off x="7786710" y="3143254"/>
            <a:ext cx="1196975" cy="714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786050" y="3786196"/>
            <a:ext cx="1782763" cy="595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0" y="141685"/>
            <a:ext cx="91440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Read the conversation again and answer the question</a:t>
            </a:r>
          </a:p>
          <a:p>
            <a:pPr marL="457200" indent="-457200">
              <a:buAutoNum type="arabicPeriod"/>
              <a:defRPr/>
            </a:pP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is the Hue Festival held ? What can visitors see there 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defRPr/>
            </a:pPr>
            <a:endParaRPr lang="en-US" sz="21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. What does Duong’s family do to welcome Tet ? </a:t>
            </a:r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endParaRPr lang="en-US" sz="21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. Why does Duong say ‘ It ‘s hard to explain on the phone ? </a:t>
            </a:r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endParaRPr lang="en-US" sz="21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. Where and When is the Lim Festival held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457200" indent="-457200">
              <a:defRPr/>
            </a:pPr>
            <a:endParaRPr lang="en-US" sz="21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. Why do you think Duong recommends the Lim Festival ?</a:t>
            </a: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0" y="141685"/>
            <a:ext cx="9144000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Read the conversation again and answer the question</a:t>
            </a:r>
          </a:p>
          <a:p>
            <a:pPr>
              <a:defRPr/>
            </a:pP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1. When is the Hue Festival held ? What can visitors see there ?</a:t>
            </a:r>
          </a:p>
          <a:p>
            <a:pPr marL="457200" indent="-457200">
              <a:defRPr/>
            </a:pPr>
            <a:r>
              <a:rPr lang="en-US" sz="21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 </a:t>
            </a: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In April . They can see a grand opening ceremony , an </a:t>
            </a:r>
            <a:r>
              <a:rPr lang="en-US" sz="21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i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dai</a:t>
            </a: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fashion shown , a Dem Phuong Dong or oriental night show, royal court music performances… and sporting activities</a:t>
            </a:r>
            <a:endParaRPr lang="en-US" sz="21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2. What does Duong’s family do to welcome </a:t>
            </a:r>
            <a:r>
              <a:rPr lang="en-US" sz="2100" b="1" dirty="0" err="1">
                <a:latin typeface="Times New Roman" pitchFamily="18" charset="0"/>
                <a:cs typeface="Times New Roman" pitchFamily="18" charset="0"/>
              </a:rPr>
              <a:t>Tet</a:t>
            </a: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 marL="457200" indent="-457200">
              <a:defRPr/>
            </a:pP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Duong ‘family prepares a five – fruit tray and makes jam  and chung cakes</a:t>
            </a:r>
            <a:endParaRPr lang="en-US" sz="21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3. Why does Duong say ‘ It ‘s hard to explain on the phone ? </a:t>
            </a:r>
          </a:p>
          <a:p>
            <a:pPr marL="457200" indent="-457200">
              <a:defRPr/>
            </a:pP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Because there are so many interesting things to see and enjoy , it would take too long to describe them</a:t>
            </a:r>
            <a:r>
              <a:rPr lang="en-US" sz="21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marL="457200" indent="-457200">
              <a:defRPr/>
            </a:pP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4. Where and When is the Lim Festival held?</a:t>
            </a:r>
          </a:p>
          <a:p>
            <a:pPr marL="457200" indent="-457200">
              <a:defRPr/>
            </a:pP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In Bac Ninh , on 12</a:t>
            </a:r>
            <a:r>
              <a:rPr lang="en-US" sz="2100" b="1" i="1" baseline="300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of the first lunar month  </a:t>
            </a:r>
            <a:endParaRPr lang="en-US" sz="21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defRPr/>
            </a:pPr>
            <a:r>
              <a:rPr lang="en-US" sz="2100" b="1" dirty="0">
                <a:latin typeface="Times New Roman" pitchFamily="18" charset="0"/>
                <a:cs typeface="Times New Roman" pitchFamily="18" charset="0"/>
              </a:rPr>
              <a:t>5. Why do you think Duong recommends the Lim Festival ?</a:t>
            </a: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457200" indent="-457200">
              <a:defRPr/>
            </a:pP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n-US" sz="2100" b="1" i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Because it’s near Ha Noi , It takes place right after Tet holiday and full of traditional events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87154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D:\SOPHIE DUONG\hinh nen\hoa la\hinh-anh-lam-powerpoint-dep_0437563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5487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43000" y="2408635"/>
            <a:ext cx="51030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 You won’t regret it.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43000" y="685800"/>
            <a:ext cx="51030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Why don’t you come for that?  </a:t>
            </a:r>
          </a:p>
        </p:txBody>
      </p:sp>
      <p:sp>
        <p:nvSpPr>
          <p:cNvPr id="23557" name="Text Box 17"/>
          <p:cNvSpPr txBox="1">
            <a:spLocks noChangeArrowheads="1"/>
          </p:cNvSpPr>
          <p:nvPr/>
        </p:nvSpPr>
        <p:spPr bwMode="auto">
          <a:xfrm>
            <a:off x="1143000" y="154782"/>
            <a:ext cx="6858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EXPLAIN THE MEANING 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43001" y="1603773"/>
            <a:ext cx="36992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Sounds great !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56098" y="3759994"/>
            <a:ext cx="5436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 Are you sure ?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51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D:\SOPHIE DUONG\hinh nen\hoa la\hinh-anh-lam-powerpoint-dep_0437563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5487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43000" y="2408635"/>
            <a:ext cx="51030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 You won’t regret it.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43000" y="685800"/>
            <a:ext cx="51030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Why don’t you come for that?  </a:t>
            </a:r>
          </a:p>
        </p:txBody>
      </p:sp>
      <p:sp>
        <p:nvSpPr>
          <p:cNvPr id="23557" name="Text Box 17"/>
          <p:cNvSpPr txBox="1">
            <a:spLocks noChangeArrowheads="1"/>
          </p:cNvSpPr>
          <p:nvPr/>
        </p:nvSpPr>
        <p:spPr bwMode="auto">
          <a:xfrm>
            <a:off x="1143000" y="154782"/>
            <a:ext cx="6858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EXPLAIN THE MEANING 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277541" y="1188244"/>
            <a:ext cx="671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as suggestion or to give advice. 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43001" y="1603773"/>
            <a:ext cx="36992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Sounds great !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129903" y="2063354"/>
            <a:ext cx="70604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sz="24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used to give your first impression of what you hear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156098" y="3759994"/>
            <a:ext cx="5436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 Are you sure ?    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143000" y="4299348"/>
            <a:ext cx="68210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</a:t>
            </a:r>
            <a:r>
              <a:rPr lang="en-US" altLang="en-US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show surprise and to check that something is really Ok to do. 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166812" y="2884885"/>
            <a:ext cx="68341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altLang="en-US" sz="2400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stress that it is worth spending time or money doing something.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096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35719"/>
            <a:ext cx="913288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35719"/>
            <a:ext cx="9188451" cy="526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" y="3863579"/>
            <a:ext cx="2587625" cy="124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989" y="3899297"/>
            <a:ext cx="2079625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>
            <a:extLst/>
          </p:cNvPr>
          <p:cNvSpPr/>
          <p:nvPr/>
        </p:nvSpPr>
        <p:spPr>
          <a:xfrm>
            <a:off x="328613" y="275689"/>
            <a:ext cx="8275835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.VnUniverseH" pitchFamily="34" charset="0"/>
                <a:cs typeface="+mn-cs"/>
              </a:rPr>
              <a:t>Activity 2</a:t>
            </a:r>
            <a:endParaRPr lang="en-US" sz="2800" b="1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.VnUniverseH" pitchFamily="34" charset="0"/>
              <a:cs typeface="+mn-cs"/>
            </a:endParaRPr>
          </a:p>
          <a:p>
            <a:pPr algn="ctr" defTabSz="685800" eaLnBrk="1" hangingPunct="1">
              <a:spcBef>
                <a:spcPct val="50000"/>
              </a:spcBef>
              <a:defRPr/>
            </a:pPr>
            <a:r>
              <a:rPr lang="en-US" sz="28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.VnUniverseH" pitchFamily="34" charset="0"/>
                <a:cs typeface="+mn-cs"/>
              </a:rPr>
              <a:t>Choose one festival and make a short conversation using one of four Expressions</a:t>
            </a:r>
          </a:p>
          <a:p>
            <a:pPr marL="514350" indent="-514350" defTabSz="685800" eaLnBrk="1" hangingPunct="1">
              <a:spcBef>
                <a:spcPct val="50000"/>
              </a:spcBef>
              <a:buAutoNum type="arabicPeriod"/>
              <a:defRPr/>
            </a:pPr>
            <a:r>
              <a:rPr lang="en-US" sz="28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.VnUniverseH" pitchFamily="34" charset="0"/>
              </a:rPr>
              <a:t>Why don’t you come for that?</a:t>
            </a:r>
          </a:p>
          <a:p>
            <a:pPr marL="514350" indent="-514350" defTabSz="685800" eaLnBrk="1" hangingPunct="1">
              <a:spcBef>
                <a:spcPct val="50000"/>
              </a:spcBef>
              <a:buAutoNum type="arabicPeriod"/>
              <a:defRPr/>
            </a:pPr>
            <a:r>
              <a:rPr lang="en-US" sz="28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.VnUniverseH" pitchFamily="34" charset="0"/>
              </a:rPr>
              <a:t>Sound great!</a:t>
            </a:r>
          </a:p>
          <a:p>
            <a:pPr marL="514350" indent="-514350" defTabSz="685800" eaLnBrk="1" hangingPunct="1">
              <a:spcBef>
                <a:spcPct val="50000"/>
              </a:spcBef>
              <a:buAutoNum type="arabicPeriod"/>
              <a:defRPr/>
            </a:pPr>
            <a:r>
              <a:rPr lang="en-US" sz="2800" b="1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.VnUniverseH" pitchFamily="34" charset="0"/>
              </a:rPr>
              <a:t> </a:t>
            </a:r>
            <a:r>
              <a:rPr lang="en-US" sz="28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.VnUniverseH" pitchFamily="34" charset="0"/>
              </a:rPr>
              <a:t>you won’t  regret it</a:t>
            </a:r>
          </a:p>
          <a:p>
            <a:pPr marL="514350" indent="-514350" defTabSz="685800" eaLnBrk="1" hangingPunct="1">
              <a:spcBef>
                <a:spcPct val="50000"/>
              </a:spcBef>
              <a:buAutoNum type="arabicPeriod"/>
              <a:defRPr/>
            </a:pPr>
            <a:r>
              <a:rPr lang="en-US" sz="2800" b="1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.VnUniverseH" pitchFamily="34" charset="0"/>
              </a:rPr>
              <a:t>. Are you sure!</a:t>
            </a:r>
          </a:p>
          <a:p>
            <a:pPr marL="514350" indent="-514350" defTabSz="685800" eaLnBrk="1" hangingPunct="1">
              <a:spcBef>
                <a:spcPct val="50000"/>
              </a:spcBef>
              <a:buAutoNum type="arabicPeriod"/>
              <a:defRPr/>
            </a:pPr>
            <a:endParaRPr lang="en-US" sz="2800" b="1" dirty="0" smtClean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.VnUniverseH" pitchFamily="34" charset="0"/>
            </a:endParaRPr>
          </a:p>
          <a:p>
            <a:pPr marL="514350" indent="-514350" defTabSz="685800" eaLnBrk="1" hangingPunct="1">
              <a:spcBef>
                <a:spcPct val="50000"/>
              </a:spcBef>
              <a:buAutoNum type="arabicPeriod"/>
              <a:defRPr/>
            </a:pPr>
            <a:endParaRPr lang="en-US" sz="2800" b="1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.VnUniverseH" pitchFamily="34" charset="0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1092864"/>
      </p:ext>
    </p:extLst>
  </p:cSld>
  <p:clrMapOvr>
    <a:masterClrMapping/>
  </p:clrMapOvr>
  <p:transition spd="slow" advClick="0" advTm="3663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7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5440" y="1388745"/>
            <a:ext cx="5918200" cy="33274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6" name="ISPRING_QUIZ_SHAPE2"/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8" name="ISPRING_QUIZ_SHAPE4"/>
          <p:cNvSpPr txBox="1"/>
          <p:nvPr/>
        </p:nvSpPr>
        <p:spPr>
          <a:xfrm>
            <a:off x="548640" y="82296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55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52227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52228" name="Picture 4" descr="D:\SOPHIE DUONG\hinh nen\Cartoon-Painter-Frog-Powerpoint-Background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6916"/>
            <a:ext cx="9144000" cy="514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900114" y="1006078"/>
            <a:ext cx="727233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000" b="1">
                <a:latin typeface="Times New Roman" pitchFamily="18" charset="0"/>
                <a:cs typeface="Times New Roman" pitchFamily="18" charset="0"/>
              </a:rPr>
              <a:t>1- Learn by heart the vocabulary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000" b="1">
                <a:latin typeface="Times New Roman" pitchFamily="18" charset="0"/>
                <a:cs typeface="Times New Roman" pitchFamily="18" charset="0"/>
              </a:rPr>
              <a:t>2- Make short conversations using the expressions in C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000" b="1">
                <a:latin typeface="Times New Roman" pitchFamily="18" charset="0"/>
                <a:cs typeface="Times New Roman" pitchFamily="18" charset="0"/>
              </a:rPr>
              <a:t>3- Find some other festivals in Viet Nam that you know.</a:t>
            </a:r>
          </a:p>
        </p:txBody>
      </p:sp>
      <p:sp>
        <p:nvSpPr>
          <p:cNvPr id="52230" name="TextBox 11"/>
          <p:cNvSpPr txBox="1">
            <a:spLocks noChangeArrowheads="1"/>
          </p:cNvSpPr>
          <p:nvPr/>
        </p:nvSpPr>
        <p:spPr bwMode="auto">
          <a:xfrm>
            <a:off x="2232025" y="215177"/>
            <a:ext cx="4679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IV. HOMEWORK: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48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5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ChangeArrowheads="1"/>
          </p:cNvSpPr>
          <p:nvPr/>
        </p:nvSpPr>
        <p:spPr bwMode="auto">
          <a:xfrm>
            <a:off x="1268016" y="86916"/>
            <a:ext cx="6642497" cy="4948238"/>
          </a:xfrm>
          <a:prstGeom prst="rect">
            <a:avLst/>
          </a:prstGeom>
          <a:noFill/>
          <a:ln w="269875">
            <a:pattFill prst="plaid">
              <a:fgClr>
                <a:schemeClr val="tx1"/>
              </a:fgClr>
              <a:bgClr>
                <a:srgbClr val="FFFFFF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1050"/>
          </a:p>
        </p:txBody>
      </p:sp>
      <p:sp>
        <p:nvSpPr>
          <p:cNvPr id="5123" name="WordArt 9"/>
          <p:cNvSpPr>
            <a:spLocks noChangeArrowheads="1" noChangeShapeType="1" noTextEdit="1"/>
          </p:cNvSpPr>
          <p:nvPr/>
        </p:nvSpPr>
        <p:spPr bwMode="auto">
          <a:xfrm>
            <a:off x="2141935" y="1545432"/>
            <a:ext cx="4860131" cy="16740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700" kern="10" dirty="0" smtClean="0">
                <a:ln w="9525">
                  <a:solidFill>
                    <a:srgbClr val="00990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Elephant" panose="02020904090505020303" pitchFamily="18" charset="0"/>
              </a:rPr>
              <a:t>Guessing </a:t>
            </a:r>
            <a:endParaRPr lang="en-US" sz="2700" kern="10" dirty="0">
              <a:ln w="9525">
                <a:solidFill>
                  <a:srgbClr val="009900"/>
                </a:solidFill>
                <a:round/>
                <a:headEnd/>
                <a:tailEnd/>
              </a:ln>
              <a:solidFill>
                <a:srgbClr val="80008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Elephant" panose="02020904090505020303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587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6" descr="E:\ME\ANH SUU TAP\choitra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7" r="5659"/>
          <a:stretch>
            <a:fillRect/>
          </a:stretch>
        </p:blipFill>
        <p:spPr bwMode="auto">
          <a:xfrm>
            <a:off x="1143000" y="-58794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E:\ME\ANH SUU TAP\e3b78efedaa55ddbe2b3043a4d5324c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977"/>
            <a:ext cx="23431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E:\ME\ANH SUU TAP\Elephant-racin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5953"/>
            <a:ext cx="2228850" cy="170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E:\ME\ANH SUU TAP\image01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959" y="3423047"/>
            <a:ext cx="22288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 descr="E:\ME\ANH SUU TAP\HỘI LIM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151" y="3363037"/>
            <a:ext cx="2287191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2" descr="E:\ME\ANH SUU TAP\2015-03-24.08.22.10-le-hoi-dua-bo-bay-nui-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14500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0" descr="E:\ME\ANH SUU TAP\thong-tin-chinh-thuc-ve-thoi-tiet-dip-tet-nguyen-dan-2017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1714500"/>
            <a:ext cx="22288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11" descr="E:\ME\ANH SUU TAP\hoi-cho-festival-hue-2016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49979" b="5927"/>
          <a:stretch>
            <a:fillRect/>
          </a:stretch>
        </p:blipFill>
        <p:spPr bwMode="auto">
          <a:xfrm>
            <a:off x="3429000" y="3429000"/>
            <a:ext cx="23431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1183482" y="1310879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 dirty="0">
                <a:solidFill>
                  <a:srgbClr val="0000FF"/>
                </a:solidFill>
                <a:latin typeface=".VnArial Narrow" pitchFamily="34" charset="0"/>
              </a:rPr>
              <a:t>1</a:t>
            </a: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3475435" y="1321594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2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5841207" y="1326356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3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5812632" y="3028950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4</a:t>
            </a: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5829300" y="4735116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5</a:t>
            </a: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3486150" y="4702969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6</a:t>
            </a: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1200150" y="4743450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 dirty="0">
                <a:solidFill>
                  <a:srgbClr val="0000FF"/>
                </a:solidFill>
                <a:latin typeface=".VnArial Narrow" pitchFamily="34" charset="0"/>
              </a:rPr>
              <a:t>7</a:t>
            </a: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83482" y="3026569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8</a:t>
            </a:r>
          </a:p>
        </p:txBody>
      </p:sp>
      <p:pic>
        <p:nvPicPr>
          <p:cNvPr id="2" name="Nhac-chuong-TikTok-de-thuong-www_nhacchuongvui_com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4" cstate="print"/>
          <a:stretch>
            <a:fillRect/>
          </a:stretch>
        </p:blipFill>
        <p:spPr>
          <a:xfrm>
            <a:off x="214282" y="4500576"/>
            <a:ext cx="406400" cy="406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921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05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6" descr="E:\ME\ANH SUU TAP\choitra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7" r="5659"/>
          <a:stretch>
            <a:fillRect/>
          </a:stretch>
        </p:blipFill>
        <p:spPr bwMode="auto">
          <a:xfrm>
            <a:off x="1143000" y="-58794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E:\ME\ANH SUU TAP\e3b78efedaa55ddbe2b3043a4d5324c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977"/>
            <a:ext cx="23431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E:\ME\ANH SUU TAP\Elephant-racin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5953"/>
            <a:ext cx="2228850" cy="170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E:\ME\ANH SUU TAP\image0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959" y="3423047"/>
            <a:ext cx="22288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 descr="E:\ME\ANH SUU TAP\HỘI LIM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151" y="3363037"/>
            <a:ext cx="2287191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2" descr="E:\ME\ANH SUU TAP\2015-03-24.08.22.10-le-hoi-dua-bo-bay-nui-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14500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0" descr="E:\ME\ANH SUU TAP\thong-tin-chinh-thuc-ve-thoi-tiet-dip-tet-nguyen-dan-2017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1714500"/>
            <a:ext cx="22288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11" descr="E:\ME\ANH SUU TAP\hoi-cho-festival-hue-201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49979" b="5927"/>
          <a:stretch>
            <a:fillRect/>
          </a:stretch>
        </p:blipFill>
        <p:spPr bwMode="auto">
          <a:xfrm>
            <a:off x="3429000" y="3429000"/>
            <a:ext cx="23431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3429000" y="2260997"/>
            <a:ext cx="120015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.VnArial Narrow" pitchFamily="34" charset="0"/>
              </a:rPr>
              <a:t>Hue Festival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4400550" y="2832497"/>
            <a:ext cx="1371600" cy="64633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3333FF"/>
                </a:solidFill>
                <a:latin typeface=".VnArial Narrow" pitchFamily="34" charset="0"/>
              </a:rPr>
              <a:t>Whale Festival</a:t>
            </a: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3429000" y="1710929"/>
            <a:ext cx="22860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660033"/>
                </a:solidFill>
                <a:latin typeface=".VnArial Narrow" pitchFamily="34" charset="0"/>
              </a:rPr>
              <a:t>Elephant Race Festival</a:t>
            </a: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3486150" y="3107531"/>
            <a:ext cx="22288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 dirty="0">
                <a:solidFill>
                  <a:srgbClr val="993300"/>
                </a:solidFill>
                <a:latin typeface=".VnArial Narrow" pitchFamily="34" charset="0"/>
              </a:rPr>
              <a:t>Buffalo-fighting Festival</a:t>
            </a: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4629150" y="2260997"/>
            <a:ext cx="11430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Lim festival</a:t>
            </a: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1183482" y="1310879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 dirty="0">
                <a:solidFill>
                  <a:srgbClr val="0000FF"/>
                </a:solidFill>
                <a:latin typeface=".VnArial Narrow" pitchFamily="34" charset="0"/>
              </a:rPr>
              <a:t>1</a:t>
            </a: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3475435" y="1321594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2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5841207" y="1326356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3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5812632" y="3028950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4</a:t>
            </a: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5829300" y="4735116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5</a:t>
            </a: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3486150" y="4702969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6</a:t>
            </a: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1200150" y="4743450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 dirty="0">
                <a:solidFill>
                  <a:srgbClr val="0000FF"/>
                </a:solidFill>
                <a:latin typeface=".VnArial Narrow" pitchFamily="34" charset="0"/>
              </a:rPr>
              <a:t>7</a:t>
            </a: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83482" y="3026569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8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3429000" y="2546747"/>
            <a:ext cx="23431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 dirty="0">
                <a:latin typeface=".VnArial Narrow" pitchFamily="34" charset="0"/>
              </a:rPr>
              <a:t>Le Mat Snake Festival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611166" y="2832497"/>
            <a:ext cx="685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C00000"/>
                </a:solidFill>
                <a:latin typeface=".VnArial Narrow" pitchFamily="34" charset="0"/>
              </a:rPr>
              <a:t>Tet</a:t>
            </a: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3486150" y="1976438"/>
            <a:ext cx="22288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FF0066"/>
                </a:solidFill>
                <a:latin typeface=".VnArial Narrow" pitchFamily="34" charset="0"/>
              </a:rPr>
              <a:t>Cow Racing Festival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947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507 -0.3534 L -0.27882 -0.362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-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8 -0.29259 L -0.10347 -0.326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-1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1 -0.07514 L 0.3401 -0.0751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229 0.0296 L 0.48177 0.0268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5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17 0.42561 L 0.33542 0.3901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12" y="-1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16 0.20957 L 0.02935 0.4200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809 0.29198 L -0.39809 0.4317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49 0.03283 L -0.3349 0.2106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4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8" grpId="0" animBg="1"/>
      <p:bldP spid="1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6" descr="E:\ME\ANH SUU TAP\choitra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7" r="5659"/>
          <a:stretch>
            <a:fillRect/>
          </a:stretch>
        </p:blipFill>
        <p:spPr bwMode="auto">
          <a:xfrm>
            <a:off x="1143000" y="5953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E:\ME\ANH SUU TAP\e3b78efedaa55ddbe2b3043a4d5324c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977"/>
            <a:ext cx="23431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E:\ME\ANH SUU TAP\Elephant-racin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5953"/>
            <a:ext cx="2228850" cy="170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E:\ME\ANH SUU TAP\image01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959" y="3423047"/>
            <a:ext cx="22288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 descr="E:\ME\ANH SUU TAP\HỘI LIM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151" y="3363037"/>
            <a:ext cx="2287191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2" descr="E:\ME\ANH SUU TAP\2015-03-24.08.22.10-le-hoi-dua-bo-bay-nui-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14500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0" descr="E:\ME\ANH SUU TAP\thong-tin-chinh-thuc-ve-thoi-tiet-dip-tet-nguyen-dan-2017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1714500"/>
            <a:ext cx="22288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11" descr="E:\ME\ANH SUU TAP\hoi-cho-festival-hue-201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49979" b="5927"/>
          <a:stretch>
            <a:fillRect/>
          </a:stretch>
        </p:blipFill>
        <p:spPr bwMode="auto">
          <a:xfrm>
            <a:off x="3429000" y="3429000"/>
            <a:ext cx="23431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3429000" y="2260997"/>
            <a:ext cx="1200150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.VnArial Narrow" pitchFamily="34" charset="0"/>
              </a:rPr>
              <a:t>Hue Festival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4400550" y="2832497"/>
            <a:ext cx="1371600" cy="64633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3333FF"/>
                </a:solidFill>
                <a:latin typeface=".VnArial Narrow" pitchFamily="34" charset="0"/>
              </a:rPr>
              <a:t>Whale Festival</a:t>
            </a: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3429000" y="1710929"/>
            <a:ext cx="22860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660033"/>
                </a:solidFill>
                <a:latin typeface=".VnArial Narrow" pitchFamily="34" charset="0"/>
              </a:rPr>
              <a:t>Elephant Race Festival</a:t>
            </a: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3486150" y="3107531"/>
            <a:ext cx="22288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 dirty="0">
                <a:solidFill>
                  <a:srgbClr val="993300"/>
                </a:solidFill>
                <a:latin typeface=".VnArial Narrow" pitchFamily="34" charset="0"/>
              </a:rPr>
              <a:t>Buffalo-fighting Festival</a:t>
            </a: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4629150" y="2260997"/>
            <a:ext cx="114300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Lim festival</a:t>
            </a: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1183482" y="1310879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1</a:t>
            </a: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3475435" y="1321594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2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5841207" y="1326356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3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5812632" y="3028950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4</a:t>
            </a: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5829300" y="4735116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5</a:t>
            </a: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3486150" y="4702969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6</a:t>
            </a: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1200150" y="4743450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 dirty="0">
                <a:solidFill>
                  <a:srgbClr val="0000FF"/>
                </a:solidFill>
                <a:latin typeface=".VnArial Narrow" pitchFamily="34" charset="0"/>
              </a:rPr>
              <a:t>7</a:t>
            </a: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83482" y="3026569"/>
            <a:ext cx="245269" cy="36933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0000FF"/>
                </a:solidFill>
                <a:latin typeface=".VnArial Narrow" pitchFamily="34" charset="0"/>
              </a:rPr>
              <a:t>8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3429000" y="2546747"/>
            <a:ext cx="23431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 dirty="0">
                <a:latin typeface=".VnArial Narrow" pitchFamily="34" charset="0"/>
              </a:rPr>
              <a:t>Le Mat Snake Festival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611166" y="2832497"/>
            <a:ext cx="685800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C00000"/>
                </a:solidFill>
                <a:latin typeface=".VnArial Narrow" pitchFamily="34" charset="0"/>
              </a:rPr>
              <a:t>Tet</a:t>
            </a: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3486150" y="1976438"/>
            <a:ext cx="2228850" cy="64633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800" b="1">
                <a:solidFill>
                  <a:srgbClr val="FF0066"/>
                </a:solidFill>
                <a:latin typeface=".VnArial Narrow" pitchFamily="34" charset="0"/>
              </a:rPr>
              <a:t>Cow Racing Festival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333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507 -0.3534 L -0.27882 -0.362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-4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8 -0.29259 L -0.10347 -0.326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-16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1 -0.07514 L 0.3401 -0.0751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229 0.0296 L 0.48177 0.02682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5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17 0.42561 L 0.33542 0.3901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12" y="-1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16 0.20957 L 0.02935 0.4200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809 0.29198 L -0.39809 0.4317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49 0.03283 L -0.3349 0.21064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8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4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8" grpId="0" animBg="1"/>
      <p:bldP spid="17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6" y="0"/>
            <a:ext cx="88614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1371417" y="3779677"/>
            <a:ext cx="7026232" cy="826487"/>
          </a:xfrm>
          <a:prstGeom prst="rect">
            <a:avLst/>
          </a:prstGeom>
        </p:spPr>
        <p:txBody>
          <a:bodyPr wrap="none" fromWordArt="1"/>
          <a:lstStyle/>
          <a:p>
            <a:pPr algn="ctr">
              <a:defRPr/>
            </a:pPr>
            <a:r>
              <a:rPr lang="en-US" sz="3200" b="1">
                <a:ln w="28575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905"/>
                </a:solidFill>
                <a:latin typeface="Arial" pitchFamily="34" charset="0"/>
                <a:cs typeface="Arial" panose="020B0604020202020204" pitchFamily="34" charset="0"/>
              </a:rPr>
              <a:t>PERIOD </a:t>
            </a:r>
            <a:r>
              <a:rPr lang="en-US" sz="3200" b="1" smtClean="0">
                <a:ln w="28575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F905"/>
                </a:solidFill>
                <a:latin typeface="Arial" pitchFamily="34" charset="0"/>
                <a:cs typeface="Arial" panose="020B0604020202020204" pitchFamily="34" charset="0"/>
              </a:rPr>
              <a:t>34:</a:t>
            </a:r>
            <a:endParaRPr lang="en-US" sz="4400" dirty="0">
              <a:ln w="28575">
                <a:solidFill>
                  <a:schemeClr val="accent6">
                    <a:lumMod val="50000"/>
                  </a:schemeClr>
                </a:solidFill>
              </a:ln>
              <a:solidFill>
                <a:srgbClr val="FFF905"/>
              </a:solidFill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sz="4800" kern="10" dirty="0">
                <a:ln w="571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Arial Black"/>
                <a:cs typeface="Arial" panose="020B0604020202020204" pitchFamily="34" charset="0"/>
              </a:rPr>
              <a:t>GETTING STARTED</a:t>
            </a:r>
            <a:endParaRPr lang="en-US" sz="6600" kern="10" dirty="0">
              <a:ln w="57150">
                <a:solidFill>
                  <a:srgbClr val="0000FF"/>
                </a:solidFill>
                <a:round/>
                <a:headEnd/>
                <a:tailEnd/>
              </a:ln>
              <a:solidFill>
                <a:srgbClr val="FF6600"/>
              </a:solidFill>
              <a:latin typeface="Arial Black"/>
              <a:cs typeface="Arial" panose="020B0604020202020204" pitchFamily="34" charset="0"/>
            </a:endParaRPr>
          </a:p>
        </p:txBody>
      </p:sp>
      <p:pic>
        <p:nvPicPr>
          <p:cNvPr id="6148" name="Picture 39" descr="b3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18463" y="4114800"/>
            <a:ext cx="1143000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0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40506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1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4460081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2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700" y="4460081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3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0" y="4448175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15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466035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6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88" y="257175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7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075" y="252413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8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222647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39" descr="b3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035926" y="0"/>
            <a:ext cx="1171575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39" descr="b3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-14288" y="0"/>
            <a:ext cx="1120776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39" descr="b3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4143375"/>
            <a:ext cx="1171575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18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2202656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18" descr="Picture7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713" y="2116931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Picture 20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6" y="2849166"/>
            <a:ext cx="468313" cy="35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Picture 21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887016"/>
            <a:ext cx="468312" cy="350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25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9" y="887016"/>
            <a:ext cx="466725" cy="350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21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6" y="1596629"/>
            <a:ext cx="466725" cy="350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20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263" y="3464719"/>
            <a:ext cx="565150" cy="42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WordArt 4"/>
          <p:cNvSpPr>
            <a:spLocks noChangeArrowheads="1" noChangeShapeType="1" noTextEdit="1"/>
          </p:cNvSpPr>
          <p:nvPr/>
        </p:nvSpPr>
        <p:spPr bwMode="auto">
          <a:xfrm>
            <a:off x="1254126" y="2057401"/>
            <a:ext cx="3165475" cy="30718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kern="10" smtClean="0">
                <a:ln w="19050">
                  <a:solidFill>
                    <a:srgbClr val="0054A8"/>
                  </a:solidFill>
                  <a:round/>
                  <a:headEnd/>
                  <a:tailEnd/>
                </a:ln>
                <a:solidFill>
                  <a:srgbClr val="0054A8"/>
                </a:solidFill>
                <a:latin typeface="Arial Black"/>
              </a:rPr>
              <a:t>Unit 5</a:t>
            </a:r>
            <a:endParaRPr lang="en-US" sz="3600" kern="10">
              <a:ln w="19050">
                <a:solidFill>
                  <a:srgbClr val="0054A8"/>
                </a:solidFill>
                <a:round/>
                <a:headEnd/>
                <a:tailEnd/>
              </a:ln>
              <a:solidFill>
                <a:srgbClr val="0054A8"/>
              </a:solidFill>
              <a:latin typeface="Arial Black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00200" y="2571750"/>
            <a:ext cx="7071210" cy="156966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4800" b="1" dirty="0">
                <a:ln w="19050">
                  <a:solidFill>
                    <a:srgbClr val="0033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Tifani Heavy" panose="020B7200000000000000" pitchFamily="34" charset="0"/>
                <a:cs typeface="Arial" pitchFamily="34" charset="0"/>
              </a:rPr>
              <a:t>FESTIVALS </a:t>
            </a:r>
          </a:p>
          <a:p>
            <a:pPr algn="ctr">
              <a:defRPr/>
            </a:pPr>
            <a:r>
              <a:rPr lang="en-US" sz="4800" b="1" dirty="0">
                <a:ln w="19050">
                  <a:solidFill>
                    <a:srgbClr val="0033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Tifani Heavy" panose="020B7200000000000000" pitchFamily="34" charset="0"/>
                <a:cs typeface="Arial" pitchFamily="34" charset="0"/>
              </a:rPr>
              <a:t>IN VIET NAM</a:t>
            </a:r>
            <a:endParaRPr lang="en-US" sz="4400" b="1" dirty="0">
              <a:ln w="19050">
                <a:solidFill>
                  <a:srgbClr val="0033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.VnTifani Heavy" panose="020B7200000000000000" pitchFamily="34" charset="0"/>
              <a:cs typeface="Arial" pitchFamily="34" charset="0"/>
            </a:endParaRPr>
          </a:p>
        </p:txBody>
      </p:sp>
      <p:pic>
        <p:nvPicPr>
          <p:cNvPr id="6169" name="Picture 20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1371600"/>
            <a:ext cx="468312" cy="3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0" name="Picture 21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6" y="796529"/>
            <a:ext cx="468313" cy="350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1" name="Picture 25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76" y="1381125"/>
            <a:ext cx="468313" cy="3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2" name="Picture 28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4" y="1341835"/>
            <a:ext cx="466725" cy="35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3" name="Picture 20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3414" y="1297781"/>
            <a:ext cx="566737" cy="42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4" name="Picture 31" descr="Picture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966788"/>
            <a:ext cx="468312" cy="35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009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8"/>
          <p:cNvSpPr>
            <a:spLocks noChangeArrowheads="1"/>
          </p:cNvSpPr>
          <p:nvPr/>
        </p:nvSpPr>
        <p:spPr bwMode="auto">
          <a:xfrm>
            <a:off x="1268016" y="86916"/>
            <a:ext cx="6642497" cy="4948238"/>
          </a:xfrm>
          <a:prstGeom prst="rect">
            <a:avLst/>
          </a:prstGeom>
          <a:noFill/>
          <a:ln w="269875">
            <a:pattFill prst="plaid">
              <a:fgClr>
                <a:schemeClr val="tx1"/>
              </a:fgClr>
              <a:bgClr>
                <a:srgbClr val="FFFFFF"/>
              </a:bgClr>
            </a:patt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1050"/>
          </a:p>
        </p:txBody>
      </p:sp>
      <p:sp>
        <p:nvSpPr>
          <p:cNvPr id="10243" name="WordArt 9"/>
          <p:cNvSpPr>
            <a:spLocks noChangeArrowheads="1" noChangeShapeType="1" noTextEdit="1"/>
          </p:cNvSpPr>
          <p:nvPr/>
        </p:nvSpPr>
        <p:spPr bwMode="auto">
          <a:xfrm>
            <a:off x="2141935" y="1545432"/>
            <a:ext cx="4860131" cy="16740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700" kern="10">
                <a:ln w="9525">
                  <a:solidFill>
                    <a:srgbClr val="009900"/>
                  </a:solidFill>
                  <a:round/>
                  <a:headEnd/>
                  <a:tailEnd/>
                </a:ln>
                <a:solidFill>
                  <a:srgbClr val="7030A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VOCABULARY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9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Vocabulary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1.Ceremony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/ˈ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serəməni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 (n) 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endParaRPr lang="en-US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t-BR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2.Procession</a:t>
            </a:r>
            <a:r>
              <a:rPr lang="pt-BR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/prəˈseʃn/ (n) : đám </a:t>
            </a:r>
            <a:r>
              <a:rPr lang="pt-BR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rước</a:t>
            </a:r>
          </a:p>
          <a:p>
            <a:pPr marL="0" indent="0">
              <a:buNone/>
            </a:pPr>
            <a: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3.Carnival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/ˈ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kɑːnɪvl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 (n) 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4.Anniversary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/ˌ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ænɪˈvɜːsəri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 (n) 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endParaRPr lang="en-US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t-BR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5.Reunion</a:t>
            </a:r>
            <a:r>
              <a:rPr lang="pt-BR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:'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ju:niən</a:t>
            </a:r>
            <a:r>
              <a:rPr lang="pt-BR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 (n) : </a:t>
            </a:r>
            <a:r>
              <a:rPr lang="en-US" alt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sum </a:t>
            </a:r>
            <a:r>
              <a:rPr lang="en-US" alt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họp</a:t>
            </a:r>
            <a:r>
              <a:rPr lang="en-US" alt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alt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tụ</a:t>
            </a:r>
            <a:endParaRPr lang="en-US" altLang="en-US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6.Performance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pɚˈfɔːr.məns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 (n) : </a:t>
            </a:r>
            <a:r>
              <a:rPr lang="en-US" alt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Buổi</a:t>
            </a:r>
            <a:r>
              <a:rPr lang="en-US" alt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alt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endParaRPr lang="en-US" altLang="en-US" sz="9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7.R</a:t>
            </a:r>
            <a:r>
              <a:rPr lang="vi-VN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oyal court music</a:t>
            </a:r>
            <a:r>
              <a:rPr lang="vi-VN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/ˈrɔɪəl kɔːt ˈmjuːzɪk/: nhã nhạc cung đình</a:t>
            </a:r>
            <a:endParaRPr lang="en-US" alt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cs typeface="Arial" charset="0"/>
              </a:rPr>
              <a:t/>
            </a:r>
            <a:br>
              <a:rPr lang="en-US" dirty="0">
                <a:cs typeface="Arial" charset="0"/>
              </a:rPr>
            </a:br>
            <a:r>
              <a:rPr lang="en-US" dirty="0">
                <a:cs typeface="Arial" charset="0"/>
              </a:rPr>
              <a:t/>
            </a:r>
            <a:br>
              <a:rPr lang="en-US" dirty="0">
                <a:cs typeface="Arial" charset="0"/>
              </a:rPr>
            </a:br>
            <a:endParaRPr lang="en-US" dirty="0"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cs typeface="Times New Roman" pitchFamily="18" charset="0"/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391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763714" y="1437085"/>
            <a:ext cx="7380287" cy="313932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514350" indent="-514350"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sz="2200">
                <a:latin typeface="Times New Roman" pitchFamily="18" charset="0"/>
                <a:cs typeface="Times New Roman" pitchFamily="18" charset="0"/>
              </a:rPr>
              <a:t>Peter will come to Viet Nam in spring.</a:t>
            </a:r>
          </a:p>
          <a:p>
            <a:pPr eaLnBrk="1" hangingPunct="1"/>
            <a:endParaRPr lang="en-US" sz="22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200">
                <a:latin typeface="Times New Roman" pitchFamily="18" charset="0"/>
                <a:cs typeface="Times New Roman" pitchFamily="18" charset="0"/>
              </a:rPr>
              <a:t>2. Peter wants Duong to recommend  somewhere </a:t>
            </a:r>
          </a:p>
          <a:p>
            <a:pPr eaLnBrk="1" hangingPunct="1"/>
            <a:r>
              <a:rPr lang="en-US" sz="2200">
                <a:latin typeface="Times New Roman" pitchFamily="18" charset="0"/>
                <a:cs typeface="Times New Roman" pitchFamily="18" charset="0"/>
              </a:rPr>
              <a:t>to go.</a:t>
            </a:r>
          </a:p>
          <a:p>
            <a:pPr eaLnBrk="1" hangingPunct="1"/>
            <a:r>
              <a:rPr lang="en-US" sz="2200">
                <a:latin typeface="Times New Roman" pitchFamily="18" charset="0"/>
                <a:cs typeface="Times New Roman" pitchFamily="18" charset="0"/>
              </a:rPr>
              <a:t>3.Duong says that Peter should come to Hue and Da Nang.</a:t>
            </a:r>
          </a:p>
          <a:p>
            <a:pPr eaLnBrk="1" hangingPunct="1"/>
            <a:r>
              <a:rPr lang="en-US" sz="2200">
                <a:latin typeface="Times New Roman" pitchFamily="18" charset="0"/>
                <a:cs typeface="Times New Roman" pitchFamily="18" charset="0"/>
              </a:rPr>
              <a:t>4. Peter doesn’t want to come to the Hue festival.</a:t>
            </a:r>
          </a:p>
          <a:p>
            <a:pPr eaLnBrk="1" hangingPunct="1"/>
            <a:endParaRPr lang="en-US" sz="220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200">
                <a:latin typeface="Times New Roman" pitchFamily="18" charset="0"/>
                <a:cs typeface="Times New Roman" pitchFamily="18" charset="0"/>
              </a:rPr>
              <a:t>5. Duong recommends Peter to see the Hue Festival, the Lim Festival, and to celebrate the Tet holiday with his family</a:t>
            </a:r>
            <a:r>
              <a:rPr lang="en-US" sz="2200">
                <a:latin typeface="Arial" charset="0"/>
              </a:rPr>
              <a:t>.</a:t>
            </a:r>
            <a:endParaRPr lang="en-US" sz="2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TextBox 11"/>
          <p:cNvSpPr txBox="1">
            <a:spLocks noChangeArrowheads="1"/>
          </p:cNvSpPr>
          <p:nvPr/>
        </p:nvSpPr>
        <p:spPr bwMode="auto">
          <a:xfrm>
            <a:off x="1692276" y="791766"/>
            <a:ext cx="70913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2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Act 1: Tick </a:t>
            </a:r>
            <a:r>
              <a:rPr lang="en-US" alt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√ true( T)  or false ( F) . 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28589" y="554832"/>
          <a:ext cx="1563687" cy="4337449"/>
        </p:xfrm>
        <a:graphic>
          <a:graphicData uri="http://schemas.openxmlformats.org/drawingml/2006/table">
            <a:tbl>
              <a:tblPr/>
              <a:tblGrid>
                <a:gridCol w="822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4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T</a:t>
                      </a: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F</a:t>
                      </a: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4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4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4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4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4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508" marR="91508" marT="34291" marB="3429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459" name="TextBox 11"/>
          <p:cNvSpPr txBox="1">
            <a:spLocks noChangeArrowheads="1"/>
          </p:cNvSpPr>
          <p:nvPr/>
        </p:nvSpPr>
        <p:spPr bwMode="auto">
          <a:xfrm>
            <a:off x="107950" y="-64620"/>
            <a:ext cx="4319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40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PRACTICE: </a:t>
            </a:r>
          </a:p>
        </p:txBody>
      </p:sp>
      <p:pic>
        <p:nvPicPr>
          <p:cNvPr id="18460" name="Picture 3" descr="C:\Users\Administrator\Desktop\UNIT 5 ANH 8\giai-bai-tap-tieng-anh-lop-8-moi-unit-5-festivals-in-viet-na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"/>
            <a:ext cx="1247751" cy="122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1" name="Picture 8" descr="C:\Users\HP\Downloads\20181101_20003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1" y="1"/>
            <a:ext cx="1679551" cy="1221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070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FLASHSPRING_ZOOM_TAG" val="59"/>
  <p:tag name="ISPRING_LMS_API_VERSION" val="SCORM 1.2"/>
  <p:tag name="ISPRING_ULTRA_SCORM_COURSE_ID" val="0EF526C8-17D2-4C36-A90F-B2F878C95BE3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001E$\uFFFD\uFFFD{8BC04AEA-1798-4F55-90BF-7B5447EE0197}&quot;,&quot;C:\\Users\\Admin\\Desktop\\1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SLIDES" val="0"/>
  <p:tag name="ISPRING_CURRENT_PLAYER_ID" val="universal"/>
  <p:tag name="ISPRING_FIRST_PUBLISH" val="1"/>
  <p:tag name="ISPRING_SCORM_PASSING_SCORE" val="80.000000"/>
  <p:tag name="ISPRING_PRESENTATION_INFO_2" val="&lt;?xml version=&quot;1.0&quot; encoding=&quot;UTF-8&quot; standalone=&quot;no&quot; ?&gt;&#10;&lt;presentation2&gt;&#10;&#10;  &lt;slides&gt;&#10;    &lt;slide id=&quot;{BCD2DCEC-AD8C-4AC4-AD1C-02F4689C2867}&quot; pptId=&quot;382&quot;/&gt;&#10;    &lt;slide id=&quot;{DA18E6AD-7E3F-4C9D-84EC-62D687030587}&quot; pptId=&quot;329&quot;/&gt;&#10;    &lt;slide id=&quot;{8760B54D-C8FF-4D47-94A8-B3916CC0CDD8}&quot; pptId=&quot;366&quot;/&gt;&#10;    &lt;slide id=&quot;{59E61350-AAD5-4104-AA35-7F144D2FA1DA}&quot; pptId=&quot;345&quot;/&gt;&#10;    &lt;slide id=&quot;{D94908CD-2073-4230-86E1-D78C0E62B361}&quot; pptId=&quot;330&quot;/&gt;&#10;    &lt;slide id=&quot;{4CDB85D3-01C0-46DD-9328-FBCF9B9CA07B}&quot; pptId=&quot;370&quot;/&gt;&#10;    &lt;slide id=&quot;{884A0098-49AF-4290-B59D-1C607B686362}&quot; pptId=&quot;334&quot;/&gt;&#10;    &lt;slide id=&quot;{DD1B8F9F-172A-471B-BAFE-AAD4BA067ED0}&quot; pptId=&quot;381&quot;/&gt;&#10;    &lt;slide id=&quot;{722E947A-2144-41CB-A89A-727CE03BE247}&quot; pptId=&quot;373&quot;/&gt;&#10;    &lt;slide id=&quot;{844F5FAF-3538-4927-B7BE-145E35DCD3A3}&quot; pptId=&quot;376&quot;/&gt;&#10;    &lt;slide id=&quot;{7D7F3F5C-0C73-42E2-8C36-09AADF046F7A}&quot; pptId=&quot;377&quot;/&gt;&#10;    &lt;slide id=&quot;{76D79067-8B69-418A-B731-13FDC94AE20F}&quot; pptId=&quot;378&quot;/&gt;&#10;    &lt;slide id=&quot;{F053D89B-0D2C-4CBA-835F-D15444E5AB1C}&quot; pptId=&quot;368&quot;/&gt;&#10;    &lt;slide id=&quot;{21F180F4-7B70-4571-AA08-2506CBD23B5F}&quot; pptId=&quot;364&quot;/&gt;&#10;    &lt;slide id=&quot;{28EBD68E-E767-4DA3-A0D1-45D68980D8AC}&quot; pptId=&quot;374&quot;/&gt;&#10;    &lt;slide id=&quot;{0DEC96A1-2832-4CAA-9DB5-786B1160468D}&quot; pptId=&quot;379&quot;/&gt;&#10;    &lt;slide id=&quot;{95DC30C0-D371-433E-9628-FCB0D3E9B3D1}&quot; pptId=&quot;371&quot;/&gt;&#10;  &lt;/slides&gt;&#10;&#10;  &lt;narration&gt;&#10;    &lt;audioTracks&gt;&#10;      &lt;audioTrack muted=&quot;false&quot; name=&quot;Audio 2&quot; resource=&quot;b7fda812&quot; slideId=&quot;{8760B54D-C8FF-4D47-94A8-B3916CC0CDD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&quot; resource=&quot;ce75535c&quot; slideId=&quot;{D94908CD-2073-4230-86E1-D78C0E62B36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&quot; resource=&quot;dd5f5389&quot; slideId=&quot;{4CDB85D3-01C0-46DD-9328-FBCF9B9CA07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5&quot; resource=&quot;a9437e22&quot; slideId=&quot;{884A0098-49AF-4290-B59D-1C607B68636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6&quot; resource=&quot;03dbf938&quot; slideId=&quot;&quot; startTime=&quot;0&quot; volume=&quot;1&quot;&gt;&#10;        &lt;audio channels=&quot;1&quot; format=&quot;s16&quot; sampleRate=&quot;44100&quot;/&gt;&#10;      &lt;/audioTrack&gt;&#10;      &lt;audioTrack muted=&quot;false&quot; name=&quot;Audio 7&quot; resource=&quot;08f0a3d0&quot; slideId=&quot;{722E947A-2144-41CB-A89A-727CE03BE24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8&quot; resource=&quot;d6c0929d&quot; slideId=&quot;{844F5FAF-3538-4927-B7BE-145E35DCD3A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d703eaa0&quot; slideId=&quot;{7D7F3F5C-0C73-42E2-8C36-09AADF046F7A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0&quot; resource=&quot;a4453ee0&quot; slideId=&quot;{76D79067-8B69-418A-B731-13FDC94AE20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3118b36c&quot; slideId=&quot;{F053D89B-0D2C-4CBA-835F-D15444E5AB1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2&quot; resource=&quot;0cb95b2e&quot; slideId=&quot;{21F180F4-7B70-4571-AA08-2506CBD23B5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838659bc&quot; slideId=&quot;{28EBD68E-E767-4DA3-A0D1-45D68980D8AC}&quot; startTime=&quot;0&quot; volume=&quot;1&quot;&gt;&#10;        &lt;audio channels=&quot;1&quot; format=&quot;s16&quot; sampleRate=&quot;44100&quot;/&gt;&#10;      &lt;/audioTrack&gt;&#10;      &lt;audioTrack muted=&quot;false&quot; name=&quot;Audio 14&quot; resource=&quot;b7ad1c6d&quot; slideId=&quot;{95DC30C0-D371-433E-9628-FCB0D3E9B3D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cc1d5d91&quot; slideId=&quot;{DA18E6AD-7E3F-4C9D-84EC-62D68703058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6&quot; resource=&quot;580d3b11&quot; slideId=&quot;{0DEC96A1-2832-4CAA-9DB5-786B1160468D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8&quot; resource=&quot;48d7e456&quot; slideId=&quot;{DD1B8F9F-172A-471B-BAFE-AAD4BA067ED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9&quot; resource=&quot;f5cbfcb0&quot; slideId=&quot;&quot; startTime=&quot;24672&quot; volume=&quot;1&quot;&gt;&#10;        &lt;audio channels=&quot;1&quot; format=&quot;s16&quot; sampleRate=&quot;44100&quot;/&gt;&#10;      &lt;/audioTrack&gt;&#10;      &lt;audioTrack muted=&quot;false&quot; name=&quot;Audio 20&quot; resource=&quot;97f56ded&quot; slideId=&quot;{BCD2DCEC-AD8C-4AC4-AD1C-02F4689C2867}&quot; startTime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ULTRA_SCORM_COURCE_TITLE" val="E8 Unit 5 getting started.1"/>
  <p:tag name="ISPRING_PRESENTATION_TITLE" val="E8 Unit 5 getting started.1"/>
  <p:tag name="ISPRING_UUID" val="{6CAEBB56-6AA6-4845-BA1A-8B1BF02B2388}"/>
  <p:tag name="ISPRING_RESOURCE_FOLDER" val="C:\Users\Admin\Desktop\1\E8 Unit 5 getting started.1 (Published)\unit 5 getting started- Unit 8\"/>
  <p:tag name="ISPRING_PRESENTATION_PATH" val="C:\Users\Admin\Desktop\1\E8 Unit 5 getting started.1 (Published)\unit 5 getting started- Unit 8.pptx"/>
  <p:tag name="ISPRING_SCREEN_RECS_UPDATED" val="C:\Users\Admin\Desktop\1\E8 Unit 5 getting started.1 (Published)\unit 5 getting started- Unit 8\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4.926"/>
  <p:tag name="ISPRING_SLIDE_ID_2" val="{722E947A-2144-41CB-A89A-727CE03BE24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787"/>
  <p:tag name="TIMING" val="|13.78|0.001|0.001|0.001|0.001|0.001|0.001"/>
  <p:tag name="ISPRING_SLIDE_ID_2" val="{844F5FAF-3538-4927-B7BE-145E35DCD3A3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084"/>
  <p:tag name="TIMING" val="|11.078"/>
  <p:tag name="ISPRING_SLIDE_ID_2" val="{7D7F3F5C-0C73-42E2-8C36-09AADF046F7A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084"/>
  <p:tag name="TIMING" val="|11.078|0.001|0.001|0.001|0.001|0.001"/>
  <p:tag name="ISPRING_SLIDE_ID_2" val="{76D79067-8B69-418A-B731-13FDC94AE20F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.997"/>
  <p:tag name="TIMING" val="|12.996"/>
  <p:tag name="ISPRING_SLIDE_ID_2" val="{F053D89B-0D2C-4CBA-835F-D15444E5AB1C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.073"/>
  <p:tag name="TIMING" val="|6.068|0.001|0.001|0.001|0.001"/>
  <p:tag name="ISPRING_SLIDE_ID_2" val="{21F180F4-7B70-4571-AA08-2506CBD23B5F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E2BE81DF-F8A6-46EF-97A1-A80E227DCA26}"/>
  <p:tag name="GENSWF_SLIDE_TITLE" val="COVER"/>
  <p:tag name="GENSWF_ADVANCE_TIME" val="36.639"/>
  <p:tag name="ISPRING_SLIDE_ID_2" val="{28EBD68E-E767-4DA3-A0D1-45D68980D8AC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GENSWF_ADVANCE_TIME" val="5.000"/>
  <p:tag name="ISPRING_CUSTOM_TIMING_USED" val="1"/>
  <p:tag name="ISPRING_SLIDE_ID_2" val="{0DEC96A1-2832-4CAA-9DB5-786B1160468D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9.951"/>
  <p:tag name="TIMING" val="|19.948|0.001|0.001"/>
  <p:tag name="ISPRING_SLIDE_ID_2" val="{95DC30C0-D371-433E-9628-FCB0D3E9B3D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9.721"/>
  <p:tag name="ISPRING_CUSTOM_TIMING_USED" val="1"/>
  <p:tag name="ISPRING_SLIDE_ID_2" val="{BCD2DCEC-AD8C-4AC4-AD1C-02F4689C286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2.217"/>
  <p:tag name="ISPRING_CUSTOM_TIMING_USED" val="1"/>
  <p:tag name="ISPRING_SLIDE_ID_2" val="{DA18E6AD-7E3F-4C9D-84EC-62D687030587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4.590"/>
  <p:tag name="TIMING" val="|14.582|0.001|0.001|0.001|0.001|0.001|0.001|0.001"/>
  <p:tag name="ISPRING_SLIDE_ID_2" val="{8760B54D-C8FF-4D47-94A8-B3916CC0CDD8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.001"/>
  <p:tag name="TIMING" val="|0.001|2.5|2.5|2.5|2.5|2.5|2.5|2.5"/>
  <p:tag name="ISPRING_CUSTOM_TIMING_USED" val="1"/>
  <p:tag name="ISPRING_SLIDE_ID_2" val="{59E61350-AAD5-4104-AA35-7F144D2FA1DA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1.169"/>
  <p:tag name="TIMING" val="|31.161|0.001|0.001|0.001|0.001|0.001|0.001|0.001"/>
  <p:tag name="ISPRING_SLIDE_ID_2" val="{D94908CD-2073-4230-86E1-D78C0E62B36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6.499"/>
  <p:tag name="TIMING" val="|26.498"/>
  <p:tag name="ISPRING_SLIDE_ID_2" val="{4CDB85D3-01C0-46DD-9328-FBCF9B9CA07B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696"/>
  <p:tag name="ISPRING_SLIDE_ID_2" val="{884A0098-49AF-4290-B59D-1C607B68636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8.417"/>
  <p:tag name="ISPRING_CUSTOM_TIMING_USED" val="1"/>
  <p:tag name="ISPRING_SLIDE_ID_2" val="{DD1B8F9F-172A-471B-BAFE-AAD4BA067ED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3964</TotalTime>
  <Words>719</Words>
  <Application>Microsoft Office PowerPoint</Application>
  <PresentationFormat>On-screen Show (16:9)</PresentationFormat>
  <Paragraphs>151</Paragraphs>
  <Slides>17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2" baseType="lpstr">
      <vt:lpstr>宋体</vt:lpstr>
      <vt:lpstr>.VnArial Narrow</vt:lpstr>
      <vt:lpstr>.VnTifani Heavy</vt:lpstr>
      <vt:lpstr>.VnUniverseH</vt:lpstr>
      <vt:lpstr>Aharoni</vt:lpstr>
      <vt:lpstr>Arial</vt:lpstr>
      <vt:lpstr>Arial Black</vt:lpstr>
      <vt:lpstr>Calibri</vt:lpstr>
      <vt:lpstr>Elephant</vt:lpstr>
      <vt:lpstr>Impact</vt:lpstr>
      <vt:lpstr>Segoe UI</vt:lpstr>
      <vt:lpstr>Segoe UI Semibold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Vocabulary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E8 Unit 5 getting started.1</dc:title>
  <dc:creator>Bigben3</dc:creator>
  <cp:lastModifiedBy>Admin</cp:lastModifiedBy>
  <cp:revision>368</cp:revision>
  <dcterms:created xsi:type="dcterms:W3CDTF">2016-07-13T09:20:23Z</dcterms:created>
  <dcterms:modified xsi:type="dcterms:W3CDTF">2020-11-29T12:02:43Z</dcterms:modified>
</cp:coreProperties>
</file>