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embeddedFontLst>
    <p:embeddedFont>
      <p:font typeface="Open Sans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KpgG3/8Er9VvCeZ8Apfu/nlqY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BBACE4C-0F27-4020-BDA4-7AD3370B0804}">
  <a:tblStyle styleId="{CBBACE4C-0F27-4020-BDA4-7AD3370B08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656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7" name="Google Shape;44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 txBox="1"/>
          <p:nvPr/>
        </p:nvSpPr>
        <p:spPr>
          <a:xfrm>
            <a:off x="457685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remind </a:t>
            </a:r>
            <a:r>
              <a:rPr lang="en-US" sz="36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(v)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1129729" y="4207475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gợi nhớ, nhắc nhở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881255" y="2903702"/>
            <a:ext cx="23839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/rɪˈmaɪnd/ </a:t>
            </a:r>
            <a:endParaRPr/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2099" y="1304193"/>
            <a:ext cx="4819127" cy="4819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Google Shape;221;p12"/>
          <p:cNvGraphicFramePr/>
          <p:nvPr>
            <p:extLst>
              <p:ext uri="{D42A27DB-BD31-4B8C-83A1-F6EECF244321}">
                <p14:modId xmlns:p14="http://schemas.microsoft.com/office/powerpoint/2010/main" val="2063545179"/>
              </p:ext>
            </p:extLst>
          </p:nvPr>
        </p:nvGraphicFramePr>
        <p:xfrm>
          <a:off x="921571" y="1876956"/>
          <a:ext cx="10348850" cy="394130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329625"/>
                <a:gridCol w="3082150"/>
                <a:gridCol w="3937075"/>
              </a:tblGrid>
              <a:tr h="56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 u="none" strike="noStrike" cap="non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L="91450" marR="91450" marT="45725" marB="45725"/>
                </a:tc>
              </a:tr>
              <a:tr h="1026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lower secondary </a:t>
                      </a:r>
                      <a:r>
                        <a:rPr lang="en-US" sz="25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school(n)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/ˈləʊər ˈsekəndrɪ skuːl/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trường trung học cơ sở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114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Member(n)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ˈmembər/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thành viên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  <a:tr h="1236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1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Remind(</a:t>
                      </a:r>
                      <a:r>
                        <a:rPr lang="en-US" sz="2500" b="1" u="none" strike="noStrike" cap="none" dirty="0" err="1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</a:t>
                      </a:r>
                      <a:r>
                        <a:rPr lang="en-US" sz="2500" b="1" u="none" strike="noStrike" cap="none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25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rɪˈmaɪnd/</a:t>
                      </a:r>
                      <a:r>
                        <a:rPr lang="en-US" sz="2500" u="none" strike="noStrike" cap="none"/>
                        <a:t> 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500"/>
                        <a:buFont typeface="Calibri"/>
                        <a:buNone/>
                      </a:pPr>
                      <a:r>
                        <a:rPr lang="en-US" sz="25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gợi nhớ/ nhắc nhở</a:t>
                      </a:r>
                      <a:endParaRPr sz="2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  <p:pic>
        <p:nvPicPr>
          <p:cNvPr id="222" name="Google Shape;2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2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cxnSp>
        <p:nvCxnSpPr>
          <p:cNvPr id="235" name="Google Shape;235;p13"/>
          <p:cNvCxnSpPr>
            <a:stCxn id="229" idx="3"/>
            <a:endCxn id="230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36" name="Google Shape;236;p13"/>
          <p:cNvCxnSpPr>
            <a:stCxn id="230" idx="1"/>
            <a:endCxn id="231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7" name="Google Shape;237;p1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/>
        </p:nvSpPr>
        <p:spPr>
          <a:xfrm>
            <a:off x="989672" y="1250621"/>
            <a:ext cx="352588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read.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487067" y="124469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539852" y="115334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 txBox="1"/>
          <p:nvPr/>
        </p:nvSpPr>
        <p:spPr>
          <a:xfrm>
            <a:off x="575639" y="1765642"/>
            <a:ext cx="11529706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teacher and my classmates. We’re going in the afternoon.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see. What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Well, I think we’ll visit the school library, the computer room, and the gym. We’ll meet the students and share ideas for a project in our English class.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That’s interesting. What else will you do there?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We’ll meet the members of their Go Green Club and take photos of the school.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Fantastic! so don’t forget to take your camera.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almost forgot. Thanks for reminding me. </a:t>
            </a:r>
            <a:b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6978" y="12234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827500" y="4957276"/>
            <a:ext cx="8835789" cy="1230593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you doing, Mi?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 preparing to visit Binh Minh Lower Secondary School.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60" name="Google Shape;26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731521" y="2056648"/>
            <a:ext cx="6096000" cy="243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computer room.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visit to a school library.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15"/>
          <p:cNvCxnSpPr/>
          <p:nvPr/>
        </p:nvCxnSpPr>
        <p:spPr>
          <a:xfrm rot="10800000" flipH="1">
            <a:off x="1414588" y="6100347"/>
            <a:ext cx="7616523" cy="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4" name="Google Shape;264;p15"/>
          <p:cNvSpPr/>
          <p:nvPr/>
        </p:nvSpPr>
        <p:spPr>
          <a:xfrm>
            <a:off x="662850" y="3411707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5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/>
          <p:nvPr/>
        </p:nvSpPr>
        <p:spPr>
          <a:xfrm>
            <a:off x="487067" y="4771301"/>
            <a:ext cx="10478458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sp>
        <p:nvSpPr>
          <p:cNvPr id="272" name="Google Shape;272;p16"/>
          <p:cNvSpPr/>
          <p:nvPr/>
        </p:nvSpPr>
        <p:spPr>
          <a:xfrm>
            <a:off x="713486" y="2075975"/>
            <a:ext cx="745374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 is going to visit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teacher.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and her classmates.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Mi, her teacher and her classmates.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73" name="Google Shape;273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75" name="Google Shape;2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6"/>
          <p:cNvSpPr/>
          <p:nvPr/>
        </p:nvSpPr>
        <p:spPr>
          <a:xfrm>
            <a:off x="644282" y="399600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16"/>
          <p:cNvCxnSpPr/>
          <p:nvPr/>
        </p:nvCxnSpPr>
        <p:spPr>
          <a:xfrm>
            <a:off x="1026397" y="5907669"/>
            <a:ext cx="3906847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9" name="Google Shape;279;p16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725424" y="2075754"/>
            <a:ext cx="9116362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is the school?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city.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countryside.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Phong’s neighbourhood.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88" name="Google Shape;2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628983" y="4009166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302431" y="4768349"/>
            <a:ext cx="10331703" cy="830997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endParaRPr/>
          </a:p>
        </p:txBody>
      </p:sp>
      <p:cxnSp>
        <p:nvCxnSpPr>
          <p:cNvPr id="293" name="Google Shape;293;p17"/>
          <p:cNvCxnSpPr/>
          <p:nvPr/>
        </p:nvCxnSpPr>
        <p:spPr>
          <a:xfrm>
            <a:off x="3128520" y="5144939"/>
            <a:ext cx="716654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"/>
          <p:cNvSpPr/>
          <p:nvPr/>
        </p:nvSpPr>
        <p:spPr>
          <a:xfrm>
            <a:off x="719401" y="2076903"/>
            <a:ext cx="60960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are they going?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morning.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afternoon.</a:t>
            </a:r>
            <a:b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600">
                <a:solidFill>
                  <a:srgbClr val="00AAA5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noon.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02" name="Google Shape;30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57215" y="3403972"/>
            <a:ext cx="496006" cy="496006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081800" y="1312510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conversation again and answer the questions by circling A, B, or C.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487067" y="4712889"/>
            <a:ext cx="10238307" cy="1200329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I think that’s one of the best schools in my neighbourhood. Who is going with you and when?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My teacher and my classmates. We’re going in the afternoon.</a:t>
            </a:r>
            <a:endParaRPr/>
          </a:p>
        </p:txBody>
      </p:sp>
      <p:cxnSp>
        <p:nvCxnSpPr>
          <p:cNvPr id="307" name="Google Shape;307;p18"/>
          <p:cNvCxnSpPr/>
          <p:nvPr/>
        </p:nvCxnSpPr>
        <p:spPr>
          <a:xfrm>
            <a:off x="5011270" y="5845484"/>
            <a:ext cx="3613441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/>
          <p:nvPr/>
        </p:nvSpPr>
        <p:spPr>
          <a:xfrm>
            <a:off x="8332011" y="5213191"/>
            <a:ext cx="326620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16" name="Google Shape;31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985546" y="5262286"/>
            <a:ext cx="2363581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754997" y="5167788"/>
            <a:ext cx="1596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20" name="Google Shape;320;p19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21" name="Google Shape;32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59" y="2439253"/>
            <a:ext cx="3578113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6492" y="2439253"/>
            <a:ext cx="3619476" cy="259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58688" y="2439253"/>
            <a:ext cx="3612853" cy="259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9"/>
          <p:cNvSpPr/>
          <p:nvPr/>
        </p:nvSpPr>
        <p:spPr>
          <a:xfrm>
            <a:off x="4585895" y="5262286"/>
            <a:ext cx="3266205" cy="589072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963859" y="5167791"/>
            <a:ext cx="2510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8858059" y="5167787"/>
            <a:ext cx="239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0"/>
          <p:cNvSpPr txBox="1"/>
          <p:nvPr/>
        </p:nvSpPr>
        <p:spPr>
          <a:xfrm>
            <a:off x="1086434" y="1320623"/>
            <a:ext cx="81478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these places, using the words and phrases from the box.</a:t>
            </a:r>
            <a:endParaRPr/>
          </a:p>
        </p:txBody>
      </p:sp>
      <p:pic>
        <p:nvPicPr>
          <p:cNvPr id="337" name="Google Shape;337;p20"/>
          <p:cNvPicPr preferRelativeResize="0"/>
          <p:nvPr/>
        </p:nvPicPr>
        <p:blipFill rotWithShape="1">
          <a:blip r:embed="rId4">
            <a:alphaModFix/>
          </a:blip>
          <a:srcRect t="544"/>
          <a:stretch/>
        </p:blipFill>
        <p:spPr>
          <a:xfrm>
            <a:off x="827500" y="2246488"/>
            <a:ext cx="4907256" cy="312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0"/>
          <p:cNvPicPr preferRelativeResize="0"/>
          <p:nvPr/>
        </p:nvPicPr>
        <p:blipFill rotWithShape="1">
          <a:blip r:embed="rId5">
            <a:alphaModFix/>
          </a:blip>
          <a:srcRect l="-1" t="544" r="640"/>
          <a:stretch/>
        </p:blipFill>
        <p:spPr>
          <a:xfrm>
            <a:off x="6646509" y="2246488"/>
            <a:ext cx="4693943" cy="312851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/>
          <p:nvPr/>
        </p:nvSpPr>
        <p:spPr>
          <a:xfrm>
            <a:off x="1927792" y="5544671"/>
            <a:ext cx="2363581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2302540" y="5450148"/>
            <a:ext cx="2034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41" name="Google Shape;341;p20"/>
          <p:cNvSpPr/>
          <p:nvPr/>
        </p:nvSpPr>
        <p:spPr>
          <a:xfrm>
            <a:off x="7916118" y="5601930"/>
            <a:ext cx="2663165" cy="646331"/>
          </a:xfrm>
          <a:prstGeom prst="rect">
            <a:avLst/>
          </a:prstGeom>
          <a:solidFill>
            <a:srgbClr val="FFDAA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 txBox="1"/>
          <p:nvPr/>
        </p:nvSpPr>
        <p:spPr>
          <a:xfrm>
            <a:off x="8266848" y="5544682"/>
            <a:ext cx="226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065900" y="2502025"/>
            <a:ext cx="7032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A visit to Binh Minh Lower Secondary School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549050" y="237700"/>
            <a:ext cx="1414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327149" y="229764"/>
            <a:ext cx="68869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8949" y="2916371"/>
            <a:ext cx="3088072" cy="394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4023" y="2931734"/>
            <a:ext cx="2510552" cy="1258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1"/>
          <p:cNvSpPr txBox="1"/>
          <p:nvPr/>
        </p:nvSpPr>
        <p:spPr>
          <a:xfrm>
            <a:off x="1097722" y="1320623"/>
            <a:ext cx="78769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following sentences with the words in the box.</a:t>
            </a:r>
            <a:endParaRPr/>
          </a:p>
        </p:txBody>
      </p:sp>
      <p:sp>
        <p:nvSpPr>
          <p:cNvPr id="349" name="Google Shape;349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51" name="Google Shape;35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1"/>
          <p:cNvGrpSpPr/>
          <p:nvPr/>
        </p:nvGrpSpPr>
        <p:grpSpPr>
          <a:xfrm>
            <a:off x="1661126" y="1989970"/>
            <a:ext cx="8869745" cy="985527"/>
            <a:chOff x="447468" y="457"/>
            <a:chExt cx="8869745" cy="985527"/>
          </a:xfrm>
        </p:grpSpPr>
        <p:sp>
          <p:nvSpPr>
            <p:cNvPr id="354" name="Google Shape;354;p21"/>
            <p:cNvSpPr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4474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computer room</a:t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 txBox="1"/>
            <p:nvPr/>
          </p:nvSpPr>
          <p:spPr>
            <a:xfrm>
              <a:off x="22542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library</a:t>
              </a: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0610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school garden</a:t>
              </a: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 txBox="1"/>
            <p:nvPr/>
          </p:nvSpPr>
          <p:spPr>
            <a:xfrm>
              <a:off x="58678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playground</a:t>
              </a: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gradFill>
              <a:gsLst>
                <a:gs pos="0">
                  <a:srgbClr val="B4D4A5"/>
                </a:gs>
                <a:gs pos="50000">
                  <a:srgbClr val="A8CD97"/>
                </a:gs>
                <a:gs pos="100000">
                  <a:srgbClr val="9BC98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1"/>
            <p:cNvSpPr txBox="1"/>
            <p:nvPr/>
          </p:nvSpPr>
          <p:spPr>
            <a:xfrm>
              <a:off x="7674668" y="457"/>
              <a:ext cx="1642545" cy="9855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gym</a:t>
              </a:r>
              <a:endParaRPr/>
            </a:p>
          </p:txBody>
        </p:sp>
      </p:grpSp>
      <p:sp>
        <p:nvSpPr>
          <p:cNvPr id="364" name="Google Shape;364;p21"/>
          <p:cNvSpPr/>
          <p:nvPr/>
        </p:nvSpPr>
        <p:spPr>
          <a:xfrm>
            <a:off x="628983" y="3273941"/>
            <a:ext cx="1149196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school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very small, so not many children can play in it.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learn how to use the Internet in the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 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twice a week.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school meetings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are a lot of books, magazines, and newspapers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64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class usually waters the vegetables in the </a:t>
            </a:r>
            <a:r>
              <a:rPr lang="en-US" sz="2400">
                <a:solidFill>
                  <a:srgbClr val="939598"/>
                </a:solidFill>
                <a:latin typeface="Calibri"/>
                <a:ea typeface="Calibri"/>
                <a:cs typeface="Calibri"/>
                <a:sym typeface="Calibri"/>
              </a:rPr>
              <a:t>_______________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Friday afternoons.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1"/>
          <p:cNvSpPr/>
          <p:nvPr/>
        </p:nvSpPr>
        <p:spPr>
          <a:xfrm>
            <a:off x="2801074" y="3183169"/>
            <a:ext cx="162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playground</a:t>
            </a: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15520" y="3795284"/>
            <a:ext cx="217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computer room</a:t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5886736" y="4339262"/>
            <a:ext cx="72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677717" y="4800960"/>
            <a:ext cx="19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library</a:t>
            </a: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6875880" y="5389199"/>
            <a:ext cx="195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school garden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2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383" name="Google Shape;383;p22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4" name="Google Shape;384;p22"/>
          <p:cNvCxnSpPr>
            <a:stCxn id="376" idx="3"/>
            <a:endCxn id="377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5" name="Google Shape;385;p22"/>
          <p:cNvCxnSpPr>
            <a:stCxn id="377" idx="1"/>
            <a:endCxn id="378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6" name="Google Shape;386;p22"/>
          <p:cNvCxnSpPr>
            <a:stCxn id="378" idx="3"/>
            <a:endCxn id="379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7" name="Google Shape;387;p22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1092883" y="1177042"/>
            <a:ext cx="102411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Nick’s timetable,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where.</a:t>
            </a: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400" name="Google Shape;400;p23"/>
          <p:cNvSpPr/>
          <p:nvPr/>
        </p:nvSpPr>
        <p:spPr>
          <a:xfrm>
            <a:off x="719294" y="4827545"/>
            <a:ext cx="60960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>
                <a:solidFill>
                  <a:srgbClr val="4594D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Nick have maths?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At 8 a.m. on Monday, Tuesday, and Friday.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A: And </a:t>
            </a:r>
            <a:r>
              <a:rPr lang="en-US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does he have it?</a:t>
            </a:r>
            <a:b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B: In his classroom, room 302.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aphicFrame>
        <p:nvGraphicFramePr>
          <p:cNvPr id="401" name="Google Shape;401;p23"/>
          <p:cNvGraphicFramePr/>
          <p:nvPr/>
        </p:nvGraphicFramePr>
        <p:xfrm>
          <a:off x="719294" y="2046192"/>
          <a:ext cx="10763375" cy="2743260"/>
        </p:xfrm>
        <a:graphic>
          <a:graphicData uri="http://schemas.openxmlformats.org/drawingml/2006/table">
            <a:tbl>
              <a:tblPr firstRow="1" bandRow="1">
                <a:noFill/>
                <a:tableStyleId>{CBBACE4C-0F27-4020-BDA4-7AD3370B0804}</a:tableStyleId>
              </a:tblPr>
              <a:tblGrid>
                <a:gridCol w="3184350"/>
                <a:gridCol w="4448550"/>
                <a:gridCol w="31304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Subject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Time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Place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48C0B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Maths</a:t>
                      </a:r>
                      <a:endParaRPr sz="2400"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8 a.m. Monday, Tuesday, Friday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Classroom (room 302)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Biology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9 a.m.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Science lab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Information Technology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2 p.m. Wednesday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Computer room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Physical Education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 p.m. Monday, Thursday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gym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History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3:30 p.m. Tuesday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School library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B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568032" y="3597146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3021191" y="5037307"/>
            <a:ext cx="1883766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5574527" y="2881839"/>
            <a:ext cx="5465180" cy="2086019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Read the conversation again and answer the questions by circling A, B, or C.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Name the places, using the words and phrases from the box.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following sentences with the phrases in Task 3.</a:t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5585947" y="5022528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Work in pairs. Ask and answer questions about Nick’s timetable,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24"/>
          <p:cNvCxnSpPr>
            <a:stCxn id="408" idx="3"/>
            <a:endCxn id="409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7" name="Google Shape;417;p24"/>
          <p:cNvCxnSpPr>
            <a:stCxn id="409" idx="1"/>
            <a:endCxn id="410" idx="0"/>
          </p:cNvCxnSpPr>
          <p:nvPr/>
        </p:nvCxnSpPr>
        <p:spPr>
          <a:xfrm flipH="1">
            <a:off x="1509997" y="2439521"/>
            <a:ext cx="1525200" cy="1157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8" name="Google Shape;418;p24"/>
          <p:cNvCxnSpPr>
            <a:stCxn id="410" idx="3"/>
            <a:endCxn id="411" idx="0"/>
          </p:cNvCxnSpPr>
          <p:nvPr/>
        </p:nvCxnSpPr>
        <p:spPr>
          <a:xfrm>
            <a:off x="2451799" y="3924848"/>
            <a:ext cx="1511400" cy="111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9" name="Google Shape;419;p2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526967" y="5785542"/>
            <a:ext cx="1878130" cy="65540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3" name="Google Shape;423;p24"/>
          <p:cNvCxnSpPr>
            <a:stCxn id="411" idx="1"/>
            <a:endCxn id="422" idx="0"/>
          </p:cNvCxnSpPr>
          <p:nvPr/>
        </p:nvCxnSpPr>
        <p:spPr>
          <a:xfrm flipH="1">
            <a:off x="1465991" y="5365009"/>
            <a:ext cx="1555200" cy="4206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4" name="Google Shape;424;p24"/>
          <p:cNvSpPr/>
          <p:nvPr/>
        </p:nvSpPr>
        <p:spPr>
          <a:xfrm>
            <a:off x="5594317" y="57760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5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433" name="Google Shape;4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25"/>
          <p:cNvGrpSpPr/>
          <p:nvPr/>
        </p:nvGrpSpPr>
        <p:grpSpPr>
          <a:xfrm>
            <a:off x="2333104" y="2003582"/>
            <a:ext cx="7073207" cy="4054177"/>
            <a:chOff x="0" y="2986"/>
            <a:chExt cx="7073207" cy="4054177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2188865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2188865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0" y="2986"/>
              <a:ext cx="7073207" cy="1868298"/>
            </a:xfrm>
            <a:prstGeom prst="roundRect">
              <a:avLst>
                <a:gd name="adj" fmla="val 10000"/>
              </a:avLst>
            </a:prstGeom>
            <a:solidFill>
              <a:srgbClr val="FFE8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 txBox="1"/>
            <p:nvPr/>
          </p:nvSpPr>
          <p:spPr>
            <a:xfrm>
              <a:off x="0" y="2986"/>
              <a:ext cx="2121962" cy="1868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6225" tIns="206225" rIns="206225" bIns="206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Topic of the unit</a:t>
              </a: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3335924" y="161776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 txBox="1"/>
            <p:nvPr/>
          </p:nvSpPr>
          <p:spPr>
            <a:xfrm>
              <a:off x="3382432" y="208284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 visit to a school</a:t>
              </a: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4481132" y="1749680"/>
              <a:ext cx="91440" cy="635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443" name="Google Shape;443;p25"/>
            <p:cNvSpPr/>
            <p:nvPr/>
          </p:nvSpPr>
          <p:spPr>
            <a:xfrm>
              <a:off x="3335924" y="2384841"/>
              <a:ext cx="2381855" cy="1587903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 txBox="1"/>
            <p:nvPr/>
          </p:nvSpPr>
          <p:spPr>
            <a:xfrm>
              <a:off x="3382432" y="2431349"/>
              <a:ext cx="2288839" cy="1494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School facilities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51" name="Google Shape;451;p2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53" name="Google Shape;4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Workbook.</a:t>
            </a:r>
            <a:endParaRPr/>
          </a:p>
        </p:txBody>
      </p:sp>
      <p:pic>
        <p:nvPicPr>
          <p:cNvPr id="456" name="Google Shape;45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0099" y="3025422"/>
            <a:ext cx="3078637" cy="307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7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lang="en-US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823258" y="1914652"/>
            <a:ext cx="9770226" cy="261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topic of the unit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lexical items: school activities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language features that are covered in the unit.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6164286" y="2986422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introduce the topic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751" y="2516064"/>
            <a:ext cx="4088508" cy="298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4702450" y="1828551"/>
            <a:ext cx="6542100" cy="331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did you see when you first came to our school?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did you feel?</a:t>
            </a:r>
            <a:endParaRPr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800" i="1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ever </a:t>
            </a:r>
            <a:r>
              <a:rPr lang="en-US" sz="2800" i="1" dirty="0"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visit to </a:t>
            </a:r>
            <a:r>
              <a:rPr lang="en-US" sz="2800" i="1" dirty="0" err="1" smtClean="0">
                <a:latin typeface="Calibri"/>
                <a:ea typeface="Calibri"/>
                <a:cs typeface="Calibri"/>
                <a:sym typeface="Calibri"/>
              </a:rPr>
              <a:t>TrungGia</a:t>
            </a:r>
            <a:r>
              <a:rPr lang="en-US" sz="2800" i="1" dirty="0" smtClean="0">
                <a:latin typeface="Calibri"/>
                <a:ea typeface="Calibri"/>
                <a:cs typeface="Calibri"/>
                <a:sym typeface="Calibri"/>
              </a:rPr>
              <a:t> high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lang="en-US" sz="2800" i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800" i="1" dirty="0" smtClean="0">
                <a:latin typeface="Calibri"/>
                <a:ea typeface="Calibri"/>
                <a:cs typeface="Calibri"/>
                <a:sym typeface="Calibri"/>
              </a:rPr>
              <a:t>It is our dream school </a:t>
            </a:r>
            <a:r>
              <a:rPr lang="en-US" sz="2800" i="1" dirty="0" smtClean="0">
                <a:latin typeface="Calibri"/>
                <a:ea typeface="Calibri"/>
                <a:cs typeface="Calibri"/>
                <a:sym typeface="Calibri"/>
              </a:rPr>
              <a:t>area</a:t>
            </a:r>
            <a:r>
              <a:rPr lang="en-US" sz="2800" i="1" dirty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8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Investigating Authentic Questions — Learning in Hand with Tony Vinc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88" y="2458219"/>
            <a:ext cx="3181700" cy="210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185417" y="3824593"/>
            <a:ext cx="65421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is the girl doing?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they talking about?</a:t>
            </a:r>
            <a:endParaRPr/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1285545"/>
            <a:ext cx="4378364" cy="558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8362" y="1275434"/>
            <a:ext cx="3716143" cy="1863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68033" y="1256192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3035197" y="2111819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571062" y="2089884"/>
            <a:ext cx="54562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8"/>
          <p:cNvCxnSpPr>
            <a:stCxn id="173" idx="3"/>
            <a:endCxn id="174" idx="0"/>
          </p:cNvCxnSpPr>
          <p:nvPr/>
        </p:nvCxnSpPr>
        <p:spPr>
          <a:xfrm>
            <a:off x="2451800" y="1583729"/>
            <a:ext cx="1525200" cy="528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8" name="Google Shape;178;p8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GETTING STARTED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provide students with vocabulary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prepare for the listening and reading tasks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 descr="Vocabulary Growth From 18 to 24 Months of Age in Children With and Without  Repaired Cleft Palate | Journal of Speech, Language, and Hearing Re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0044" y="3577286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/>
        </p:nvSpPr>
        <p:spPr>
          <a:xfrm>
            <a:off x="523325" y="1691255"/>
            <a:ext cx="61455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lower secondary school</a:t>
            </a:r>
            <a:endParaRPr sz="40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811882" y="4465558"/>
            <a:ext cx="52426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trường trung học cơ sở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460075" y="3190115"/>
            <a:ext cx="61401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/ˈləʊər ˈsekəndrɪ skuːl/ </a:t>
            </a:r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9037" y="2492977"/>
            <a:ext cx="4906207" cy="3685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/>
        </p:nvSpPr>
        <p:spPr>
          <a:xfrm>
            <a:off x="572814" y="171070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member</a:t>
            </a:r>
            <a:r>
              <a:rPr lang="en-US" sz="48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sz="4800" b="1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914577" y="4607028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viên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1716771" y="3252091"/>
            <a:ext cx="24465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/ˈmembər/ </a:t>
            </a:r>
            <a:endParaRPr/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4517" y="1597542"/>
            <a:ext cx="4431163" cy="37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997</Words>
  <Application>Microsoft Office PowerPoint</Application>
  <PresentationFormat>Custom</PresentationFormat>
  <Paragraphs>211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Open Sans</vt:lpstr>
      <vt:lpstr>Calibri</vt:lpstr>
      <vt:lpstr>Courier New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4</cp:revision>
  <dcterms:created xsi:type="dcterms:W3CDTF">2020-12-09T02:04:09Z</dcterms:created>
  <dcterms:modified xsi:type="dcterms:W3CDTF">2022-12-08T02:21:50Z</dcterms:modified>
</cp:coreProperties>
</file>