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567" r:id="rId5"/>
    <p:sldId id="258" r:id="rId6"/>
    <p:sldId id="572" r:id="rId7"/>
    <p:sldId id="260" r:id="rId8"/>
    <p:sldId id="261" r:id="rId9"/>
    <p:sldId id="263" r:id="rId10"/>
    <p:sldId id="262" r:id="rId11"/>
    <p:sldId id="563" r:id="rId12"/>
    <p:sldId id="562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4BD1B-BDA5-5FAF-FC85-4EBA8D45B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449BE0-8D6D-C1E5-BDD1-9F8F5CAF4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E0373-A17B-AD3C-8925-437BADC30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9453-D4CE-4A81-8925-701CF3794D58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5E3F1-D8B2-543E-5553-12FE61D2D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366C-EFB0-C179-208E-4B8E7E94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A1A3-FB40-4BCD-A319-F13DD79D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1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9DA14-E6C6-DEB2-FA6C-49BA1098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4BF7D-D54F-80B7-AE53-E9ABB2F56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BE448-565C-FD65-42B9-B1B24863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9453-D4CE-4A81-8925-701CF3794D58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74DF2-4D2C-033F-8C82-8E0DB4B0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41B0E-9B92-A8ED-F466-E14E99C0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A1A3-FB40-4BCD-A319-F13DD79D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8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7E9E66-763E-691E-B2E1-43FE12AEE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FBBA6-4CA6-D4D4-9BA9-90F349CE7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F0A17-ED9C-95D3-3C6A-2218FFC2C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9453-D4CE-4A81-8925-701CF3794D58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B4FD3-357B-A36E-E0F9-B9ED0DEBD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AE89A-D0A3-F865-EB8C-524D984A8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A1A3-FB40-4BCD-A319-F13DD79D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86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D8EE0-F30C-8D0A-25C1-392EF28C0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7CBD62-1C7A-BF75-F32C-704B9F192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BC42F-C784-1170-52FE-6378DFCCD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F8F77-50B9-F955-DC1B-D15629138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B4F7D-921D-3C86-4953-710D3E444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75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3A87F-3E10-AEBE-F9E9-2EFD4FB5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A10E9-559E-1B64-CE64-120F95A74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923A1-50BA-EB30-6EA0-52FFD24B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F3130-2809-3019-4D2A-C5B40230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4AC41-4FD3-F82C-5DF9-D342B75AC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46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A4895-52E9-C421-E29D-FFB91E0F8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77BB5-5A10-9516-79C3-64451D284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0C6CF-5755-A419-1910-C40E7533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2F8BB-4A37-6951-1A2E-B1413339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97039-52E6-1CC0-75AC-531131CAD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3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364FF-23DF-7585-9DE8-09A5C206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A5AE9-5CDC-3F3F-9679-41DEE358E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25955-E364-2AFC-DFFB-B5EF8BBBA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8DB6A-77B1-5435-F19E-E9938F046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8E902-F379-90E4-167E-A48A38E50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ADBB1-64BC-4E7A-B430-169E9D3D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27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9EB4A-D0B8-3898-6694-ACF60DB7F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F7C9F-7752-28CF-AB78-0113FFC9B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FA48B-0864-EB4A-4586-3DBF1E4DA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1A692-5F39-C311-3F28-ADD32F151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242117-7152-683D-4547-3E5E41FD6C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43B179-1ADA-37F1-C53B-EC9344310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FDACA2-F423-EC89-85B7-CEBB61B0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5C6CC1-33D5-48E1-5FBB-69D71228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93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038E-8985-0B4C-1C53-193F451DC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DFB643-275B-0A81-706F-577B01C2C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7E6A5-21D5-CC30-DF78-3AD3D4F5A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03FE1-200A-F32E-782B-9E66BA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11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3D9D15-ECF8-3670-C526-B8D7ADD7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8A05B4-180C-2F31-E2E3-06FB9A241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56C49-9A06-0C44-4EAA-AD398D3B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6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0BCD5-BCA7-4522-0B00-5F908CBF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BE914-2C8E-79CC-1AD2-EFC3D970E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BA153-C848-62C7-C71D-EF6CFC5E9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D6ECC-FC77-0DF7-3272-F52345E66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012F4-5D68-3A0D-C93D-67E1DD7AF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C68B2-EC28-D62A-55C2-9A2090F5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9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072FA-A875-9952-8DC2-61C2201A8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8E10F-E016-B4B6-5AB6-C970AB6D8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E60C9-97A9-E648-A2C9-5C9E01D3D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9453-D4CE-4A81-8925-701CF3794D58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77D4B-F9A7-E6DA-223F-6C07C81D3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800AC-2C20-67E8-6A00-E7714569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A1A3-FB40-4BCD-A319-F13DD79D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04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A25A0-3A5B-FB21-B462-DA45F805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7C5C7E-D1E4-231F-ACE0-79A86DA04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DCE81-BE52-A714-9EDF-3E2D1E32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1FB1A-16B9-25EA-463F-8AE2DBFB8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BB471-AF3D-BCE6-3BD6-0C44F0FD4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98656-C1BA-0365-0686-79B667424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17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0A50A-C6B8-8324-9AB0-E6779C1C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D686D7-9689-06A4-3528-07F3D131F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8224D-3011-32AA-5935-73A517DC9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BFB18-1E8E-7BB0-0CB4-14FEC16E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0861F-5B97-4306-2416-DE210B06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50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72CBEC-91BD-D336-0522-BFDF5605B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EA844B-5AE7-A036-8D91-8457B25DC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CE0DC-A585-F469-58B2-246B30EFD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0AEF7-6F47-FDA3-6BB3-14A56B0F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14D0B-E4D0-3AFD-A025-21632DE13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3EC33-033D-FD13-3B27-D85E188EA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8E586-F158-B10C-B108-B49F5F377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435EB-1885-5370-A22E-8E6D8D960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9453-D4CE-4A81-8925-701CF3794D58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D159F-F47E-02B6-19D8-11105A76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039E9-2126-850C-8E40-D3738B06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A1A3-FB40-4BCD-A319-F13DD79D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3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1C384-CF68-5829-49E8-62AFF59E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DCF60-8630-27BA-5A14-13FDB1DF9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A56D9-4A07-6019-B3BB-62D19BF7E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3ED6E-A172-C687-46EE-67F1DBE5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9453-D4CE-4A81-8925-701CF3794D58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87EC9-D347-4A17-8FD6-1BEF64659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A1B41-FFFF-AE01-A334-87042A7D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A1A3-FB40-4BCD-A319-F13DD79D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1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7FEB-1174-9309-AE1A-C58FF47B7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4741C-3CEA-6E50-0814-0E92B604A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977A9-F330-F5CB-41EC-D0E01072E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35E150-AD32-380E-6C83-283C4BEDB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D5122F-CF02-133E-9CD9-A57783359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E0CC03-06B5-4C1D-2613-7BC387D6D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9453-D4CE-4A81-8925-701CF3794D58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2495B4-F231-C3B7-E36E-934EADCC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6AC45C-F02D-8DA7-1DD3-A5BDED3EE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A1A3-FB40-4BCD-A319-F13DD79D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5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E2CBB-37BE-AD9A-1C14-595DF54C5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464D7A-8F18-D214-F9E5-2A626E19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9453-D4CE-4A81-8925-701CF3794D58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EE89B-EFDD-C63C-609E-A5082689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16C8D7-0847-6F3C-A532-8E327BB9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A1A3-FB40-4BCD-A319-F13DD79D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9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CCFBDB-62D6-B759-1552-C0972FAF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9453-D4CE-4A81-8925-701CF3794D58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9FDA2C-2B84-CF16-A2DC-56DBB689C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D0A6D-105A-57A6-A617-24B1736B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A1A3-FB40-4BCD-A319-F13DD79D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0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790B7-AD6A-0F1D-4C6C-97010FA1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774A3-C4C8-C1D9-140B-DFC027862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FC7F5-6C9A-5A3F-40E7-3EF4825F6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B840F-BA04-7DD8-5F4D-7E6FEAC11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9453-D4CE-4A81-8925-701CF3794D58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13F15-7FA3-5503-2BA4-A98CE07BE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F149E-65C6-4019-1818-E16145C4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A1A3-FB40-4BCD-A319-F13DD79D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7D8BE-5C8A-1064-8371-34F152834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1D53C-4D2D-750E-F349-131BEF5E9E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A56A5-0A32-B89F-8A1B-5B7F52193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FC665-3483-1C69-1B85-1ACA98929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9453-D4CE-4A81-8925-701CF3794D58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320AA-183C-95E6-2AAE-7546387DF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C2583-5631-10A7-9FDF-B9CE2564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AA1A3-FB40-4BCD-A319-F13DD79D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87C463-EFCC-8ADE-2BF0-4E18CA36B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FE9F9-82DA-6216-864D-2FB715F73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3DDE0-3925-F6A6-6BDD-8BC1ED7FC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49453-D4CE-4A81-8925-701CF3794D58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59149-E8FF-B53E-F34D-6892DE6A2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59D4C-7DE8-4918-F5EF-6A9B3FAE4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AA1A3-FB40-4BCD-A319-F13DD79D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1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EC349D-2430-8427-B5B1-205D22E1F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E017C-FA6D-BAA0-F8E1-130EE29A2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907B0-4AD6-04D0-6051-43071FBD7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A4719-566D-45AC-B838-49EE6D3E98C4}" type="datetimeFigureOut">
              <a:rPr lang="en-US" smtClean="0"/>
              <a:t>27/7/2022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88FA1-809A-6A23-BCE5-9B31CE1B2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B8891-6296-2C70-2795-7A56A0E55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D3AAB-7081-4524-884B-CCA22AECC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7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BB9079-6109-0347-03E4-C8A9B4BCE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36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8C5912-2928-6EA2-E2C5-D994419B4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C04CD8-AD6F-D5A4-A789-B389218E4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778444"/>
              </p:ext>
            </p:extLst>
          </p:nvPr>
        </p:nvGraphicFramePr>
        <p:xfrm>
          <a:off x="1136073" y="1489710"/>
          <a:ext cx="10194535" cy="3413760"/>
        </p:xfrm>
        <a:graphic>
          <a:graphicData uri="http://schemas.openxmlformats.org/drawingml/2006/table">
            <a:tbl>
              <a:tblPr firstRow="1" firstCol="1" bandRow="1"/>
              <a:tblGrid>
                <a:gridCol w="5779463">
                  <a:extLst>
                    <a:ext uri="{9D8B030D-6E8A-4147-A177-3AD203B41FA5}">
                      <a16:colId xmlns:a16="http://schemas.microsoft.com/office/drawing/2014/main" val="2253341445"/>
                    </a:ext>
                  </a:extLst>
                </a:gridCol>
                <a:gridCol w="2207536">
                  <a:extLst>
                    <a:ext uri="{9D8B030D-6E8A-4147-A177-3AD203B41FA5}">
                      <a16:colId xmlns:a16="http://schemas.microsoft.com/office/drawing/2014/main" val="1568092726"/>
                    </a:ext>
                  </a:extLst>
                </a:gridCol>
                <a:gridCol w="2207536">
                  <a:extLst>
                    <a:ext uri="{9D8B030D-6E8A-4147-A177-3AD203B41FA5}">
                      <a16:colId xmlns:a16="http://schemas.microsoft.com/office/drawing/2014/main" val="24067735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Nội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dung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kiểm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tra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Đạt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chưa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đạt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379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N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ắm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hiểu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chính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vấn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bày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651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Đưa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nhận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xét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ưu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yếu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tạo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nói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hay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chế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633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chú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tôn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trọng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nghiêm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túc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viên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nghe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bày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43448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B773E5-7E0B-08AB-9199-8E41858ADA86}"/>
              </a:ext>
            </a:extLst>
          </p:cNvPr>
          <p:cNvSpPr txBox="1"/>
          <p:nvPr/>
        </p:nvSpPr>
        <p:spPr>
          <a:xfrm>
            <a:off x="3644347" y="61473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BẢNG TỰ KIỂM TRA KĨ NĂNG NGHE:</a:t>
            </a:r>
            <a:endParaRPr lang="en-US" sz="24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05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E3B7B0-72CF-4335-87A4-9CCC51573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66">
            <a:extLst>
              <a:ext uri="{FF2B5EF4-FFF2-40B4-BE49-F238E27FC236}">
                <a16:creationId xmlns:a16="http://schemas.microsoft.com/office/drawing/2014/main" id="{0F782BF1-FF61-4641-9DF1-F9977354D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625" y="0"/>
            <a:ext cx="3643959" cy="1523159"/>
          </a:xfrm>
          <a:prstGeom prst="rect">
            <a:avLst/>
          </a:prstGeom>
        </p:spPr>
      </p:pic>
      <p:sp>
        <p:nvSpPr>
          <p:cNvPr id="4" name="品 10">
            <a:extLst>
              <a:ext uri="{FF2B5EF4-FFF2-40B4-BE49-F238E27FC236}">
                <a16:creationId xmlns:a16="http://schemas.microsoft.com/office/drawing/2014/main" id="{CF306CC6-A023-4F03-B7AD-60865D73072C}"/>
              </a:ext>
            </a:extLst>
          </p:cNvPr>
          <p:cNvSpPr txBox="1"/>
          <p:nvPr/>
        </p:nvSpPr>
        <p:spPr>
          <a:xfrm>
            <a:off x="4435523" y="708984"/>
            <a:ext cx="347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Hướng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dẫn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tự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học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pic>
        <p:nvPicPr>
          <p:cNvPr id="10" name="图片 1">
            <a:extLst>
              <a:ext uri="{FF2B5EF4-FFF2-40B4-BE49-F238E27FC236}">
                <a16:creationId xmlns:a16="http://schemas.microsoft.com/office/drawing/2014/main" id="{0BD8E8EA-5780-4AC7-88AB-3E23CA3E11C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03" y="-103264"/>
            <a:ext cx="3172251" cy="27940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62625F-8666-0A33-355E-7AA70CDDB3E7}"/>
              </a:ext>
            </a:extLst>
          </p:cNvPr>
          <p:cNvSpPr txBox="1"/>
          <p:nvPr/>
        </p:nvSpPr>
        <p:spPr>
          <a:xfrm>
            <a:off x="2072760" y="1994032"/>
            <a:ext cx="9731377" cy="41549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Nắm vững các bước thực hành kĩ năng nói và nghe khi kể lại một trải nghiệm đáng nhớ.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Tiếp tục rèn kĩ năng nói và nghe qua bài tập trên lớp và hoàn thiện bài tập vận dụng.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Hoàn thành vào vở phần tự đánh giá sgk/56.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Chuẩn bị bài 3 – Truyện khoa học viễn tưởng 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Nắm vững yêu cầu cần đạt của bài.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Đọc kĩ phần kiến thức ngữ văn để hiểu về truyện khoa học viễn tưởng 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Đọc kĩ văn bản “</a:t>
            </a:r>
            <a:r>
              <a:rPr lang="en-US" sz="2400" b="1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Bạch tuộc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”: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Hồ sơ tác giả: Cuộc đời, sự nghiệp sáng tác, phong cách sáng tác…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Hoàn cảnh ra đời tác phẩm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969C50-1655-6FDA-D690-3CE1B118B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3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C60DA8-F2E0-10F0-505F-E9705084E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18">
            <a:extLst>
              <a:ext uri="{FF2B5EF4-FFF2-40B4-BE49-F238E27FC236}">
                <a16:creationId xmlns:a16="http://schemas.microsoft.com/office/drawing/2014/main" id="{1D23CF5D-5619-639E-9129-98446F560729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41672" y="314196"/>
            <a:ext cx="3903786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u="sng" dirty="0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TIẾT: 14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5E87A1-0A07-157B-C9F8-28B0158A68B5}"/>
              </a:ext>
            </a:extLst>
          </p:cNvPr>
          <p:cNvSpPr txBox="1"/>
          <p:nvPr/>
        </p:nvSpPr>
        <p:spPr>
          <a:xfrm>
            <a:off x="803412" y="1961116"/>
            <a:ext cx="10982740" cy="160813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38100" algn="ctr">
              <a:spcBef>
                <a:spcPts val="300"/>
              </a:spcBef>
              <a:defRPr sz="3600" b="1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Calibri" panose="020F0502020204030204" pitchFamily="34" charset="0"/>
              </a:defRPr>
            </a:lvl1pPr>
          </a:lstStyle>
          <a:p>
            <a:pPr algn="ctr"/>
            <a:r>
              <a:rPr lang="pt-BR" sz="4800" dirty="0"/>
              <a:t>NÓI VÀ NGHE: </a:t>
            </a:r>
          </a:p>
          <a:p>
            <a:r>
              <a:rPr lang="pt-BR" sz="4800" dirty="0"/>
              <a:t>TRAO ĐỔI VỀ MỘT VẤN ĐỀ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7030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8FC813-5D83-6975-B332-866DDAABF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A67058-6679-72B6-50BE-72969D700638}"/>
              </a:ext>
            </a:extLst>
          </p:cNvPr>
          <p:cNvSpPr txBox="1"/>
          <p:nvPr/>
        </p:nvSpPr>
        <p:spPr>
          <a:xfrm>
            <a:off x="2881745" y="2468526"/>
            <a:ext cx="80356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pt-BR" sz="7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I. </a:t>
            </a:r>
            <a:r>
              <a:rPr lang="en-US" sz="7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 HƯỚNG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80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0807A2-F022-C652-8D72-CE999A08C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96759B-7659-9F05-5FAC-8B37F6754033}"/>
              </a:ext>
            </a:extLst>
          </p:cNvPr>
          <p:cNvSpPr txBox="1"/>
          <p:nvPr/>
        </p:nvSpPr>
        <p:spPr>
          <a:xfrm>
            <a:off x="2199861" y="108485"/>
            <a:ext cx="9512048" cy="10436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de-DE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(1) </a:t>
            </a:r>
            <a:r>
              <a:rPr lang="pt-B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 em thế nào là trao đổi về 1 vấn đề? Cho Ví dụ?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(2) Để trình bày ý kiến về 1 vấn đề, em cần làm những việc gì?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CC10DB-6068-67A2-F896-55648BC79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75" y="-209636"/>
            <a:ext cx="2067396" cy="16168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ACA7D7-50C1-D00C-35D3-EBC11A4772E0}"/>
              </a:ext>
            </a:extLst>
          </p:cNvPr>
          <p:cNvSpPr txBox="1"/>
          <p:nvPr/>
        </p:nvSpPr>
        <p:spPr>
          <a:xfrm>
            <a:off x="692876" y="4118733"/>
            <a:ext cx="1027314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Đó là vấn đề gì? Ý kiến của em về vấn đề đó như thế nào?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Xác định nội dung các ý kiến cần trao đổi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Trao đổi thảo luận trong nhóm về vấn đề đó.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- Khi trao đổi cần nêu rõ cách hiểu hoặc quan điểm của bản thân, đồng thời tôn trọng ý kiến khác.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4F47F8-8071-D2E7-753D-146AE67C53BE}"/>
              </a:ext>
            </a:extLst>
          </p:cNvPr>
          <p:cNvSpPr txBox="1"/>
          <p:nvPr/>
        </p:nvSpPr>
        <p:spPr>
          <a:xfrm>
            <a:off x="450421" y="1437040"/>
            <a:ext cx="1000012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1. </a:t>
            </a:r>
            <a:r>
              <a:rPr lang="pt-BR" sz="28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Trao đổi về 1 vấn đề để hiểu đúng hơn về nội dung vấn đề đó.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ED55B5-03CD-4466-070A-A5538C4907FD}"/>
              </a:ext>
            </a:extLst>
          </p:cNvPr>
          <p:cNvSpPr txBox="1"/>
          <p:nvPr/>
        </p:nvSpPr>
        <p:spPr>
          <a:xfrm>
            <a:off x="324075" y="2094693"/>
            <a:ext cx="115438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Ví dụ: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+ Trong bài thơ </a:t>
            </a:r>
            <a:r>
              <a:rPr lang="pt-BR" sz="24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Ông đồ </a:t>
            </a: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tác giả đã sử dụng thành công các biện pháp tu từ đặc sắc.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+ Em có ý kiến gì về nhận xét: “Một số người còn chưa hiếu thảo với ông bà, cha mẹ”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442FB9-2D6A-4E0A-9D73-019119F6A5D5}"/>
              </a:ext>
            </a:extLst>
          </p:cNvPr>
          <p:cNvSpPr txBox="1"/>
          <p:nvPr/>
        </p:nvSpPr>
        <p:spPr>
          <a:xfrm>
            <a:off x="324075" y="3429000"/>
            <a:ext cx="1041154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</a:defRPr>
            </a:lvl1pPr>
          </a:lstStyle>
          <a:p>
            <a:r>
              <a:rPr lang="pt-BR" dirty="0"/>
              <a:t>2. Để trình bày ý kiến của mình về một vấn đề, cần xác định:</a:t>
            </a:r>
            <a:endParaRPr lang="en-US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12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7" grpId="0" animBg="1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8FC813-5D83-6975-B332-866DDAABF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8C3851-6DA8-76EF-FE70-F8E1A7FFB288}"/>
              </a:ext>
            </a:extLst>
          </p:cNvPr>
          <p:cNvSpPr txBox="1"/>
          <p:nvPr/>
        </p:nvSpPr>
        <p:spPr>
          <a:xfrm>
            <a:off x="3366654" y="2454671"/>
            <a:ext cx="70519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II. 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THỰC HÀNH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79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0807A2-F022-C652-8D72-CE999A08C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6C0723-26FD-DD3C-42BC-EE1D47D9667F}"/>
              </a:ext>
            </a:extLst>
          </p:cNvPr>
          <p:cNvSpPr txBox="1"/>
          <p:nvPr/>
        </p:nvSpPr>
        <p:spPr>
          <a:xfrm>
            <a:off x="397567" y="328735"/>
            <a:ext cx="113968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pt-BR" sz="2800" b="1" i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Trong các bài thơ “mẹ” (Đỗ Trung Lai), Ông đồ (Vũ Đình Liên), Tiếng gà trưa (Xuân Quỳnh) em thích nhất bài thơ nào? Vì sao?</a:t>
            </a:r>
            <a:endParaRPr lang="en-US" sz="28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A3B47A-574B-E243-0BEF-701371C6043C}"/>
              </a:ext>
            </a:extLst>
          </p:cNvPr>
          <p:cNvSpPr txBox="1"/>
          <p:nvPr/>
        </p:nvSpPr>
        <p:spPr>
          <a:xfrm>
            <a:off x="397567" y="1774311"/>
            <a:ext cx="113968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620" algn="just"/>
            <a:r>
              <a:rPr lang="pt-B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(1)Chuẩn bị 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7620" algn="just"/>
            <a:r>
              <a:rPr lang="es-MX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+ </a:t>
            </a:r>
            <a:r>
              <a:rPr lang="es-MX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Xem</a:t>
            </a:r>
            <a:r>
              <a:rPr lang="es-MX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lại</a:t>
            </a:r>
            <a:r>
              <a:rPr lang="es-MX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nội</a:t>
            </a:r>
            <a:r>
              <a:rPr lang="es-MX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dung</a:t>
            </a:r>
            <a:r>
              <a:rPr lang="es-MX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đọc</a:t>
            </a:r>
            <a:r>
              <a:rPr lang="es-MX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hiểu</a:t>
            </a:r>
            <a:r>
              <a:rPr lang="es-MX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s-MX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ba</a:t>
            </a:r>
            <a:r>
              <a:rPr lang="es-MX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s-MX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es-MX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đã</a:t>
            </a:r>
            <a:r>
              <a:rPr lang="es-MX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s-MX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lang="es-MX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D352AB-7804-818B-037B-CF7BECF6BA68}"/>
              </a:ext>
            </a:extLst>
          </p:cNvPr>
          <p:cNvSpPr txBox="1"/>
          <p:nvPr/>
        </p:nvSpPr>
        <p:spPr>
          <a:xfrm>
            <a:off x="397567" y="302446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2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0807A2-F022-C652-8D72-CE999A08C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ED0E4D2-B63A-C58C-0E42-C755E84790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470140"/>
              </p:ext>
            </p:extLst>
          </p:nvPr>
        </p:nvGraphicFramePr>
        <p:xfrm>
          <a:off x="184401" y="124543"/>
          <a:ext cx="11823198" cy="6608914"/>
        </p:xfrm>
        <a:graphic>
          <a:graphicData uri="http://schemas.openxmlformats.org/drawingml/2006/table">
            <a:tbl>
              <a:tblPr firstRow="1" firstCol="1" bandRow="1"/>
              <a:tblGrid>
                <a:gridCol w="1570835">
                  <a:extLst>
                    <a:ext uri="{9D8B030D-6E8A-4147-A177-3AD203B41FA5}">
                      <a16:colId xmlns:a16="http://schemas.microsoft.com/office/drawing/2014/main" val="3661534739"/>
                    </a:ext>
                  </a:extLst>
                </a:gridCol>
                <a:gridCol w="10252363">
                  <a:extLst>
                    <a:ext uri="{9D8B030D-6E8A-4147-A177-3AD203B41FA5}">
                      <a16:colId xmlns:a16="http://schemas.microsoft.com/office/drawing/2014/main" val="3280336984"/>
                    </a:ext>
                  </a:extLst>
                </a:gridCol>
              </a:tblGrid>
              <a:tr h="756754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Mở đầu: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Nêu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vấn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đề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cần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trình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bày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​</a:t>
                      </a: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Giới thiệu được họ, tên và vấn đề cần trình bày ý kiến của bản thân.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423329"/>
                  </a:ext>
                </a:extLst>
              </a:tr>
              <a:tr h="2837829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Nội dung chính: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Dựa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vào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ý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tìm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được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trình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bày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ý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kiến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em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theo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một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trình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tự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nhất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định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. </a:t>
                      </a: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+ Nêu ý kiến cụ thể về các biện pháp tu từ đặc sắc đã xác định ở phần mở đầu. Ví dụ: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+ Đoạn thơ: </a:t>
                      </a:r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Hoa tay thả</a:t>
                      </a:r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o nh</a:t>
                      </a:r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ữ</a:t>
                      </a:r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ng né</a:t>
                      </a:r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</a:t>
                      </a:r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</a:t>
                      </a:r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 ph</a:t>
                      </a:r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ượ</a:t>
                      </a:r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ng múa r</a:t>
                      </a:r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ồ</a:t>
                      </a:r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ng ba</a:t>
                      </a:r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nhà thơ dùng biện pháp so sánh làm bộc lộ, nhấn mạnh 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tâm trạ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ng đ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ầ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y đ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ắ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c ý vì đ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ượ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c tr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ọ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ng v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ọ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ng, ông mang h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ngLiU" panose="02020509000000000000" pitchFamily="49" charset="-120"/>
                        </a:rPr>
                        <a:t>ế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t tài năng c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ủ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a mình ra hi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ngLiU" panose="02020509000000000000" pitchFamily="49" charset="-120"/>
                        </a:rPr>
                        <a:t>ế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n dâng cho cu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ộ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c đ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ời.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+ </a:t>
                      </a:r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Giấ</a:t>
                      </a:r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y đ</a:t>
                      </a:r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ỏ</a:t>
                      </a:r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 bu</a:t>
                      </a:r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ồ</a:t>
                      </a:r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n không th</a:t>
                      </a:r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ắm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Mự</a:t>
                      </a:r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c đ</a:t>
                      </a:r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ọ</a:t>
                      </a:r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ng trong nghiên s</a:t>
                      </a:r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ầu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-&gt; Nhân hóa-tâm trạ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ng b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ẽ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 bàng, s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ầ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u t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ủ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i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</a:t>
                      </a:r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Lá vàng rơ</a:t>
                      </a:r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i trên gi</a:t>
                      </a:r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ấy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Ngoài giờ</a:t>
                      </a:r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i m</a:t>
                      </a:r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ư</a:t>
                      </a:r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a b</a:t>
                      </a:r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ụ</a:t>
                      </a:r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i ba</a:t>
                      </a:r>
                      <a:r>
                        <a:rPr lang="vi-VN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&gt;Tả cảnh ngụ tình- </a:t>
                      </a:r>
                      <a:r>
                        <a:rPr lang="pt-BR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ảm  đạm, lạnh lẽo của ngoại cảnh và tâm cảnh.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208944"/>
                  </a:ext>
                </a:extLst>
              </a:tr>
              <a:tr h="756754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Kết thúc: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Khẳng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định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lại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ý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kiến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bản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thân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.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Ví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dụ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: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biện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pháp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tu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từ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đã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mang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lại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cho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bài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thơ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vẻ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đẹp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độc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đáo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về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nghệ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thuật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ngôn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từ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091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97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0807A2-F022-C652-8D72-CE999A08C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8">
            <a:extLst>
              <a:ext uri="{FF2B5EF4-FFF2-40B4-BE49-F238E27FC236}">
                <a16:creationId xmlns:a16="http://schemas.microsoft.com/office/drawing/2014/main" id="{CD5F4C38-53F0-D63C-4337-F58B65BA4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0929" flipH="1">
            <a:off x="5317874" y="325625"/>
            <a:ext cx="1450976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28">
            <a:extLst>
              <a:ext uri="{FF2B5EF4-FFF2-40B4-BE49-F238E27FC236}">
                <a16:creationId xmlns:a16="http://schemas.microsoft.com/office/drawing/2014/main" id="{F0B57AB5-8156-F25C-673F-9D8140BFC439}"/>
              </a:ext>
            </a:extLst>
          </p:cNvPr>
          <p:cNvGrpSpPr>
            <a:grpSpLocks/>
          </p:cNvGrpSpPr>
          <p:nvPr/>
        </p:nvGrpSpPr>
        <p:grpSpPr bwMode="auto">
          <a:xfrm>
            <a:off x="543339" y="1212508"/>
            <a:ext cx="4567506" cy="5319560"/>
            <a:chOff x="-779669" y="-347095"/>
            <a:chExt cx="3763461" cy="7096730"/>
          </a:xfrm>
        </p:grpSpPr>
        <p:sp>
          <p:nvSpPr>
            <p:cNvPr id="17" name="文本框 25">
              <a:extLst>
                <a:ext uri="{FF2B5EF4-FFF2-40B4-BE49-F238E27FC236}">
                  <a16:creationId xmlns:a16="http://schemas.microsoft.com/office/drawing/2014/main" id="{C06FA822-3297-C1C6-8DB7-598FBC1EE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85788" y="-347095"/>
              <a:ext cx="3495146" cy="88210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* </a:t>
              </a:r>
              <a:r>
                <a:rPr kumimoji="0" lang="en-US" sz="2800" b="1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Nhiệm</a:t>
              </a:r>
              <a:r>
                <a:rPr kumimoji="0" lang="en-US" sz="2800" b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vụ</a:t>
              </a:r>
              <a:r>
                <a:rPr kumimoji="0" lang="en-US" sz="2800" b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800" b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kumimoji="0" lang="en-US" sz="2800" b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sz="2800" b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矩形 26">
              <a:extLst>
                <a:ext uri="{FF2B5EF4-FFF2-40B4-BE49-F238E27FC236}">
                  <a16:creationId xmlns:a16="http://schemas.microsoft.com/office/drawing/2014/main" id="{326E9D51-0253-8CA4-D8DA-510777296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79669" y="713828"/>
              <a:ext cx="3763461" cy="60358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trải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nghiệm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theo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dàn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ý.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Sử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ngữ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tự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thời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gian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hoặc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diễn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biến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sự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;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phù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tả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chi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tiết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sự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hành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động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;...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rõ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ràng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âm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lượng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phù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lời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cử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mắt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điệu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bộ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ảnh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nếu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sử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).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Đảm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bảo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thời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gian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quy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định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Trả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lời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hỏi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nghe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nếu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).</a:t>
              </a:r>
            </a:p>
          </p:txBody>
        </p:sp>
      </p:grpSp>
      <p:grpSp>
        <p:nvGrpSpPr>
          <p:cNvPr id="24" name="组合 33">
            <a:extLst>
              <a:ext uri="{FF2B5EF4-FFF2-40B4-BE49-F238E27FC236}">
                <a16:creationId xmlns:a16="http://schemas.microsoft.com/office/drawing/2014/main" id="{2A22C79F-BC5E-5C58-365C-5FE81F2CEB03}"/>
              </a:ext>
            </a:extLst>
          </p:cNvPr>
          <p:cNvGrpSpPr>
            <a:grpSpLocks/>
          </p:cNvGrpSpPr>
          <p:nvPr/>
        </p:nvGrpSpPr>
        <p:grpSpPr bwMode="auto">
          <a:xfrm>
            <a:off x="6652891" y="1275102"/>
            <a:ext cx="4483920" cy="4750205"/>
            <a:chOff x="-1429588" y="-477361"/>
            <a:chExt cx="5975923" cy="6337162"/>
          </a:xfrm>
        </p:grpSpPr>
        <p:sp>
          <p:nvSpPr>
            <p:cNvPr id="25" name="文本框 34">
              <a:extLst>
                <a:ext uri="{FF2B5EF4-FFF2-40B4-BE49-F238E27FC236}">
                  <a16:creationId xmlns:a16="http://schemas.microsoft.com/office/drawing/2014/main" id="{DB27D81C-3947-A826-7518-3330A3593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29588" y="-477361"/>
              <a:ext cx="5975923" cy="88210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* </a:t>
              </a:r>
              <a:r>
                <a:rPr lang="en-US" sz="28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Nhiệm</a:t>
              </a:r>
              <a:r>
                <a: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vụ</a:t>
              </a:r>
              <a:r>
                <a: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nghe</a:t>
              </a:r>
              <a:r>
                <a:rPr lang="en-US" sz="28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6" name="矩形 35">
              <a:extLst>
                <a:ext uri="{FF2B5EF4-FFF2-40B4-BE49-F238E27FC236}">
                  <a16:creationId xmlns:a16="http://schemas.microsoft.com/office/drawing/2014/main" id="{F726F05F-41B1-7054-0DC1-E96EE44C3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69137" y="563072"/>
              <a:ext cx="5764386" cy="529672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Lắng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nghe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chăm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hiểu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tin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chia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sẻ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 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Sử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cử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nét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mặt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ánh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mắt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khích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lệ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Nêu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hỏi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chia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sẻ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thêm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trải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nghiệm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nếu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mong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muốn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).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5FEE3F8-11F2-1F4D-9D35-492E0DF1188E}"/>
              </a:ext>
            </a:extLst>
          </p:cNvPr>
          <p:cNvSpPr txBox="1"/>
          <p:nvPr/>
        </p:nvSpPr>
        <p:spPr>
          <a:xfrm>
            <a:off x="304800" y="15130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NÓI VÀ NGHE</a:t>
            </a:r>
            <a:endParaRPr lang="en-U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2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0807A2-F022-C652-8D72-CE999A08C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EA2E44-A45C-CA8D-94A4-7FEF7CA00ADE}"/>
              </a:ext>
            </a:extLst>
          </p:cNvPr>
          <p:cNvSpPr txBox="1"/>
          <p:nvPr/>
        </p:nvSpPr>
        <p:spPr>
          <a:xfrm>
            <a:off x="4081670" y="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 ĐÁNH GIÁ THEO TIÊU CHÍ</a:t>
            </a:r>
            <a:endParaRPr lang="en-US" sz="24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E8AEA13-2675-43A6-C29A-5C94E0EA1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031292"/>
              </p:ext>
            </p:extLst>
          </p:nvPr>
        </p:nvGraphicFramePr>
        <p:xfrm>
          <a:off x="181387" y="409170"/>
          <a:ext cx="11829226" cy="6427128"/>
        </p:xfrm>
        <a:graphic>
          <a:graphicData uri="http://schemas.openxmlformats.org/drawingml/2006/table">
            <a:tbl>
              <a:tblPr firstRow="1" firstCol="1" bandRow="1"/>
              <a:tblGrid>
                <a:gridCol w="3318239">
                  <a:extLst>
                    <a:ext uri="{9D8B030D-6E8A-4147-A177-3AD203B41FA5}">
                      <a16:colId xmlns:a16="http://schemas.microsoft.com/office/drawing/2014/main" val="2234284997"/>
                    </a:ext>
                  </a:extLst>
                </a:gridCol>
                <a:gridCol w="2959265">
                  <a:extLst>
                    <a:ext uri="{9D8B030D-6E8A-4147-A177-3AD203B41FA5}">
                      <a16:colId xmlns:a16="http://schemas.microsoft.com/office/drawing/2014/main" val="831424808"/>
                    </a:ext>
                  </a:extLst>
                </a:gridCol>
                <a:gridCol w="2776513">
                  <a:extLst>
                    <a:ext uri="{9D8B030D-6E8A-4147-A177-3AD203B41FA5}">
                      <a16:colId xmlns:a16="http://schemas.microsoft.com/office/drawing/2014/main" val="843671104"/>
                    </a:ext>
                  </a:extLst>
                </a:gridCol>
                <a:gridCol w="2775209">
                  <a:extLst>
                    <a:ext uri="{9D8B030D-6E8A-4147-A177-3AD203B41FA5}">
                      <a16:colId xmlns:a16="http://schemas.microsoft.com/office/drawing/2014/main" val="3618143074"/>
                    </a:ext>
                  </a:extLst>
                </a:gridCol>
              </a:tblGrid>
              <a:tr h="166157">
                <a:tc rowSpan="2">
                  <a:txBody>
                    <a:bodyPr/>
                    <a:lstStyle/>
                    <a:p>
                      <a:pPr algn="ctr"/>
                      <a:r>
                        <a:rPr lang="vi-VN" sz="2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Tiêu chí</a:t>
                      </a:r>
                      <a:endParaRPr lang="en-US" sz="2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238" marR="40238" marT="71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2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Mức độ</a:t>
                      </a:r>
                      <a:endParaRPr lang="en-US" sz="2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238" marR="40238" marT="71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75233"/>
                  </a:ext>
                </a:extLst>
              </a:tr>
              <a:tr h="3252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Chưa đạt</a:t>
                      </a:r>
                      <a:endParaRPr lang="en-US" sz="2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(1-4 điểm)</a:t>
                      </a:r>
                      <a:endParaRPr lang="en-US" sz="2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238" marR="40238" marT="71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endParaRPr lang="en-US" sz="2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(5-7 điểm)</a:t>
                      </a:r>
                      <a:endParaRPr lang="en-US" sz="2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238" marR="40238" marT="71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Tốt</a:t>
                      </a:r>
                      <a:endParaRPr lang="en-US" sz="2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2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(8-10 điểm)</a:t>
                      </a:r>
                      <a:endParaRPr lang="en-US" sz="2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238" marR="40238" marT="71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184752"/>
                  </a:ext>
                </a:extLst>
              </a:tr>
              <a:tr h="484271">
                <a:tc>
                  <a:txBody>
                    <a:bodyPr/>
                    <a:lstStyle/>
                    <a:p>
                      <a:r>
                        <a:rPr lang="vi-VN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Chọn được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dung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bài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nói</a:t>
                      </a:r>
                      <a:r>
                        <a:rPr lang="vi-VN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có ý nghĩa. (2,0đ)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238" marR="40238" marT="71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Chưa 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đưa ra được vấn đề cần nói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238" marR="40238" marT="71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 vấn đề nhưng chưa rõ ràng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238" marR="40238" marT="71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Vấn đề đưa ra rõ rang, ấn tượng</a:t>
                      </a:r>
                      <a:r>
                        <a:rPr lang="vi-VN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238" marR="40238" marT="71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592372"/>
                  </a:ext>
                </a:extLst>
              </a:tr>
              <a:tr h="802384">
                <a:tc>
                  <a:txBody>
                    <a:bodyPr/>
                    <a:lstStyle/>
                    <a:p>
                      <a:r>
                        <a:rPr lang="vi-VN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Nội dung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bài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nói</a:t>
                      </a: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phong phú, hấp dẫn. (2,0đ)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238" marR="40238" marT="71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 dung sơ sài, chưa có đủ 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bằng chứng, lí lẽ </a:t>
                      </a:r>
                      <a:r>
                        <a:rPr lang="vi-VN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để người nghe 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thuyết phục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238" marR="40238" marT="71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 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bằng chứng, lí lẽ </a:t>
                      </a:r>
                      <a:r>
                        <a:rPr lang="vi-VN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để người nghe hiểu 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vấn đề.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238" marR="40238" marT="71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Ý kiến, luận điểm, bằng chứng, lí lẽ rõ rang, lập luận thuyết phục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238" marR="40238" marT="71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443485"/>
                  </a:ext>
                </a:extLst>
              </a:tr>
              <a:tr h="961441">
                <a:tc>
                  <a:txBody>
                    <a:bodyPr/>
                    <a:lstStyle/>
                    <a:p>
                      <a:r>
                        <a:rPr lang="vi-VN" sz="2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Giọng </a:t>
                      </a:r>
                      <a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nói</a:t>
                      </a:r>
                      <a:r>
                        <a:rPr lang="vi-VN" sz="2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to, rõ, mạch lạc, thể hiện cảm xúc phù hợp với nội dung</a:t>
                      </a:r>
                      <a:br>
                        <a:rPr lang="vi-VN" sz="2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vi-VN" sz="2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(2,0đ)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238" marR="40238" marT="71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Nói nhỏ, khó nghe, lắp bắp, ngập ngừng.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238" marR="40238" marT="71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Nói to nhưng đôi chỗ còn lặp lại hoặc ngập ngừng.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238" marR="40238" marT="71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Nói to, truyền cảm, mạch lạc, thể hiện cảm xúc phù hợp với nội dung</a:t>
                      </a: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vấn đề đưa ra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238" marR="40238" marT="71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02998"/>
                  </a:ext>
                </a:extLst>
              </a:tr>
              <a:tr h="961441">
                <a:tc>
                  <a:txBody>
                    <a:bodyPr/>
                    <a:lstStyle/>
                    <a:p>
                      <a:r>
                        <a:rPr lang="vi-VN" sz="2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Sử dụng động tác, ánh mắt (ngôn ngữ hình thể) và giọng nói phù hợp để góp phần thể hiện nội dung (2,0)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238" marR="40238" marT="71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Điệu bộ thiếu tự tin, chưa biết giao lưu với người nghe, chưa sử dụng ngôn ngữ hình thể.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238" marR="40238" marT="71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Điệu bộ tự tin, mắt nhìn vào người nghe, biểu cảm phù hợp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238" marR="40238" marT="71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Điệu bộ rất tự tin, mắt nhìn vào người nghe, biểu cảm phù hợp, sinh động.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238" marR="40238" marT="71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522524"/>
                  </a:ext>
                </a:extLst>
              </a:tr>
              <a:tr h="484271">
                <a:tc>
                  <a:txBody>
                    <a:bodyPr/>
                    <a:lstStyle/>
                    <a:p>
                      <a:r>
                        <a:rPr lang="vi-VN" sz="2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 Mở đầu và kết thúc hợp lí. (2,0đ)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238" marR="40238" marT="71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 chào hỏi, không có lời kết thúc bài nói.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238" marR="40238" marT="71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 chào hỏi và kết thúc bài nói.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238" marR="40238" marT="71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Chào hỏi và kết thúc một cách hấp dẫn.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238" marR="40238" marT="71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780827"/>
                  </a:ext>
                </a:extLst>
              </a:tr>
              <a:tr h="166157">
                <a:tc gridSpan="4">
                  <a:txBody>
                    <a:bodyPr/>
                    <a:lstStyle/>
                    <a:p>
                      <a:r>
                        <a:rPr lang="vi-VN" sz="2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TỔNG ĐIỂM………../10  điểm.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0238" marR="40238" marT="71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172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30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1210</Words>
  <Application>Microsoft Office PowerPoint</Application>
  <PresentationFormat>Widescreen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15</cp:revision>
  <dcterms:created xsi:type="dcterms:W3CDTF">2022-05-31T08:18:04Z</dcterms:created>
  <dcterms:modified xsi:type="dcterms:W3CDTF">2022-07-27T13:24:42Z</dcterms:modified>
</cp:coreProperties>
</file>