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9" r:id="rId2"/>
    <p:sldId id="264" r:id="rId3"/>
    <p:sldId id="280" r:id="rId4"/>
    <p:sldId id="313" r:id="rId5"/>
    <p:sldId id="356" r:id="rId6"/>
    <p:sldId id="337" r:id="rId7"/>
    <p:sldId id="340" r:id="rId8"/>
    <p:sldId id="355" r:id="rId9"/>
    <p:sldId id="357" r:id="rId10"/>
    <p:sldId id="358" r:id="rId11"/>
    <p:sldId id="363" r:id="rId12"/>
    <p:sldId id="272" r:id="rId13"/>
    <p:sldId id="342" r:id="rId14"/>
    <p:sldId id="276" r:id="rId15"/>
    <p:sldId id="345" r:id="rId16"/>
    <p:sldId id="352" r:id="rId17"/>
    <p:sldId id="347" r:id="rId18"/>
    <p:sldId id="359" r:id="rId19"/>
    <p:sldId id="354" r:id="rId20"/>
    <p:sldId id="353" r:id="rId21"/>
    <p:sldId id="361" r:id="rId22"/>
    <p:sldId id="36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Hiền Phan Thị" initials="TP" lastIdx="1" clrIdx="0">
    <p:extLst>
      <p:ext uri="{19B8F6BF-5375-455C-9EA6-DF929625EA0E}">
        <p15:presenceInfo xmlns:p15="http://schemas.microsoft.com/office/powerpoint/2012/main" userId="5307e6a3b3203b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CC"/>
    <a:srgbClr val="002465"/>
    <a:srgbClr val="006600"/>
    <a:srgbClr val="660033"/>
    <a:srgbClr val="CC0066"/>
    <a:srgbClr val="009900"/>
    <a:srgbClr val="BB0523"/>
    <a:srgbClr val="3333FF"/>
    <a:srgbClr val="28B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98" autoAdjust="0"/>
    <p:restoredTop sz="94660"/>
  </p:normalViewPr>
  <p:slideViewPr>
    <p:cSldViewPr snapToGrid="0">
      <p:cViewPr varScale="1">
        <p:scale>
          <a:sx n="78" d="100"/>
          <a:sy n="78" d="100"/>
        </p:scale>
        <p:origin x="854" y="58"/>
      </p:cViewPr>
      <p:guideLst>
        <p:guide orient="horz" pos="2184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11-11T10:07:46.446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536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7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16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1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51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0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70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40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52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547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49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CE29013-F0C5-48A5-8682-20AB88460652}" type="datetimeFigureOut">
              <a:rPr lang="en-US" smtClean="0"/>
              <a:pPr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A5DC2C0-1095-4D81-9EAA-7E2AAA5DD86B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78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725FE6-D721-45B7-865F-25CDFEFA5D14}"/>
              </a:ext>
            </a:extLst>
          </p:cNvPr>
          <p:cNvSpPr/>
          <p:nvPr/>
        </p:nvSpPr>
        <p:spPr>
          <a:xfrm>
            <a:off x="0" y="1248300"/>
            <a:ext cx="110066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 33</a:t>
            </a:r>
          </a:p>
          <a:p>
            <a:pPr algn="ctr"/>
            <a:r>
              <a:rPr lang="en-US" sz="36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 VÀ HỆ TUẦN HOÀN CỦA CƠ THÊ NGƯỜI</a:t>
            </a:r>
            <a:endParaRPr lang="vi-VN" sz="3600" b="1" dirty="0">
              <a:solidFill>
                <a:srgbClr val="0066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0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AF5976-A97B-89C9-5A5B-751949CEE5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56" r="1" b="10562"/>
          <a:stretch>
            <a:fillRect/>
          </a:stretch>
        </p:blipFill>
        <p:spPr>
          <a:xfrm>
            <a:off x="747836" y="1211058"/>
            <a:ext cx="10912638" cy="5081588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FA39D96F-BEEF-9A8A-BC11-FA9D77801A83}"/>
              </a:ext>
            </a:extLst>
          </p:cNvPr>
          <p:cNvSpPr/>
          <p:nvPr/>
        </p:nvSpPr>
        <p:spPr>
          <a:xfrm>
            <a:off x="0" y="157315"/>
            <a:ext cx="12074013" cy="228108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 một bệnh nhân có các triệu chứng bị nhiễm trùng, bác sĩ thường chỉ định xác định thành phần nào của máu? Vì sao??</a:t>
            </a:r>
            <a:endParaRPr lang="en-US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9E458A1-E13B-C5B6-BA94-7EC68C3AA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200525"/>
              </p:ext>
            </p:extLst>
          </p:nvPr>
        </p:nvGraphicFramePr>
        <p:xfrm>
          <a:off x="358585" y="683903"/>
          <a:ext cx="11301889" cy="552025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925619">
                  <a:extLst>
                    <a:ext uri="{9D8B030D-6E8A-4147-A177-3AD203B41FA5}">
                      <a16:colId xmlns:a16="http://schemas.microsoft.com/office/drawing/2014/main" val="2001073751"/>
                    </a:ext>
                  </a:extLst>
                </a:gridCol>
                <a:gridCol w="1428563">
                  <a:extLst>
                    <a:ext uri="{9D8B030D-6E8A-4147-A177-3AD203B41FA5}">
                      <a16:colId xmlns:a16="http://schemas.microsoft.com/office/drawing/2014/main" val="4147208897"/>
                    </a:ext>
                  </a:extLst>
                </a:gridCol>
                <a:gridCol w="1565550">
                  <a:extLst>
                    <a:ext uri="{9D8B030D-6E8A-4147-A177-3AD203B41FA5}">
                      <a16:colId xmlns:a16="http://schemas.microsoft.com/office/drawing/2014/main" val="125858560"/>
                    </a:ext>
                  </a:extLst>
                </a:gridCol>
                <a:gridCol w="1066530">
                  <a:extLst>
                    <a:ext uri="{9D8B030D-6E8A-4147-A177-3AD203B41FA5}">
                      <a16:colId xmlns:a16="http://schemas.microsoft.com/office/drawing/2014/main" val="4110826011"/>
                    </a:ext>
                  </a:extLst>
                </a:gridCol>
                <a:gridCol w="4315627">
                  <a:extLst>
                    <a:ext uri="{9D8B030D-6E8A-4147-A177-3AD203B41FA5}">
                      <a16:colId xmlns:a16="http://schemas.microsoft.com/office/drawing/2014/main" val="969324917"/>
                    </a:ext>
                  </a:extLst>
                </a:gridCol>
              </a:tblGrid>
              <a:tr h="717068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 err="1"/>
                        <a:t>Chỉ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số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 err="1"/>
                        <a:t>Kết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quả</a:t>
                      </a:r>
                      <a:r>
                        <a:rPr lang="en-US" sz="2000" b="1" dirty="0"/>
                        <a:t> 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 b="1"/>
                        <a:t>Giá trị bình thường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 b="1"/>
                        <a:t>Đơn vị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Nhận xét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520029666"/>
                  </a:ext>
                </a:extLst>
              </a:tr>
              <a:tr h="890017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WBC (Tổng bạch cầu)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16.5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4.4 – 10.9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K/uL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⬆️ Tăng cao – dấu hiệu nhiễm trùng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842933318"/>
                  </a:ext>
                </a:extLst>
              </a:tr>
              <a:tr h="88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de-DE" sz="2000" b="1" dirty="0"/>
                        <a:t>NEU (Bạch cầu trung tính)</a:t>
                      </a:r>
                      <a:endParaRPr lang="de-DE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85.0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37 – 80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%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/>
                        <a:t>⬆️ Tăng mạnh – gợi ý nhiễm khuẩn cấp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651144306"/>
                  </a:ext>
                </a:extLst>
              </a:tr>
              <a:tr h="8868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LYM (Bạch cầu lympho)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8.5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10 – 58.5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%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/>
                        <a:t>⬇️ Giảm tương đối do NEU tăng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1656514517"/>
                  </a:ext>
                </a:extLst>
              </a:tr>
              <a:tr h="71706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 b="1" dirty="0"/>
                        <a:t>MONO (Bạch cầu đơn nhân)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5.0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0 – 12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%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/>
                        <a:t>Bình thường</a:t>
                      </a:r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2012376780"/>
                  </a:ext>
                </a:extLst>
              </a:tr>
              <a:tr h="6207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/>
                        <a:t>BASO (Bạch cầu ái kiềm)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0.2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0 – 2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/>
                        <a:t>%</a:t>
                      </a:r>
                      <a:endParaRPr 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 dirty="0"/>
                        <a:t>Bình thường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491027038"/>
                  </a:ext>
                </a:extLst>
              </a:tr>
              <a:tr h="8017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 b="1" dirty="0"/>
                        <a:t>EOS (Bạch </a:t>
                      </a:r>
                      <a:r>
                        <a:rPr lang="en-US" sz="2000" b="1" dirty="0" err="1"/>
                        <a:t>cầu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ái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toan</a:t>
                      </a:r>
                      <a:r>
                        <a:rPr lang="en-US" sz="2000" b="1" dirty="0"/>
                        <a:t>)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b="1" dirty="0"/>
                        <a:t>0.8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0 – 7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000" dirty="0"/>
                        <a:t>%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vi-VN" sz="2000" dirty="0"/>
                        <a:t>Bình thường</a:t>
                      </a:r>
                      <a:endParaRPr lang="vi-VN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2341" marR="72341" marT="36170" marB="36170" anchor="ctr"/>
                </a:tc>
                <a:extLst>
                  <a:ext uri="{0D108BD9-81ED-4DB2-BD59-A6C34878D82A}">
                    <a16:rowId xmlns:a16="http://schemas.microsoft.com/office/drawing/2014/main" val="2261924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91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012F1-82B6-E118-1720-ED490FEA9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566" y="426320"/>
            <a:ext cx="7177549" cy="582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7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65554" y="67888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I. Máu.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141177" y="690700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vaccine.</a:t>
            </a:r>
            <a:endParaRPr lang="vi-VN" sz="2400" b="1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61A61E-A975-9605-5E75-61BB84E5B6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26" b="3185"/>
          <a:stretch>
            <a:fillRect/>
          </a:stretch>
        </p:blipFill>
        <p:spPr>
          <a:xfrm>
            <a:off x="934064" y="1769257"/>
            <a:ext cx="5241325" cy="4484059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86C7F3C2-2AA4-BD4C-CA6F-2F5DDD17E32E}"/>
              </a:ext>
            </a:extLst>
          </p:cNvPr>
          <p:cNvSpPr/>
          <p:nvPr/>
        </p:nvSpPr>
        <p:spPr>
          <a:xfrm>
            <a:off x="5415118" y="690700"/>
            <a:ext cx="6914535" cy="5157020"/>
          </a:xfrm>
          <a:prstGeom prst="cloudCallout">
            <a:avLst>
              <a:gd name="adj1" fmla="val -66259"/>
              <a:gd name="adj2" fmla="val 1166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7FDDD-0443-095F-9848-798B91317A90}"/>
              </a:ext>
            </a:extLst>
          </p:cNvPr>
          <p:cNvSpPr txBox="1"/>
          <p:nvPr/>
        </p:nvSpPr>
        <p:spPr>
          <a:xfrm>
            <a:off x="5683046" y="2419136"/>
            <a:ext cx="6201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khả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nhận</a:t>
            </a:r>
            <a:r>
              <a:rPr lang="en-US" sz="2800" u="sng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diện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ngăn</a:t>
            </a:r>
            <a:r>
              <a:rPr lang="en-US" sz="2800" u="sng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cản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chống</a:t>
            </a:r>
            <a:r>
              <a:rPr lang="en-US" sz="2800" u="sng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lại</a:t>
            </a:r>
            <a:r>
              <a:rPr lang="en-US" sz="2800" u="sng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mầm</a:t>
            </a:r>
            <a:r>
              <a:rPr lang="en-US" sz="2800" u="sng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u="sng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bệnh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xâm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nhập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ABBFC8-123D-B845-6C8F-858AF0514A9D}"/>
              </a:ext>
            </a:extLst>
          </p:cNvPr>
          <p:cNvSpPr txBox="1"/>
          <p:nvPr/>
        </p:nvSpPr>
        <p:spPr>
          <a:xfrm>
            <a:off x="6565125" y="1592052"/>
            <a:ext cx="4614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 CẦN BIẾT </a:t>
            </a:r>
          </a:p>
        </p:txBody>
      </p:sp>
    </p:spTree>
    <p:extLst>
      <p:ext uri="{BB962C8B-B14F-4D97-AF65-F5344CB8AC3E}">
        <p14:creationId xmlns:p14="http://schemas.microsoft.com/office/powerpoint/2010/main" val="1022497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79BBA5-0E89-F08E-A631-115552289DE3}"/>
              </a:ext>
            </a:extLst>
          </p:cNvPr>
          <p:cNvSpPr txBox="1"/>
          <p:nvPr/>
        </p:nvSpPr>
        <p:spPr>
          <a:xfrm>
            <a:off x="2664542" y="533539"/>
            <a:ext cx="6705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EM CẦN BIẾT </a:t>
            </a:r>
          </a:p>
        </p:txBody>
      </p:sp>
      <p:sp>
        <p:nvSpPr>
          <p:cNvPr id="3" name="AutoShape 2" descr="Những điều bạn cần biết về hàng rào bảo vệ da - Phòng khám Maia">
            <a:extLst>
              <a:ext uri="{FF2B5EF4-FFF2-40B4-BE49-F238E27FC236}">
                <a16:creationId xmlns:a16="http://schemas.microsoft.com/office/drawing/2014/main" id="{26EE3C55-D748-2480-6B6F-34F541A62A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E38842-A4A5-C7C2-D870-1D58B77F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677"/>
          <a:stretch>
            <a:fillRect/>
          </a:stretch>
        </p:blipFill>
        <p:spPr>
          <a:xfrm>
            <a:off x="224913" y="1813846"/>
            <a:ext cx="5030429" cy="3230307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1849AD9-1C14-4AF7-EE6E-BFEB57296BD9}"/>
              </a:ext>
            </a:extLst>
          </p:cNvPr>
          <p:cNvSpPr/>
          <p:nvPr/>
        </p:nvSpPr>
        <p:spPr>
          <a:xfrm>
            <a:off x="5472880" y="1832383"/>
            <a:ext cx="6469626" cy="3193232"/>
          </a:xfrm>
          <a:prstGeom prst="rect">
            <a:avLst/>
          </a:prstGeom>
          <a:ln>
            <a:solidFill>
              <a:srgbClr val="0000C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vi-VN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hàng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rào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bảo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vệ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tự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nhiên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như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</a:p>
          <a:p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+ Da </a:t>
            </a:r>
          </a:p>
          <a:p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+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Niêm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đường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tiêu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hóa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hấp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 </a:t>
            </a:r>
          </a:p>
          <a:p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+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mắt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mũi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bọt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mồ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hôi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vị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…. </a:t>
            </a:r>
          </a:p>
        </p:txBody>
      </p:sp>
    </p:spTree>
    <p:extLst>
      <p:ext uri="{BB962C8B-B14F-4D97-AF65-F5344CB8AC3E}">
        <p14:creationId xmlns:p14="http://schemas.microsoft.com/office/powerpoint/2010/main" val="2037390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A7DA88-7ACD-5330-07C5-47839485B21D}"/>
              </a:ext>
            </a:extLst>
          </p:cNvPr>
          <p:cNvSpPr/>
          <p:nvPr/>
        </p:nvSpPr>
        <p:spPr>
          <a:xfrm>
            <a:off x="235974" y="0"/>
            <a:ext cx="14256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I. Máu.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68FE5A-8F4A-95AB-C013-DEEF0C984DA5}"/>
              </a:ext>
            </a:extLst>
          </p:cNvPr>
          <p:cNvSpPr/>
          <p:nvPr/>
        </p:nvSpPr>
        <p:spPr>
          <a:xfrm>
            <a:off x="1141177" y="690700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vaccine.</a:t>
            </a:r>
            <a:endParaRPr lang="vi-VN" sz="2400" b="1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14F1F9-EEF2-EAF5-324A-681BB65B925A}"/>
              </a:ext>
            </a:extLst>
          </p:cNvPr>
          <p:cNvSpPr txBox="1"/>
          <p:nvPr/>
        </p:nvSpPr>
        <p:spPr>
          <a:xfrm>
            <a:off x="1241190" y="2274838"/>
            <a:ext cx="4709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tập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giao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về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nhà</a:t>
            </a:r>
            <a:endParaRPr lang="en-US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endParaRPr lang="en-US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Tìm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hiểu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niệm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</a:p>
          <a:p>
            <a:pPr marL="457200" indent="-457200">
              <a:buAutoNum type="arabicPeriod"/>
            </a:pP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chế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giữa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endParaRPr lang="en-US" sz="2400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9DEACE-E84E-6D50-EA2A-0FDEC236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794" y="2253277"/>
            <a:ext cx="5185062" cy="321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A7EBCDB-B3B7-D9B7-44C7-4E060EC0FBFA}"/>
              </a:ext>
            </a:extLst>
          </p:cNvPr>
          <p:cNvSpPr txBox="1"/>
          <p:nvPr/>
        </p:nvSpPr>
        <p:spPr>
          <a:xfrm>
            <a:off x="688258" y="230676"/>
            <a:ext cx="10382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tập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algn="ctr"/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tính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đúng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phát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biểu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về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E4924BE-6357-E1BB-FC65-B929F38F3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777327"/>
              </p:ext>
            </p:extLst>
          </p:nvPr>
        </p:nvGraphicFramePr>
        <p:xfrm>
          <a:off x="186813" y="1359732"/>
          <a:ext cx="11818374" cy="5301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33033">
                  <a:extLst>
                    <a:ext uri="{9D8B030D-6E8A-4147-A177-3AD203B41FA5}">
                      <a16:colId xmlns:a16="http://schemas.microsoft.com/office/drawing/2014/main" val="4101510070"/>
                    </a:ext>
                  </a:extLst>
                </a:gridCol>
                <a:gridCol w="1028516">
                  <a:extLst>
                    <a:ext uri="{9D8B030D-6E8A-4147-A177-3AD203B41FA5}">
                      <a16:colId xmlns:a16="http://schemas.microsoft.com/office/drawing/2014/main" val="2589862129"/>
                    </a:ext>
                  </a:extLst>
                </a:gridCol>
                <a:gridCol w="956825">
                  <a:extLst>
                    <a:ext uri="{9D8B030D-6E8A-4147-A177-3AD203B41FA5}">
                      <a16:colId xmlns:a16="http://schemas.microsoft.com/office/drawing/2014/main" val="189721914"/>
                    </a:ext>
                  </a:extLst>
                </a:gridCol>
              </a:tblGrid>
              <a:tr h="49953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Nội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dung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0330223"/>
                  </a:ext>
                </a:extLst>
              </a:tr>
              <a:tr h="6406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1. </a:t>
                      </a:r>
                      <a:r>
                        <a:rPr lang="vi-VN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 nguyên là những chất lạ khi xâm nhập vào cơ thể có khả năng kích thích cơ thể sinh ra kháng 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tương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ứng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3049783"/>
                  </a:ext>
                </a:extLst>
              </a:tr>
              <a:tr h="544324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2. </a:t>
                      </a:r>
                      <a:r>
                        <a:rPr lang="vi-VN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Mọi phân tử protein trong cơ thể đều được xem là kháng nguyên</a:t>
                      </a:r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585951"/>
                  </a:ext>
                </a:extLst>
              </a:tr>
              <a:tr h="49357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3.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nguyên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có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là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vi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khuẩn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, virus,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độc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tố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, ….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9300013"/>
                  </a:ext>
                </a:extLst>
              </a:tr>
              <a:tr h="6406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4.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là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một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loại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protein do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bạch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cầu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lympho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B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tạo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ra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chống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lại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nguyên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677359"/>
                  </a:ext>
                </a:extLst>
              </a:tr>
              <a:tr h="484732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5. </a:t>
                      </a:r>
                      <a:r>
                        <a:rPr lang="vi-VN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 thể được tạo ra bởi tế bào lympho T.</a:t>
                      </a:r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8233551"/>
                  </a:ext>
                </a:extLst>
              </a:tr>
              <a:tr h="6406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6. </a:t>
                      </a:r>
                      <a:r>
                        <a:rPr lang="vi-VN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vi-VN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được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tạo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ra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,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chúng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sẽ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tiêu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diệt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các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vi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sinh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vật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hoặc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bất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hoạt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độc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tố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của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chúng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5821414"/>
                  </a:ext>
                </a:extLst>
              </a:tr>
              <a:tr h="53585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7.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Một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có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liên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kết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đồng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thời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với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hai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phân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tử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nguyên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95880"/>
                  </a:ext>
                </a:extLst>
              </a:tr>
              <a:tr h="64068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8.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Cơ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chế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tương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tác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giữa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nguyên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và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kháng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thể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là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cơ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chế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chìa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khóa</a:t>
                      </a:r>
                      <a:r>
                        <a:rPr lang="en-US" sz="2000" dirty="0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, ổ </a:t>
                      </a:r>
                      <a:r>
                        <a:rPr lang="en-US" sz="2000" dirty="0" err="1">
                          <a:latin typeface="Aachen" panose="02020500000000000000" pitchFamily="18" charset="0"/>
                          <a:ea typeface="Aachen" panose="02020500000000000000" pitchFamily="18" charset="0"/>
                          <a:cs typeface="Aachen" panose="02020500000000000000" pitchFamily="18" charset="0"/>
                        </a:rPr>
                        <a:t>khóa</a:t>
                      </a:r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achen" panose="02020500000000000000" pitchFamily="18" charset="0"/>
                        <a:ea typeface="Aachen" panose="02020500000000000000" pitchFamily="18" charset="0"/>
                        <a:cs typeface="Aachen" panose="02020500000000000000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858298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878E3B8-0363-B707-D35D-F2CDC60785F4}"/>
              </a:ext>
            </a:extLst>
          </p:cNvPr>
          <p:cNvSpPr txBox="1"/>
          <p:nvPr/>
        </p:nvSpPr>
        <p:spPr>
          <a:xfrm>
            <a:off x="10028903" y="1919400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43593F-EADA-6140-A0FB-D039E6ADA294}"/>
              </a:ext>
            </a:extLst>
          </p:cNvPr>
          <p:cNvSpPr txBox="1"/>
          <p:nvPr/>
        </p:nvSpPr>
        <p:spPr>
          <a:xfrm>
            <a:off x="11002297" y="2572753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8016B2-3026-AF02-47A2-7879021A4548}"/>
              </a:ext>
            </a:extLst>
          </p:cNvPr>
          <p:cNvSpPr txBox="1"/>
          <p:nvPr/>
        </p:nvSpPr>
        <p:spPr>
          <a:xfrm>
            <a:off x="10028903" y="3092674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611570-4753-7BAA-C714-835224EE0F3E}"/>
              </a:ext>
            </a:extLst>
          </p:cNvPr>
          <p:cNvSpPr txBox="1"/>
          <p:nvPr/>
        </p:nvSpPr>
        <p:spPr>
          <a:xfrm>
            <a:off x="10028903" y="3714135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36957-842B-6196-873C-CA52F8839F17}"/>
              </a:ext>
            </a:extLst>
          </p:cNvPr>
          <p:cNvSpPr txBox="1"/>
          <p:nvPr/>
        </p:nvSpPr>
        <p:spPr>
          <a:xfrm>
            <a:off x="11071123" y="4295864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1B0D85-46B8-1DE7-AC8F-B7B4AC854515}"/>
              </a:ext>
            </a:extLst>
          </p:cNvPr>
          <p:cNvSpPr txBox="1"/>
          <p:nvPr/>
        </p:nvSpPr>
        <p:spPr>
          <a:xfrm>
            <a:off x="10028903" y="4926237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E8B2BE-3A00-6CFF-7A0F-3F5EB65B60D9}"/>
              </a:ext>
            </a:extLst>
          </p:cNvPr>
          <p:cNvSpPr txBox="1"/>
          <p:nvPr/>
        </p:nvSpPr>
        <p:spPr>
          <a:xfrm>
            <a:off x="10028903" y="5545318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B09D0-1DC1-6988-BD36-7B0BB462FF2B}"/>
              </a:ext>
            </a:extLst>
          </p:cNvPr>
          <p:cNvSpPr txBox="1"/>
          <p:nvPr/>
        </p:nvSpPr>
        <p:spPr>
          <a:xfrm>
            <a:off x="10048568" y="6045575"/>
            <a:ext cx="973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00052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571EA35-B035-E746-EDBF-E91A8AC6F54E}"/>
              </a:ext>
            </a:extLst>
          </p:cNvPr>
          <p:cNvSpPr/>
          <p:nvPr/>
        </p:nvSpPr>
        <p:spPr>
          <a:xfrm>
            <a:off x="580103" y="158620"/>
            <a:ext cx="11148477" cy="7964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 ĐỘNG NHÓM LỚN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6B92F-B910-15CA-38EB-CCE115965CDE}"/>
              </a:ext>
            </a:extLst>
          </p:cNvPr>
          <p:cNvSpPr txBox="1"/>
          <p:nvPr/>
        </p:nvSpPr>
        <p:spPr>
          <a:xfrm>
            <a:off x="580103" y="1317336"/>
            <a:ext cx="4904791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Phiếu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2</a:t>
            </a:r>
          </a:p>
          <a:p>
            <a:pPr algn="ctr"/>
            <a:endParaRPr lang="en-US" sz="2800" dirty="0">
              <a:solidFill>
                <a:schemeClr val="tx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Đọc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SGK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video (5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) </a:t>
            </a:r>
          </a:p>
          <a:p>
            <a:pPr marL="342900" indent="-3429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Trao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đổi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thảo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luận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trả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câu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hỏi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(5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phút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58720A-D8F8-4B32-5095-8F05CEEB589D}"/>
              </a:ext>
            </a:extLst>
          </p:cNvPr>
          <p:cNvSpPr txBox="1"/>
          <p:nvPr/>
        </p:nvSpPr>
        <p:spPr>
          <a:xfrm>
            <a:off x="5812972" y="1340098"/>
            <a:ext cx="591560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Giải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viêm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 </a:t>
            </a:r>
          </a:p>
          <a:p>
            <a:pPr marL="457200" indent="-457200" algn="just">
              <a:buAutoNum type="arabicPeriod"/>
            </a:pP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chế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  <a:p>
            <a:pPr marL="457200" indent="-457200" algn="just">
              <a:buAutoNum type="arabicPeriod"/>
            </a:pP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Vaccine là gì? Tiêm vaccine có vài trò gì với cơ thể? </a:t>
            </a:r>
            <a:endParaRPr lang="en-US" sz="2800" dirty="0">
              <a:solidFill>
                <a:schemeClr val="tx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pic>
        <p:nvPicPr>
          <p:cNvPr id="7" name="Get Pumped Countdown! 5-Minute Workout Timer with Music -- Cool Audio Visual Effects">
            <a:hlinkClick r:id="" action="ppaction://media"/>
            <a:extLst>
              <a:ext uri="{FF2B5EF4-FFF2-40B4-BE49-F238E27FC236}">
                <a16:creationId xmlns:a16="http://schemas.microsoft.com/office/drawing/2014/main" id="{844C1ACD-60F3-7CCD-4CEB-696E74A296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9202" y="4357297"/>
            <a:ext cx="3873595" cy="217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8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D93404-B97D-04FD-01BC-3B0BE208E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39" y="221029"/>
            <a:ext cx="11651226" cy="64159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BE37D9C-F633-13E2-031C-5AA4EBAC1096}"/>
              </a:ext>
            </a:extLst>
          </p:cNvPr>
          <p:cNvSpPr/>
          <p:nvPr/>
        </p:nvSpPr>
        <p:spPr>
          <a:xfrm>
            <a:off x="6499122" y="2949678"/>
            <a:ext cx="1465007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Sưng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1619B-2FF7-4C72-B023-5EB630C82BDC}"/>
              </a:ext>
            </a:extLst>
          </p:cNvPr>
          <p:cNvSpPr/>
          <p:nvPr/>
        </p:nvSpPr>
        <p:spPr>
          <a:xfrm>
            <a:off x="9050593" y="2857500"/>
            <a:ext cx="1465007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Đỏ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38B2AD6-6108-D916-E00F-10F9E6BEA9AD}"/>
              </a:ext>
            </a:extLst>
          </p:cNvPr>
          <p:cNvSpPr/>
          <p:nvPr/>
        </p:nvSpPr>
        <p:spPr>
          <a:xfrm>
            <a:off x="6784258" y="1377746"/>
            <a:ext cx="1268362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Đau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4021FDA-9578-2A96-BAD5-5F6F598D8444}"/>
              </a:ext>
            </a:extLst>
          </p:cNvPr>
          <p:cNvSpPr/>
          <p:nvPr/>
        </p:nvSpPr>
        <p:spPr>
          <a:xfrm>
            <a:off x="9783096" y="1398640"/>
            <a:ext cx="1268362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Nóng</a:t>
            </a:r>
          </a:p>
        </p:txBody>
      </p:sp>
      <p:sp>
        <p:nvSpPr>
          <p:cNvPr id="8" name="Rectangle: Diagonal Corners Snipped 7">
            <a:extLst>
              <a:ext uri="{FF2B5EF4-FFF2-40B4-BE49-F238E27FC236}">
                <a16:creationId xmlns:a16="http://schemas.microsoft.com/office/drawing/2014/main" id="{9723C100-9755-9B93-7FF9-E38ECB8CA94E}"/>
              </a:ext>
            </a:extLst>
          </p:cNvPr>
          <p:cNvSpPr/>
          <p:nvPr/>
        </p:nvSpPr>
        <p:spPr>
          <a:xfrm>
            <a:off x="255639" y="1887990"/>
            <a:ext cx="6243483" cy="4748981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Viêm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</a:p>
          <a:p>
            <a:endParaRPr lang="en-US" sz="2800" dirty="0">
              <a:solidFill>
                <a:schemeClr val="tx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mô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tổn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thương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tế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(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bạch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mono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bạch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)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chân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giả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bắt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nuốt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vi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khuẩn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r>
              <a:rPr lang="en-US" sz="28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bào</a:t>
            </a:r>
            <a:r>
              <a:rPr lang="en-US" sz="28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  <a:sym typeface="Wingdings" panose="05000000000000000000" pitchFamily="2" charset="2"/>
              </a:rPr>
              <a:t> </a:t>
            </a:r>
            <a:endParaRPr lang="en-US" sz="28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66E247-F71D-B17F-C4D4-F892FBA5C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381" y="703928"/>
            <a:ext cx="6272980" cy="4960272"/>
          </a:xfrm>
          <a:prstGeom prst="rect">
            <a:avLst/>
          </a:prstGeom>
        </p:spPr>
      </p:pic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5F8BAD8C-C1DF-B9A5-9F39-0D8E0BDCBDDD}"/>
              </a:ext>
            </a:extLst>
          </p:cNvPr>
          <p:cNvSpPr/>
          <p:nvPr/>
        </p:nvSpPr>
        <p:spPr>
          <a:xfrm>
            <a:off x="599768" y="1862342"/>
            <a:ext cx="5152103" cy="3133316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kích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lympho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bào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B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vô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ghi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nhớ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endParaRPr lang="en-US" sz="28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74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9D232D-E95A-EB6E-E2DD-82DB5EC80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4" y="412956"/>
            <a:ext cx="8452939" cy="5633884"/>
          </a:xfrm>
          <a:prstGeom prst="rect">
            <a:avLst/>
          </a:prstGeom>
        </p:spPr>
      </p:pic>
      <p:sp>
        <p:nvSpPr>
          <p:cNvPr id="3" name="Rectangle: Diagonal Corners Snipped 2">
            <a:extLst>
              <a:ext uri="{FF2B5EF4-FFF2-40B4-BE49-F238E27FC236}">
                <a16:creationId xmlns:a16="http://schemas.microsoft.com/office/drawing/2014/main" id="{9A35010A-A89A-B8C6-C7D0-64825E68CFA5}"/>
              </a:ext>
            </a:extLst>
          </p:cNvPr>
          <p:cNvSpPr/>
          <p:nvPr/>
        </p:nvSpPr>
        <p:spPr>
          <a:xfrm>
            <a:off x="5112775" y="1809135"/>
            <a:ext cx="6548283" cy="3038168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Vaccine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mầm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bệnh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chết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suy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yếu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….</a:t>
            </a:r>
          </a:p>
          <a:p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Vaccine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tác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dụng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kích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sản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kháng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7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952" y="731519"/>
            <a:ext cx="3235570" cy="923330"/>
          </a:xfrm>
          <a:prstGeom prst="rect">
            <a:avLst/>
          </a:prstGeom>
          <a:noFill/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Nội</a:t>
            </a:r>
            <a:r>
              <a:rPr lang="en-US" sz="54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dung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841" y="1654849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I.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3600" b="1" dirty="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0841" y="2301180"/>
            <a:ext cx="36199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II.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Hệ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tuần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hoàn</a:t>
            </a:r>
            <a:endParaRPr lang="en-US" sz="3600" b="1" dirty="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841" y="3089589"/>
            <a:ext cx="80153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III.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bệnh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về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tim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mạch</a:t>
            </a:r>
            <a:endParaRPr lang="en-US" sz="3600" b="1" dirty="0">
              <a:solidFill>
                <a:schemeClr val="bg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60840" y="3735920"/>
            <a:ext cx="104412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IV.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Thực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hành:Thực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tình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huống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giả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cấp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cứu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người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chảy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máu,tai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biến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đột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quỵ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đo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huyết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áp</a:t>
            </a:r>
            <a:r>
              <a:rPr lang="en-US" sz="3600" b="1" dirty="0">
                <a:solidFill>
                  <a:schemeClr val="bg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5440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Đáp ứng miễn dịch là gì? Cơ chế bảo vệ cơ thể khỏe mạnh">
            <a:extLst>
              <a:ext uri="{FF2B5EF4-FFF2-40B4-BE49-F238E27FC236}">
                <a16:creationId xmlns:a16="http://schemas.microsoft.com/office/drawing/2014/main" id="{B612E908-B937-B213-067B-6BD70BAB7C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Đáp ứng miễn dịch là gì? Cơ chế bảo vệ cơ thể khỏe mạnh">
            <a:extLst>
              <a:ext uri="{FF2B5EF4-FFF2-40B4-BE49-F238E27FC236}">
                <a16:creationId xmlns:a16="http://schemas.microsoft.com/office/drawing/2014/main" id="{739DE76E-51FC-E70C-B962-5BD90F0A09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C1AE76-A281-C396-1959-4EE88375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72" y="356044"/>
            <a:ext cx="11634455" cy="622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4463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77AEB-C9EF-05CC-65C5-6CCE61C83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246"/>
            <a:ext cx="7074039" cy="4343708"/>
          </a:xfrm>
          <a:prstGeom prst="rect">
            <a:avLst/>
          </a:prstGeom>
        </p:spPr>
      </p:pic>
      <p:sp>
        <p:nvSpPr>
          <p:cNvPr id="3" name="Callout: Bent Line 2">
            <a:extLst>
              <a:ext uri="{FF2B5EF4-FFF2-40B4-BE49-F238E27FC236}">
                <a16:creationId xmlns:a16="http://schemas.microsoft.com/office/drawing/2014/main" id="{04615961-2C67-AA4A-C976-6AC70731AEDB}"/>
              </a:ext>
            </a:extLst>
          </p:cNvPr>
          <p:cNvSpPr/>
          <p:nvPr/>
        </p:nvSpPr>
        <p:spPr>
          <a:xfrm>
            <a:off x="6853084" y="481781"/>
            <a:ext cx="5112774" cy="2389239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5940"/>
              <a:gd name="adj6" fmla="val -33835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Theo </a:t>
            </a:r>
            <a:r>
              <a:rPr lang="en-US" sz="2800" b="1" i="1" dirty="0" err="1"/>
              <a:t>em</a:t>
            </a:r>
            <a:r>
              <a:rPr lang="en-US" sz="2800" b="1" i="1" dirty="0"/>
              <a:t>, “</a:t>
            </a:r>
            <a:r>
              <a:rPr lang="en-US" sz="2800" b="1" i="1" dirty="0" err="1"/>
              <a:t>mụn</a:t>
            </a:r>
            <a:r>
              <a:rPr lang="en-US" sz="2800" b="1" i="1" dirty="0"/>
              <a:t> </a:t>
            </a:r>
            <a:r>
              <a:rPr lang="en-US" sz="2800" b="1" i="1" dirty="0" err="1"/>
              <a:t>trứng</a:t>
            </a:r>
            <a:r>
              <a:rPr lang="en-US" sz="2800" b="1" i="1" dirty="0"/>
              <a:t> </a:t>
            </a:r>
            <a:r>
              <a:rPr lang="en-US" sz="2800" b="1" i="1" dirty="0" err="1"/>
              <a:t>cá</a:t>
            </a:r>
            <a:r>
              <a:rPr lang="en-US" sz="2800" b="1" i="1" dirty="0"/>
              <a:t>” </a:t>
            </a:r>
            <a:r>
              <a:rPr lang="en-US" sz="2800" b="1" i="1" dirty="0" err="1"/>
              <a:t>trên</a:t>
            </a:r>
            <a:r>
              <a:rPr lang="en-US" sz="2800" b="1" i="1" dirty="0"/>
              <a:t> da </a:t>
            </a:r>
            <a:r>
              <a:rPr lang="en-US" sz="2800" b="1" i="1" dirty="0" err="1"/>
              <a:t>có</a:t>
            </a:r>
            <a:r>
              <a:rPr lang="en-US" sz="2800" b="1" i="1" dirty="0"/>
              <a:t> </a:t>
            </a:r>
            <a:r>
              <a:rPr lang="en-US" sz="2800" b="1" i="1" dirty="0" err="1"/>
              <a:t>phải</a:t>
            </a:r>
            <a:r>
              <a:rPr lang="en-US" sz="2800" b="1" i="1" dirty="0"/>
              <a:t> </a:t>
            </a:r>
            <a:r>
              <a:rPr lang="en-US" sz="2800" b="1" i="1" dirty="0" err="1"/>
              <a:t>là</a:t>
            </a:r>
            <a:r>
              <a:rPr lang="en-US" sz="2800" b="1" i="1" dirty="0"/>
              <a:t> </a:t>
            </a:r>
            <a:r>
              <a:rPr lang="en-US" sz="2800" b="1" i="1" dirty="0" err="1"/>
              <a:t>phản</a:t>
            </a:r>
            <a:r>
              <a:rPr lang="en-US" sz="2800" b="1" i="1" dirty="0"/>
              <a:t> </a:t>
            </a:r>
            <a:r>
              <a:rPr lang="en-US" sz="2800" b="1" i="1" dirty="0" err="1"/>
              <a:t>ứng</a:t>
            </a:r>
            <a:r>
              <a:rPr lang="en-US" sz="2800" b="1" i="1" dirty="0"/>
              <a:t> </a:t>
            </a:r>
            <a:r>
              <a:rPr lang="en-US" sz="2800" b="1" i="1" dirty="0" err="1"/>
              <a:t>miễn</a:t>
            </a:r>
            <a:r>
              <a:rPr lang="en-US" sz="2800" b="1" i="1" dirty="0"/>
              <a:t> </a:t>
            </a:r>
            <a:r>
              <a:rPr lang="en-US" sz="2800" b="1" i="1" dirty="0" err="1"/>
              <a:t>dịch</a:t>
            </a:r>
            <a:r>
              <a:rPr lang="en-US" sz="2800" b="1" i="1" dirty="0"/>
              <a:t> </a:t>
            </a:r>
            <a:r>
              <a:rPr lang="en-US" sz="2800" b="1" i="1" dirty="0" err="1"/>
              <a:t>không</a:t>
            </a:r>
            <a:r>
              <a:rPr lang="en-US" sz="2800" b="1" i="1" dirty="0"/>
              <a:t>? </a:t>
            </a:r>
            <a:r>
              <a:rPr lang="en-US" sz="2800" b="1" i="1" dirty="0" err="1"/>
              <a:t>Vì</a:t>
            </a:r>
            <a:r>
              <a:rPr lang="en-US" sz="2800" b="1" i="1" dirty="0"/>
              <a:t> </a:t>
            </a:r>
            <a:r>
              <a:rPr lang="en-US" sz="2800" b="1" i="1" dirty="0" err="1"/>
              <a:t>sao</a:t>
            </a:r>
            <a:r>
              <a:rPr lang="en-US" sz="2800" b="1" i="1" dirty="0"/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367596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AC82B8-E7FB-8C64-2105-6D7D0C5E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767" y="631415"/>
            <a:ext cx="8346220" cy="5319324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2F909281-FD8A-7E6C-804D-B5CD5FC5089D}"/>
              </a:ext>
            </a:extLst>
          </p:cNvPr>
          <p:cNvSpPr/>
          <p:nvPr/>
        </p:nvSpPr>
        <p:spPr>
          <a:xfrm>
            <a:off x="147484" y="176981"/>
            <a:ext cx="11936361" cy="2408903"/>
          </a:xfrm>
          <a:prstGeom prst="cloud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Khi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bị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sốt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cao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tiêu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chảy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sỹ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thường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chỉ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định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truyền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muối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sinh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cho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bệnh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nhân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  <a:endParaRPr lang="en-US" sz="2400" b="1" dirty="0">
              <a:solidFill>
                <a:srgbClr val="FF00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VÌ SAO???</a:t>
            </a:r>
          </a:p>
        </p:txBody>
      </p:sp>
    </p:spTree>
    <p:extLst>
      <p:ext uri="{BB962C8B-B14F-4D97-AF65-F5344CB8AC3E}">
        <p14:creationId xmlns:p14="http://schemas.microsoft.com/office/powerpoint/2010/main" val="279366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7405" y="1178952"/>
            <a:ext cx="1005718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Tiết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9 </a:t>
            </a:r>
          </a:p>
          <a:p>
            <a:pPr algn="ctr"/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thành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phần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</a:p>
          <a:p>
            <a:pPr algn="ctr"/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5400" b="1" dirty="0" err="1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5400" b="1" dirty="0">
                <a:solidFill>
                  <a:srgbClr val="0066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vaccine</a:t>
            </a:r>
            <a:endParaRPr lang="vi-VN" sz="5400" b="1" dirty="0">
              <a:solidFill>
                <a:srgbClr val="006600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0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76519" y="132935"/>
            <a:ext cx="11753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C0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I. Máu.</a:t>
            </a:r>
          </a:p>
        </p:txBody>
      </p:sp>
      <p:sp>
        <p:nvSpPr>
          <p:cNvPr id="9" name="Rectangle 8"/>
          <p:cNvSpPr/>
          <p:nvPr/>
        </p:nvSpPr>
        <p:spPr>
          <a:xfrm>
            <a:off x="1805356" y="898355"/>
            <a:ext cx="4196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1. Các thành phần của máu.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7B26F-7865-B2C3-0CB4-78F044BB8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069" y="1430902"/>
            <a:ext cx="9985861" cy="39946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962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74921B-C851-CB55-84ED-E376F340A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" b="9810"/>
          <a:stretch>
            <a:fillRect/>
          </a:stretch>
        </p:blipFill>
        <p:spPr>
          <a:xfrm>
            <a:off x="0" y="0"/>
            <a:ext cx="12206533" cy="573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87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7B4AC2F9-2D3B-A0A9-B467-C0149BA38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483" y="1391413"/>
            <a:ext cx="1078955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PHIẾU HỌC TẬP SỐ 1</a:t>
            </a:r>
            <a:endParaRPr lang="en-US" altLang="en-US" sz="22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1" i="0" u="none" strike="noStrike" cap="none" normalizeH="0" dirty="0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Hoàn </a:t>
            </a:r>
            <a:r>
              <a:rPr kumimoji="0" lang="en-US" altLang="en-US" sz="2200" b="1" i="0" u="none" strike="noStrike" cap="none" normalizeH="0" dirty="0" err="1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thành</a:t>
            </a:r>
            <a:r>
              <a:rPr kumimoji="0" lang="en-US" altLang="en-US" sz="2200" b="1" i="0" u="none" strike="noStrike" cap="none" normalizeH="0" dirty="0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altLang="en-US" sz="2200" b="1" i="0" u="none" strike="noStrike" cap="none" normalizeH="0" dirty="0" err="1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sơ</a:t>
            </a:r>
            <a:r>
              <a:rPr kumimoji="0" lang="en-US" altLang="en-US" sz="2200" b="1" i="0" u="none" strike="noStrike" cap="none" normalizeH="0" dirty="0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altLang="en-US" sz="2200" b="1" i="0" u="none" strike="noStrike" cap="none" normalizeH="0" dirty="0" err="1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đồ</a:t>
            </a:r>
            <a:r>
              <a:rPr kumimoji="0" lang="en-US" altLang="en-US" sz="2200" b="1" i="0" u="none" strike="noStrike" cap="none" normalizeH="0" dirty="0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kumimoji="0" lang="en-US" altLang="en-US" sz="2200" b="1" i="0" u="none" strike="noStrike" cap="none" normalizeH="0" dirty="0" err="1">
                <a:ln>
                  <a:noFill/>
                </a:ln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sau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bằng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cách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sử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dụng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cụm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từ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&gt;90%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tiểu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bạch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chất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tan,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lỏng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chuyển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chất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đông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chuyển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O</a:t>
            </a:r>
            <a:r>
              <a:rPr lang="en-US" altLang="en-US" sz="2200" b="1" i="1" baseline="-250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CO</a:t>
            </a:r>
            <a:r>
              <a:rPr lang="en-US" altLang="en-US" sz="2200" b="1" i="1" baseline="-25000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hồng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i="1" dirty="0" err="1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altLang="en-US" sz="2200" b="1" i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đề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điền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vào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chỗ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2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trống</a:t>
            </a:r>
            <a:r>
              <a:rPr lang="en-US" altLang="en-US" sz="22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:  </a:t>
            </a:r>
            <a:endParaRPr kumimoji="0" lang="en-US" altLang="en-US" sz="2200" b="1" i="0" u="none" strike="noStrike" cap="none" normalizeH="0" dirty="0">
              <a:ln>
                <a:noFill/>
              </a:ln>
              <a:effectLst/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676F20B9-E85C-8601-848C-579032A8F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676"/>
            <a:ext cx="12192000" cy="96949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HOẠT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ĐỘNG NHÓM </a:t>
            </a:r>
            <a:r>
              <a:rPr lang="en-US" altLang="en-US" sz="28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4 HS</a:t>
            </a:r>
            <a:r>
              <a:rPr kumimoji="0" lang="en-US" altLang="en-US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Đọc</a:t>
            </a:r>
            <a:r>
              <a:rPr lang="en-US" altLang="en-US" sz="24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thông</a:t>
            </a:r>
            <a:r>
              <a:rPr lang="en-US" altLang="en-US" sz="24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tin ở SGK, </a:t>
            </a:r>
            <a:r>
              <a:rPr lang="en-US" altLang="en-US" sz="2400" b="1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trao</a:t>
            </a:r>
            <a:r>
              <a:rPr lang="en-US" altLang="en-US" sz="24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đổi</a:t>
            </a:r>
            <a:r>
              <a:rPr lang="en-US" altLang="en-US" sz="2400" b="1" dirty="0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nhóm</a:t>
            </a:r>
            <a:endParaRPr lang="en-US" altLang="en-US" sz="2400" b="1" baseline="0" dirty="0">
              <a:solidFill>
                <a:schemeClr val="tx1"/>
              </a:solidFill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770BC9E-2907-C3C5-CB58-6C014B72422D}"/>
              </a:ext>
            </a:extLst>
          </p:cNvPr>
          <p:cNvSpPr txBox="1"/>
          <p:nvPr/>
        </p:nvSpPr>
        <p:spPr>
          <a:xfrm>
            <a:off x="530945" y="4230959"/>
            <a:ext cx="171081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CF1EF46-65B0-26F5-06BC-7699ADDF53C9}"/>
              </a:ext>
            </a:extLst>
          </p:cNvPr>
          <p:cNvCxnSpPr>
            <a:cxnSpLocks/>
            <a:stCxn id="53" idx="3"/>
          </p:cNvCxnSpPr>
          <p:nvPr/>
        </p:nvCxnSpPr>
        <p:spPr>
          <a:xfrm flipV="1">
            <a:off x="2241757" y="4461791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DB5828-7501-BF6B-0718-28D4E760F7D4}"/>
              </a:ext>
            </a:extLst>
          </p:cNvPr>
          <p:cNvCxnSpPr/>
          <p:nvPr/>
        </p:nvCxnSpPr>
        <p:spPr>
          <a:xfrm>
            <a:off x="2674376" y="3652975"/>
            <a:ext cx="0" cy="1533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FADD4A0D-FFB6-29FC-5A8F-CF30092108BD}"/>
              </a:ext>
            </a:extLst>
          </p:cNvPr>
          <p:cNvSpPr txBox="1"/>
          <p:nvPr/>
        </p:nvSpPr>
        <p:spPr>
          <a:xfrm>
            <a:off x="3106996" y="3371709"/>
            <a:ext cx="26399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Huyết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tương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55%V  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3FE4BE1-78D8-14D6-3660-740522373801}"/>
              </a:ext>
            </a:extLst>
          </p:cNvPr>
          <p:cNvCxnSpPr/>
          <p:nvPr/>
        </p:nvCxnSpPr>
        <p:spPr>
          <a:xfrm flipV="1">
            <a:off x="2674376" y="3652975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D95CE8FE-7654-B656-A6E2-6614AB897B22}"/>
              </a:ext>
            </a:extLst>
          </p:cNvPr>
          <p:cNvSpPr txBox="1"/>
          <p:nvPr/>
        </p:nvSpPr>
        <p:spPr>
          <a:xfrm>
            <a:off x="3106996" y="4931151"/>
            <a:ext cx="26399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tế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bào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45% V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82C00EE-CB3D-39F4-9325-4FEF1F6F98B9}"/>
              </a:ext>
            </a:extLst>
          </p:cNvPr>
          <p:cNvCxnSpPr/>
          <p:nvPr/>
        </p:nvCxnSpPr>
        <p:spPr>
          <a:xfrm flipV="1">
            <a:off x="2674376" y="5182324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2572B7A4-81F9-3B8A-3968-56ABFC88103B}"/>
              </a:ext>
            </a:extLst>
          </p:cNvPr>
          <p:cNvCxnSpPr>
            <a:cxnSpLocks/>
          </p:cNvCxnSpPr>
          <p:nvPr/>
        </p:nvCxnSpPr>
        <p:spPr>
          <a:xfrm flipV="1">
            <a:off x="5746953" y="3510490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5FD0A8D-9299-4DC4-97BE-0DDB0EB72DDA}"/>
              </a:ext>
            </a:extLst>
          </p:cNvPr>
          <p:cNvCxnSpPr>
            <a:cxnSpLocks/>
          </p:cNvCxnSpPr>
          <p:nvPr/>
        </p:nvCxnSpPr>
        <p:spPr>
          <a:xfrm>
            <a:off x="6179572" y="3295157"/>
            <a:ext cx="0" cy="538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D5C22338-E4C6-B4CC-0129-7369B0059382}"/>
              </a:ext>
            </a:extLst>
          </p:cNvPr>
          <p:cNvCxnSpPr/>
          <p:nvPr/>
        </p:nvCxnSpPr>
        <p:spPr>
          <a:xfrm flipV="1">
            <a:off x="6179572" y="3309813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09148C80-0656-9BCF-3B11-83A2B09E8D16}"/>
              </a:ext>
            </a:extLst>
          </p:cNvPr>
          <p:cNvCxnSpPr/>
          <p:nvPr/>
        </p:nvCxnSpPr>
        <p:spPr>
          <a:xfrm flipV="1">
            <a:off x="6204148" y="3831912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87B4FA2-07EF-6B5A-50ED-F0A7CE5A0273}"/>
              </a:ext>
            </a:extLst>
          </p:cNvPr>
          <p:cNvCxnSpPr>
            <a:cxnSpLocks/>
          </p:cNvCxnSpPr>
          <p:nvPr/>
        </p:nvCxnSpPr>
        <p:spPr>
          <a:xfrm flipV="1">
            <a:off x="5746953" y="5183103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04680286-37BC-D573-360A-35801F46D79B}"/>
              </a:ext>
            </a:extLst>
          </p:cNvPr>
          <p:cNvCxnSpPr>
            <a:cxnSpLocks/>
          </p:cNvCxnSpPr>
          <p:nvPr/>
        </p:nvCxnSpPr>
        <p:spPr>
          <a:xfrm>
            <a:off x="6179572" y="4596213"/>
            <a:ext cx="0" cy="1311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D86FC04-F33D-B615-695B-12D02B3E650B}"/>
              </a:ext>
            </a:extLst>
          </p:cNvPr>
          <p:cNvCxnSpPr/>
          <p:nvPr/>
        </p:nvCxnSpPr>
        <p:spPr>
          <a:xfrm flipV="1">
            <a:off x="6179572" y="4569321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16767DE-ECE8-5401-FBAD-1083144F8AF8}"/>
              </a:ext>
            </a:extLst>
          </p:cNvPr>
          <p:cNvCxnSpPr/>
          <p:nvPr/>
        </p:nvCxnSpPr>
        <p:spPr>
          <a:xfrm flipV="1">
            <a:off x="6179572" y="5903636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6A81B60-E2A7-E4A4-B3BC-660EBF6788B9}"/>
              </a:ext>
            </a:extLst>
          </p:cNvPr>
          <p:cNvCxnSpPr/>
          <p:nvPr/>
        </p:nvCxnSpPr>
        <p:spPr>
          <a:xfrm flipV="1">
            <a:off x="6179572" y="5187905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B366A699-58B8-501B-7C90-0D2E6B795657}"/>
              </a:ext>
            </a:extLst>
          </p:cNvPr>
          <p:cNvSpPr txBox="1"/>
          <p:nvPr/>
        </p:nvSpPr>
        <p:spPr>
          <a:xfrm>
            <a:off x="6612193" y="3064324"/>
            <a:ext cx="17747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4A639CB-4CA7-0DC9-88DB-D5C5680299F2}"/>
              </a:ext>
            </a:extLst>
          </p:cNvPr>
          <p:cNvSpPr txBox="1"/>
          <p:nvPr/>
        </p:nvSpPr>
        <p:spPr>
          <a:xfrm>
            <a:off x="6626936" y="3601079"/>
            <a:ext cx="17747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BEA35F5-7D4F-EA01-F978-4114FD04CC03}"/>
              </a:ext>
            </a:extLst>
          </p:cNvPr>
          <p:cNvSpPr txBox="1"/>
          <p:nvPr/>
        </p:nvSpPr>
        <p:spPr>
          <a:xfrm>
            <a:off x="6656414" y="4315538"/>
            <a:ext cx="17747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C15864C-7008-336E-8611-0E23ED8126B8}"/>
              </a:ext>
            </a:extLst>
          </p:cNvPr>
          <p:cNvSpPr txBox="1"/>
          <p:nvPr/>
        </p:nvSpPr>
        <p:spPr>
          <a:xfrm>
            <a:off x="6636768" y="4938920"/>
            <a:ext cx="17747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C845B2A-A16A-C368-A156-239EDA0CF1E5}"/>
              </a:ext>
            </a:extLst>
          </p:cNvPr>
          <p:cNvSpPr txBox="1"/>
          <p:nvPr/>
        </p:nvSpPr>
        <p:spPr>
          <a:xfrm>
            <a:off x="6612193" y="5628152"/>
            <a:ext cx="1774718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…………..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B9D239D-000E-F0CE-AE65-478ADFE6025E}"/>
              </a:ext>
            </a:extLst>
          </p:cNvPr>
          <p:cNvSpPr txBox="1"/>
          <p:nvPr/>
        </p:nvSpPr>
        <p:spPr>
          <a:xfrm>
            <a:off x="8861026" y="3292056"/>
            <a:ext cx="26399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……………….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B52D4F3-BFAE-4C9E-6DC2-FB93CEAC9898}"/>
              </a:ext>
            </a:extLst>
          </p:cNvPr>
          <p:cNvSpPr txBox="1"/>
          <p:nvPr/>
        </p:nvSpPr>
        <p:spPr>
          <a:xfrm>
            <a:off x="8868681" y="4269999"/>
            <a:ext cx="26399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69C2A19-7A28-A7C6-EBB2-8C72B80CEA7A}"/>
              </a:ext>
            </a:extLst>
          </p:cNvPr>
          <p:cNvSpPr txBox="1"/>
          <p:nvPr/>
        </p:nvSpPr>
        <p:spPr>
          <a:xfrm>
            <a:off x="8863752" y="4905662"/>
            <a:ext cx="26399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……………..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22A6E64-A4C7-E4BD-B931-FB5CDFD8293B}"/>
              </a:ext>
            </a:extLst>
          </p:cNvPr>
          <p:cNvSpPr txBox="1"/>
          <p:nvPr/>
        </p:nvSpPr>
        <p:spPr>
          <a:xfrm>
            <a:off x="8895128" y="5548617"/>
            <a:ext cx="2639957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……………….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1B2EFDA-9C27-B05D-1CB1-186BFB129B67}"/>
              </a:ext>
            </a:extLst>
          </p:cNvPr>
          <p:cNvCxnSpPr>
            <a:cxnSpLocks/>
          </p:cNvCxnSpPr>
          <p:nvPr/>
        </p:nvCxnSpPr>
        <p:spPr>
          <a:xfrm>
            <a:off x="8431132" y="5111512"/>
            <a:ext cx="440014" cy="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C43649B-7EBA-677C-D9F9-87D2CBEDDABA}"/>
              </a:ext>
            </a:extLst>
          </p:cNvPr>
          <p:cNvCxnSpPr>
            <a:cxnSpLocks/>
          </p:cNvCxnSpPr>
          <p:nvPr/>
        </p:nvCxnSpPr>
        <p:spPr>
          <a:xfrm>
            <a:off x="8421012" y="5778490"/>
            <a:ext cx="440014" cy="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CDEAE18-C7C3-23A3-5347-532EB4DA23AD}"/>
              </a:ext>
            </a:extLst>
          </p:cNvPr>
          <p:cNvCxnSpPr>
            <a:cxnSpLocks/>
          </p:cNvCxnSpPr>
          <p:nvPr/>
        </p:nvCxnSpPr>
        <p:spPr>
          <a:xfrm>
            <a:off x="8433310" y="4516994"/>
            <a:ext cx="440014" cy="95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1" name="Right Brace 80">
            <a:extLst>
              <a:ext uri="{FF2B5EF4-FFF2-40B4-BE49-F238E27FC236}">
                <a16:creationId xmlns:a16="http://schemas.microsoft.com/office/drawing/2014/main" id="{D4B537DC-7B11-6F56-1ABC-DF328C0EF01D}"/>
              </a:ext>
            </a:extLst>
          </p:cNvPr>
          <p:cNvSpPr/>
          <p:nvPr/>
        </p:nvSpPr>
        <p:spPr>
          <a:xfrm>
            <a:off x="8563898" y="3064324"/>
            <a:ext cx="255625" cy="93590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et Pumped Countdown! 5-Minute Workout Timer with Music -- Cool Audio Visual Effects">
            <a:hlinkClick r:id="" action="ppaction://media"/>
            <a:extLst>
              <a:ext uri="{FF2B5EF4-FFF2-40B4-BE49-F238E27FC236}">
                <a16:creationId xmlns:a16="http://schemas.microsoft.com/office/drawing/2014/main" id="{C7510CED-BFC3-80C9-F2FC-E9DC49D994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70142" y="-1184"/>
            <a:ext cx="2821858" cy="158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65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03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5EC9045-6830-4E4A-3FC1-F272918DDB2D}"/>
              </a:ext>
            </a:extLst>
          </p:cNvPr>
          <p:cNvSpPr txBox="1"/>
          <p:nvPr/>
        </p:nvSpPr>
        <p:spPr>
          <a:xfrm>
            <a:off x="353577" y="2351409"/>
            <a:ext cx="1710812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2B2516-B391-59C8-EFC4-32436F7A89FF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2064389" y="2582241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730E7CD-F7C0-1846-7B8D-6EA74AAA47E4}"/>
              </a:ext>
            </a:extLst>
          </p:cNvPr>
          <p:cNvCxnSpPr/>
          <p:nvPr/>
        </p:nvCxnSpPr>
        <p:spPr>
          <a:xfrm>
            <a:off x="2497008" y="1773425"/>
            <a:ext cx="0" cy="15338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5A3E154-04DC-95EF-F668-DEED846457F2}"/>
              </a:ext>
            </a:extLst>
          </p:cNvPr>
          <p:cNvSpPr txBox="1"/>
          <p:nvPr/>
        </p:nvSpPr>
        <p:spPr>
          <a:xfrm>
            <a:off x="2929628" y="1492159"/>
            <a:ext cx="26399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Huyết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tương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55%V 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00B8812-75AE-85AB-1648-269426E504C2}"/>
              </a:ext>
            </a:extLst>
          </p:cNvPr>
          <p:cNvCxnSpPr/>
          <p:nvPr/>
        </p:nvCxnSpPr>
        <p:spPr>
          <a:xfrm flipV="1">
            <a:off x="2497008" y="1773425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62FA814-9FE2-1BE0-FFC4-FB4D265838AF}"/>
              </a:ext>
            </a:extLst>
          </p:cNvPr>
          <p:cNvSpPr txBox="1"/>
          <p:nvPr/>
        </p:nvSpPr>
        <p:spPr>
          <a:xfrm>
            <a:off x="2929628" y="3051601"/>
            <a:ext cx="2639957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tế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bào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45% V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52AE439-9DA4-9A61-C721-1FE5B36A50E5}"/>
              </a:ext>
            </a:extLst>
          </p:cNvPr>
          <p:cNvCxnSpPr/>
          <p:nvPr/>
        </p:nvCxnSpPr>
        <p:spPr>
          <a:xfrm flipV="1">
            <a:off x="2497008" y="3302774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D390CAA-8672-962E-467C-D457B7B6CCE7}"/>
              </a:ext>
            </a:extLst>
          </p:cNvPr>
          <p:cNvCxnSpPr>
            <a:cxnSpLocks/>
          </p:cNvCxnSpPr>
          <p:nvPr/>
        </p:nvCxnSpPr>
        <p:spPr>
          <a:xfrm flipV="1">
            <a:off x="5569585" y="1630940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9903936-916B-0F49-6B81-93658279F43D}"/>
              </a:ext>
            </a:extLst>
          </p:cNvPr>
          <p:cNvCxnSpPr>
            <a:cxnSpLocks/>
          </p:cNvCxnSpPr>
          <p:nvPr/>
        </p:nvCxnSpPr>
        <p:spPr>
          <a:xfrm>
            <a:off x="6002204" y="1415607"/>
            <a:ext cx="0" cy="5382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5D2145B-9DA6-2304-374D-41B1CC626B44}"/>
              </a:ext>
            </a:extLst>
          </p:cNvPr>
          <p:cNvCxnSpPr/>
          <p:nvPr/>
        </p:nvCxnSpPr>
        <p:spPr>
          <a:xfrm flipV="1">
            <a:off x="6002204" y="1430263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17AA53D-88F2-4A0D-F5F9-1DCC8BBB3C40}"/>
              </a:ext>
            </a:extLst>
          </p:cNvPr>
          <p:cNvCxnSpPr/>
          <p:nvPr/>
        </p:nvCxnSpPr>
        <p:spPr>
          <a:xfrm flipV="1">
            <a:off x="6026780" y="1952362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0B35747-13CA-147C-7BBB-361B59628E3C}"/>
              </a:ext>
            </a:extLst>
          </p:cNvPr>
          <p:cNvCxnSpPr>
            <a:cxnSpLocks/>
          </p:cNvCxnSpPr>
          <p:nvPr/>
        </p:nvCxnSpPr>
        <p:spPr>
          <a:xfrm flipV="1">
            <a:off x="5569585" y="3303553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9039966-2DA6-4FDF-27D0-5E8EAD74CC56}"/>
              </a:ext>
            </a:extLst>
          </p:cNvPr>
          <p:cNvCxnSpPr>
            <a:cxnSpLocks/>
          </p:cNvCxnSpPr>
          <p:nvPr/>
        </p:nvCxnSpPr>
        <p:spPr>
          <a:xfrm>
            <a:off x="6002204" y="2716663"/>
            <a:ext cx="0" cy="131190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D8138589-E3CD-3F99-AECD-51BABE080E15}"/>
              </a:ext>
            </a:extLst>
          </p:cNvPr>
          <p:cNvCxnSpPr/>
          <p:nvPr/>
        </p:nvCxnSpPr>
        <p:spPr>
          <a:xfrm flipV="1">
            <a:off x="6002204" y="2689771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64C97EA-B64D-E8BC-2CEC-76B8BD1C19BC}"/>
              </a:ext>
            </a:extLst>
          </p:cNvPr>
          <p:cNvCxnSpPr/>
          <p:nvPr/>
        </p:nvCxnSpPr>
        <p:spPr>
          <a:xfrm flipV="1">
            <a:off x="6002204" y="4024086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9F4F141-FFD1-6A51-99AA-0200C65C20C0}"/>
              </a:ext>
            </a:extLst>
          </p:cNvPr>
          <p:cNvCxnSpPr/>
          <p:nvPr/>
        </p:nvCxnSpPr>
        <p:spPr>
          <a:xfrm flipV="1">
            <a:off x="6002204" y="3308355"/>
            <a:ext cx="43262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ADB7A1F-F804-64C6-241E-28D3E9FC1BC0}"/>
              </a:ext>
            </a:extLst>
          </p:cNvPr>
          <p:cNvSpPr txBox="1"/>
          <p:nvPr/>
        </p:nvSpPr>
        <p:spPr>
          <a:xfrm>
            <a:off x="6434824" y="1145339"/>
            <a:ext cx="195170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&gt;90%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Nước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5A04B81-A422-FE23-75A5-EDCE2F513DC7}"/>
              </a:ext>
            </a:extLst>
          </p:cNvPr>
          <p:cNvSpPr txBox="1"/>
          <p:nvPr/>
        </p:nvSpPr>
        <p:spPr>
          <a:xfrm>
            <a:off x="6434824" y="1752922"/>
            <a:ext cx="197627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Chất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hòa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tan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D16996-800D-5B32-62F5-5E0F637555A6}"/>
              </a:ext>
            </a:extLst>
          </p:cNvPr>
          <p:cNvSpPr txBox="1"/>
          <p:nvPr/>
        </p:nvSpPr>
        <p:spPr>
          <a:xfrm>
            <a:off x="6420071" y="2409248"/>
            <a:ext cx="196644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Tiểu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11335D7-1861-2007-5EFD-27C96320CF70}"/>
              </a:ext>
            </a:extLst>
          </p:cNvPr>
          <p:cNvSpPr txBox="1"/>
          <p:nvPr/>
        </p:nvSpPr>
        <p:spPr>
          <a:xfrm>
            <a:off x="6420071" y="3091652"/>
            <a:ext cx="1966451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Bạch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5F88B9D-E75B-8A11-D206-6C89CF38EC1D}"/>
              </a:ext>
            </a:extLst>
          </p:cNvPr>
          <p:cNvSpPr txBox="1"/>
          <p:nvPr/>
        </p:nvSpPr>
        <p:spPr>
          <a:xfrm>
            <a:off x="6420071" y="3759926"/>
            <a:ext cx="1976277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Hồng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C7A0F-9815-33C0-7212-A57EE6E68271}"/>
              </a:ext>
            </a:extLst>
          </p:cNvPr>
          <p:cNvSpPr txBox="1"/>
          <p:nvPr/>
        </p:nvSpPr>
        <p:spPr>
          <a:xfrm>
            <a:off x="8717761" y="1236848"/>
            <a:ext cx="2893133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lỏng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và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chuyển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chất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A94271B-4BC3-D653-F0B8-5441C9270C3A}"/>
              </a:ext>
            </a:extLst>
          </p:cNvPr>
          <p:cNvSpPr txBox="1"/>
          <p:nvPr/>
        </p:nvSpPr>
        <p:spPr>
          <a:xfrm>
            <a:off x="8649545" y="2390449"/>
            <a:ext cx="2957645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Đông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0910E2-9E12-3770-36D7-B99BD58F973A}"/>
              </a:ext>
            </a:extLst>
          </p:cNvPr>
          <p:cNvSpPr txBox="1"/>
          <p:nvPr/>
        </p:nvSpPr>
        <p:spPr>
          <a:xfrm>
            <a:off x="8644616" y="3026112"/>
            <a:ext cx="296257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Miễn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dịch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C1231F1-B5A9-1073-7A70-2AE6741376AD}"/>
              </a:ext>
            </a:extLst>
          </p:cNvPr>
          <p:cNvSpPr txBox="1"/>
          <p:nvPr/>
        </p:nvSpPr>
        <p:spPr>
          <a:xfrm>
            <a:off x="8683040" y="3748601"/>
            <a:ext cx="2962574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b="1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chuyển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O</a:t>
            </a:r>
            <a:r>
              <a:rPr lang="en-US" sz="2400" b="1" baseline="-250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r>
              <a:rPr lang="en-US" sz="2400" b="1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CO</a:t>
            </a:r>
            <a:r>
              <a:rPr lang="en-US" sz="2400" b="1" baseline="-250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2</a:t>
            </a:r>
            <a:endParaRPr lang="en-US" sz="2400" b="1" dirty="0">
              <a:latin typeface="Aachen" panose="02020500000000000000" pitchFamily="18" charset="0"/>
              <a:ea typeface="Aachen" panose="02020500000000000000" pitchFamily="18" charset="0"/>
              <a:cs typeface="Aachen" panose="02020500000000000000" pitchFamily="18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CAAAB0B6-0DC7-1C76-3F44-26E2A62F7DCC}"/>
              </a:ext>
            </a:extLst>
          </p:cNvPr>
          <p:cNvSpPr/>
          <p:nvPr/>
        </p:nvSpPr>
        <p:spPr>
          <a:xfrm>
            <a:off x="8386530" y="1184774"/>
            <a:ext cx="255625" cy="93590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CE3A56A-44D6-59F0-1AC7-7DEC7FA3AC87}"/>
              </a:ext>
            </a:extLst>
          </p:cNvPr>
          <p:cNvSpPr/>
          <p:nvPr/>
        </p:nvSpPr>
        <p:spPr>
          <a:xfrm>
            <a:off x="546386" y="660420"/>
            <a:ext cx="41969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1. Các thành phần của máu.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64596F09-2529-9923-5191-EAD293909177}"/>
              </a:ext>
            </a:extLst>
          </p:cNvPr>
          <p:cNvCxnSpPr>
            <a:cxnSpLocks/>
          </p:cNvCxnSpPr>
          <p:nvPr/>
        </p:nvCxnSpPr>
        <p:spPr>
          <a:xfrm>
            <a:off x="8363807" y="2621281"/>
            <a:ext cx="3539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DCA801DC-7FB4-D2EE-3A3D-7C6FF932CD0D}"/>
              </a:ext>
            </a:extLst>
          </p:cNvPr>
          <p:cNvCxnSpPr>
            <a:cxnSpLocks/>
          </p:cNvCxnSpPr>
          <p:nvPr/>
        </p:nvCxnSpPr>
        <p:spPr>
          <a:xfrm>
            <a:off x="8386522" y="3256944"/>
            <a:ext cx="3539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2A898FC-E447-74F1-7458-66FD2A076F0C}"/>
              </a:ext>
            </a:extLst>
          </p:cNvPr>
          <p:cNvCxnSpPr>
            <a:cxnSpLocks/>
          </p:cNvCxnSpPr>
          <p:nvPr/>
        </p:nvCxnSpPr>
        <p:spPr>
          <a:xfrm>
            <a:off x="8386522" y="3979104"/>
            <a:ext cx="3539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" name="Thought Bubble: Cloud 70">
            <a:extLst>
              <a:ext uri="{FF2B5EF4-FFF2-40B4-BE49-F238E27FC236}">
                <a16:creationId xmlns:a16="http://schemas.microsoft.com/office/drawing/2014/main" id="{F19325F9-6371-6813-7BDB-FA459D016A59}"/>
              </a:ext>
            </a:extLst>
          </p:cNvPr>
          <p:cNvSpPr/>
          <p:nvPr/>
        </p:nvSpPr>
        <p:spPr>
          <a:xfrm>
            <a:off x="1110897" y="4360182"/>
            <a:ext cx="10313548" cy="1311902"/>
          </a:xfrm>
          <a:prstGeom prst="cloudCallout">
            <a:avLst>
              <a:gd name="adj1" fmla="val -41815"/>
              <a:gd name="adj2" fmla="val -18532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Điều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gì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xảy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ra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nếu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cơ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thiếu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thành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phần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? 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05FE03A5-E1AA-E039-C282-952AA390EAF7}"/>
              </a:ext>
            </a:extLst>
          </p:cNvPr>
          <p:cNvSpPr/>
          <p:nvPr/>
        </p:nvSpPr>
        <p:spPr>
          <a:xfrm>
            <a:off x="1263297" y="4512582"/>
            <a:ext cx="10313548" cy="1311902"/>
          </a:xfrm>
          <a:prstGeom prst="cloudCallout">
            <a:avLst>
              <a:gd name="adj1" fmla="val -41815"/>
              <a:gd name="adj2" fmla="val -185323"/>
            </a:avLst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Nếu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thiếu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1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trong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các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thành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phần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của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sẽ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gây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tình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trạng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bệnh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lý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nặng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có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thể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tử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vong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47333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02ED7C-5E4C-6C62-6BDC-B1017FC5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87" y="335526"/>
            <a:ext cx="7620000" cy="571500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5625A3BB-5B6A-85F0-C31D-3DBC38389CA8}"/>
              </a:ext>
            </a:extLst>
          </p:cNvPr>
          <p:cNvSpPr/>
          <p:nvPr/>
        </p:nvSpPr>
        <p:spPr>
          <a:xfrm>
            <a:off x="766916" y="4579374"/>
            <a:ext cx="10658167" cy="1720645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Giảm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tiểu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cầu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gây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xuất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huyết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dưới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da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hoặc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xuất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huyết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nội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quan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,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giảm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khả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năng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đông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 </a:t>
            </a:r>
            <a:r>
              <a:rPr lang="en-US" sz="2400" dirty="0" err="1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máu</a:t>
            </a:r>
            <a:r>
              <a:rPr lang="en-US" sz="24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45803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5F31D5-3E00-3073-B454-44B35353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06" y="652923"/>
            <a:ext cx="9523768" cy="5552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661E7A-46E6-19FC-7D28-7D1B5558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0353" y="1644199"/>
            <a:ext cx="5653548" cy="424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3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2493</TotalTime>
  <Words>950</Words>
  <Application>Microsoft Office PowerPoint</Application>
  <PresentationFormat>Widescreen</PresentationFormat>
  <Paragraphs>143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Aachen</vt:lpstr>
      <vt:lpstr>Calibri</vt:lpstr>
      <vt:lpstr>Calibri Light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Thanh Hiền Phan Thị</cp:lastModifiedBy>
  <cp:revision>35</cp:revision>
  <dcterms:created xsi:type="dcterms:W3CDTF">2023-05-29T10:52:50Z</dcterms:created>
  <dcterms:modified xsi:type="dcterms:W3CDTF">2025-11-17T03:35:14Z</dcterms:modified>
</cp:coreProperties>
</file>