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71" r:id="rId2"/>
    <p:sldId id="256" r:id="rId3"/>
    <p:sldId id="389" r:id="rId4"/>
    <p:sldId id="436" r:id="rId5"/>
    <p:sldId id="446" r:id="rId6"/>
    <p:sldId id="623" r:id="rId7"/>
    <p:sldId id="596" r:id="rId8"/>
    <p:sldId id="624" r:id="rId9"/>
    <p:sldId id="625" r:id="rId10"/>
    <p:sldId id="626" r:id="rId11"/>
    <p:sldId id="627" r:id="rId12"/>
    <p:sldId id="456" r:id="rId13"/>
    <p:sldId id="644" r:id="rId14"/>
    <p:sldId id="649" r:id="rId15"/>
    <p:sldId id="457" r:id="rId16"/>
    <p:sldId id="604" r:id="rId17"/>
    <p:sldId id="605" r:id="rId18"/>
    <p:sldId id="631" r:id="rId19"/>
    <p:sldId id="646" r:id="rId20"/>
    <p:sldId id="647" r:id="rId21"/>
    <p:sldId id="650" r:id="rId22"/>
    <p:sldId id="314" r:id="rId23"/>
    <p:sldId id="330" r:id="rId24"/>
    <p:sldId id="350" r:id="rId25"/>
    <p:sldId id="5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A6B9"/>
    <a:srgbClr val="C1ECE4"/>
    <a:srgbClr val="1A5D1A"/>
    <a:srgbClr val="FFF5E0"/>
    <a:srgbClr val="FF6969"/>
    <a:srgbClr val="ED5AB3"/>
    <a:srgbClr val="FF90C2"/>
    <a:srgbClr val="001B79"/>
    <a:srgbClr val="164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94727"/>
  </p:normalViewPr>
  <p:slideViewPr>
    <p:cSldViewPr snapToGrid="0" showGuides="1">
      <p:cViewPr varScale="1">
        <p:scale>
          <a:sx n="89" d="100"/>
          <a:sy n="89" d="100"/>
        </p:scale>
        <p:origin x="1088" y="160"/>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1/5/25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442117774"/>
              </p:ext>
            </p:extLst>
          </p:nvPr>
        </p:nvGraphicFramePr>
        <p:xfrm>
          <a:off x="704850" y="1577340"/>
          <a:ext cx="11174730" cy="2607945"/>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756920">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ænsestər</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7630" y="222186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78423" y="336169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Pay attention to the highlighted parts.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77215" y="2519680"/>
            <a:ext cx="11092180" cy="1076325"/>
          </a:xfrm>
          <a:prstGeom prst="rect">
            <a:avLst/>
          </a:prstGeom>
          <a:solidFill>
            <a:srgbClr val="FFFFFF"/>
          </a:solidFill>
          <a:ln w="38100">
            <a:solidFill>
              <a:schemeClr val="accent1"/>
            </a:solidFill>
          </a:ln>
        </p:spPr>
        <p:txBody>
          <a:bodyPr wrap="square" rtlCol="0" anchor="t">
            <a:spAutoFit/>
          </a:bodyPr>
          <a:lstStyle/>
          <a:p>
            <a:r>
              <a:rPr lang="en-US" sz="3200" b="1" dirty="0"/>
              <a:t>Kate:</a:t>
            </a:r>
            <a:r>
              <a:rPr lang="en-US" sz="3200" dirty="0"/>
              <a:t> </a:t>
            </a:r>
            <a:r>
              <a:rPr lang="en-US" sz="3200" dirty="0">
                <a:highlight>
                  <a:srgbClr val="FFFF00"/>
                </a:highlight>
              </a:rPr>
              <a:t>Thank you very much for</a:t>
            </a:r>
            <a:r>
              <a:rPr lang="en-US" sz="3200" dirty="0"/>
              <a:t> showing us around Angkor Wat.</a:t>
            </a:r>
          </a:p>
          <a:p>
            <a:r>
              <a:rPr lang="en-US" sz="3200" b="1" dirty="0"/>
              <a:t>Guide:</a:t>
            </a:r>
            <a:r>
              <a:rPr lang="en-US" sz="3200" dirty="0"/>
              <a:t> </a:t>
            </a:r>
            <a:r>
              <a:rPr lang="en-US" sz="3200" dirty="0">
                <a:highlight>
                  <a:srgbClr val="FFFF00"/>
                </a:highlight>
              </a:rPr>
              <a:t>You’re welcome.</a:t>
            </a:r>
          </a:p>
        </p:txBody>
      </p:sp>
      <p:sp>
        <p:nvSpPr>
          <p:cNvPr id="10" name="Text Box 9"/>
          <p:cNvSpPr txBox="1"/>
          <p:nvPr/>
        </p:nvSpPr>
        <p:spPr>
          <a:xfrm>
            <a:off x="560070" y="408495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41825" y="1510030"/>
            <a:ext cx="1009650" cy="1009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79679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13715" y="2073910"/>
            <a:ext cx="11123295" cy="1076325"/>
          </a:xfrm>
          <a:prstGeom prst="rect">
            <a:avLst/>
          </a:prstGeom>
          <a:noFill/>
          <a:ln w="9525">
            <a:noFill/>
          </a:ln>
        </p:spPr>
        <p:txBody>
          <a:bodyPr wrap="square">
            <a:spAutoFit/>
          </a:bodyPr>
          <a:lstStyle/>
          <a:p>
            <a:pPr marL="635" indent="-635" algn="just"/>
            <a:r>
              <a:rPr lang="en-US" sz="3200" b="0" dirty="0">
                <a:latin typeface="Times New Roman" panose="02020603050405020304" pitchFamily="18" charset="0"/>
              </a:rPr>
              <a:t>- Work in pairs to make similar dialogues, using the language you have learnt.</a:t>
            </a:r>
          </a:p>
        </p:txBody>
      </p:sp>
      <p:sp>
        <p:nvSpPr>
          <p:cNvPr id="6" name="Text Box 5"/>
          <p:cNvSpPr txBox="1"/>
          <p:nvPr/>
        </p:nvSpPr>
        <p:spPr>
          <a:xfrm>
            <a:off x="602203" y="3249169"/>
            <a:ext cx="11123295" cy="1322070"/>
          </a:xfrm>
          <a:prstGeom prst="rect">
            <a:avLst/>
          </a:prstGeom>
          <a:solidFill>
            <a:srgbClr val="FF90C2"/>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577850" y="4796790"/>
            <a:ext cx="11123295" cy="1322070"/>
          </a:xfrm>
          <a:prstGeom prst="rect">
            <a:avLst/>
          </a:prstGeom>
          <a:solidFill>
            <a:srgbClr val="ED5AB3"/>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86912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435610" y="2256790"/>
            <a:ext cx="11123295" cy="2553335"/>
          </a:xfrm>
          <a:prstGeom prst="rect">
            <a:avLst/>
          </a:prstGeom>
          <a:solidFill>
            <a:srgbClr val="FF90C2"/>
          </a:solidFill>
          <a:ln w="9525">
            <a:noFill/>
          </a:ln>
        </p:spPr>
        <p:txBody>
          <a:bodyPr wrap="square">
            <a:spAutoFit/>
          </a:bodyPr>
          <a:lstStyle/>
          <a:p>
            <a:pPr marL="635" indent="-635" algn="just"/>
            <a:r>
              <a:rPr lang="en-US" sz="3200" b="1" i="1" dirty="0">
                <a:latin typeface="Times New Roman" panose="02020603050405020304" pitchFamily="18" charset="0"/>
              </a:rPr>
              <a:t>Suggested dialogues</a:t>
            </a:r>
            <a:r>
              <a:rPr lang="en-US" sz="3200" b="0" dirty="0">
                <a:latin typeface="Times New Roman" panose="02020603050405020304" pitchFamily="18" charset="0"/>
              </a:rPr>
              <a:t>:</a:t>
            </a:r>
          </a:p>
          <a:p>
            <a:pPr marL="635" indent="-635" algn="just"/>
            <a:r>
              <a:rPr lang="en-US" sz="3200" b="1" dirty="0">
                <a:latin typeface="Times New Roman" panose="02020603050405020304" pitchFamily="18" charset="0"/>
              </a:rPr>
              <a:t>Situation 1:</a:t>
            </a:r>
          </a:p>
          <a:p>
            <a:pPr marL="635" indent="-635" algn="just"/>
            <a:r>
              <a:rPr lang="en-US" sz="3200" i="1" dirty="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the craft workshop.</a:t>
            </a:r>
          </a:p>
          <a:p>
            <a:pPr marL="635" indent="-635" algn="just"/>
            <a:r>
              <a:rPr lang="en-US" sz="3200" i="1" dirty="0">
                <a:latin typeface="Times New Roman" panose="02020603050405020304" pitchFamily="18" charset="0"/>
              </a:rPr>
              <a:t>Village head: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435610" y="4948555"/>
            <a:ext cx="11123295" cy="1568450"/>
          </a:xfrm>
          <a:prstGeom prst="rect">
            <a:avLst/>
          </a:prstGeom>
          <a:solidFill>
            <a:srgbClr val="ED5AB3"/>
          </a:solidFill>
          <a:ln w="9525">
            <a:noFill/>
          </a:ln>
        </p:spPr>
        <p:txBody>
          <a:bodyPr wrap="square">
            <a:spAutoFit/>
          </a:bodyPr>
          <a:lstStyle/>
          <a:p>
            <a:pPr marL="635" indent="-635"/>
            <a:r>
              <a:rPr lang="en-US" sz="3200" b="1" dirty="0">
                <a:solidFill>
                  <a:srgbClr val="000000"/>
                </a:solidFill>
                <a:latin typeface="Times New Roman" panose="02020603050405020304" pitchFamily="18" charset="0"/>
              </a:rPr>
              <a:t>Situation 2:</a:t>
            </a:r>
          </a:p>
          <a:p>
            <a:pPr marL="635" indent="-635"/>
            <a:r>
              <a:rPr lang="en-US" sz="3200" i="1" dirty="0">
                <a:solidFill>
                  <a:srgbClr val="000000"/>
                </a:solidFill>
                <a:latin typeface="Times New Roman" panose="02020603050405020304" pitchFamily="18" charset="0"/>
              </a:rPr>
              <a:t>You: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an interesting book. </a:t>
            </a:r>
            <a:endParaRPr lang="en-US" sz="3200" b="1" dirty="0">
              <a:solidFill>
                <a:srgbClr val="000000"/>
              </a:solidFill>
              <a:latin typeface="Times New Roman" panose="02020603050405020304" pitchFamily="18" charset="0"/>
            </a:endParaRPr>
          </a:p>
          <a:p>
            <a:pPr marL="635" indent="-635"/>
            <a:r>
              <a:rPr lang="en-US" sz="3200" i="1" dirty="0">
                <a:solidFill>
                  <a:srgbClr val="000000"/>
                </a:solidFill>
                <a:latin typeface="Times New Roman" panose="02020603050405020304" pitchFamily="18" charset="0"/>
              </a:rPr>
              <a:t>Your friend: </a:t>
            </a:r>
            <a:r>
              <a:rPr lang="en-US" sz="3200" b="0" dirty="0">
                <a:solidFill>
                  <a:srgbClr val="000000"/>
                </a:solidFill>
                <a:highlight>
                  <a:srgbClr val="FFFF00"/>
                </a:highlight>
                <a:latin typeface="Times New Roman" panose="02020603050405020304" pitchFamily="18" charset="0"/>
              </a:rPr>
              <a:t>No problem.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5FC4-ED61-58D8-5CF2-3B417FC87DCD}"/>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2719359C-7B47-17D5-615C-0782E3B60C5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95C0C796-C760-B536-2999-B2A92D92844C}"/>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3D893FD-EFE8-D1AA-B094-1EEDD71B8F41}"/>
              </a:ext>
            </a:extLst>
          </p:cNvPr>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C0034336-D587-282F-E30F-BE41DCD29C78}"/>
              </a:ext>
            </a:extLst>
          </p:cNvPr>
          <p:cNvSpPr/>
          <p:nvPr/>
        </p:nvSpPr>
        <p:spPr>
          <a:xfrm>
            <a:off x="208970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a:extLst>
              <a:ext uri="{FF2B5EF4-FFF2-40B4-BE49-F238E27FC236}">
                <a16:creationId xmlns:a16="http://schemas.microsoft.com/office/drawing/2014/main" id="{27CFCF42-3A3D-9B36-A288-40EF41701AE9}"/>
              </a:ext>
            </a:extLst>
          </p:cNvPr>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a:extLst>
              <a:ext uri="{FF2B5EF4-FFF2-40B4-BE49-F238E27FC236}">
                <a16:creationId xmlns:a16="http://schemas.microsoft.com/office/drawing/2014/main" id="{C8DCE8FC-FBDC-AE39-E5E1-2171EF481997}"/>
              </a:ext>
            </a:extLst>
          </p:cNvPr>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a:extLst>
              <a:ext uri="{FF2B5EF4-FFF2-40B4-BE49-F238E27FC236}">
                <a16:creationId xmlns:a16="http://schemas.microsoft.com/office/drawing/2014/main" id="{623EEF8C-DDB1-67BE-D202-92A46061DECE}"/>
              </a:ext>
            </a:extLst>
          </p:cNvPr>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7AC6E03B-A9FF-8685-5FA8-876D579FC23F}"/>
              </a:ext>
            </a:extLst>
          </p:cNvPr>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3615BC0-BE56-59D1-5EA4-D3D9A3919311}"/>
              </a:ext>
            </a:extLst>
          </p:cNvPr>
          <p:cNvCxnSpPr>
            <a:stCxn id="16" idx="3"/>
            <a:endCxn id="17" idx="0"/>
          </p:cNvCxnSpPr>
          <p:nvPr/>
        </p:nvCxnSpPr>
        <p:spPr>
          <a:xfrm>
            <a:off x="227893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0DAEB76F-BD0E-2AC3-5FF4-53E66428CCC1}"/>
              </a:ext>
            </a:extLst>
          </p:cNvPr>
          <p:cNvCxnSpPr>
            <a:stCxn id="17" idx="1"/>
            <a:endCxn id="18" idx="0"/>
          </p:cNvCxnSpPr>
          <p:nvPr/>
        </p:nvCxnSpPr>
        <p:spPr>
          <a:xfrm rot="10800000" flipV="1">
            <a:off x="158207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AD1AA062-B2BA-9562-DE28-61AD85AE4143}"/>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C81446A9-473D-1A47-37AC-D7E84E0D544C}"/>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D952DDD-9FDE-5985-DC6B-78C8B88CFBB7}"/>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a:extLst>
              <a:ext uri="{FF2B5EF4-FFF2-40B4-BE49-F238E27FC236}">
                <a16:creationId xmlns:a16="http://schemas.microsoft.com/office/drawing/2014/main" id="{6950BE00-4D60-A6AB-93DF-B7C27C20282D}"/>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7AA05B41-B7B5-AD51-C846-7DE2E1C75AA5}"/>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C12637F-B7A0-005B-4E99-9B8BDC3AA065}"/>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2D3A0456-D9A6-5D6C-2EA4-16ADE29604AD}"/>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E6481AA0-9B5A-5714-2FCD-99D6D68A9A84}"/>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8EFD2D89-63E9-FBA0-D213-BE297216D33E}"/>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62D8BB29-5C02-3B8A-0852-2978035B6FB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9066F31C-4B02-F1F5-2D2B-82BA5DF42AAB}"/>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DD84B395-3495-15D7-66AF-C1A895E79284}"/>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 Box 13">
            <a:extLst>
              <a:ext uri="{FF2B5EF4-FFF2-40B4-BE49-F238E27FC236}">
                <a16:creationId xmlns:a16="http://schemas.microsoft.com/office/drawing/2014/main" id="{3A2BD207-130C-7E24-781D-0B651EF90C5B}"/>
              </a:ext>
            </a:extLst>
          </p:cNvPr>
          <p:cNvSpPr txBox="1"/>
          <p:nvPr/>
        </p:nvSpPr>
        <p:spPr>
          <a:xfrm>
            <a:off x="-13059410" y="2365375"/>
            <a:ext cx="11482070" cy="4373880"/>
          </a:xfrm>
          <a:prstGeom prst="rect">
            <a:avLst/>
          </a:prstGeom>
          <a:solidFill>
            <a:srgbClr val="FCE8C6"/>
          </a:solidFill>
        </p:spPr>
        <p:txBody>
          <a:bodyPr wrap="square" rtlCol="0" anchor="t">
            <a:noAutofit/>
          </a:bodyPr>
          <a:lstStyle/>
          <a:p>
            <a:pPr algn="just"/>
            <a:r>
              <a:rPr lang="en-US" sz="3000" dirty="0"/>
              <a:t>Most of Vietnamese families have customs and traditions that they have </a:t>
            </a:r>
          </a:p>
          <a:p>
            <a:pPr algn="just"/>
            <a:r>
              <a:rPr lang="en-US" sz="3000" dirty="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a:t>
            </a:r>
            <a:r>
              <a:rPr lang="en-US" sz="3000" dirty="0" err="1"/>
              <a:t>celebratemany</a:t>
            </a:r>
            <a:r>
              <a:rPr lang="en-US" sz="3000" dirty="0"/>
              <a:t> holidays during the year such as Tet </a:t>
            </a:r>
          </a:p>
          <a:p>
            <a:pPr algn="just"/>
            <a:r>
              <a:rPr lang="en-US" sz="3000" dirty="0"/>
              <a:t>and National Day. In this way, they keep their traditions alive and pass them down to the next generation.</a:t>
            </a:r>
          </a:p>
        </p:txBody>
      </p:sp>
    </p:spTree>
    <p:extLst>
      <p:ext uri="{BB962C8B-B14F-4D97-AF65-F5344CB8AC3E}">
        <p14:creationId xmlns:p14="http://schemas.microsoft.com/office/powerpoint/2010/main" val="404448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12545"/>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487045" y="205740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481195">
                  <a:extLst>
                    <a:ext uri="{9D8B030D-6E8A-4147-A177-3AD203B41FA5}">
                      <a16:colId xmlns:a16="http://schemas.microsoft.com/office/drawing/2014/main" val="20001"/>
                    </a:ext>
                  </a:extLst>
                </a:gridCol>
                <a:gridCol w="33737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8" name="Table 7"/>
          <p:cNvGraphicFramePr/>
          <p:nvPr>
            <p:extLst>
              <p:ext uri="{D42A27DB-BD31-4B8C-83A1-F6EECF244321}">
                <p14:modId xmlns:p14="http://schemas.microsoft.com/office/powerpoint/2010/main" val="2835555372"/>
              </p:ext>
            </p:extLst>
          </p:nvPr>
        </p:nvGraphicFramePr>
        <p:xfrm>
          <a:off x="393700" y="1819910"/>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036695">
                  <a:extLst>
                    <a:ext uri="{9D8B030D-6E8A-4147-A177-3AD203B41FA5}">
                      <a16:colId xmlns:a16="http://schemas.microsoft.com/office/drawing/2014/main" val="20001"/>
                    </a:ext>
                  </a:extLst>
                </a:gridCol>
                <a:gridCol w="38182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dirty="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_____________</a:t>
                      </a:r>
                    </a:p>
                  </a:txBody>
                  <a:tcPr>
                    <a:solidFill>
                      <a:srgbClr val="FFF5E0"/>
                    </a:solidFill>
                  </a:tcPr>
                </a:tc>
                <a:extLst>
                  <a:ext uri="{0D108BD9-81ED-4DB2-BD59-A6C34878D82A}">
                    <a16:rowId xmlns:a16="http://schemas.microsoft.com/office/drawing/2014/main" val="10001"/>
                  </a:ext>
                </a:extLst>
              </a:tr>
            </a:tbl>
          </a:graphicData>
        </a:graphic>
      </p:graphicFrame>
      <p:sp>
        <p:nvSpPr>
          <p:cNvPr id="9" name="Text Box 8"/>
          <p:cNvSpPr txBox="1"/>
          <p:nvPr/>
        </p:nvSpPr>
        <p:spPr>
          <a:xfrm>
            <a:off x="1511300" y="2603500"/>
            <a:ext cx="1571625"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Death</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60350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Mid - Autumn</a:t>
            </a:r>
          </a:p>
        </p:txBody>
      </p:sp>
      <p:sp>
        <p:nvSpPr>
          <p:cNvPr id="7" name="Text Box 6"/>
          <p:cNvSpPr txBox="1"/>
          <p:nvPr/>
        </p:nvSpPr>
        <p:spPr>
          <a:xfrm>
            <a:off x="4752975" y="368554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New Harvest</a:t>
            </a:r>
          </a:p>
        </p:txBody>
      </p:sp>
      <p:sp>
        <p:nvSpPr>
          <p:cNvPr id="17" name="Text Box 16"/>
          <p:cNvSpPr txBox="1"/>
          <p:nvPr/>
        </p:nvSpPr>
        <p:spPr>
          <a:xfrm>
            <a:off x="8651875" y="2603500"/>
            <a:ext cx="3138170"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Tet Holiday</a:t>
            </a:r>
          </a:p>
        </p:txBody>
      </p:sp>
      <p:sp>
        <p:nvSpPr>
          <p:cNvPr id="18" name="Text Box 17"/>
          <p:cNvSpPr txBox="1"/>
          <p:nvPr/>
        </p:nvSpPr>
        <p:spPr>
          <a:xfrm>
            <a:off x="8737600" y="3673793"/>
            <a:ext cx="3138170"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National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00" name="Text Box 99"/>
          <p:cNvSpPr txBox="1"/>
          <p:nvPr/>
        </p:nvSpPr>
        <p:spPr>
          <a:xfrm>
            <a:off x="631190" y="2159000"/>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Work in pairs.</a:t>
            </a:r>
          </a:p>
        </p:txBody>
      </p:sp>
      <p:sp>
        <p:nvSpPr>
          <p:cNvPr id="3" name="Text Box 2"/>
          <p:cNvSpPr txBox="1"/>
          <p:nvPr/>
        </p:nvSpPr>
        <p:spPr>
          <a:xfrm>
            <a:off x="603250" y="2820035"/>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examples.</a:t>
            </a:r>
          </a:p>
        </p:txBody>
      </p:sp>
      <p:sp>
        <p:nvSpPr>
          <p:cNvPr id="5" name="Round Single Corner Rectangle 4"/>
          <p:cNvSpPr/>
          <p:nvPr/>
        </p:nvSpPr>
        <p:spPr>
          <a:xfrm>
            <a:off x="603250" y="3616325"/>
            <a:ext cx="11353800" cy="2982595"/>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4000" b="1" i="1" dirty="0">
                <a:solidFill>
                  <a:schemeClr val="tx1"/>
                </a:solidFill>
                <a:latin typeface="Calibri" panose="020F0502020204030204" pitchFamily="34" charset="0"/>
                <a:cs typeface="Calibri" panose="020F0502020204030204" pitchFamily="34" charset="0"/>
                <a:sym typeface="+mn-ea"/>
              </a:rPr>
              <a:t>Examples:</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A: </a:t>
            </a:r>
            <a:r>
              <a:rPr lang="en-US" sz="4000" dirty="0">
                <a:solidFill>
                  <a:srgbClr val="231F20"/>
                </a:solidFill>
                <a:latin typeface="Calibri" panose="020F0502020204030204" pitchFamily="34" charset="0"/>
                <a:cs typeface="Calibri" panose="020F0502020204030204" pitchFamily="34" charset="0"/>
                <a:sym typeface="+mn-ea"/>
              </a:rPr>
              <a:t>What festival(s) does your family celebrate every year? </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B: </a:t>
            </a:r>
            <a:r>
              <a:rPr lang="en-US" sz="4000" dirty="0">
                <a:solidFill>
                  <a:srgbClr val="231F20"/>
                </a:solidFill>
                <a:latin typeface="Calibri" panose="020F0502020204030204" pitchFamily="34" charset="0"/>
                <a:cs typeface="Calibri" panose="020F0502020204030204" pitchFamily="34" charset="0"/>
                <a:sym typeface="+mn-ea"/>
              </a:rPr>
              <a:t>We celebrate Hung Kings’ Temple Festival.</a:t>
            </a:r>
            <a:endParaRPr lang="en-US" sz="4000" b="0" dirty="0">
              <a:solidFill>
                <a:srgbClr val="231F20"/>
              </a:solidFill>
              <a:latin typeface="Calibri" panose="020F0502020204030204" pitchFamily="34" charset="0"/>
              <a:cs typeface="Calibri" panose="020F0502020204030204" pitchFamily="34" charset="0"/>
            </a:endParaRPr>
          </a:p>
          <a:p>
            <a:pPr algn="just"/>
            <a:endParaRPr lang="en-US"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399590" y="2650209"/>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cues.</a:t>
            </a:r>
          </a:p>
        </p:txBody>
      </p:sp>
      <p:sp>
        <p:nvSpPr>
          <p:cNvPr id="2" name="Text Box 1"/>
          <p:cNvSpPr txBox="1"/>
          <p:nvPr/>
        </p:nvSpPr>
        <p:spPr>
          <a:xfrm>
            <a:off x="399590" y="3457709"/>
            <a:ext cx="11669875" cy="2554545"/>
          </a:xfrm>
          <a:prstGeom prst="rect">
            <a:avLst/>
          </a:prstGeom>
          <a:noFill/>
          <a:ln w="9525">
            <a:noFill/>
          </a:ln>
        </p:spPr>
        <p:txBody>
          <a:bodyPr wrap="square">
            <a:spAutoFit/>
          </a:bodyPr>
          <a:lstStyle/>
          <a:p>
            <a:pPr marL="635" indent="-635"/>
            <a:r>
              <a:rPr lang="en-US" sz="4000" b="0" dirty="0">
                <a:latin typeface="Calibri" panose="020F0502020204030204" pitchFamily="34" charset="0"/>
                <a:cs typeface="Calibri" panose="020F0502020204030204" pitchFamily="34" charset="0"/>
              </a:rPr>
              <a:t>- Work in groups, taking turns to choose one of the things in</a:t>
            </a:r>
            <a:r>
              <a:rPr lang="en-US" sz="4000" b="1" dirty="0">
                <a:latin typeface="Calibri" panose="020F0502020204030204" pitchFamily="34" charset="0"/>
                <a:cs typeface="Calibri" panose="020F0502020204030204" pitchFamily="34" charset="0"/>
              </a:rPr>
              <a:t> 3 </a:t>
            </a:r>
            <a:r>
              <a:rPr lang="en-US" sz="4000" b="0" dirty="0">
                <a:latin typeface="Calibri" panose="020F0502020204030204" pitchFamily="34" charset="0"/>
                <a:cs typeface="Calibri" panose="020F0502020204030204" pitchFamily="34" charset="0"/>
              </a:rPr>
              <a:t>and talk about what your families do to preserve your family traditions, for example celebrating family members’ birthdays.</a:t>
            </a:r>
          </a:p>
        </p:txBody>
      </p:sp>
      <p:sp>
        <p:nvSpPr>
          <p:cNvPr id="6" name="Text Box 5"/>
          <p:cNvSpPr txBox="1"/>
          <p:nvPr/>
        </p:nvSpPr>
        <p:spPr>
          <a:xfrm>
            <a:off x="487045" y="-3220720"/>
            <a:ext cx="11123295" cy="3169285"/>
          </a:xfrm>
          <a:prstGeom prst="rect">
            <a:avLst/>
          </a:prstGeom>
          <a:solidFill>
            <a:srgbClr val="3AA6B9"/>
          </a:solidFill>
          <a:ln w="9525">
            <a:noFill/>
          </a:ln>
        </p:spPr>
        <p:txBody>
          <a:bodyPr wrap="square">
            <a:spAutoFit/>
          </a:bodyPr>
          <a:lstStyle/>
          <a:p>
            <a:pPr marL="635" indent="-635" algn="just"/>
            <a:r>
              <a:rPr lang="en-US" sz="4000" b="1">
                <a:solidFill>
                  <a:schemeClr val="bg1"/>
                </a:solidFill>
                <a:latin typeface="Calibri" panose="020F0502020204030204" pitchFamily="34" charset="0"/>
                <a:cs typeface="Calibri" panose="020F0502020204030204" pitchFamily="34" charset="0"/>
              </a:rPr>
              <a:t>Cues:</a:t>
            </a:r>
          </a:p>
          <a:p>
            <a:pPr marL="635" indent="-635" algn="just"/>
            <a:r>
              <a:rPr lang="en-US" sz="4000" b="0">
                <a:solidFill>
                  <a:schemeClr val="bg1"/>
                </a:solidFill>
                <a:latin typeface="Calibri" panose="020F0502020204030204" pitchFamily="34" charset="0"/>
                <a:cs typeface="Calibri" panose="020F0502020204030204" pitchFamily="34" charset="0"/>
              </a:rPr>
              <a:t>You can begin your talk like this: </a:t>
            </a:r>
          </a:p>
          <a:p>
            <a:pPr marL="635" indent="-635" algn="just"/>
            <a:r>
              <a:rPr lang="en-US" sz="40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8"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2" grpId="0"/>
      <p:bldP spid="2" grpId="1"/>
      <p:bldP spid="6" grpId="0" bldLvl="0" animBg="1"/>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66750" y="2929430"/>
            <a:ext cx="11123295" cy="2554545"/>
          </a:xfrm>
          <a:prstGeom prst="rect">
            <a:avLst/>
          </a:prstGeom>
          <a:solidFill>
            <a:srgbClr val="3AA6B9"/>
          </a:solidFill>
          <a:ln w="9525">
            <a:noFill/>
          </a:ln>
        </p:spPr>
        <p:txBody>
          <a:bodyPr wrap="square">
            <a:spAutoFit/>
          </a:bodyPr>
          <a:lstStyle/>
          <a:p>
            <a:pPr marL="635" indent="-635" algn="just"/>
            <a:r>
              <a:rPr lang="en-US" sz="4000" b="1" dirty="0">
                <a:solidFill>
                  <a:schemeClr val="bg1"/>
                </a:solidFill>
                <a:latin typeface="Calibri" panose="020F0502020204030204" pitchFamily="34" charset="0"/>
                <a:cs typeface="Calibri" panose="020F0502020204030204" pitchFamily="34" charset="0"/>
              </a:rPr>
              <a:t>You can begin your talk like this: </a:t>
            </a:r>
            <a:endParaRPr lang="en-US" sz="4000" b="1" i="1" dirty="0">
              <a:solidFill>
                <a:schemeClr val="bg1"/>
              </a:solidFill>
              <a:latin typeface="Calibri" panose="020F0502020204030204" pitchFamily="34" charset="0"/>
              <a:cs typeface="Calibri" panose="020F0502020204030204" pitchFamily="34" charset="0"/>
            </a:endParaRPr>
          </a:p>
          <a:p>
            <a:pPr marL="635" indent="-635"/>
            <a:r>
              <a:rPr lang="en-US" sz="4000" b="0" i="1"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6"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7" name="Text Box 6"/>
          <p:cNvSpPr txBox="1"/>
          <p:nvPr/>
        </p:nvSpPr>
        <p:spPr>
          <a:xfrm>
            <a:off x="666750" y="7192645"/>
            <a:ext cx="11123295" cy="4399915"/>
          </a:xfrm>
          <a:prstGeom prst="rect">
            <a:avLst/>
          </a:prstGeom>
          <a:solidFill>
            <a:srgbClr val="3AA6B9"/>
          </a:solidFill>
          <a:ln w="9525">
            <a:noFill/>
          </a:ln>
        </p:spPr>
        <p:txBody>
          <a:bodyPr wrap="square">
            <a:spAutoFit/>
          </a:bodyPr>
          <a:lstStyle/>
          <a:p>
            <a:pPr marL="635" indent="-635" algn="just"/>
            <a:r>
              <a:rPr lang="en-US" sz="3500" b="1">
                <a:solidFill>
                  <a:schemeClr val="bg1"/>
                </a:solidFill>
                <a:latin typeface="Calibri" panose="020F0502020204030204" pitchFamily="34" charset="0"/>
                <a:cs typeface="Calibri" panose="020F0502020204030204" pitchFamily="34" charset="0"/>
              </a:rPr>
              <a:t>Sample Answers:</a:t>
            </a:r>
            <a:endParaRPr lang="en-US" sz="3500" b="0">
              <a:solidFill>
                <a:schemeClr val="bg1"/>
              </a:solidFill>
              <a:latin typeface="Calibri" panose="020F0502020204030204" pitchFamily="34" charset="0"/>
              <a:cs typeface="Calibri" panose="020F0502020204030204" pitchFamily="34" charset="0"/>
            </a:endParaRPr>
          </a:p>
          <a:p>
            <a:pPr marL="635" indent="-635" algn="just"/>
            <a:r>
              <a:rPr lang="en-US" sz="35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4" name="TextBox 3">
            <a:extLst>
              <a:ext uri="{FF2B5EF4-FFF2-40B4-BE49-F238E27FC236}">
                <a16:creationId xmlns:a16="http://schemas.microsoft.com/office/drawing/2014/main" id="{5619B181-6911-98E9-0B21-D9229B7AACAE}"/>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31605" y="2661507"/>
            <a:ext cx="11123295" cy="4154984"/>
          </a:xfrm>
          <a:prstGeom prst="rect">
            <a:avLst/>
          </a:prstGeom>
          <a:solidFill>
            <a:srgbClr val="3AA6B9"/>
          </a:solidFill>
          <a:ln w="9525">
            <a:noFill/>
          </a:ln>
        </p:spPr>
        <p:txBody>
          <a:bodyPr wrap="square">
            <a:spAutoFit/>
          </a:bodyPr>
          <a:lstStyle/>
          <a:p>
            <a:pPr marL="635" indent="-635" algn="just"/>
            <a:r>
              <a:rPr lang="en-US" sz="3300" b="1" dirty="0">
                <a:solidFill>
                  <a:schemeClr val="bg1"/>
                </a:solidFill>
                <a:latin typeface="Calibri" panose="020F0502020204030204" pitchFamily="34" charset="0"/>
                <a:cs typeface="Calibri" panose="020F0502020204030204" pitchFamily="34" charset="0"/>
              </a:rPr>
              <a:t>Sample Answers:</a:t>
            </a:r>
            <a:endParaRPr lang="en-US" sz="3300" b="0" dirty="0">
              <a:solidFill>
                <a:schemeClr val="bg1"/>
              </a:solidFill>
              <a:latin typeface="Calibri" panose="020F0502020204030204" pitchFamily="34" charset="0"/>
              <a:cs typeface="Calibri" panose="020F0502020204030204" pitchFamily="34" charset="0"/>
            </a:endParaRPr>
          </a:p>
          <a:p>
            <a:pPr marL="635" indent="-635" algn="just"/>
            <a:r>
              <a:rPr lang="en-US" sz="3300" b="0"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2" name="TextBox 1">
            <a:extLst>
              <a:ext uri="{FF2B5EF4-FFF2-40B4-BE49-F238E27FC236}">
                <a16:creationId xmlns:a16="http://schemas.microsoft.com/office/drawing/2014/main" id="{1710E67A-9B8D-4042-0A95-23C0B7602A42}"/>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4F30-C892-AA72-3D9E-72ECC9A71042}"/>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8C20295E-2977-7672-0870-C686C9F3EFB7}"/>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1DF819F5-C42E-0F3B-6ACC-EEB55ADE61F0}"/>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9592AA0-6F53-B062-6B32-18863DED7E9E}"/>
              </a:ext>
            </a:extLst>
          </p:cNvPr>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9D93A831-1426-D1DA-BEFB-99AB523C24D7}"/>
              </a:ext>
            </a:extLst>
          </p:cNvPr>
          <p:cNvSpPr/>
          <p:nvPr/>
        </p:nvSpPr>
        <p:spPr>
          <a:xfrm>
            <a:off x="2089706" y="2232660"/>
            <a:ext cx="247142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a:extLst>
              <a:ext uri="{FF2B5EF4-FFF2-40B4-BE49-F238E27FC236}">
                <a16:creationId xmlns:a16="http://schemas.microsoft.com/office/drawing/2014/main" id="{CD32694C-1101-AEA8-F7AB-C79ABAC003CD}"/>
              </a:ext>
            </a:extLst>
          </p:cNvPr>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a:extLst>
              <a:ext uri="{FF2B5EF4-FFF2-40B4-BE49-F238E27FC236}">
                <a16:creationId xmlns:a16="http://schemas.microsoft.com/office/drawing/2014/main" id="{AFDE4DE5-515F-DA3F-1597-871D907477FB}"/>
              </a:ext>
            </a:extLst>
          </p:cNvPr>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a:extLst>
              <a:ext uri="{FF2B5EF4-FFF2-40B4-BE49-F238E27FC236}">
                <a16:creationId xmlns:a16="http://schemas.microsoft.com/office/drawing/2014/main" id="{1212C8D8-AB66-834D-CC44-2303359097AA}"/>
              </a:ext>
            </a:extLst>
          </p:cNvPr>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A9FB496C-C320-4EFE-CC9A-6A235BBB1E3B}"/>
              </a:ext>
            </a:extLst>
          </p:cNvPr>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991CC330-CF51-7EA0-19F0-2E57748178A5}"/>
              </a:ext>
            </a:extLst>
          </p:cNvPr>
          <p:cNvCxnSpPr>
            <a:cxnSpLocks/>
            <a:stCxn id="16" idx="3"/>
            <a:endCxn id="17" idx="0"/>
          </p:cNvCxnSpPr>
          <p:nvPr/>
        </p:nvCxnSpPr>
        <p:spPr>
          <a:xfrm>
            <a:off x="2278935" y="1409153"/>
            <a:ext cx="1046481"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88A726EB-5ABF-0A9A-EF6B-ECCAB8C10F70}"/>
              </a:ext>
            </a:extLst>
          </p:cNvPr>
          <p:cNvCxnSpPr>
            <a:cxnSpLocks/>
            <a:stCxn id="17" idx="1"/>
            <a:endCxn id="18" idx="0"/>
          </p:cNvCxnSpPr>
          <p:nvPr/>
        </p:nvCxnSpPr>
        <p:spPr>
          <a:xfrm rot="10800000" flipV="1">
            <a:off x="1582072" y="2541588"/>
            <a:ext cx="507634" cy="121253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BD521B59-CFE2-5A55-9051-A1364E2DD37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4292073B-1E32-EA0F-0CBC-D849AC1B8656}"/>
              </a:ext>
            </a:extLst>
          </p:cNvPr>
          <p:cNvSpPr/>
          <p:nvPr/>
        </p:nvSpPr>
        <p:spPr>
          <a:xfrm>
            <a:off x="272521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6BE2F61B-F727-F059-0A9E-3E68FDE373DE}"/>
              </a:ext>
            </a:extLst>
          </p:cNvPr>
          <p:cNvCxnSpPr>
            <a:stCxn id="18" idx="3"/>
            <a:endCxn id="27" idx="0"/>
          </p:cNvCxnSpPr>
          <p:nvPr/>
        </p:nvCxnSpPr>
        <p:spPr>
          <a:xfrm>
            <a:off x="299521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FCA59F8D-528A-4092-879E-01CBB5DDA11E}"/>
              </a:ext>
            </a:extLst>
          </p:cNvPr>
          <p:cNvSpPr/>
          <p:nvPr/>
        </p:nvSpPr>
        <p:spPr>
          <a:xfrm>
            <a:off x="5267959" y="5642051"/>
            <a:ext cx="6845381"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A34E2F58-B0B5-B812-7CAF-218DEBFB1AC9}"/>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BF78CFF-5EF5-0FC5-79D3-23C5EA57FC89}"/>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a:extLst>
              <a:ext uri="{FF2B5EF4-FFF2-40B4-BE49-F238E27FC236}">
                <a16:creationId xmlns:a16="http://schemas.microsoft.com/office/drawing/2014/main" id="{A2C9A5D0-A869-C55A-546A-E1C6B835CC9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5BBB560-555B-C8E7-8148-E0F6AEEAEC3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AF2A60E-F246-0446-9542-11FC74F239E7}"/>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49FADFB-9702-99E3-FD54-2389473C936A}"/>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0CDC6939-F8D8-1E1F-3DE8-F0C3F8FC371F}"/>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52FE259D-3442-B57E-9359-655DE74607DB}"/>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80E7E00A-7117-D60C-3E8D-95C1006A724B}"/>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300B5CBC-ADA2-2940-C456-875971AEBAEC}"/>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283BCF6A-8566-C095-F1F7-ECAC934565BB}"/>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0003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2499467"/>
          </a:xfrm>
          <a:prstGeom prst="rect">
            <a:avLst/>
          </a:prstGeom>
          <a:noFill/>
        </p:spPr>
        <p:txBody>
          <a:bodyPr wrap="square" rtlCol="0">
            <a:spAutoFit/>
          </a:bodyPr>
          <a:lstStyle/>
          <a:p>
            <a:pPr>
              <a:lnSpc>
                <a:spcPct val="150000"/>
              </a:lnSpc>
            </a:pPr>
            <a:r>
              <a:rPr lang="en-US" sz="3600" dirty="0"/>
              <a:t>- Do exercises in the workbook.</a:t>
            </a:r>
          </a:p>
          <a:p>
            <a:pPr>
              <a:lnSpc>
                <a:spcPct val="150000"/>
              </a:lnSpc>
            </a:pPr>
            <a:r>
              <a:rPr lang="en-US" sz="3600"/>
              <a:t>- Prepare: Skills 1</a:t>
            </a:r>
          </a:p>
          <a:p>
            <a:pPr>
              <a:lnSpc>
                <a:spcPct val="150000"/>
              </a:lnSpc>
            </a:pP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08970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27893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207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72521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9521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267959" y="5642051"/>
            <a:ext cx="6845381"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194945" y="1075690"/>
            <a:ext cx="7990205" cy="1353820"/>
          </a:xfrm>
          <a:prstGeom prst="rect">
            <a:avLst/>
          </a:prstGeom>
          <a:noFill/>
        </p:spPr>
        <p:txBody>
          <a:bodyPr wrap="square">
            <a:noAutofit/>
          </a:bodyPr>
          <a:lstStyle/>
          <a:p>
            <a:pPr>
              <a:lnSpc>
                <a:spcPct val="200000"/>
              </a:lnSpc>
            </a:pPr>
            <a:r>
              <a:rPr lang="en-US" sz="4000" dirty="0"/>
              <a:t>- Make sentences about yourself;</a:t>
            </a:r>
          </a:p>
        </p:txBody>
      </p:sp>
      <p:sp>
        <p:nvSpPr>
          <p:cNvPr id="4" name="TextBox 20"/>
          <p:cNvSpPr txBox="1"/>
          <p:nvPr/>
        </p:nvSpPr>
        <p:spPr>
          <a:xfrm>
            <a:off x="220345" y="2319020"/>
            <a:ext cx="12590145" cy="1353820"/>
          </a:xfrm>
          <a:prstGeom prst="rect">
            <a:avLst/>
          </a:prstGeom>
          <a:noFill/>
        </p:spPr>
        <p:txBody>
          <a:bodyPr wrap="square">
            <a:noAutofit/>
          </a:bodyPr>
          <a:lstStyle/>
          <a:p>
            <a:pPr>
              <a:lnSpc>
                <a:spcPct val="100000"/>
              </a:lnSpc>
            </a:pPr>
            <a:r>
              <a:rPr lang="en-US" sz="4000" dirty="0"/>
              <a:t>- Talk about how their families keeps their traditions alive.</a:t>
            </a:r>
          </a:p>
        </p:txBody>
      </p:sp>
      <p:sp>
        <p:nvSpPr>
          <p:cNvPr id="6" name="TextBox 20"/>
          <p:cNvSpPr txBox="1"/>
          <p:nvPr/>
        </p:nvSpPr>
        <p:spPr>
          <a:xfrm>
            <a:off x="901065" y="3456305"/>
            <a:ext cx="10545445" cy="1353820"/>
          </a:xfrm>
          <a:prstGeom prst="rect">
            <a:avLst/>
          </a:prstGeom>
          <a:noFill/>
        </p:spPr>
        <p:txBody>
          <a:bodyPr wrap="square">
            <a:noAutofit/>
          </a:bodyPr>
          <a:lstStyle/>
          <a:p>
            <a:pPr>
              <a:lnSpc>
                <a:spcPct val="100000"/>
              </a:lnSpc>
            </a:pPr>
            <a:r>
              <a:rPr lang="en-US" sz="4000" b="1" dirty="0"/>
              <a:t>Questions:</a:t>
            </a:r>
          </a:p>
          <a:p>
            <a:pPr>
              <a:lnSpc>
                <a:spcPct val="100000"/>
              </a:lnSpc>
            </a:pPr>
            <a:r>
              <a:rPr lang="en-US" sz="4000" b="1" dirty="0"/>
              <a:t>-</a:t>
            </a:r>
            <a:r>
              <a:rPr lang="en-US" sz="4000" dirty="0"/>
              <a:t> </a:t>
            </a:r>
            <a:r>
              <a:rPr lang="en-US" sz="4000" i="1" dirty="0"/>
              <a:t>How do your family keep your traditions alive?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487067" y="1809999"/>
            <a:ext cx="11083290"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There are some pieces of paper in bag / hat / box.</a:t>
            </a:r>
          </a:p>
        </p:txBody>
      </p:sp>
      <p:sp>
        <p:nvSpPr>
          <p:cNvPr id="8" name="TextBox 20"/>
          <p:cNvSpPr txBox="1"/>
          <p:nvPr/>
        </p:nvSpPr>
        <p:spPr>
          <a:xfrm>
            <a:off x="487068" y="2398395"/>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487067" y="3704590"/>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tổ tiên</a:t>
            </a:r>
          </a:p>
        </p:txBody>
      </p:sp>
      <p:sp>
        <p:nvSpPr>
          <p:cNvPr id="2" name="Rectangle 1"/>
          <p:cNvSpPr/>
          <p:nvPr/>
        </p:nvSpPr>
        <p:spPr>
          <a:xfrm>
            <a:off x="1671593" y="3082855"/>
            <a:ext cx="32346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ænsestər</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dirty="0">
                <a:solidFill>
                  <a:srgbClr val="000000"/>
                </a:solidFill>
                <a:latin typeface="Times New Roman" panose="02020603050405020304" pitchFamily="18" charset="0"/>
              </a:rPr>
              <a:t>a</a:t>
            </a:r>
            <a:r>
              <a:rPr lang="en-US" sz="3600" b="0" dirty="0">
                <a:solidFill>
                  <a:srgbClr val="000000"/>
                </a:solidFill>
                <a:latin typeface="Times New Roman" panose="02020603050405020304" pitchFamily="18" charset="0"/>
              </a:rPr>
              <a:t>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35330" y="3000375"/>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dirty="0"/>
              <a:t>Ex:</a:t>
            </a:r>
            <a:r>
              <a:rPr lang="en-US" sz="4000" b="1" dirty="0"/>
              <a:t> </a:t>
            </a:r>
            <a:r>
              <a:rPr lang="en-US" sz="4000" dirty="0"/>
              <a:t>There were portraits of his </a:t>
            </a:r>
            <a:r>
              <a:rPr lang="en-US" sz="4000" b="1" dirty="0"/>
              <a:t>ancestors </a:t>
            </a:r>
            <a:r>
              <a:rPr lang="en-US" sz="4000" dirty="0"/>
              <a:t>on the walls of the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t>lòng</a:t>
            </a:r>
            <a:r>
              <a:rPr lang="en-US" sz="4800" dirty="0"/>
              <a:t> </a:t>
            </a:r>
            <a:r>
              <a:rPr lang="en-US" sz="4800" dirty="0" err="1"/>
              <a:t>biết</a:t>
            </a:r>
            <a:r>
              <a:rPr lang="en-US" sz="4800" dirty="0"/>
              <a:t> </a:t>
            </a:r>
            <a:r>
              <a:rPr lang="en-US" sz="4800" dirty="0" err="1"/>
              <a:t>ơn</a:t>
            </a:r>
            <a:endParaRPr lang="en-US" sz="4800" dirty="0"/>
          </a:p>
        </p:txBody>
      </p:sp>
      <p:sp>
        <p:nvSpPr>
          <p:cNvPr id="2" name="Rectangle 1"/>
          <p:cNvSpPr/>
          <p:nvPr/>
        </p:nvSpPr>
        <p:spPr>
          <a:xfrm>
            <a:off x="1608081" y="3082855"/>
            <a:ext cx="3361690"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ɡrætɪtuːd</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6981825" y="2411730"/>
            <a:ext cx="3780790" cy="3780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TotalTime>
  <Words>1812</Words>
  <Application>Microsoft Macintosh PowerPoint</Application>
  <PresentationFormat>Widescreen</PresentationFormat>
  <Paragraphs>221</Paragraphs>
  <Slides>25</Slides>
  <Notes>19</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(Body)</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Microsoft Office User</cp:lastModifiedBy>
  <cp:revision>303</cp:revision>
  <dcterms:created xsi:type="dcterms:W3CDTF">2020-12-09T02:04:00Z</dcterms:created>
  <dcterms:modified xsi:type="dcterms:W3CDTF">2025-01-05T04:34:10Z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