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4" r:id="rId2"/>
  </p:sldMasterIdLst>
  <p:sldIdLst>
    <p:sldId id="256" r:id="rId3"/>
    <p:sldId id="260" r:id="rId4"/>
    <p:sldId id="258" r:id="rId5"/>
    <p:sldId id="263" r:id="rId6"/>
    <p:sldId id="257" r:id="rId7"/>
    <p:sldId id="259" r:id="rId8"/>
    <p:sldId id="264" r:id="rId9"/>
    <p:sldId id="265" r:id="rId10"/>
    <p:sldId id="266" r:id="rId11"/>
  </p:sldIdLst>
  <p:sldSz cx="12192000" cy="6858000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Calibri Light" pitchFamily="34" charset="0"/>
      <p:regular r:id="rId16"/>
      <p:italic r:id="rId17"/>
    </p:embeddedFont>
    <p:embeddedFont>
      <p:font typeface="#9Slide07 HoneyCream" charset="0"/>
      <p:regular r:id="rId18"/>
    </p:embeddedFont>
    <p:embeddedFont>
      <p:font typeface="Cambria Math" pitchFamily="18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3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957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7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86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46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32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56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40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6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9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56515" y="5367972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0" name="椭圆 27"/>
          <p:cNvSpPr/>
          <p:nvPr userDrawn="1"/>
        </p:nvSpPr>
        <p:spPr>
          <a:xfrm flipV="1">
            <a:off x="9982200" y="-1908810"/>
            <a:ext cx="3817620" cy="3817620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" name="椭圆 5"/>
          <p:cNvSpPr/>
          <p:nvPr userDrawn="1"/>
        </p:nvSpPr>
        <p:spPr>
          <a:xfrm>
            <a:off x="-2129770" y="-2786199"/>
            <a:ext cx="4981575" cy="4981575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2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275"/>
            <a:ext cx="2125345" cy="1367790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21035" y="4710430"/>
            <a:ext cx="1427480" cy="1859280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370094" y="5765142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6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1"/>
          <p:cNvSpPr/>
          <p:nvPr userDrawn="1"/>
        </p:nvSpPr>
        <p:spPr>
          <a:xfrm rot="15898521">
            <a:off x="3758686" y="-6556744"/>
            <a:ext cx="5230176" cy="13716197"/>
          </a:xfrm>
          <a:prstGeom prst="parallelogram">
            <a:avLst>
              <a:gd name="adj" fmla="val 17813"/>
            </a:avLst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33000"/>
                </a:srgbClr>
              </a:gs>
            </a:gsLst>
            <a:lin ang="16200000" scaled="0"/>
          </a:gradFill>
          <a:ln>
            <a:gradFill>
              <a:gsLst>
                <a:gs pos="6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0">
                  <a:srgbClr val="BE3A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570210" y="5166641"/>
            <a:ext cx="1427480" cy="1859280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7625399" y="5322349"/>
            <a:ext cx="4566601" cy="15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9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02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97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2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9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29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21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tags" Target="../tags/tag3.xml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tags" Target="../tags/tag2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6.xml"/><Relationship Id="rId7" Type="http://schemas.openxmlformats.org/officeDocument/2006/relationships/image" Target="../media/image2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5" y="1316304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xmlns="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385DD8-CA7B-0241-04A3-B85A4A6ADB9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73967" y="776381"/>
            <a:ext cx="9445443" cy="436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5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93" y="5994998"/>
            <a:ext cx="12278215" cy="866585"/>
          </a:xfrm>
          <a:prstGeom prst="rect">
            <a:avLst/>
          </a:prstGeom>
        </p:spPr>
      </p:pic>
      <p:sp>
        <p:nvSpPr>
          <p:cNvPr id="3" name="任意多边形: 形状 13"/>
          <p:cNvSpPr/>
          <p:nvPr/>
        </p:nvSpPr>
        <p:spPr>
          <a:xfrm>
            <a:off x="-8860" y="2"/>
            <a:ext cx="12231200" cy="6857999"/>
          </a:xfrm>
          <a:custGeom>
            <a:avLst/>
            <a:gdLst>
              <a:gd name="connsiteX0" fmla="*/ 10367226 w 12231200"/>
              <a:gd name="connsiteY0" fmla="*/ 0 h 6857999"/>
              <a:gd name="connsiteX1" fmla="*/ 12231200 w 12231200"/>
              <a:gd name="connsiteY1" fmla="*/ 0 h 6857999"/>
              <a:gd name="connsiteX2" fmla="*/ 12231200 w 12231200"/>
              <a:gd name="connsiteY2" fmla="*/ 6857999 h 6857999"/>
              <a:gd name="connsiteX3" fmla="*/ 10839914 w 12231200"/>
              <a:gd name="connsiteY3" fmla="*/ 6857999 h 6857999"/>
              <a:gd name="connsiteX4" fmla="*/ 10954751 w 12231200"/>
              <a:gd name="connsiteY4" fmla="*/ 6678871 h 6857999"/>
              <a:gd name="connsiteX5" fmla="*/ 11775744 w 12231200"/>
              <a:gd name="connsiteY5" fmla="*/ 3738311 h 6857999"/>
              <a:gd name="connsiteX6" fmla="*/ 10480790 w 12231200"/>
              <a:gd name="connsiteY6" fmla="*/ 131102 h 6857999"/>
              <a:gd name="connsiteX7" fmla="*/ 0 w 12231200"/>
              <a:gd name="connsiteY7" fmla="*/ 0 h 6857999"/>
              <a:gd name="connsiteX8" fmla="*/ 1842495 w 12231200"/>
              <a:gd name="connsiteY8" fmla="*/ 0 h 6857999"/>
              <a:gd name="connsiteX9" fmla="*/ 1728931 w 12231200"/>
              <a:gd name="connsiteY9" fmla="*/ 131102 h 6857999"/>
              <a:gd name="connsiteX10" fmla="*/ 433976 w 12231200"/>
              <a:gd name="connsiteY10" fmla="*/ 3738311 h 6857999"/>
              <a:gd name="connsiteX11" fmla="*/ 1254969 w 12231200"/>
              <a:gd name="connsiteY11" fmla="*/ 6678871 h 6857999"/>
              <a:gd name="connsiteX12" fmla="*/ 1369807 w 12231200"/>
              <a:gd name="connsiteY12" fmla="*/ 6857999 h 6857999"/>
              <a:gd name="connsiteX13" fmla="*/ 0 w 122312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31200" h="6857999">
                <a:moveTo>
                  <a:pt x="10367226" y="0"/>
                </a:moveTo>
                <a:lnTo>
                  <a:pt x="12231200" y="0"/>
                </a:lnTo>
                <a:lnTo>
                  <a:pt x="12231200" y="6857999"/>
                </a:lnTo>
                <a:lnTo>
                  <a:pt x="10839914" y="6857999"/>
                </a:lnTo>
                <a:lnTo>
                  <a:pt x="10954751" y="6678871"/>
                </a:lnTo>
                <a:cubicBezTo>
                  <a:pt x="11475732" y="5821451"/>
                  <a:pt x="11775744" y="4814917"/>
                  <a:pt x="11775744" y="3738311"/>
                </a:cubicBezTo>
                <a:cubicBezTo>
                  <a:pt x="11775744" y="2368086"/>
                  <a:pt x="11289775" y="1111365"/>
                  <a:pt x="10480790" y="131102"/>
                </a:cubicBezTo>
                <a:close/>
                <a:moveTo>
                  <a:pt x="0" y="0"/>
                </a:moveTo>
                <a:lnTo>
                  <a:pt x="1842495" y="0"/>
                </a:lnTo>
                <a:lnTo>
                  <a:pt x="1728931" y="131102"/>
                </a:lnTo>
                <a:cubicBezTo>
                  <a:pt x="919946" y="1111365"/>
                  <a:pt x="433976" y="2368086"/>
                  <a:pt x="433976" y="3738311"/>
                </a:cubicBezTo>
                <a:cubicBezTo>
                  <a:pt x="433976" y="4814917"/>
                  <a:pt x="733989" y="5821451"/>
                  <a:pt x="1254969" y="6678871"/>
                </a:cubicBezTo>
                <a:lnTo>
                  <a:pt x="136980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9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275"/>
            <a:ext cx="2125345" cy="136779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732643" y="5450439"/>
            <a:ext cx="1427480" cy="1859280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86061" y="5770350"/>
            <a:ext cx="3224212" cy="1092857"/>
          </a:xfrm>
          <a:prstGeom prst="rect">
            <a:avLst/>
          </a:prstGeom>
        </p:spPr>
      </p:pic>
      <p:pic>
        <p:nvPicPr>
          <p:cNvPr id="9" name="Picture 4" descr="SaiGon75 Homepage">
            <a:extLst>
              <a:ext uri="{FF2B5EF4-FFF2-40B4-BE49-F238E27FC236}">
                <a16:creationId xmlns:a16="http://schemas.microsoft.com/office/drawing/2014/main" xmlns="" id="{16CB85EC-F3D2-4433-AC06-AE9DFDA51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67" y="4284450"/>
            <a:ext cx="2292358" cy="258561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4162" y="334110"/>
            <a:ext cx="6664271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>
                <a:solidFill>
                  <a:srgbClr val="FF0000"/>
                </a:solidFill>
                <a:latin typeface="UTM Futura Extra" panose="02040603050506020204" pitchFamily="18" charset="0"/>
              </a:rPr>
              <a:t>Yêu cầu cần đạt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7798" y="1117523"/>
            <a:ext cx="101978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C00000"/>
                </a:solidFill>
                <a:latin typeface="UTM Avo" panose="02040603050506020204" pitchFamily="18" charset="0"/>
              </a:rPr>
              <a:t>*</a:t>
            </a:r>
            <a:r>
              <a:rPr 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Kiến thức, kĩ năng:</a:t>
            </a:r>
            <a:endParaRPr lang="en-US" sz="320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3200">
                <a:solidFill>
                  <a:srgbClr val="C00000"/>
                </a:solidFill>
                <a:latin typeface="UTM Avo" panose="02040603050506020204" pitchFamily="18" charset="0"/>
              </a:rPr>
              <a:t>- Củng cố ý nghĩa của phép nhân; nhận biết thừa số, tích của phép nhân. </a:t>
            </a:r>
          </a:p>
          <a:p>
            <a:pPr algn="just"/>
            <a:r>
              <a:rPr lang="en-US" sz="3200">
                <a:solidFill>
                  <a:srgbClr val="C00000"/>
                </a:solidFill>
                <a:latin typeface="UTM Avo" panose="02040603050506020204" pitchFamily="18" charset="0"/>
              </a:rPr>
              <a:t>- Tính được tích khi biết các thừa số.</a:t>
            </a:r>
          </a:p>
          <a:p>
            <a:pPr algn="just"/>
            <a:r>
              <a:rPr lang="en-US" sz="3200">
                <a:solidFill>
                  <a:srgbClr val="C00000"/>
                </a:solidFill>
                <a:latin typeface="UTM Avo" panose="02040603050506020204" pitchFamily="18" charset="0"/>
              </a:rPr>
              <a:t>- Vận dụng so sánh hai số. Giải bài toán liên quan đến phép nhân. </a:t>
            </a:r>
          </a:p>
          <a:p>
            <a:pPr algn="just"/>
            <a:r>
              <a:rPr 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320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3200">
                <a:solidFill>
                  <a:srgbClr val="C00000"/>
                </a:solidFill>
                <a:latin typeface="UTM Avo" panose="02040603050506020204" pitchFamily="18" charset="0"/>
              </a:rPr>
              <a:t>- Phát triển năng lực tính toán, kĩ năng so sánh số.</a:t>
            </a:r>
          </a:p>
          <a:p>
            <a:pPr algn="just"/>
            <a:r>
              <a:rPr lang="en-US" sz="3200">
                <a:solidFill>
                  <a:srgbClr val="C00000"/>
                </a:solidFill>
                <a:latin typeface="UTM Avo" panose="02040603050506020204" pitchFamily="18" charset="0"/>
              </a:rPr>
              <a:t>- Phát triển kĩ năng hợp tác, rèn tính cẩn thận.</a:t>
            </a:r>
          </a:p>
        </p:txBody>
      </p:sp>
    </p:spTree>
    <p:extLst>
      <p:ext uri="{BB962C8B-B14F-4D97-AF65-F5344CB8AC3E}">
        <p14:creationId xmlns:p14="http://schemas.microsoft.com/office/powerpoint/2010/main" val="395451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9AA369-D3B1-42A4-BF94-3924CA7EBD14}"/>
              </a:ext>
            </a:extLst>
          </p:cNvPr>
          <p:cNvSpPr txBox="1"/>
          <p:nvPr/>
        </p:nvSpPr>
        <p:spPr>
          <a:xfrm>
            <a:off x="773595" y="590769"/>
            <a:ext cx="9448055" cy="3631763"/>
          </a:xfrm>
          <a:prstGeom prst="rect">
            <a:avLst/>
          </a:prstGeom>
          <a:noFill/>
          <a:effectLst>
            <a:outerShdw blurRad="444500" dist="50800" dir="5400000" sx="91000" sy="91000" algn="c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15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XUÂN</a:t>
            </a:r>
          </a:p>
          <a:p>
            <a:pPr algn="ctr"/>
            <a:r>
              <a:rPr lang="en-US" sz="115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DU KÍ</a:t>
            </a:r>
          </a:p>
        </p:txBody>
      </p:sp>
    </p:spTree>
    <p:extLst>
      <p:ext uri="{BB962C8B-B14F-4D97-AF65-F5344CB8AC3E}">
        <p14:creationId xmlns:p14="http://schemas.microsoft.com/office/powerpoint/2010/main" val="114230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9365" y="170455"/>
            <a:ext cx="10387584" cy="86340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 w="317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776968" y="484560"/>
            <a:ext cx="8779748" cy="590315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任意多边形: 形状 13"/>
          <p:cNvSpPr/>
          <p:nvPr/>
        </p:nvSpPr>
        <p:spPr>
          <a:xfrm rot="16200000">
            <a:off x="2371090" y="-2951480"/>
            <a:ext cx="7451725" cy="12192000"/>
          </a:xfrm>
          <a:custGeom>
            <a:avLst/>
            <a:gdLst>
              <a:gd name="connsiteX0" fmla="*/ 10367226 w 12231200"/>
              <a:gd name="connsiteY0" fmla="*/ 0 h 6857999"/>
              <a:gd name="connsiteX1" fmla="*/ 12231200 w 12231200"/>
              <a:gd name="connsiteY1" fmla="*/ 0 h 6857999"/>
              <a:gd name="connsiteX2" fmla="*/ 12231200 w 12231200"/>
              <a:gd name="connsiteY2" fmla="*/ 6857999 h 6857999"/>
              <a:gd name="connsiteX3" fmla="*/ 10839914 w 12231200"/>
              <a:gd name="connsiteY3" fmla="*/ 6857999 h 6857999"/>
              <a:gd name="connsiteX4" fmla="*/ 10954751 w 12231200"/>
              <a:gd name="connsiteY4" fmla="*/ 6678871 h 6857999"/>
              <a:gd name="connsiteX5" fmla="*/ 11775744 w 12231200"/>
              <a:gd name="connsiteY5" fmla="*/ 3738311 h 6857999"/>
              <a:gd name="connsiteX6" fmla="*/ 10480790 w 12231200"/>
              <a:gd name="connsiteY6" fmla="*/ 131102 h 6857999"/>
              <a:gd name="connsiteX7" fmla="*/ 0 w 12231200"/>
              <a:gd name="connsiteY7" fmla="*/ 0 h 6857999"/>
              <a:gd name="connsiteX8" fmla="*/ 1842495 w 12231200"/>
              <a:gd name="connsiteY8" fmla="*/ 0 h 6857999"/>
              <a:gd name="connsiteX9" fmla="*/ 1728931 w 12231200"/>
              <a:gd name="connsiteY9" fmla="*/ 131102 h 6857999"/>
              <a:gd name="connsiteX10" fmla="*/ 433976 w 12231200"/>
              <a:gd name="connsiteY10" fmla="*/ 3738311 h 6857999"/>
              <a:gd name="connsiteX11" fmla="*/ 1254969 w 12231200"/>
              <a:gd name="connsiteY11" fmla="*/ 6678871 h 6857999"/>
              <a:gd name="connsiteX12" fmla="*/ 1369807 w 12231200"/>
              <a:gd name="connsiteY12" fmla="*/ 6857999 h 6857999"/>
              <a:gd name="connsiteX13" fmla="*/ 0 w 122312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02" h="10800">
                <a:moveTo>
                  <a:pt x="0" y="0"/>
                </a:moveTo>
                <a:lnTo>
                  <a:pt x="2902" y="0"/>
                </a:lnTo>
                <a:lnTo>
                  <a:pt x="2723" y="206"/>
                </a:lnTo>
                <a:cubicBezTo>
                  <a:pt x="1449" y="1750"/>
                  <a:pt x="683" y="3729"/>
                  <a:pt x="683" y="5887"/>
                </a:cubicBezTo>
                <a:cubicBezTo>
                  <a:pt x="683" y="7583"/>
                  <a:pt x="1156" y="9168"/>
                  <a:pt x="1976" y="10518"/>
                </a:cubicBezTo>
                <a:lnTo>
                  <a:pt x="2157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>
                  <a:alpha val="0"/>
                </a:schemeClr>
              </a:gs>
              <a:gs pos="52000">
                <a:srgbClr val="FDB57E">
                  <a:alpha val="0"/>
                </a:srgbClr>
              </a:gs>
              <a:gs pos="100000">
                <a:srgbClr val="E68B54">
                  <a:alpha val="5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275"/>
            <a:ext cx="2125345" cy="1367790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778967" y="5464046"/>
            <a:ext cx="1427480" cy="18592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40420" y="5777355"/>
            <a:ext cx="3224212" cy="1092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356" l="0" r="91556">
                        <a14:foregroundMark x1="6667" y1="94492" x2="91556" y2="96356"/>
                        <a14:foregroundMark x1="36333" y1="5085" x2="55556" y2="5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17" y="4076054"/>
            <a:ext cx="2143061" cy="2809791"/>
          </a:xfrm>
          <a:prstGeom prst="rect">
            <a:avLst/>
          </a:prstGeom>
        </p:spPr>
      </p:pic>
      <p:sp>
        <p:nvSpPr>
          <p:cNvPr id="11" name="椭圆 13"/>
          <p:cNvSpPr/>
          <p:nvPr/>
        </p:nvSpPr>
        <p:spPr>
          <a:xfrm rot="7320000">
            <a:off x="10120360" y="4309428"/>
            <a:ext cx="2385695" cy="2385695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40000"/>
                </a:srgbClr>
              </a:gs>
            </a:gsLst>
            <a:lin ang="8100000" scaled="0"/>
          </a:gradFill>
          <a:ln>
            <a:gradFill>
              <a:gsLst>
                <a:gs pos="0">
                  <a:srgbClr val="BE3A12">
                    <a:alpha val="0"/>
                  </a:srgbClr>
                </a:gs>
                <a:gs pos="51000">
                  <a:srgbClr val="BE3A12">
                    <a:alpha val="67000"/>
                  </a:srgbClr>
                </a:gs>
                <a:gs pos="100000">
                  <a:srgbClr val="E68B54"/>
                </a:gs>
              </a:gsLst>
              <a:lin ang="108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9441" y="278990"/>
            <a:ext cx="670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UTM Avo" panose="02040603050506020204" pitchFamily="18" charset="0"/>
              </a:rPr>
              <a:t>Bài 1: Tìm tích, biết: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54717" y="3882504"/>
            <a:ext cx="6982213" cy="1191991"/>
            <a:chOff x="5771210" y="4954512"/>
            <a:chExt cx="6982213" cy="1191991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6124750" y="4954512"/>
              <a:ext cx="6628673" cy="646331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4 và 5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210" y="4999219"/>
              <a:ext cx="1147284" cy="114728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274576" y="2793497"/>
            <a:ext cx="6732954" cy="1218443"/>
            <a:chOff x="5889839" y="3415923"/>
            <a:chExt cx="6732954" cy="1218443"/>
          </a:xfrm>
        </p:grpSpPr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6124750" y="3415923"/>
              <a:ext cx="6498043" cy="646331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8 và 2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839" y="3448526"/>
              <a:ext cx="1046329" cy="118584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82913" y="1633428"/>
            <a:ext cx="6943921" cy="1024547"/>
            <a:chOff x="5548244" y="2021906"/>
            <a:chExt cx="6943921" cy="1024547"/>
          </a:xfrm>
        </p:grpSpPr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6124750" y="2021906"/>
              <a:ext cx="6367415" cy="830997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2 và 4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244" y="2058155"/>
              <a:ext cx="1153014" cy="988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069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9365" y="170455"/>
            <a:ext cx="10387584" cy="86340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 w="317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69441" y="278990"/>
            <a:ext cx="670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UTM Avo" panose="02040603050506020204" pitchFamily="18" charset="0"/>
              </a:rPr>
              <a:t>Bài 1: Tìm tích, biết: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82913" y="1633428"/>
            <a:ext cx="6943921" cy="1024547"/>
            <a:chOff x="5548244" y="2021906"/>
            <a:chExt cx="6943921" cy="1024547"/>
          </a:xfrm>
        </p:grpSpPr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6124750" y="2021906"/>
              <a:ext cx="6367415" cy="830997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2 và 4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244" y="2058155"/>
              <a:ext cx="1153014" cy="98829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03BE339-7EF7-4D32-BDF2-5D29A1C2CA12}"/>
              </a:ext>
            </a:extLst>
          </p:cNvPr>
          <p:cNvGrpSpPr/>
          <p:nvPr/>
        </p:nvGrpSpPr>
        <p:grpSpPr>
          <a:xfrm>
            <a:off x="1670167" y="3063996"/>
            <a:ext cx="7526084" cy="2477595"/>
            <a:chOff x="1313001" y="2225190"/>
            <a:chExt cx="4635500" cy="13543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A444C64-0253-4E25-ABEB-F506F52CF6EA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xmlns="" id="{45D353A4-F073-4146-9261-F7DCD0CC9556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354318" cy="9975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4000" b="1" dirty="0"/>
                    <a:t>Mẫu: 2 </a:t>
                  </a:r>
                  <a14:m>
                    <m:oMath xmlns:m="http://schemas.openxmlformats.org/officeDocument/2006/math">
                      <m:r>
                        <a:rPr lang="vi-VN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4000" b="1" dirty="0"/>
                    <a:t>4 = 2 + 2 + 2 + 2 = 8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4000" b="1" dirty="0"/>
                    <a:t>         2 </a:t>
                  </a:r>
                  <a14:m>
                    <m:oMath xmlns:m="http://schemas.openxmlformats.org/officeDocument/2006/math">
                      <m:r>
                        <a:rPr lang="vi-VN" sz="4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4000" b="1" dirty="0"/>
                    <a:t>4 = 8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5D353A4-F073-4146-9261-F7DCD0CC95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354318" cy="997577"/>
                </a:xfrm>
                <a:prstGeom prst="rect">
                  <a:avLst/>
                </a:prstGeom>
                <a:blipFill>
                  <a:blip r:embed="rId3"/>
                  <a:stretch>
                    <a:fillRect l="-3017" r="-2069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018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49917" y="3577303"/>
            <a:ext cx="6982213" cy="1191991"/>
            <a:chOff x="5771210" y="4954512"/>
            <a:chExt cx="6982213" cy="1191991"/>
          </a:xfrm>
        </p:grpSpPr>
        <p:sp>
          <p:nvSpPr>
            <p:cNvPr id="3" name="Text Box 10"/>
            <p:cNvSpPr txBox="1">
              <a:spLocks noChangeArrowheads="1"/>
            </p:cNvSpPr>
            <p:nvPr/>
          </p:nvSpPr>
          <p:spPr bwMode="auto">
            <a:xfrm>
              <a:off x="6124750" y="4954512"/>
              <a:ext cx="6628673" cy="646331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4 và 5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210" y="4999219"/>
              <a:ext cx="1147284" cy="114728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499959" y="938049"/>
            <a:ext cx="6732954" cy="1218443"/>
            <a:chOff x="5889839" y="3415923"/>
            <a:chExt cx="6732954" cy="1218443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124750" y="3415923"/>
              <a:ext cx="6498043" cy="646331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8 và 2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839" y="3448526"/>
              <a:ext cx="1046329" cy="118584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546288" y="1782455"/>
            <a:ext cx="7030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8 x 2 = 8 + 8 = 16</a:t>
            </a:r>
          </a:p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8 x 2 = 16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7201" y="4448822"/>
            <a:ext cx="9045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4 x 5 = 4 + 4 + 4 + 4 + 4 = 20</a:t>
            </a:r>
          </a:p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4 x 5 = 20 </a:t>
            </a:r>
          </a:p>
        </p:txBody>
      </p:sp>
    </p:spTree>
    <p:extLst>
      <p:ext uri="{BB962C8B-B14F-4D97-AF65-F5344CB8AC3E}">
        <p14:creationId xmlns:p14="http://schemas.microsoft.com/office/powerpoint/2010/main" val="279485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9365" y="555173"/>
            <a:ext cx="10387584" cy="112494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 w="317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98041" y="732924"/>
            <a:ext cx="6707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UTM Avo" panose="02040603050506020204" pitchFamily="18" charset="0"/>
              </a:rPr>
              <a:t>Bài 2: Số?</a:t>
            </a:r>
          </a:p>
        </p:txBody>
      </p:sp>
      <p:graphicFrame>
        <p:nvGraphicFramePr>
          <p:cNvPr id="4" name="Table 17">
            <a:extLst>
              <a:ext uri="{FF2B5EF4-FFF2-40B4-BE49-F238E27FC236}">
                <a16:creationId xmlns:a16="http://schemas.microsoft.com/office/drawing/2014/main" xmlns="" id="{B162186F-9188-4665-B780-4963156BE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035595"/>
              </p:ext>
            </p:extLst>
          </p:nvPr>
        </p:nvGraphicFramePr>
        <p:xfrm>
          <a:off x="1031399" y="3068325"/>
          <a:ext cx="10115551" cy="24942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4759">
                  <a:extLst>
                    <a:ext uri="{9D8B030D-6E8A-4147-A177-3AD203B41FA5}">
                      <a16:colId xmlns:a16="http://schemas.microsoft.com/office/drawing/2014/main" xmlns="" val="3750429237"/>
                    </a:ext>
                  </a:extLst>
                </a:gridCol>
                <a:gridCol w="1937698">
                  <a:extLst>
                    <a:ext uri="{9D8B030D-6E8A-4147-A177-3AD203B41FA5}">
                      <a16:colId xmlns:a16="http://schemas.microsoft.com/office/drawing/2014/main" xmlns="" val="892396866"/>
                    </a:ext>
                  </a:extLst>
                </a:gridCol>
                <a:gridCol w="1937698">
                  <a:extLst>
                    <a:ext uri="{9D8B030D-6E8A-4147-A177-3AD203B41FA5}">
                      <a16:colId xmlns:a16="http://schemas.microsoft.com/office/drawing/2014/main" xmlns="" val="1994511951"/>
                    </a:ext>
                  </a:extLst>
                </a:gridCol>
                <a:gridCol w="1937698">
                  <a:extLst>
                    <a:ext uri="{9D8B030D-6E8A-4147-A177-3AD203B41FA5}">
                      <a16:colId xmlns:a16="http://schemas.microsoft.com/office/drawing/2014/main" xmlns="" val="1764713203"/>
                    </a:ext>
                  </a:extLst>
                </a:gridCol>
                <a:gridCol w="1937698">
                  <a:extLst>
                    <a:ext uri="{9D8B030D-6E8A-4147-A177-3AD203B41FA5}">
                      <a16:colId xmlns:a16="http://schemas.microsoft.com/office/drawing/2014/main" xmlns="" val="2253912237"/>
                    </a:ext>
                  </a:extLst>
                </a:gridCol>
              </a:tblGrid>
              <a:tr h="81468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3725870"/>
                  </a:ext>
                </a:extLst>
              </a:tr>
              <a:tr h="81468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4868410"/>
                  </a:ext>
                </a:extLst>
              </a:tr>
              <a:tr h="864908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4213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0ABB36-DCD0-4603-8701-B009C796A3A2}"/>
              </a:ext>
            </a:extLst>
          </p:cNvPr>
          <p:cNvSpPr txBox="1"/>
          <p:nvPr/>
        </p:nvSpPr>
        <p:spPr>
          <a:xfrm>
            <a:off x="5954514" y="4824330"/>
            <a:ext cx="60669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6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CDC7C67-E4B2-49A3-B8D6-C0FF65572D40}"/>
              </a:ext>
            </a:extLst>
          </p:cNvPr>
          <p:cNvSpPr txBox="1"/>
          <p:nvPr/>
        </p:nvSpPr>
        <p:spPr>
          <a:xfrm>
            <a:off x="7754363" y="4872934"/>
            <a:ext cx="804374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10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97F60C-9796-4893-A74E-BCE746049CAA}"/>
              </a:ext>
            </a:extLst>
          </p:cNvPr>
          <p:cNvSpPr txBox="1"/>
          <p:nvPr/>
        </p:nvSpPr>
        <p:spPr>
          <a:xfrm>
            <a:off x="9751895" y="4824330"/>
            <a:ext cx="804374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15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6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68BB0F-FFCB-40FC-ADD8-B0C4C05EA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886" y="74841"/>
            <a:ext cx="8442735" cy="32448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E46602-81EB-4260-82CC-056E55980DE5}"/>
              </a:ext>
            </a:extLst>
          </p:cNvPr>
          <p:cNvSpPr txBox="1"/>
          <p:nvPr/>
        </p:nvSpPr>
        <p:spPr>
          <a:xfrm>
            <a:off x="130627" y="3146832"/>
            <a:ext cx="5952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Mỗi hàng có 5 quả bóng.</a:t>
            </a:r>
          </a:p>
          <a:p>
            <a:r>
              <a:rPr lang="vi-VN" sz="2400" dirty="0"/>
              <a:t>Hỏi 3 hàng có tất cả bao nhiêu quả bóng?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AAC906-B2F8-46FD-9C7E-466F3BDA72A4}"/>
              </a:ext>
            </a:extLst>
          </p:cNvPr>
          <p:cNvSpPr txBox="1"/>
          <p:nvPr/>
        </p:nvSpPr>
        <p:spPr>
          <a:xfrm>
            <a:off x="1958043" y="3946225"/>
            <a:ext cx="221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6D5B70-BAC4-4DA0-A468-3D72234ADAFA}"/>
              </a:ext>
            </a:extLst>
          </p:cNvPr>
          <p:cNvSpPr txBox="1"/>
          <p:nvPr/>
        </p:nvSpPr>
        <p:spPr>
          <a:xfrm>
            <a:off x="173559" y="4300356"/>
            <a:ext cx="520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Số quả bóng ở cả 3 hàng là: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BFD5BD0-AEA1-4558-B7A5-254B2D90BFD6}"/>
              </a:ext>
            </a:extLst>
          </p:cNvPr>
          <p:cNvGrpSpPr/>
          <p:nvPr/>
        </p:nvGrpSpPr>
        <p:grpSpPr>
          <a:xfrm>
            <a:off x="619706" y="4795632"/>
            <a:ext cx="5460967" cy="557485"/>
            <a:chOff x="1550832" y="4706073"/>
            <a:chExt cx="4277133" cy="5574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xmlns="" id="{C9F11EDF-175B-4AFE-81C5-0A2F83B83A85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42771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solidFill>
                        <a:srgbClr val="FF0066"/>
                      </a:solidFill>
                    </a:rPr>
                    <a:t> </a:t>
                  </a:r>
                  <a:r>
                    <a:rPr lang="vi-VN" sz="2800" dirty="0"/>
                    <a:t>      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 3   =            (quả) 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9F11EDF-175B-4AFE-81C5-0A2F83B83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4277133" cy="523220"/>
                </a:xfrm>
                <a:prstGeom prst="rect">
                  <a:avLst/>
                </a:prstGeom>
                <a:blipFill>
                  <a:blip r:embed="rId4"/>
                  <a:stretch>
                    <a:fillRect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15">
              <a:extLst>
                <a:ext uri="{FF2B5EF4-FFF2-40B4-BE49-F238E27FC236}">
                  <a16:creationId xmlns:a16="http://schemas.microsoft.com/office/drawing/2014/main" xmlns="" id="{63BC7C35-D3C3-43B7-9681-B64C9512F750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xmlns="" id="{3FFBFC81-5C14-48A1-8FB5-D7BCC5CB2B8C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1" name="Rectangle: Rounded Corners 18">
            <a:extLst>
              <a:ext uri="{FF2B5EF4-FFF2-40B4-BE49-F238E27FC236}">
                <a16:creationId xmlns:a16="http://schemas.microsoft.com/office/drawing/2014/main" xmlns="" id="{665A0B41-A75A-45F6-8B21-E2A4DA0C5D5A}"/>
              </a:ext>
            </a:extLst>
          </p:cNvPr>
          <p:cNvSpPr/>
          <p:nvPr/>
        </p:nvSpPr>
        <p:spPr>
          <a:xfrm>
            <a:off x="665925" y="4812905"/>
            <a:ext cx="647483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EE932B8-010A-4716-B6CF-1EDB3F416444}"/>
              </a:ext>
            </a:extLst>
          </p:cNvPr>
          <p:cNvGrpSpPr/>
          <p:nvPr/>
        </p:nvGrpSpPr>
        <p:grpSpPr>
          <a:xfrm>
            <a:off x="535578" y="5407372"/>
            <a:ext cx="5202476" cy="974439"/>
            <a:chOff x="1320656" y="5275529"/>
            <a:chExt cx="4074678" cy="9744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E6954E6-5B0C-44DD-BC5E-6418A5C4B346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Đáp số:            </a:t>
              </a:r>
              <a:r>
                <a:rPr lang="vi-VN" sz="2800" dirty="0"/>
                <a:t>quả bóng.</a:t>
              </a:r>
              <a:endParaRPr lang="vi-VN" sz="2800" i="1" dirty="0"/>
            </a:p>
          </p:txBody>
        </p:sp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xmlns="" id="{B0250299-2165-496D-BACE-C2DBB22ED27A}"/>
                </a:ext>
              </a:extLst>
            </p:cNvPr>
            <p:cNvSpPr/>
            <p:nvPr/>
          </p:nvSpPr>
          <p:spPr>
            <a:xfrm>
              <a:off x="2967936" y="5275529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5" name="Rectangle: Rounded Corners 33">
            <a:extLst>
              <a:ext uri="{FF2B5EF4-FFF2-40B4-BE49-F238E27FC236}">
                <a16:creationId xmlns:a16="http://schemas.microsoft.com/office/drawing/2014/main" xmlns="" id="{504BB1EC-2612-4F4C-A4B8-3E4AB045445E}"/>
              </a:ext>
            </a:extLst>
          </p:cNvPr>
          <p:cNvSpPr/>
          <p:nvPr/>
        </p:nvSpPr>
        <p:spPr>
          <a:xfrm>
            <a:off x="2973364" y="4806426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35">
            <a:extLst>
              <a:ext uri="{FF2B5EF4-FFF2-40B4-BE49-F238E27FC236}">
                <a16:creationId xmlns:a16="http://schemas.microsoft.com/office/drawing/2014/main" xmlns="" id="{38887F68-31A3-4911-93C2-654228975BD0}"/>
              </a:ext>
            </a:extLst>
          </p:cNvPr>
          <p:cNvSpPr/>
          <p:nvPr/>
        </p:nvSpPr>
        <p:spPr>
          <a:xfrm>
            <a:off x="2633986" y="5423112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CC176A0-0135-4695-BC24-E1A683CECB04}"/>
              </a:ext>
            </a:extLst>
          </p:cNvPr>
          <p:cNvCxnSpPr>
            <a:cxnSpLocks/>
          </p:cNvCxnSpPr>
          <p:nvPr/>
        </p:nvCxnSpPr>
        <p:spPr>
          <a:xfrm>
            <a:off x="5976194" y="3161199"/>
            <a:ext cx="0" cy="24748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09FE6DE-A9A9-41B3-837A-9812D1963A97}"/>
              </a:ext>
            </a:extLst>
          </p:cNvPr>
          <p:cNvSpPr txBox="1"/>
          <p:nvPr/>
        </p:nvSpPr>
        <p:spPr>
          <a:xfrm>
            <a:off x="6396747" y="3146832"/>
            <a:ext cx="6003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b) Mỗi cột có 3 quả bóng.</a:t>
            </a:r>
          </a:p>
          <a:p>
            <a:r>
              <a:rPr lang="vi-VN" sz="2400" dirty="0"/>
              <a:t>Hỏi 5 cột có tất cả bao nhiêu quả bóng?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53B4865-AEF8-412B-9997-872B40027DA4}"/>
              </a:ext>
            </a:extLst>
          </p:cNvPr>
          <p:cNvSpPr txBox="1"/>
          <p:nvPr/>
        </p:nvSpPr>
        <p:spPr>
          <a:xfrm>
            <a:off x="7180320" y="3946225"/>
            <a:ext cx="221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5197147-903F-42BB-9FC7-B579398D1D5A}"/>
              </a:ext>
            </a:extLst>
          </p:cNvPr>
          <p:cNvSpPr txBox="1"/>
          <p:nvPr/>
        </p:nvSpPr>
        <p:spPr>
          <a:xfrm>
            <a:off x="5958693" y="4330730"/>
            <a:ext cx="5419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Số quả bóng ở cả 5 cột là: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9C2970B-32FE-421B-B5BC-2CECDF63A11D}"/>
              </a:ext>
            </a:extLst>
          </p:cNvPr>
          <p:cNvGrpSpPr/>
          <p:nvPr/>
        </p:nvGrpSpPr>
        <p:grpSpPr>
          <a:xfrm>
            <a:off x="6510587" y="4867893"/>
            <a:ext cx="5460967" cy="557485"/>
            <a:chOff x="1550832" y="4706073"/>
            <a:chExt cx="4277133" cy="5574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D957A91A-71FC-48EA-8B0B-C41403086278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42771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solidFill>
                        <a:srgbClr val="FF0066"/>
                      </a:solidFill>
                    </a:rPr>
                    <a:t> </a:t>
                  </a:r>
                  <a:r>
                    <a:rPr lang="vi-VN" sz="2800" dirty="0"/>
                    <a:t>      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 5   =            (quả) 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957A91A-71FC-48EA-8B0B-C414030862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4277133" cy="523220"/>
                </a:xfrm>
                <a:prstGeom prst="rect">
                  <a:avLst/>
                </a:prstGeom>
                <a:blipFill>
                  <a:blip r:embed="rId5"/>
                  <a:stretch>
                    <a:fillRect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: Rounded Corners 44">
              <a:extLst>
                <a:ext uri="{FF2B5EF4-FFF2-40B4-BE49-F238E27FC236}">
                  <a16:creationId xmlns:a16="http://schemas.microsoft.com/office/drawing/2014/main" xmlns="" id="{687A7F5C-7CF1-4EFF-AAC5-92F6819E74E5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45">
              <a:extLst>
                <a:ext uri="{FF2B5EF4-FFF2-40B4-BE49-F238E27FC236}">
                  <a16:creationId xmlns:a16="http://schemas.microsoft.com/office/drawing/2014/main" xmlns="" id="{DF2581D0-F204-416F-AF59-3AE62E99E6C6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5" name="Rectangle: Rounded Corners 46">
            <a:extLst>
              <a:ext uri="{FF2B5EF4-FFF2-40B4-BE49-F238E27FC236}">
                <a16:creationId xmlns:a16="http://schemas.microsoft.com/office/drawing/2014/main" xmlns="" id="{582DF5A0-0777-4CBA-BE79-C66E0F028A50}"/>
              </a:ext>
            </a:extLst>
          </p:cNvPr>
          <p:cNvSpPr/>
          <p:nvPr/>
        </p:nvSpPr>
        <p:spPr>
          <a:xfrm>
            <a:off x="6481362" y="4878807"/>
            <a:ext cx="722927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15700EC-938C-46EA-A6F3-ED2E534EE378}"/>
              </a:ext>
            </a:extLst>
          </p:cNvPr>
          <p:cNvGrpSpPr/>
          <p:nvPr/>
        </p:nvGrpSpPr>
        <p:grpSpPr>
          <a:xfrm>
            <a:off x="6530938" y="5365647"/>
            <a:ext cx="5202476" cy="974439"/>
            <a:chOff x="1320656" y="5275529"/>
            <a:chExt cx="4074678" cy="97443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16EA84A-CB78-443F-8B6E-35DBD914888E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Đáp số:            </a:t>
              </a:r>
              <a:r>
                <a:rPr lang="vi-VN" sz="2800" dirty="0"/>
                <a:t>quả bóng.</a:t>
              </a:r>
              <a:endParaRPr lang="vi-VN" sz="2800" i="1" dirty="0"/>
            </a:p>
          </p:txBody>
        </p:sp>
        <p:sp>
          <p:nvSpPr>
            <p:cNvPr id="28" name="Rectangle: Rounded Corners 49">
              <a:extLst>
                <a:ext uri="{FF2B5EF4-FFF2-40B4-BE49-F238E27FC236}">
                  <a16:creationId xmlns:a16="http://schemas.microsoft.com/office/drawing/2014/main" xmlns="" id="{179D9AB6-EA07-4BE9-AA30-13BF84AF6B6A}"/>
                </a:ext>
              </a:extLst>
            </p:cNvPr>
            <p:cNvSpPr/>
            <p:nvPr/>
          </p:nvSpPr>
          <p:spPr>
            <a:xfrm>
              <a:off x="2967936" y="5275529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9" name="Rectangle: Rounded Corners 50">
            <a:extLst>
              <a:ext uri="{FF2B5EF4-FFF2-40B4-BE49-F238E27FC236}">
                <a16:creationId xmlns:a16="http://schemas.microsoft.com/office/drawing/2014/main" xmlns="" id="{49D65BCC-4847-46FB-8CF3-8D0A9772F79A}"/>
              </a:ext>
            </a:extLst>
          </p:cNvPr>
          <p:cNvSpPr/>
          <p:nvPr/>
        </p:nvSpPr>
        <p:spPr>
          <a:xfrm>
            <a:off x="8885384" y="4872515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0" name="Rectangle: Rounded Corners 51">
            <a:extLst>
              <a:ext uri="{FF2B5EF4-FFF2-40B4-BE49-F238E27FC236}">
                <a16:creationId xmlns:a16="http://schemas.microsoft.com/office/drawing/2014/main" xmlns="" id="{4F9C3B21-084D-4830-B978-DB406818A62D}"/>
              </a:ext>
            </a:extLst>
          </p:cNvPr>
          <p:cNvSpPr/>
          <p:nvPr/>
        </p:nvSpPr>
        <p:spPr>
          <a:xfrm>
            <a:off x="8638841" y="5365648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CDDDD00-AC85-4964-980A-1D8D152CB08F}"/>
              </a:ext>
            </a:extLst>
          </p:cNvPr>
          <p:cNvGrpSpPr/>
          <p:nvPr/>
        </p:nvGrpSpPr>
        <p:grpSpPr>
          <a:xfrm>
            <a:off x="3232323" y="6099518"/>
            <a:ext cx="5577554" cy="1077218"/>
            <a:chOff x="8046147" y="1143254"/>
            <a:chExt cx="2699225" cy="10772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E0D1C2AB-86A8-43FD-8649-2FBD87E6B90F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62845B1C-8877-4CAA-B496-45E9132610D5}"/>
                    </a:ext>
                  </a:extLst>
                </p:cNvPr>
                <p:cNvSpPr/>
                <p:nvPr/>
              </p:nvSpPr>
              <p:spPr>
                <a:xfrm>
                  <a:off x="8046148" y="1143254"/>
                  <a:ext cx="2699224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vi-VN" sz="3200" b="1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* Nhận xét: 5 </a:t>
                  </a:r>
                  <a14:m>
                    <m:oMath xmlns:m="http://schemas.openxmlformats.org/officeDocument/2006/math">
                      <m:r>
                        <a:rPr lang="vi-VN" sz="32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3200" b="1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3 = 3 </a:t>
                  </a:r>
                  <a14:m>
                    <m:oMath xmlns:m="http://schemas.openxmlformats.org/officeDocument/2006/math">
                      <m:r>
                        <a:rPr lang="vi-VN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3200" b="1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62845B1C-8877-4CAA-B496-45E9132610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6148" y="1143254"/>
                  <a:ext cx="2699224" cy="1077218"/>
                </a:xfrm>
                <a:prstGeom prst="rect">
                  <a:avLst/>
                </a:prstGeom>
                <a:blipFill>
                  <a:blip r:embed="rId6"/>
                  <a:stretch>
                    <a:fillRect t="-73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8BE7906-0D29-4C4F-A0D9-C070FF9F5887}"/>
              </a:ext>
            </a:extLst>
          </p:cNvPr>
          <p:cNvSpPr/>
          <p:nvPr/>
        </p:nvSpPr>
        <p:spPr>
          <a:xfrm>
            <a:off x="2665075" y="306381"/>
            <a:ext cx="4454182" cy="8634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A0716D2-65C9-4E50-99B9-C05080F08D1E}"/>
              </a:ext>
            </a:extLst>
          </p:cNvPr>
          <p:cNvSpPr/>
          <p:nvPr/>
        </p:nvSpPr>
        <p:spPr>
          <a:xfrm rot="5400000">
            <a:off x="5399044" y="1182703"/>
            <a:ext cx="2571009" cy="86349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ounded Rectangle 35"/>
          <p:cNvSpPr/>
          <p:nvPr/>
        </p:nvSpPr>
        <p:spPr>
          <a:xfrm>
            <a:off x="467944" y="328812"/>
            <a:ext cx="1957709" cy="91697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 w="317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46795" y="383080"/>
            <a:ext cx="1891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3</a:t>
            </a:r>
          </a:p>
        </p:txBody>
      </p:sp>
    </p:spTree>
    <p:extLst>
      <p:ext uri="{BB962C8B-B14F-4D97-AF65-F5344CB8AC3E}">
        <p14:creationId xmlns:p14="http://schemas.microsoft.com/office/powerpoint/2010/main" val="4828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 animBg="1"/>
      <p:bldP spid="15" grpId="0" animBg="1"/>
      <p:bldP spid="16" grpId="0" animBg="1"/>
      <p:bldP spid="18" grpId="0"/>
      <p:bldP spid="19" grpId="0"/>
      <p:bldP spid="20" grpId="0"/>
      <p:bldP spid="25" grpId="0" animBg="1"/>
      <p:bldP spid="29" grpId="0" animBg="1"/>
      <p:bldP spid="30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7944" y="328812"/>
            <a:ext cx="1957709" cy="91697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 w="317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6795" y="383080"/>
            <a:ext cx="1891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53475DB-C328-47A9-8596-8EC3F5B437A1}"/>
              </a:ext>
            </a:extLst>
          </p:cNvPr>
          <p:cNvGrpSpPr/>
          <p:nvPr/>
        </p:nvGrpSpPr>
        <p:grpSpPr>
          <a:xfrm>
            <a:off x="2628420" y="383080"/>
            <a:ext cx="3395863" cy="769441"/>
            <a:chOff x="1870518" y="1440653"/>
            <a:chExt cx="1192113" cy="7694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C5CE7D00-DC97-4228-9D6B-BA0F79C08B29}"/>
                </a:ext>
              </a:extLst>
            </p:cNvPr>
            <p:cNvGrpSpPr/>
            <p:nvPr/>
          </p:nvGrpSpPr>
          <p:grpSpPr>
            <a:xfrm>
              <a:off x="1870518" y="1440653"/>
              <a:ext cx="1192113" cy="769441"/>
              <a:chOff x="1870518" y="1440653"/>
              <a:chExt cx="1192113" cy="769441"/>
            </a:xfrm>
          </p:grpSpPr>
          <p:sp>
            <p:nvSpPr>
              <p:cNvPr id="7" name="Rectangle: Rounded Corners 21">
                <a:extLst>
                  <a:ext uri="{FF2B5EF4-FFF2-40B4-BE49-F238E27FC236}">
                    <a16:creationId xmlns:a16="http://schemas.microsoft.com/office/drawing/2014/main" xmlns="" id="{0DF1A6BC-0505-4436-BBC9-A2E0584D5B90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60124" cy="769440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D42DE3C-F49E-4585-8FE7-6A4A41F7DCC0}"/>
                  </a:ext>
                </a:extLst>
              </p:cNvPr>
              <p:cNvSpPr txBox="1"/>
              <p:nvPr/>
            </p:nvSpPr>
            <p:spPr>
              <a:xfrm>
                <a:off x="1928272" y="1440653"/>
                <a:ext cx="113435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dirty="0"/>
                  <a:t>&gt;; &lt;; =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7FF7378-5DC4-44A4-AE3A-EE8B8D6115EC}"/>
                </a:ext>
              </a:extLst>
            </p:cNvPr>
            <p:cNvSpPr txBox="1"/>
            <p:nvPr/>
          </p:nvSpPr>
          <p:spPr>
            <a:xfrm>
              <a:off x="2630642" y="1440653"/>
              <a:ext cx="3137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dirty="0"/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343F52-2582-4844-9D46-23234AC37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47228"/>
            <a:ext cx="6648847" cy="301275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4786BFD-7CEC-4778-9A12-5290854FFC7D}"/>
              </a:ext>
            </a:extLst>
          </p:cNvPr>
          <p:cNvGrpSpPr/>
          <p:nvPr/>
        </p:nvGrpSpPr>
        <p:grpSpPr>
          <a:xfrm>
            <a:off x="6748322" y="1394705"/>
            <a:ext cx="5443678" cy="3785652"/>
            <a:chOff x="5851852" y="1837740"/>
            <a:chExt cx="4261103" cy="37856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BE04EA1A-ACFF-41AB-9BD5-A190F3129D0B}"/>
                    </a:ext>
                  </a:extLst>
                </p:cNvPr>
                <p:cNvSpPr txBox="1"/>
                <p:nvPr/>
              </p:nvSpPr>
              <p:spPr>
                <a:xfrm>
                  <a:off x="5851852" y="1837740"/>
                  <a:ext cx="4261103" cy="3785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514350" indent="-514350">
                    <a:lnSpc>
                      <a:spcPct val="200000"/>
                    </a:lnSpc>
                    <a:buAutoNum type="alphaLcParenR"/>
                  </a:pPr>
                  <a:r>
                    <a:rPr lang="vi-VN" sz="4000" dirty="0"/>
                    <a:t>2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4000" dirty="0"/>
                    <a:t>4        4 </a:t>
                  </a:r>
                  <a14:m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2</a:t>
                  </a:r>
                </a:p>
                <a:p>
                  <a:pPr marL="514350" indent="-514350">
                    <a:lnSpc>
                      <a:spcPct val="200000"/>
                    </a:lnSpc>
                    <a:buAutoNum type="alphaLcParenR"/>
                  </a:pPr>
                  <a:r>
                    <a:rPr lang="vi-VN" sz="4000" dirty="0"/>
                    <a:t>2 </a:t>
                  </a:r>
                  <a14:m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4        7</a:t>
                  </a:r>
                </a:p>
                <a:p>
                  <a:pPr marL="514350" indent="-514350">
                    <a:lnSpc>
                      <a:spcPct val="200000"/>
                    </a:lnSpc>
                    <a:buAutoNum type="alphaLcParenR"/>
                  </a:pPr>
                  <a:r>
                    <a:rPr lang="vi-VN" sz="4000" dirty="0"/>
                    <a:t>4 </a:t>
                  </a:r>
                  <a14:m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2        9 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E04EA1A-ACFF-41AB-9BD5-A190F3129D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852" y="1837740"/>
                  <a:ext cx="4261103" cy="3785652"/>
                </a:xfrm>
                <a:prstGeom prst="rect">
                  <a:avLst/>
                </a:prstGeom>
                <a:blipFill>
                  <a:blip r:embed="rId4"/>
                  <a:stretch>
                    <a:fillRect l="-3583" b="-9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: Rounded Corners 24">
              <a:extLst>
                <a:ext uri="{FF2B5EF4-FFF2-40B4-BE49-F238E27FC236}">
                  <a16:creationId xmlns:a16="http://schemas.microsoft.com/office/drawing/2014/main" xmlns="" id="{01237841-6CBD-421C-82AB-74DDAE315388}"/>
                </a:ext>
              </a:extLst>
            </p:cNvPr>
            <p:cNvSpPr/>
            <p:nvPr/>
          </p:nvSpPr>
          <p:spPr>
            <a:xfrm>
              <a:off x="7493282" y="2357570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ectangle: Rounded Corners 25">
              <a:extLst>
                <a:ext uri="{FF2B5EF4-FFF2-40B4-BE49-F238E27FC236}">
                  <a16:creationId xmlns:a16="http://schemas.microsoft.com/office/drawing/2014/main" xmlns="" id="{13EF08E2-C928-44E6-B0B9-889AF134D141}"/>
                </a:ext>
              </a:extLst>
            </p:cNvPr>
            <p:cNvSpPr/>
            <p:nvPr/>
          </p:nvSpPr>
          <p:spPr>
            <a:xfrm>
              <a:off x="7416915" y="3581992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xmlns="" id="{94B66E71-C6D9-4C00-BFD6-7BF77864C9E8}"/>
                </a:ext>
              </a:extLst>
            </p:cNvPr>
            <p:cNvSpPr/>
            <p:nvPr/>
          </p:nvSpPr>
          <p:spPr>
            <a:xfrm>
              <a:off x="7437473" y="4790252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12BCE4-D369-49DA-BFEC-ED6DC6216EEB}"/>
              </a:ext>
            </a:extLst>
          </p:cNvPr>
          <p:cNvSpPr txBox="1"/>
          <p:nvPr/>
        </p:nvSpPr>
        <p:spPr>
          <a:xfrm>
            <a:off x="7686778" y="235882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78605B4-22E3-4867-9DF8-FCA3775FCC58}"/>
              </a:ext>
            </a:extLst>
          </p:cNvPr>
          <p:cNvSpPr txBox="1"/>
          <p:nvPr/>
        </p:nvSpPr>
        <p:spPr>
          <a:xfrm>
            <a:off x="10060778" y="235882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xmlns="" id="{591B6905-055C-4903-99B9-031748D578F9}"/>
              </a:ext>
            </a:extLst>
          </p:cNvPr>
          <p:cNvSpPr/>
          <p:nvPr/>
        </p:nvSpPr>
        <p:spPr>
          <a:xfrm>
            <a:off x="8828562" y="1904841"/>
            <a:ext cx="663355" cy="4808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53EA7B1-5940-423A-96E6-EFBAF76612B9}"/>
              </a:ext>
            </a:extLst>
          </p:cNvPr>
          <p:cNvSpPr txBox="1"/>
          <p:nvPr/>
        </p:nvSpPr>
        <p:spPr>
          <a:xfrm>
            <a:off x="7663838" y="353452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9" name="Rectangle: Rounded Corners 32">
            <a:extLst>
              <a:ext uri="{FF2B5EF4-FFF2-40B4-BE49-F238E27FC236}">
                <a16:creationId xmlns:a16="http://schemas.microsoft.com/office/drawing/2014/main" xmlns="" id="{A70E222C-54DA-4D17-8326-10C8FD3C70D5}"/>
              </a:ext>
            </a:extLst>
          </p:cNvPr>
          <p:cNvSpPr/>
          <p:nvPr/>
        </p:nvSpPr>
        <p:spPr>
          <a:xfrm>
            <a:off x="8747733" y="3138957"/>
            <a:ext cx="646623" cy="4856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EB014FE-39E5-411D-95AD-B77F3D1CF882}"/>
              </a:ext>
            </a:extLst>
          </p:cNvPr>
          <p:cNvSpPr txBox="1"/>
          <p:nvPr/>
        </p:nvSpPr>
        <p:spPr>
          <a:xfrm>
            <a:off x="7754069" y="482641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21" name="Rectangle: Rounded Corners 34">
            <a:extLst>
              <a:ext uri="{FF2B5EF4-FFF2-40B4-BE49-F238E27FC236}">
                <a16:creationId xmlns:a16="http://schemas.microsoft.com/office/drawing/2014/main" xmlns="" id="{84BDA257-2484-4F80-A9AA-7442690F66C1}"/>
              </a:ext>
            </a:extLst>
          </p:cNvPr>
          <p:cNvSpPr/>
          <p:nvPr/>
        </p:nvSpPr>
        <p:spPr>
          <a:xfrm>
            <a:off x="8762280" y="4351043"/>
            <a:ext cx="644893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4898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/>
      <p:bldP spid="19" grpId="0" animBg="1"/>
      <p:bldP spid="20" grpId="0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383</Words>
  <Application>Microsoft Office PowerPoint</Application>
  <PresentationFormat>Custom</PresentationFormat>
  <Paragraphs>85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UTM Futura Extra</vt:lpstr>
      <vt:lpstr>UTM Showcard</vt:lpstr>
      <vt:lpstr>Calibri</vt:lpstr>
      <vt:lpstr>UTM Avo</vt:lpstr>
      <vt:lpstr>Calibri Light</vt:lpstr>
      <vt:lpstr>思源黑体 CN Regular</vt:lpstr>
      <vt:lpstr>#9Slide07 HoneyCream</vt:lpstr>
      <vt:lpstr>Cambria Math</vt:lpstr>
      <vt:lpstr>等线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Administrator</cp:lastModifiedBy>
  <cp:revision>24</cp:revision>
  <dcterms:created xsi:type="dcterms:W3CDTF">2022-12-22T12:58:00Z</dcterms:created>
  <dcterms:modified xsi:type="dcterms:W3CDTF">2025-01-14T09:05:55Z</dcterms:modified>
</cp:coreProperties>
</file>