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32"/>
  </p:notesMasterIdLst>
  <p:sldIdLst>
    <p:sldId id="357" r:id="rId3"/>
    <p:sldId id="358" r:id="rId4"/>
    <p:sldId id="273" r:id="rId5"/>
    <p:sldId id="274" r:id="rId6"/>
    <p:sldId id="275" r:id="rId7"/>
    <p:sldId id="276" r:id="rId8"/>
    <p:sldId id="365" r:id="rId9"/>
    <p:sldId id="359" r:id="rId10"/>
    <p:sldId id="371" r:id="rId11"/>
    <p:sldId id="341" r:id="rId12"/>
    <p:sldId id="376" r:id="rId13"/>
    <p:sldId id="374" r:id="rId14"/>
    <p:sldId id="373" r:id="rId15"/>
    <p:sldId id="375" r:id="rId16"/>
    <p:sldId id="370" r:id="rId17"/>
    <p:sldId id="379" r:id="rId18"/>
    <p:sldId id="382" r:id="rId19"/>
    <p:sldId id="378" r:id="rId20"/>
    <p:sldId id="340" r:id="rId21"/>
    <p:sldId id="342" r:id="rId22"/>
    <p:sldId id="381" r:id="rId23"/>
    <p:sldId id="383" r:id="rId24"/>
    <p:sldId id="314" r:id="rId25"/>
    <p:sldId id="366" r:id="rId26"/>
    <p:sldId id="343" r:id="rId27"/>
    <p:sldId id="384" r:id="rId28"/>
    <p:sldId id="372" r:id="rId29"/>
    <p:sldId id="367" r:id="rId30"/>
    <p:sldId id="368"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5" userDrawn="1">
          <p15:clr>
            <a:srgbClr val="A4A3A4"/>
          </p15:clr>
        </p15:guide>
        <p15:guide id="2" pos="3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ư Bùi" initials="TB" lastIdx="1" clrIdx="0">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38"/>
    <a:srgbClr val="6995D4"/>
    <a:srgbClr val="FD9636"/>
    <a:srgbClr val="FFE7A6"/>
    <a:srgbClr val="6894D3"/>
    <a:srgbClr val="F287E4"/>
    <a:srgbClr val="FFFFFF"/>
    <a:srgbClr val="F5ED66"/>
    <a:srgbClr val="98DD99"/>
    <a:srgbClr val="27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62" d="100"/>
          <a:sy n="62" d="100"/>
        </p:scale>
        <p:origin x="868" y="44"/>
      </p:cViewPr>
      <p:guideLst>
        <p:guide orient="horz" pos="3045"/>
        <p:guide pos="3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4A46-AFEF-4201-8CD3-AF1F1791EB6D}" type="datetimeFigureOut">
              <a:rPr lang="zh-CN" altLang="en-US" smtClean="0"/>
              <a:t>2025/12/23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58528-1FA1-48A5-BBBE-CBEEC30CB5A5}" type="slidenum">
              <a:rPr lang="zh-CN" altLang="en-US" smtClean="0"/>
              <a:t>‹#›</a:t>
            </a:fld>
            <a:endParaRPr lang="zh-CN" altLang="en-US"/>
          </a:p>
        </p:txBody>
      </p:sp>
    </p:spTree>
    <p:extLst>
      <p:ext uri="{BB962C8B-B14F-4D97-AF65-F5344CB8AC3E}">
        <p14:creationId xmlns:p14="http://schemas.microsoft.com/office/powerpoint/2010/main" val="186663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33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12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53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9620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453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034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6402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18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885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756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6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77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4667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297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73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574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81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789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5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694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54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7409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2343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37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661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715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560142" y="556260"/>
            <a:ext cx="11323224" cy="6035040"/>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24528142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4422622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411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910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12/23/2025</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000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1222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1.wdp"/><Relationship Id="rId4" Type="http://schemas.openxmlformats.org/officeDocument/2006/relationships/image" Target="../media/image10.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1.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17.gif"/><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3.wav"/><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3.wav"/><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5" name="Picture 4"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11" name="Picture 10"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11"/>
          <a:stretch>
            <a:fillRect/>
          </a:stretch>
        </p:blipFill>
        <p:spPr>
          <a:xfrm>
            <a:off x="4175043" y="2971198"/>
            <a:ext cx="7693819" cy="3206774"/>
          </a:xfrm>
          <a:prstGeom prst="rect">
            <a:avLst/>
          </a:prstGeom>
        </p:spPr>
      </p:pic>
      <p:pic>
        <p:nvPicPr>
          <p:cNvPr id="6" name="Picture 5"/>
          <p:cNvPicPr>
            <a:picLocks noChangeAspect="1"/>
          </p:cNvPicPr>
          <p:nvPr/>
        </p:nvPicPr>
        <p:blipFill>
          <a:blip r:embed="rId12"/>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2567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27977" y="443713"/>
            <a:ext cx="830780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10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1BC92-5A93-4762-979F-51B3BD146C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2851" y="969047"/>
            <a:ext cx="10951764" cy="5153962"/>
          </a:xfrm>
          <a:prstGeom prst="rect">
            <a:avLst/>
          </a:prstGeom>
        </p:spPr>
      </p:pic>
    </p:spTree>
    <p:extLst>
      <p:ext uri="{BB962C8B-B14F-4D97-AF65-F5344CB8AC3E}">
        <p14:creationId xmlns:p14="http://schemas.microsoft.com/office/powerpoint/2010/main" val="331064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887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4155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560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1605995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0">
            <a:extLst>
              <a:ext uri="{FF2B5EF4-FFF2-40B4-BE49-F238E27FC236}">
                <a16:creationId xmlns:a16="http://schemas.microsoft.com/office/drawing/2014/main" id="{3F80E8CA-F11A-45CD-8859-8FA1B9A13C28}"/>
              </a:ext>
            </a:extLst>
          </p:cNvPr>
          <p:cNvGrpSpPr/>
          <p:nvPr/>
        </p:nvGrpSpPr>
        <p:grpSpPr>
          <a:xfrm>
            <a:off x="3782104" y="6305111"/>
            <a:ext cx="4372316" cy="552889"/>
            <a:chOff x="1346200"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13589EB2-C548-49BE-A988-27327DE7746C}"/>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0" name="圆角矩形 28">
              <a:extLst>
                <a:ext uri="{FF2B5EF4-FFF2-40B4-BE49-F238E27FC236}">
                  <a16:creationId xmlns:a16="http://schemas.microsoft.com/office/drawing/2014/main" id="{981839D3-487F-4533-A09B-44CB9223C4F1}"/>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pic>
        <p:nvPicPr>
          <p:cNvPr id="3" name="Picture 2">
            <a:extLst>
              <a:ext uri="{FF2B5EF4-FFF2-40B4-BE49-F238E27FC236}">
                <a16:creationId xmlns:a16="http://schemas.microsoft.com/office/drawing/2014/main" id="{AD4A7E45-C412-4135-8368-085D395D435C}"/>
              </a:ext>
            </a:extLst>
          </p:cNvPr>
          <p:cNvPicPr>
            <a:picLocks noChangeAspect="1"/>
          </p:cNvPicPr>
          <p:nvPr/>
        </p:nvPicPr>
        <p:blipFill>
          <a:blip r:embed="rId2"/>
          <a:stretch>
            <a:fillRect/>
          </a:stretch>
        </p:blipFill>
        <p:spPr>
          <a:xfrm>
            <a:off x="758349" y="73599"/>
            <a:ext cx="5015833" cy="288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037802C5-3925-4232-962C-A0D3568E80F3}"/>
              </a:ext>
            </a:extLst>
          </p:cNvPr>
          <p:cNvSpPr txBox="1"/>
          <p:nvPr/>
        </p:nvSpPr>
        <p:spPr>
          <a:xfrm>
            <a:off x="1212078" y="3019400"/>
            <a:ext cx="436012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Lăng chủ tịch Hồ Chí Minh</a:t>
            </a:r>
            <a:endParaRPr lang="en-SG" sz="2400" b="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7E70BB1-45B9-47A4-93C3-9807DB5CF5A5}"/>
              </a:ext>
            </a:extLst>
          </p:cNvPr>
          <p:cNvPicPr>
            <a:picLocks noChangeAspect="1"/>
          </p:cNvPicPr>
          <p:nvPr/>
        </p:nvPicPr>
        <p:blipFill>
          <a:blip r:embed="rId3"/>
          <a:stretch>
            <a:fillRect/>
          </a:stretch>
        </p:blipFill>
        <p:spPr>
          <a:xfrm>
            <a:off x="6307872" y="56960"/>
            <a:ext cx="5221131" cy="2988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24F7A039-7D6C-477B-849F-291ED1FEA603}"/>
              </a:ext>
            </a:extLst>
          </p:cNvPr>
          <p:cNvSpPr txBox="1"/>
          <p:nvPr/>
        </p:nvSpPr>
        <p:spPr>
          <a:xfrm>
            <a:off x="6700526" y="3024124"/>
            <a:ext cx="4828477"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Ngân hàng Nhà nước Việt Nam</a:t>
            </a:r>
            <a:endParaRPr lang="en-SG" sz="24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400CEE6-EB31-4143-BFDC-0BEB3B94C917}"/>
              </a:ext>
            </a:extLst>
          </p:cNvPr>
          <p:cNvPicPr>
            <a:picLocks noChangeAspect="1"/>
          </p:cNvPicPr>
          <p:nvPr/>
        </p:nvPicPr>
        <p:blipFill>
          <a:blip r:embed="rId4"/>
          <a:stretch>
            <a:fillRect/>
          </a:stretch>
        </p:blipFill>
        <p:spPr>
          <a:xfrm>
            <a:off x="3782104" y="3484774"/>
            <a:ext cx="4372316" cy="288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5FF9002B-384F-4A92-89E8-5036FCA96AA9}"/>
              </a:ext>
            </a:extLst>
          </p:cNvPr>
          <p:cNvSpPr txBox="1"/>
          <p:nvPr/>
        </p:nvSpPr>
        <p:spPr>
          <a:xfrm>
            <a:off x="4089960" y="6372692"/>
            <a:ext cx="4828477"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Văn Miếu - Quốc Tử Giám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492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82801" y="3103696"/>
            <a:ext cx="9633211" cy="2677656"/>
            <a:chOff x="2082800" y="3240015"/>
            <a:chExt cx="9633211" cy="2677656"/>
          </a:xfrm>
        </p:grpSpPr>
        <p:sp>
          <p:nvSpPr>
            <p:cNvPr id="8"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5C5D46-4759-4BEE-B08D-DDFC341E274C}"/>
                </a:ext>
              </a:extLst>
            </p:cNvPr>
            <p:cNvSpPr txBox="1"/>
            <p:nvPr/>
          </p:nvSpPr>
          <p:spPr>
            <a:xfrm>
              <a:off x="2360507" y="3265415"/>
              <a:ext cx="9355504" cy="2554545"/>
            </a:xfrm>
            <a:prstGeom prst="rect">
              <a:avLst/>
            </a:prstGeom>
            <a:noFill/>
          </p:spPr>
          <p:txBody>
            <a:bodyPr wrap="square">
              <a:spAutoFit/>
            </a:bodyPr>
            <a:lstStyle/>
            <a:p>
              <a:pPr algn="just"/>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di </a:t>
              </a:r>
              <a:r>
                <a:rPr lang="en-SG" sz="4000" b="1" dirty="0" err="1">
                  <a:solidFill>
                    <a:schemeClr val="bg1"/>
                  </a:solidFill>
                  <a:latin typeface="Cambria" panose="02040503050406030204" pitchFamily="18" charset="0"/>
                  <a:ea typeface="Cambria" panose="02040503050406030204" pitchFamily="18" charset="0"/>
                </a:rPr>
                <a:t>tích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sử</a:t>
              </a:r>
              <a:r>
                <a:rPr lang="en-SG" sz="4000" b="1" dirty="0">
                  <a:solidFill>
                    <a:schemeClr val="bg1"/>
                  </a:solidFill>
                  <a:latin typeface="Cambria" panose="02040503050406030204" pitchFamily="18" charset="0"/>
                  <a:ea typeface="Cambria" panose="02040503050406030204" pitchFamily="18" charset="0"/>
                </a:rPr>
                <a:t> –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nước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lưu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giữ</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truyền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thống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tộc</a:t>
              </a:r>
              <a:r>
                <a:rPr lang="en-SG" sz="4000" b="1" dirty="0">
                  <a:solidFill>
                    <a:schemeClr val="bg1"/>
                  </a:solidFill>
                  <a:latin typeface="Cambria" panose="02040503050406030204" pitchFamily="18" charset="0"/>
                  <a:ea typeface="Cambria" panose="02040503050406030204" pitchFamily="18" charset="0"/>
                </a:rPr>
                <a:t>.</a:t>
              </a:r>
            </a:p>
          </p:txBody>
        </p:sp>
      </p:grpSp>
      <p:grpSp>
        <p:nvGrpSpPr>
          <p:cNvPr id="5" name="Group 4"/>
          <p:cNvGrpSpPr/>
          <p:nvPr/>
        </p:nvGrpSpPr>
        <p:grpSpPr>
          <a:xfrm>
            <a:off x="564996" y="1467940"/>
            <a:ext cx="10965822" cy="1470109"/>
            <a:chOff x="750190" y="1467940"/>
            <a:chExt cx="10965822" cy="1470109"/>
          </a:xfrm>
        </p:grpSpPr>
        <p:sp>
          <p:nvSpPr>
            <p:cNvPr id="7"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Thủ đô </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cũng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tâm</a:t>
              </a:r>
              <a:r>
                <a:rPr lang="vi-VN" sz="4000" b="1" dirty="0">
                  <a:solidFill>
                    <a:schemeClr val="bg1"/>
                  </a:solidFill>
                  <a:latin typeface="Cambria" panose="02040503050406030204" pitchFamily="18" charset="0"/>
                  <a:ea typeface="Cambria" panose="02040503050406030204" pitchFamily="18" charset="0"/>
                </a:rPr>
                <a:t> chính 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kinh</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tế, văn hóa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quan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trọng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nước. </a:t>
              </a:r>
              <a:endParaRPr lang="en-SG" sz="4000" dirty="0">
                <a:solidFill>
                  <a:schemeClr val="bg1"/>
                </a:solidFill>
              </a:endParaRPr>
            </a:p>
          </p:txBody>
        </p:sp>
      </p:grpSp>
      <p:pic>
        <p:nvPicPr>
          <p:cNvPr id="9" name="Picture 8"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3" name="Picture 2"/>
          <p:cNvPicPr>
            <a:picLocks noChangeAspect="1"/>
          </p:cNvPicPr>
          <p:nvPr/>
        </p:nvPicPr>
        <p:blipFill>
          <a:blip r:embed="rId4"/>
          <a:stretch>
            <a:fillRect/>
          </a:stretch>
        </p:blipFill>
        <p:spPr>
          <a:xfrm>
            <a:off x="750189" y="-117558"/>
            <a:ext cx="3920068" cy="2139881"/>
          </a:xfrm>
          <a:prstGeom prst="rect">
            <a:avLst/>
          </a:prstGeom>
        </p:spPr>
      </p:pic>
    </p:spTree>
    <p:extLst>
      <p:ext uri="{BB962C8B-B14F-4D97-AF65-F5344CB8AC3E}">
        <p14:creationId xmlns:p14="http://schemas.microsoft.com/office/powerpoint/2010/main" val="447404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
            <a:extLst>
              <a:ext uri="{FF2B5EF4-FFF2-40B4-BE49-F238E27FC236}">
                <a16:creationId xmlns:a16="http://schemas.microsoft.com/office/drawing/2014/main" id="{8E86AFFF-27C4-4766-B10E-D2063408C164}"/>
              </a:ext>
            </a:extLst>
          </p:cNvPr>
          <p:cNvSpPr/>
          <p:nvPr/>
        </p:nvSpPr>
        <p:spPr>
          <a:xfrm>
            <a:off x="544010" y="448026"/>
            <a:ext cx="11053823" cy="1405054"/>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dirty="0">
                <a:solidFill>
                  <a:schemeClr val="tx1"/>
                </a:solidFill>
                <a:effectLst/>
                <a:latin typeface="Cambria" panose="02040503050406030204" pitchFamily="18" charset="0"/>
                <a:ea typeface="Cambria" panose="02040503050406030204" pitchFamily="18" charset="0"/>
              </a:rPr>
              <a:t>2. Quan sát hình 12, cho biết các bạn nhỏ đang làm gì? Việc làm đó có ý nghĩa như thế nào?</a:t>
            </a:r>
            <a:endParaRPr lang="en-SG" sz="4000" b="1" dirty="0">
              <a:solidFill>
                <a:schemeClr val="tx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1E3F495-EEB9-4EFD-A2BE-EB81FF7ACC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33261" y="3371198"/>
            <a:ext cx="5269006" cy="2479624"/>
          </a:xfrm>
          <a:prstGeom prst="rect">
            <a:avLst/>
          </a:prstGeom>
        </p:spPr>
      </p:pic>
      <p:pic>
        <p:nvPicPr>
          <p:cNvPr id="11" name="Picture 10">
            <a:extLst>
              <a:ext uri="{FF2B5EF4-FFF2-40B4-BE49-F238E27FC236}">
                <a16:creationId xmlns:a16="http://schemas.microsoft.com/office/drawing/2014/main" id="{0FF4958F-525A-4CE5-9BD0-B51FFB318705}"/>
              </a:ext>
            </a:extLst>
          </p:cNvPr>
          <p:cNvPicPr>
            <a:picLocks noChangeAspect="1"/>
          </p:cNvPicPr>
          <p:nvPr/>
        </p:nvPicPr>
        <p:blipFill>
          <a:blip r:embed="rId4"/>
          <a:stretch>
            <a:fillRect/>
          </a:stretch>
        </p:blipFill>
        <p:spPr>
          <a:xfrm>
            <a:off x="5807075" y="2006502"/>
            <a:ext cx="5883355" cy="3801922"/>
          </a:xfrm>
          <a:prstGeom prst="rect">
            <a:avLst/>
          </a:prstGeom>
        </p:spPr>
      </p:pic>
      <p:sp>
        <p:nvSpPr>
          <p:cNvPr id="12" name="TextBox 11">
            <a:extLst>
              <a:ext uri="{FF2B5EF4-FFF2-40B4-BE49-F238E27FC236}">
                <a16:creationId xmlns:a16="http://schemas.microsoft.com/office/drawing/2014/main" id="{DFD027DA-8771-4C20-84AA-7E85E8CB655C}"/>
              </a:ext>
            </a:extLst>
          </p:cNvPr>
          <p:cNvSpPr txBox="1"/>
          <p:nvPr/>
        </p:nvSpPr>
        <p:spPr>
          <a:xfrm>
            <a:off x="5703900" y="5850822"/>
            <a:ext cx="6188926"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Hình 12.Nghệ nhân dạy các bạn nhỏ nặn tò he</a:t>
            </a:r>
            <a:endParaRPr lang="en-SG" sz="2200" dirty="0"/>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dirty="0">
                  <a:solidFill>
                    <a:schemeClr val="bg1"/>
                  </a:solidFill>
                  <a:latin typeface="阿里妈妈刀隶体" pitchFamily="2" charset="-122"/>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137B5F-C036-4DCB-8CFC-3985B9D0AD6B}"/>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0BC31690-E0B7-4B3E-87E2-17CCBE70F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073FE923-AFF7-4D0A-AACB-3A6AE95D3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2025681-7007-4D77-A313-01B06B63A7AB}"/>
              </a:ext>
            </a:extLst>
          </p:cNvPr>
          <p:cNvPicPr>
            <a:picLocks noChangeAspect="1"/>
          </p:cNvPicPr>
          <p:nvPr/>
        </p:nvPicPr>
        <p:blipFill>
          <a:blip r:embed="rId7"/>
          <a:stretch>
            <a:fillRect/>
          </a:stretch>
        </p:blipFill>
        <p:spPr>
          <a:xfrm>
            <a:off x="3507773" y="1632209"/>
            <a:ext cx="6305530" cy="4395108"/>
          </a:xfrm>
          <a:prstGeom prst="rect">
            <a:avLst/>
          </a:prstGeom>
        </p:spPr>
      </p:pic>
      <p:pic>
        <p:nvPicPr>
          <p:cNvPr id="30" name="Picture 29" descr="A couple of kids wearing traditional clothing&#10;&#10;Description automatically generated">
            <a:extLst>
              <a:ext uri="{FF2B5EF4-FFF2-40B4-BE49-F238E27FC236}">
                <a16:creationId xmlns:a16="http://schemas.microsoft.com/office/drawing/2014/main" id="{9B607307-5087-467C-9992-AA8D0638EEC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051677"/>
            <a:ext cx="4211658" cy="3906378"/>
          </a:xfrm>
          <a:prstGeom prst="rect">
            <a:avLst/>
          </a:prstGeom>
        </p:spPr>
      </p:pic>
    </p:spTree>
    <p:custDataLst>
      <p:tags r:id="rId1"/>
    </p:custDataLst>
    <p:extLst>
      <p:ext uri="{BB962C8B-B14F-4D97-AF65-F5344CB8AC3E}">
        <p14:creationId xmlns:p14="http://schemas.microsoft.com/office/powerpoint/2010/main" val="86479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8896" y="346206"/>
            <a:ext cx="7107281" cy="2593764"/>
            <a:chOff x="4791494" y="211613"/>
            <a:chExt cx="6694450" cy="2806680"/>
          </a:xfrm>
        </p:grpSpPr>
        <p:sp>
          <p:nvSpPr>
            <p:cNvPr id="20" name="Rectangle: Rounded Corners 19">
              <a:extLst>
                <a:ext uri="{FF2B5EF4-FFF2-40B4-BE49-F238E27FC236}">
                  <a16:creationId xmlns:a16="http://schemas.microsoft.com/office/drawing/2014/main" id="{0FB3DABE-BC9D-4179-87C9-F6DD0251D510}"/>
                </a:ext>
              </a:extLst>
            </p:cNvPr>
            <p:cNvSpPr/>
            <p:nvPr/>
          </p:nvSpPr>
          <p:spPr>
            <a:xfrm>
              <a:off x="4791494" y="211613"/>
              <a:ext cx="6694450" cy="2806680"/>
            </a:xfrm>
            <a:prstGeom prst="roundRect">
              <a:avLst>
                <a:gd name="adj" fmla="val 31772"/>
              </a:avLst>
            </a:prstGeom>
            <a:solidFill>
              <a:srgbClr val="FD9938"/>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B539117-A940-4562-9909-B50DB38B7B86}"/>
                </a:ext>
              </a:extLst>
            </p:cNvPr>
            <p:cNvSpPr txBox="1"/>
            <p:nvPr/>
          </p:nvSpPr>
          <p:spPr>
            <a:xfrm>
              <a:off x="4991281" y="215323"/>
              <a:ext cx="6352412" cy="2764242"/>
            </a:xfrm>
            <a:prstGeom prst="rect">
              <a:avLst/>
            </a:prstGeom>
            <a:noFill/>
          </p:spPr>
          <p:txBody>
            <a:bodyPr wrap="square">
              <a:spAutoFit/>
            </a:bodyPr>
            <a:lstStyle/>
            <a:p>
              <a:pPr algn="just"/>
              <a:r>
                <a:rPr lang="vi-VN" sz="2800" b="1" i="0" dirty="0">
                  <a:solidFill>
                    <a:schemeClr val="bg1"/>
                  </a:solidFill>
                  <a:effectLst/>
                  <a:latin typeface="Cambria" panose="02040503050406030204" pitchFamily="18" charset="0"/>
                  <a:ea typeface="Cambria" panose="02040503050406030204" pitchFamily="18" charset="0"/>
                </a:rPr>
                <a:t> </a:t>
              </a:r>
              <a:r>
                <a:rPr lang="vi-VN" sz="3200" b="1" i="0" dirty="0">
                  <a:solidFill>
                    <a:schemeClr val="bg1"/>
                  </a:solidFill>
                  <a:effectLst/>
                  <a:latin typeface="Cambria" panose="02040503050406030204" pitchFamily="18" charset="0"/>
                  <a:ea typeface="Cambria" panose="02040503050406030204" pitchFamily="18" charset="0"/>
                </a:rPr>
                <a:t>Các bạn nhỏ đang học nặn tò he. Điều đó thể hiện thế hệ trẻ này nay luôn nuôi dưỡng, lưu giữ nhiều giá trị văn hóa truyền thống lâu đời của dân tộc. </a:t>
              </a:r>
              <a:endParaRPr lang="en-SG" sz="3200" b="1" dirty="0">
                <a:solidFill>
                  <a:schemeClr val="bg1"/>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E9FA9358-7F14-4362-A65A-6C3FD379B959}"/>
              </a:ext>
            </a:extLst>
          </p:cNvPr>
          <p:cNvPicPr>
            <a:picLocks noChangeAspect="1"/>
          </p:cNvPicPr>
          <p:nvPr/>
        </p:nvPicPr>
        <p:blipFill>
          <a:blip r:embed="rId2"/>
          <a:stretch>
            <a:fillRect/>
          </a:stretch>
        </p:blipFill>
        <p:spPr>
          <a:xfrm>
            <a:off x="5310858" y="2939970"/>
            <a:ext cx="5883355" cy="3801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1D453109-1E61-478C-B865-AE63F16F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3" y="1213952"/>
            <a:ext cx="5196470" cy="5298361"/>
          </a:xfrm>
          <a:prstGeom prst="rect">
            <a:avLst/>
          </a:prstGeom>
        </p:spPr>
      </p:pic>
    </p:spTree>
    <p:extLst>
      <p:ext uri="{BB962C8B-B14F-4D97-AF65-F5344CB8AC3E}">
        <p14:creationId xmlns:p14="http://schemas.microsoft.com/office/powerpoint/2010/main" val="381172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8773E5-1BC9-4565-B157-21234BF5BEFF}"/>
              </a:ext>
            </a:extLst>
          </p:cNvPr>
          <p:cNvSpPr/>
          <p:nvPr/>
        </p:nvSpPr>
        <p:spPr>
          <a:xfrm>
            <a:off x="3088887" y="635620"/>
            <a:ext cx="8731171" cy="4360127"/>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3" name="TextBox 2">
            <a:extLst>
              <a:ext uri="{FF2B5EF4-FFF2-40B4-BE49-F238E27FC236}">
                <a16:creationId xmlns:a16="http://schemas.microsoft.com/office/drawing/2014/main" id="{811B2CEF-60CC-425A-B873-25FAE72AABD0}"/>
              </a:ext>
            </a:extLst>
          </p:cNvPr>
          <p:cNvSpPr txBox="1"/>
          <p:nvPr/>
        </p:nvSpPr>
        <p:spPr>
          <a:xfrm>
            <a:off x="3208587" y="1000748"/>
            <a:ext cx="8218216" cy="3477875"/>
          </a:xfrm>
          <a:prstGeom prst="rect">
            <a:avLst/>
          </a:prstGeom>
          <a:noFill/>
        </p:spPr>
        <p:txBody>
          <a:bodyPr wrap="square">
            <a:spAutoFit/>
          </a:bodyPr>
          <a:lstStyle/>
          <a:p>
            <a:pPr algn="just"/>
            <a:r>
              <a:rPr lang="en-US" sz="5500" b="1" dirty="0">
                <a:effectLst/>
                <a:latin typeface="Cambria" panose="02040503050406030204" pitchFamily="18" charset="0"/>
                <a:ea typeface="Cambria" panose="02040503050406030204" pitchFamily="18" charset="0"/>
              </a:rPr>
              <a:t>     </a:t>
            </a:r>
            <a:r>
              <a:rPr lang="vi-VN" sz="5500" b="1" dirty="0">
                <a:effectLst/>
                <a:latin typeface="Cambria" panose="02040503050406030204" pitchFamily="18" charset="0"/>
                <a:ea typeface="Cambria" panose="02040503050406030204" pitchFamily="18" charset="0"/>
              </a:rPr>
              <a:t>Theo em, cần làm gì để giữ gìn và phát huy truyền thống văn hóa của Thăng Long - Hà Nội? </a:t>
            </a:r>
            <a:endParaRPr lang="en-SG" sz="5500" b="1" dirty="0">
              <a:latin typeface="Cambria" panose="02040503050406030204" pitchFamily="18" charset="0"/>
              <a:ea typeface="Cambria" panose="02040503050406030204" pitchFamily="18" charset="0"/>
            </a:endParaRPr>
          </a:p>
        </p:txBody>
      </p:sp>
      <p:pic>
        <p:nvPicPr>
          <p:cNvPr id="4" name="Picture 3"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grpSp>
        <p:nvGrpSpPr>
          <p:cNvPr id="6" name="组合 1">
            <a:extLst>
              <a:ext uri="{FF2B5EF4-FFF2-40B4-BE49-F238E27FC236}">
                <a16:creationId xmlns:a16="http://schemas.microsoft.com/office/drawing/2014/main" id="{CCA3185A-EA65-418B-8136-08F2A09A87C5}"/>
              </a:ext>
            </a:extLst>
          </p:cNvPr>
          <p:cNvGrpSpPr/>
          <p:nvPr/>
        </p:nvGrpSpPr>
        <p:grpSpPr>
          <a:xfrm>
            <a:off x="0" y="4601939"/>
            <a:ext cx="12192000" cy="2256061"/>
            <a:chOff x="0" y="4332156"/>
            <a:chExt cx="12292858" cy="2554224"/>
          </a:xfrm>
        </p:grpSpPr>
        <p:pic>
          <p:nvPicPr>
            <p:cNvPr id="7" name="图片 19">
              <a:extLst>
                <a:ext uri="{FF2B5EF4-FFF2-40B4-BE49-F238E27FC236}">
                  <a16:creationId xmlns:a16="http://schemas.microsoft.com/office/drawing/2014/main" id="{1EB4B3AF-940E-4BE3-821C-5EF8B5B43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8" name="图片 11">
              <a:extLst>
                <a:ext uri="{FF2B5EF4-FFF2-40B4-BE49-F238E27FC236}">
                  <a16:creationId xmlns:a16="http://schemas.microsoft.com/office/drawing/2014/main" id="{BC9EED4A-24E2-4E6F-BCFA-F84104292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034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C8FE04D4-96AB-4D4C-A62D-6BB8C5E3BAE2}"/>
              </a:ext>
            </a:extLst>
          </p:cNvPr>
          <p:cNvGrpSpPr/>
          <p:nvPr/>
        </p:nvGrpSpPr>
        <p:grpSpPr>
          <a:xfrm>
            <a:off x="3696768" y="6207909"/>
            <a:ext cx="4372316" cy="552889"/>
            <a:chOff x="1346200"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BB3F408F-EF0D-4764-91CC-6AFE2D7E90CF}"/>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6AA25D1B-8AD8-4BCC-86AE-63644BFFA28D}"/>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C3326AF2-11D5-4D8B-A716-EFA21E3C6704}"/>
              </a:ext>
            </a:extLst>
          </p:cNvPr>
          <p:cNvSpPr txBox="1"/>
          <p:nvPr/>
        </p:nvSpPr>
        <p:spPr>
          <a:xfrm>
            <a:off x="716671" y="3341619"/>
            <a:ext cx="3906811"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Tham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quan</a:t>
            </a:r>
            <a:r>
              <a:rPr lang="en-SG" sz="2500" b="1" i="0" dirty="0">
                <a:solidFill>
                  <a:srgbClr val="002060"/>
                </a:solidFill>
                <a:effectLst/>
                <a:latin typeface="Cambria" panose="02040503050406030204" pitchFamily="18" charset="0"/>
                <a:ea typeface="Cambria" panose="02040503050406030204" pitchFamily="18" charset="0"/>
              </a:rPr>
              <a:t> di </a:t>
            </a:r>
            <a:r>
              <a:rPr lang="en-SG" sz="2500" b="1" i="0" dirty="0" err="1">
                <a:solidFill>
                  <a:srgbClr val="002060"/>
                </a:solidFill>
                <a:effectLst/>
                <a:latin typeface="Cambria" panose="02040503050406030204" pitchFamily="18" charset="0"/>
                <a:ea typeface="Cambria" panose="02040503050406030204" pitchFamily="18" charset="0"/>
              </a:rPr>
              <a:t>tích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lịch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sử</a:t>
            </a:r>
            <a:endParaRPr lang="en-SG" sz="2500" b="1" i="0"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B1728E-8CCD-4C54-A563-3DAE86D89F2F}"/>
              </a:ext>
            </a:extLst>
          </p:cNvPr>
          <p:cNvPicPr>
            <a:picLocks noChangeAspect="1"/>
          </p:cNvPicPr>
          <p:nvPr/>
        </p:nvPicPr>
        <p:blipFill rotWithShape="1">
          <a:blip r:embed="rId2"/>
          <a:srcRect l="66624"/>
          <a:stretch/>
        </p:blipFill>
        <p:spPr>
          <a:xfrm>
            <a:off x="4000596" y="3749108"/>
            <a:ext cx="3764658" cy="244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C2ECCB4-126D-4EC2-AA8F-4E7AED440B7F}"/>
              </a:ext>
            </a:extLst>
          </p:cNvPr>
          <p:cNvPicPr>
            <a:picLocks noChangeAspect="1"/>
          </p:cNvPicPr>
          <p:nvPr/>
        </p:nvPicPr>
        <p:blipFill rotWithShape="1">
          <a:blip r:embed="rId3"/>
          <a:srcRect r="67464"/>
          <a:stretch/>
        </p:blipFill>
        <p:spPr>
          <a:xfrm>
            <a:off x="406456" y="465201"/>
            <a:ext cx="4527242" cy="3023860"/>
          </a:xfrm>
          <a:prstGeom prst="rect">
            <a:avLst/>
          </a:prstGeom>
          <a:ln>
            <a:noFill/>
          </a:ln>
          <a:effectLst>
            <a:softEdge rad="112500"/>
          </a:effectLst>
        </p:spPr>
      </p:pic>
      <p:pic>
        <p:nvPicPr>
          <p:cNvPr id="6" name="Picture 5">
            <a:extLst>
              <a:ext uri="{FF2B5EF4-FFF2-40B4-BE49-F238E27FC236}">
                <a16:creationId xmlns:a16="http://schemas.microsoft.com/office/drawing/2014/main" id="{33EE770A-F287-4B8A-A53C-9542871BD479}"/>
              </a:ext>
            </a:extLst>
          </p:cNvPr>
          <p:cNvPicPr>
            <a:picLocks noChangeAspect="1"/>
          </p:cNvPicPr>
          <p:nvPr/>
        </p:nvPicPr>
        <p:blipFill rotWithShape="1">
          <a:blip r:embed="rId4"/>
          <a:srcRect l="1420" t="1" r="52117" b="228"/>
          <a:stretch/>
        </p:blipFill>
        <p:spPr>
          <a:xfrm>
            <a:off x="6885134" y="376494"/>
            <a:ext cx="4527242" cy="3095669"/>
          </a:xfrm>
          <a:prstGeom prst="rect">
            <a:avLst/>
          </a:prstGeom>
        </p:spPr>
      </p:pic>
      <p:sp>
        <p:nvSpPr>
          <p:cNvPr id="8" name="TextBox 7">
            <a:extLst>
              <a:ext uri="{FF2B5EF4-FFF2-40B4-BE49-F238E27FC236}">
                <a16:creationId xmlns:a16="http://schemas.microsoft.com/office/drawing/2014/main" id="{07FD2FE6-9F86-4CC6-81C5-8DF572B6782C}"/>
              </a:ext>
            </a:extLst>
          </p:cNvPr>
          <p:cNvSpPr txBox="1"/>
          <p:nvPr/>
        </p:nvSpPr>
        <p:spPr>
          <a:xfrm>
            <a:off x="6885134" y="3351133"/>
            <a:ext cx="467507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Tìm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hiểu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văn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hóa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thống</a:t>
            </a:r>
            <a:endParaRPr lang="en-SG" sz="2500" b="1" i="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1EF6A5-DDBB-4F1A-AB3C-E21FECEB5661}"/>
              </a:ext>
            </a:extLst>
          </p:cNvPr>
          <p:cNvSpPr txBox="1"/>
          <p:nvPr/>
        </p:nvSpPr>
        <p:spPr>
          <a:xfrm>
            <a:off x="4210462" y="6205350"/>
            <a:ext cx="334492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Vẽ</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tranh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tuyên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endParaRPr lang="en-SG" sz="2500" b="1"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464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E98C3A25-3A57-F73D-F728-005459E703CD}"/>
              </a:ext>
            </a:extLst>
          </p:cNvPr>
          <p:cNvSpPr/>
          <p:nvPr/>
        </p:nvSpPr>
        <p:spPr>
          <a:xfrm>
            <a:off x="512957" y="1747062"/>
            <a:ext cx="7843643" cy="4065448"/>
          </a:xfrm>
          <a:prstGeom prst="roundRect">
            <a:avLst>
              <a:gd name="adj" fmla="val 74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21CEDBE8-7D6D-458F-9102-8A78B7552B0C}"/>
              </a:ext>
            </a:extLst>
          </p:cNvPr>
          <p:cNvSpPr txBox="1"/>
          <p:nvPr/>
        </p:nvSpPr>
        <p:spPr>
          <a:xfrm>
            <a:off x="621383" y="2010071"/>
            <a:ext cx="7626789" cy="3539430"/>
          </a:xfrm>
          <a:prstGeom prst="rect">
            <a:avLst/>
          </a:prstGeom>
          <a:noFill/>
        </p:spPr>
        <p:txBody>
          <a:bodyPr wrap="square">
            <a:spAutoFit/>
          </a:bodyPr>
          <a:lstStyle/>
          <a:p>
            <a:r>
              <a:rPr lang="en-SG" sz="5600" b="1" dirty="0" err="1">
                <a:latin typeface="Cambria" panose="02040503050406030204" pitchFamily="18" charset="0"/>
                <a:ea typeface="Cambria" panose="02040503050406030204" pitchFamily="18" charset="0"/>
              </a:rPr>
              <a:t>Ngày</a:t>
            </a:r>
            <a:r>
              <a:rPr lang="en-SG" sz="5600" b="1" dirty="0">
                <a:latin typeface="Cambria" panose="02040503050406030204" pitchFamily="18" charset="0"/>
                <a:ea typeface="Cambria" panose="02040503050406030204" pitchFamily="18" charset="0"/>
              </a:rPr>
              <a:t> 16 – 7 – 1999, </a:t>
            </a:r>
            <a:r>
              <a:rPr lang="en-SG" sz="5600" b="1" dirty="0" err="1">
                <a:latin typeface="Cambria" panose="02040503050406030204" pitchFamily="18" charset="0"/>
                <a:ea typeface="Cambria" panose="02040503050406030204" pitchFamily="18" charset="0"/>
              </a:rPr>
              <a:t>Hà</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Nội</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được</a:t>
            </a:r>
            <a:r>
              <a:rPr lang="en-SG" sz="5600" b="1" dirty="0">
                <a:latin typeface="Cambria" panose="02040503050406030204" pitchFamily="18" charset="0"/>
                <a:ea typeface="Cambria" panose="02040503050406030204" pitchFamily="18" charset="0"/>
              </a:rPr>
              <a:t> UNESCO </a:t>
            </a:r>
            <a:r>
              <a:rPr lang="en-SG" sz="5600" b="1" dirty="0" err="1">
                <a:latin typeface="Cambria" panose="02040503050406030204" pitchFamily="18" charset="0"/>
                <a:ea typeface="Cambria" panose="02040503050406030204" pitchFamily="18" charset="0"/>
              </a:rPr>
              <a:t>trao</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tặng</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danh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hiệu</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Thành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phố</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vì</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hoà</a:t>
            </a:r>
            <a:r>
              <a:rPr lang="en-SG" sz="5600" b="1" dirty="0">
                <a:latin typeface="Cambria" panose="02040503050406030204" pitchFamily="18" charset="0"/>
                <a:ea typeface="Cambria" panose="02040503050406030204" pitchFamily="18" charset="0"/>
              </a:rPr>
              <a:t> </a:t>
            </a:r>
            <a:r>
              <a:rPr lang="vi-VN" sz="5600" b="1" dirty="0">
                <a:latin typeface="Cambria" panose="02040503050406030204" pitchFamily="18" charset="0"/>
                <a:ea typeface="Cambria" panose="02040503050406030204" pitchFamily="18" charset="0"/>
              </a:rPr>
              <a:t>bình.</a:t>
            </a:r>
            <a:endParaRPr lang="en-SG" sz="56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5C051FE-0921-467B-B439-1560F333DFB1}"/>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619893" y="2302218"/>
            <a:ext cx="3536065" cy="4065449"/>
          </a:xfrm>
          <a:prstGeom prst="rect">
            <a:avLst/>
          </a:prstGeom>
        </p:spPr>
      </p:pic>
      <p:pic>
        <p:nvPicPr>
          <p:cNvPr id="2" name="Picture 1"/>
          <p:cNvPicPr>
            <a:picLocks noChangeAspect="1"/>
          </p:cNvPicPr>
          <p:nvPr/>
        </p:nvPicPr>
        <p:blipFill>
          <a:blip r:embed="rId3"/>
          <a:stretch>
            <a:fillRect/>
          </a:stretch>
        </p:blipFill>
        <p:spPr>
          <a:xfrm>
            <a:off x="843329" y="0"/>
            <a:ext cx="5389331" cy="2566638"/>
          </a:xfrm>
          <a:prstGeom prst="rect">
            <a:avLst/>
          </a:prstGeom>
        </p:spPr>
      </p:pic>
    </p:spTree>
    <p:extLst>
      <p:ext uri="{BB962C8B-B14F-4D97-AF65-F5344CB8AC3E}">
        <p14:creationId xmlns:p14="http://schemas.microsoft.com/office/powerpoint/2010/main" val="79336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AE3166-00FB-464E-8130-6277DCABE023}"/>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7152C7F2-64EB-4DE8-BE02-1EB0F4E48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2871BB93-B25B-4785-AE4E-B83DB88A1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图片 7">
            <a:extLst>
              <a:ext uri="{FF2B5EF4-FFF2-40B4-BE49-F238E27FC236}">
                <a16:creationId xmlns:a16="http://schemas.microsoft.com/office/drawing/2014/main" id="{98418DF1-39A6-4DB5-88DF-2502B20D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12400" y="659588"/>
            <a:ext cx="11767200" cy="2506408"/>
          </a:xfrm>
          <a:prstGeom prst="rect">
            <a:avLst/>
          </a:prstGeom>
        </p:spPr>
      </p:pic>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8"/>
          <a:stretch>
            <a:fillRect/>
          </a:stretch>
        </p:blipFill>
        <p:spPr>
          <a:xfrm>
            <a:off x="3218726" y="1639856"/>
            <a:ext cx="6761050" cy="4706520"/>
          </a:xfrm>
          <a:prstGeom prst="rect">
            <a:avLst/>
          </a:prstGeom>
        </p:spPr>
      </p:pic>
      <p:pic>
        <p:nvPicPr>
          <p:cNvPr id="27" name="Picture 26" descr="A couple of kids wearing traditional clothing&#10;&#10;Description automatically generated">
            <a:extLst>
              <a:ext uri="{FF2B5EF4-FFF2-40B4-BE49-F238E27FC236}">
                <a16:creationId xmlns:a16="http://schemas.microsoft.com/office/drawing/2014/main" id="{1C946F88-F028-4DB1-A362-D3AC85D475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10800" y="3000386"/>
            <a:ext cx="4323170" cy="4009807"/>
          </a:xfrm>
          <a:prstGeom prst="rect">
            <a:avLst/>
          </a:prstGeom>
        </p:spPr>
      </p:pic>
    </p:spTree>
    <p:custDataLst>
      <p:tags r:id="rId1"/>
    </p:custDataLst>
    <p:extLst>
      <p:ext uri="{BB962C8B-B14F-4D97-AF65-F5344CB8AC3E}">
        <p14:creationId xmlns:p14="http://schemas.microsoft.com/office/powerpoint/2010/main" val="70125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8695A-04AE-4303-A946-5D3A36EF70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5" r="83764" b="37529"/>
          <a:stretch/>
        </p:blipFill>
        <p:spPr>
          <a:xfrm flipH="1">
            <a:off x="-167084" y="3649782"/>
            <a:ext cx="2363688" cy="2753306"/>
          </a:xfrm>
          <a:prstGeom prst="rect">
            <a:avLst/>
          </a:prstGeom>
        </p:spPr>
      </p:pic>
      <p:sp>
        <p:nvSpPr>
          <p:cNvPr id="2" name="TextBox 1">
            <a:extLst>
              <a:ext uri="{FF2B5EF4-FFF2-40B4-BE49-F238E27FC236}">
                <a16:creationId xmlns:a16="http://schemas.microsoft.com/office/drawing/2014/main" id="{CD83AF9A-5FC6-48D9-9E6A-1C6EA7F8ECF3}"/>
              </a:ext>
            </a:extLst>
          </p:cNvPr>
          <p:cNvSpPr txBox="1"/>
          <p:nvPr/>
        </p:nvSpPr>
        <p:spPr>
          <a:xfrm>
            <a:off x="1014760" y="829872"/>
            <a:ext cx="10884119" cy="3785652"/>
          </a:xfrm>
          <a:prstGeom prst="rect">
            <a:avLst/>
          </a:prstGeom>
          <a:noFill/>
        </p:spPr>
        <p:txBody>
          <a:bodyPr wrap="square" rtlCol="0">
            <a:spAutoFit/>
          </a:bodyPr>
          <a:lstStyle/>
          <a:p>
            <a:pPr algn="ctr"/>
            <a:r>
              <a:rPr lang="vi-VN" sz="8000" b="1" i="0" dirty="0">
                <a:solidFill>
                  <a:srgbClr val="002060"/>
                </a:solidFill>
                <a:effectLst/>
                <a:latin typeface="Cambria" panose="02040503050406030204" pitchFamily="18" charset="0"/>
                <a:ea typeface="Cambria" panose="02040503050406030204" pitchFamily="18" charset="0"/>
              </a:rPr>
              <a:t>1. </a:t>
            </a:r>
            <a:r>
              <a:rPr lang="en-SG" sz="8000" b="1" i="0" dirty="0" err="1">
                <a:solidFill>
                  <a:srgbClr val="002060"/>
                </a:solidFill>
                <a:effectLst/>
                <a:latin typeface="Cambria" panose="02040503050406030204" pitchFamily="18" charset="0"/>
                <a:ea typeface="Cambria" panose="02040503050406030204" pitchFamily="18" charset="0"/>
              </a:rPr>
              <a:t>Kể</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lại</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một</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câu</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chuyện</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về</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lịch</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sử</a:t>
            </a:r>
            <a:r>
              <a:rPr lang="en-SG" sz="8000" b="1" i="0" dirty="0">
                <a:solidFill>
                  <a:srgbClr val="002060"/>
                </a:solidFill>
                <a:effectLst/>
                <a:latin typeface="Cambria" panose="02040503050406030204" pitchFamily="18" charset="0"/>
                <a:ea typeface="Cambria" panose="02040503050406030204" pitchFamily="18" charset="0"/>
              </a:rPr>
              <a:t> </a:t>
            </a:r>
            <a:endParaRPr lang="vi-VN" sz="8000" b="1" i="0" dirty="0">
              <a:solidFill>
                <a:srgbClr val="002060"/>
              </a:solidFill>
              <a:effectLst/>
              <a:latin typeface="Cambria" panose="02040503050406030204" pitchFamily="18" charset="0"/>
              <a:ea typeface="Cambria" panose="02040503050406030204" pitchFamily="18" charset="0"/>
            </a:endParaRPr>
          </a:p>
          <a:p>
            <a:pPr algn="ctr"/>
            <a:r>
              <a:rPr lang="en-SG" sz="8000" b="1" i="0" dirty="0" err="1">
                <a:solidFill>
                  <a:srgbClr val="002060"/>
                </a:solidFill>
                <a:effectLst/>
                <a:latin typeface="Cambria" panose="02040503050406030204" pitchFamily="18" charset="0"/>
                <a:ea typeface="Cambria" panose="02040503050406030204" pitchFamily="18" charset="0"/>
              </a:rPr>
              <a:t>Thăng</a:t>
            </a:r>
            <a:r>
              <a:rPr lang="en-SG" sz="8000" b="1" i="0" dirty="0">
                <a:solidFill>
                  <a:srgbClr val="002060"/>
                </a:solidFill>
                <a:effectLst/>
                <a:latin typeface="Cambria" panose="02040503050406030204" pitchFamily="18" charset="0"/>
                <a:ea typeface="Cambria" panose="02040503050406030204" pitchFamily="18" charset="0"/>
              </a:rPr>
              <a:t> Long- </a:t>
            </a:r>
            <a:r>
              <a:rPr lang="en-SG" sz="8000" b="1" i="0" dirty="0" err="1">
                <a:solidFill>
                  <a:srgbClr val="002060"/>
                </a:solidFill>
                <a:effectLst/>
                <a:latin typeface="Cambria" panose="02040503050406030204" pitchFamily="18" charset="0"/>
                <a:ea typeface="Cambria" panose="02040503050406030204" pitchFamily="18" charset="0"/>
              </a:rPr>
              <a:t>Hà</a:t>
            </a:r>
            <a:r>
              <a:rPr lang="en-SG" sz="8000" b="1" i="0" dirty="0">
                <a:solidFill>
                  <a:srgbClr val="002060"/>
                </a:solidFill>
                <a:effectLst/>
                <a:latin typeface="Cambria" panose="02040503050406030204" pitchFamily="18" charset="0"/>
                <a:ea typeface="Cambria" panose="02040503050406030204" pitchFamily="18" charset="0"/>
              </a:rPr>
              <a:t> </a:t>
            </a:r>
            <a:r>
              <a:rPr lang="vi-VN" sz="8000" b="1" i="0" dirty="0">
                <a:solidFill>
                  <a:srgbClr val="002060"/>
                </a:solidFill>
                <a:effectLst/>
                <a:latin typeface="Cambria" panose="02040503050406030204" pitchFamily="18" charset="0"/>
                <a:ea typeface="Cambria" panose="02040503050406030204" pitchFamily="18" charset="0"/>
              </a:rPr>
              <a:t>Nội.</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4" name="组合 1">
            <a:extLst>
              <a:ext uri="{FF2B5EF4-FFF2-40B4-BE49-F238E27FC236}">
                <a16:creationId xmlns:a16="http://schemas.microsoft.com/office/drawing/2014/main" id="{475C5615-B1A5-4915-B75A-5F04227AD12B}"/>
              </a:ext>
            </a:extLst>
          </p:cNvPr>
          <p:cNvGrpSpPr/>
          <p:nvPr/>
        </p:nvGrpSpPr>
        <p:grpSpPr>
          <a:xfrm>
            <a:off x="0" y="4786333"/>
            <a:ext cx="12192000" cy="2256061"/>
            <a:chOff x="0" y="4332156"/>
            <a:chExt cx="12292858" cy="2554224"/>
          </a:xfrm>
        </p:grpSpPr>
        <p:pic>
          <p:nvPicPr>
            <p:cNvPr id="5" name="图片 19">
              <a:extLst>
                <a:ext uri="{FF2B5EF4-FFF2-40B4-BE49-F238E27FC236}">
                  <a16:creationId xmlns:a16="http://schemas.microsoft.com/office/drawing/2014/main" id="{FED4C820-F343-44F8-A934-96E83B724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9EB78F6D-5126-41CD-A8BA-E66B3DA70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39962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C1DD474-82AB-4A08-90E0-4026917E6E35}"/>
              </a:ext>
            </a:extLst>
          </p:cNvPr>
          <p:cNvSpPr/>
          <p:nvPr/>
        </p:nvSpPr>
        <p:spPr>
          <a:xfrm>
            <a:off x="2877014" y="836344"/>
            <a:ext cx="8865219" cy="3490330"/>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4" name="TextBox 3">
            <a:extLst>
              <a:ext uri="{FF2B5EF4-FFF2-40B4-BE49-F238E27FC236}">
                <a16:creationId xmlns:a16="http://schemas.microsoft.com/office/drawing/2014/main" id="{3352C5B1-E349-4F10-9929-A367149F19F8}"/>
              </a:ext>
            </a:extLst>
          </p:cNvPr>
          <p:cNvSpPr txBox="1"/>
          <p:nvPr/>
        </p:nvSpPr>
        <p:spPr>
          <a:xfrm>
            <a:off x="2712534" y="1069453"/>
            <a:ext cx="9029700" cy="2554545"/>
          </a:xfrm>
          <a:prstGeom prst="rect">
            <a:avLst/>
          </a:prstGeom>
          <a:noFill/>
        </p:spPr>
        <p:txBody>
          <a:bodyPr wrap="square">
            <a:spAutoFit/>
          </a:bodyPr>
          <a:lstStyle/>
          <a:p>
            <a:pPr algn="ctr"/>
            <a:r>
              <a:rPr lang="vi-VN" sz="8000" b="1" dirty="0">
                <a:solidFill>
                  <a:srgbClr val="002060"/>
                </a:solidFill>
                <a:latin typeface="Cambria" panose="02040503050406030204" pitchFamily="18" charset="0"/>
                <a:ea typeface="Cambria" panose="02040503050406030204" pitchFamily="18" charset="0"/>
              </a:rPr>
              <a:t>Chúng mình cùng xem phim nhé!</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5" name="组合 1">
            <a:extLst>
              <a:ext uri="{FF2B5EF4-FFF2-40B4-BE49-F238E27FC236}">
                <a16:creationId xmlns:a16="http://schemas.microsoft.com/office/drawing/2014/main" id="{1FCD3E55-A68E-472C-A814-5FF9F96A9D24}"/>
              </a:ext>
            </a:extLst>
          </p:cNvPr>
          <p:cNvGrpSpPr/>
          <p:nvPr/>
        </p:nvGrpSpPr>
        <p:grpSpPr>
          <a:xfrm>
            <a:off x="-89210" y="4660516"/>
            <a:ext cx="12192000" cy="2256061"/>
            <a:chOff x="0" y="4332156"/>
            <a:chExt cx="12292858" cy="2554224"/>
          </a:xfrm>
        </p:grpSpPr>
        <p:pic>
          <p:nvPicPr>
            <p:cNvPr id="6" name="图片 19">
              <a:extLst>
                <a:ext uri="{FF2B5EF4-FFF2-40B4-BE49-F238E27FC236}">
                  <a16:creationId xmlns:a16="http://schemas.microsoft.com/office/drawing/2014/main" id="{5342A7E4-8A1D-44BB-9CFF-45A5F68ED9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8CE4480D-574D-4129-96CA-D02B0CFC2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descr="A couple of kids wearing traditional clothing&#10;&#10;Description automatically generated">
            <a:extLst>
              <a:ext uri="{FF2B5EF4-FFF2-40B4-BE49-F238E27FC236}">
                <a16:creationId xmlns:a16="http://schemas.microsoft.com/office/drawing/2014/main" id="{4A9008A1-8860-42E0-BCB5-13AD1071074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spTree>
    <p:extLst>
      <p:ext uri="{BB962C8B-B14F-4D97-AF65-F5344CB8AC3E}">
        <p14:creationId xmlns:p14="http://schemas.microsoft.com/office/powerpoint/2010/main" val="135250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6872" y="555586"/>
            <a:ext cx="9751502" cy="1077219"/>
            <a:chOff x="1433170" y="0"/>
            <a:chExt cx="9751502" cy="1077219"/>
          </a:xfrm>
        </p:grpSpPr>
        <p:sp>
          <p:nvSpPr>
            <p:cNvPr id="4" name="矩形: 圆角 3">
              <a:extLst>
                <a:ext uri="{FF2B5EF4-FFF2-40B4-BE49-F238E27FC236}">
                  <a16:creationId xmlns:a16="http://schemas.microsoft.com/office/drawing/2014/main" id="{F0ABD0A0-BBD9-4209-9673-A5BB6B42DAE3}"/>
                </a:ext>
              </a:extLst>
            </p:cNvPr>
            <p:cNvSpPr/>
            <p:nvPr/>
          </p:nvSpPr>
          <p:spPr>
            <a:xfrm>
              <a:off x="1433170" y="1"/>
              <a:ext cx="9751502" cy="1077218"/>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n-ea"/>
              </a:endParaRPr>
            </a:p>
          </p:txBody>
        </p:sp>
        <p:sp>
          <p:nvSpPr>
            <p:cNvPr id="3" name="TextBox 2">
              <a:extLst>
                <a:ext uri="{FF2B5EF4-FFF2-40B4-BE49-F238E27FC236}">
                  <a16:creationId xmlns:a16="http://schemas.microsoft.com/office/drawing/2014/main" id="{5BFB399A-554D-4097-9475-9B024F72ED5B}"/>
                </a:ext>
              </a:extLst>
            </p:cNvPr>
            <p:cNvSpPr txBox="1"/>
            <p:nvPr/>
          </p:nvSpPr>
          <p:spPr>
            <a:xfrm>
              <a:off x="1554552" y="0"/>
              <a:ext cx="9508738" cy="1077218"/>
            </a:xfrm>
            <a:prstGeom prst="rect">
              <a:avLst/>
            </a:prstGeom>
            <a:noFill/>
          </p:spPr>
          <p:txBody>
            <a:bodyPr wrap="square">
              <a:spAutoFit/>
            </a:bodyPr>
            <a:lstStyle/>
            <a:p>
              <a:pPr algn="ctr"/>
              <a:r>
                <a:rPr lang="vi-VN" sz="3200" b="1" i="0" dirty="0">
                  <a:solidFill>
                    <a:schemeClr val="bg1"/>
                  </a:solidFill>
                  <a:effectLst/>
                  <a:latin typeface="Cambria" panose="02040503050406030204" pitchFamily="18" charset="0"/>
                  <a:ea typeface="Cambria" panose="02040503050406030204" pitchFamily="18" charset="0"/>
                </a:rPr>
                <a:t>2. Vì sao nói Hà Nội là trung tâm chính trị, kinh tế, văn hóa, giáo dục của đất nước?</a:t>
              </a:r>
              <a:endParaRPr lang="en-SG" sz="32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4964E86-D06A-41DB-B06D-697CBB5F8469}"/>
              </a:ext>
            </a:extLst>
          </p:cNvPr>
          <p:cNvSpPr txBox="1"/>
          <p:nvPr/>
        </p:nvSpPr>
        <p:spPr>
          <a:xfrm>
            <a:off x="593885" y="1701760"/>
            <a:ext cx="11080596" cy="4708981"/>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 Hà Nội là thủ đô của nước ta. Đây là nơi làm việc của các cơ quan lãnh đạo cao nhất của đất nước.</a:t>
            </a:r>
          </a:p>
          <a:p>
            <a:pPr algn="just"/>
            <a:r>
              <a:rPr lang="vi-VN" sz="3000" b="1" i="0" dirty="0">
                <a:solidFill>
                  <a:srgbClr val="002060"/>
                </a:solidFill>
                <a:effectLst/>
                <a:latin typeface="Cambria" panose="02040503050406030204" pitchFamily="18" charset="0"/>
                <a:ea typeface="Cambria" panose="02040503050406030204" pitchFamily="18" charset="0"/>
              </a:rPr>
              <a:t>+ Quốc Tử Giám ở Hà Nội là trường đại học đầu tiên của nước ta. Ngày nay, Hà Nội là nơi tập trung nhiều viện nghiên cứu, trường đại học, bảo tàng, thư viện hàng đầu của cả nước.</a:t>
            </a:r>
          </a:p>
          <a:p>
            <a:pPr algn="just"/>
            <a:r>
              <a:rPr lang="vi-VN" sz="3000" b="1" i="0" dirty="0">
                <a:solidFill>
                  <a:srgbClr val="002060"/>
                </a:solidFill>
                <a:effectLst/>
                <a:latin typeface="Cambria" panose="02040503050406030204" pitchFamily="18" charset="0"/>
                <a:ea typeface="Cambria" panose="02040503050406030204" pitchFamily="18" charset="0"/>
              </a:rPr>
              <a:t>+ Hà Nội còn có các nhà máy, khu công nghệ cao, làng nghề,... làm ra nhiều sản phẩm phục vụ cho nhu cầu trong nước và xuất khẩu. Nhiều trung tâm thương mại, giao dịch trong và ngoài nước đặt tại Hà Nội: như các chợ lớn, siêu thị, hệ thống ngân hàng, bưu điện,...</a:t>
            </a:r>
          </a:p>
        </p:txBody>
      </p:sp>
    </p:spTree>
    <p:extLst>
      <p:ext uri="{BB962C8B-B14F-4D97-AF65-F5344CB8AC3E}">
        <p14:creationId xmlns:p14="http://schemas.microsoft.com/office/powerpoint/2010/main" val="249132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a:extLst>
              <a:ext uri="{FF2B5EF4-FFF2-40B4-BE49-F238E27FC236}">
                <a16:creationId xmlns:a16="http://schemas.microsoft.com/office/drawing/2014/main" id="{BE09FA4A-1B26-4C71-B8C7-0CE4D66D6FDF}"/>
              </a:ext>
            </a:extLst>
          </p:cNvPr>
          <p:cNvGrpSpPr/>
          <p:nvPr/>
        </p:nvGrpSpPr>
        <p:grpSpPr>
          <a:xfrm>
            <a:off x="0" y="4630318"/>
            <a:ext cx="12192000" cy="2256061"/>
            <a:chOff x="0" y="4332156"/>
            <a:chExt cx="12292858" cy="2554224"/>
          </a:xfrm>
        </p:grpSpPr>
        <p:pic>
          <p:nvPicPr>
            <p:cNvPr id="28" name="图片 19">
              <a:extLst>
                <a:ext uri="{FF2B5EF4-FFF2-40B4-BE49-F238E27FC236}">
                  <a16:creationId xmlns:a16="http://schemas.microsoft.com/office/drawing/2014/main" id="{A0B6F429-A0E4-4F63-9364-424FECF10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9" name="图片 11">
              <a:extLst>
                <a:ext uri="{FF2B5EF4-FFF2-40B4-BE49-F238E27FC236}">
                  <a16:creationId xmlns:a16="http://schemas.microsoft.com/office/drawing/2014/main" id="{FA0228B6-C64C-4B1F-B8E7-C3ABD55F8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692239" y="101961"/>
            <a:ext cx="9317625" cy="6756039"/>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
        <p:nvSpPr>
          <p:cNvPr id="21" name="TextBox 20">
            <a:extLst>
              <a:ext uri="{FF2B5EF4-FFF2-40B4-BE49-F238E27FC236}">
                <a16:creationId xmlns:a16="http://schemas.microsoft.com/office/drawing/2014/main" id="{E247F0A8-8FB6-463F-BDA5-E8CFC185D714}"/>
              </a:ext>
            </a:extLst>
          </p:cNvPr>
          <p:cNvSpPr txBox="1"/>
          <p:nvPr/>
        </p:nvSpPr>
        <p:spPr>
          <a:xfrm>
            <a:off x="2947893" y="3209473"/>
            <a:ext cx="8942905" cy="3108543"/>
          </a:xfrm>
          <a:prstGeom prst="rect">
            <a:avLst/>
          </a:prstGeom>
          <a:noFill/>
        </p:spPr>
        <p:txBody>
          <a:bodyPr wrap="square">
            <a:spAutoFit/>
          </a:bodyPr>
          <a:lstStyle/>
          <a:p>
            <a:pPr algn="ctr"/>
            <a:r>
              <a:rPr lang="en-SG" sz="4900" b="1" dirty="0" err="1">
                <a:solidFill>
                  <a:srgbClr val="002060"/>
                </a:solidFill>
                <a:latin typeface="Cambria" panose="02040503050406030204" pitchFamily="18" charset="0"/>
                <a:ea typeface="Cambria" panose="02040503050406030204" pitchFamily="18" charset="0"/>
              </a:rPr>
              <a:t>Vẽ</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tranh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tuyên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về</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việc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bảo</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vệ</a:t>
            </a:r>
            <a:r>
              <a:rPr lang="en-SG" sz="4900" b="1" dirty="0">
                <a:solidFill>
                  <a:srgbClr val="002060"/>
                </a:solidFill>
                <a:latin typeface="Cambria" panose="02040503050406030204" pitchFamily="18" charset="0"/>
                <a:ea typeface="Cambria" panose="02040503050406030204" pitchFamily="18" charset="0"/>
              </a:rPr>
              <a:t> di </a:t>
            </a:r>
            <a:r>
              <a:rPr lang="en-SG" sz="4900" b="1" dirty="0" err="1">
                <a:solidFill>
                  <a:srgbClr val="002060"/>
                </a:solidFill>
                <a:latin typeface="Cambria" panose="02040503050406030204" pitchFamily="18" charset="0"/>
                <a:ea typeface="Cambria" panose="02040503050406030204" pitchFamily="18" charset="0"/>
              </a:rPr>
              <a:t>tích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lịch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sử</a:t>
            </a:r>
            <a:r>
              <a:rPr lang="en-SG" sz="4900" b="1" dirty="0">
                <a:solidFill>
                  <a:srgbClr val="002060"/>
                </a:solidFill>
                <a:latin typeface="Cambria" panose="02040503050406030204" pitchFamily="18" charset="0"/>
                <a:ea typeface="Cambria" panose="02040503050406030204" pitchFamily="18" charset="0"/>
              </a:rPr>
              <a:t> - </a:t>
            </a:r>
            <a:r>
              <a:rPr lang="en-SG" sz="4900" b="1" dirty="0" err="1">
                <a:solidFill>
                  <a:srgbClr val="002060"/>
                </a:solidFill>
                <a:latin typeface="Cambria" panose="02040503050406030204" pitchFamily="18" charset="0"/>
                <a:ea typeface="Cambria" panose="02040503050406030204" pitchFamily="18" charset="0"/>
              </a:rPr>
              <a:t>văn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danh</a:t>
            </a:r>
            <a:r>
              <a:rPr lang="en-SG" sz="4900" b="1" dirty="0">
                <a:solidFill>
                  <a:srgbClr val="002060"/>
                </a:solidFill>
                <a:latin typeface="Cambria" panose="02040503050406030204" pitchFamily="18" charset="0"/>
                <a:ea typeface="Cambria" panose="02040503050406030204" pitchFamily="18" charset="0"/>
              </a:rPr>
              <a:t> lam </a:t>
            </a:r>
            <a:r>
              <a:rPr lang="en-SG" sz="4900" b="1" dirty="0" err="1">
                <a:solidFill>
                  <a:srgbClr val="002060"/>
                </a:solidFill>
                <a:latin typeface="Cambria" panose="02040503050406030204" pitchFamily="18" charset="0"/>
                <a:ea typeface="Cambria" panose="02040503050406030204" pitchFamily="18" charset="0"/>
              </a:rPr>
              <a:t>thắng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cảnh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hoặc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giá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trị</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thống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của</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Hà</a:t>
            </a:r>
            <a:r>
              <a:rPr lang="en-SG" sz="4900" b="1" dirty="0">
                <a:solidFill>
                  <a:srgbClr val="002060"/>
                </a:solidFill>
                <a:latin typeface="Cambria" panose="02040503050406030204" pitchFamily="18" charset="0"/>
                <a:ea typeface="Cambria" panose="02040503050406030204" pitchFamily="18" charset="0"/>
              </a:rPr>
              <a:t> </a:t>
            </a:r>
            <a:r>
              <a:rPr lang="vi-VN" sz="4900" b="1" dirty="0">
                <a:solidFill>
                  <a:srgbClr val="002060"/>
                </a:solidFill>
                <a:latin typeface="Cambria" panose="02040503050406030204" pitchFamily="18" charset="0"/>
                <a:ea typeface="Cambria" panose="02040503050406030204" pitchFamily="18" charset="0"/>
              </a:rPr>
              <a:t>Nội.</a:t>
            </a:r>
            <a:endParaRPr lang="en-SG" sz="49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6"/>
          <a:stretch>
            <a:fillRect/>
          </a:stretch>
        </p:blipFill>
        <p:spPr>
          <a:xfrm>
            <a:off x="3835547" y="1680797"/>
            <a:ext cx="6748726" cy="1599176"/>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6509EDD7-F7C1-4AC6-938D-CCDE20CB49C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grpSp>
        <p:nvGrpSpPr>
          <p:cNvPr id="30" name="组合 1">
            <a:extLst>
              <a:ext uri="{FF2B5EF4-FFF2-40B4-BE49-F238E27FC236}">
                <a16:creationId xmlns:a16="http://schemas.microsoft.com/office/drawing/2014/main" id="{FF09A207-306B-4BDF-B0FE-4EE3ABE03EE9}"/>
              </a:ext>
            </a:extLst>
          </p:cNvPr>
          <p:cNvGrpSpPr/>
          <p:nvPr/>
        </p:nvGrpSpPr>
        <p:grpSpPr>
          <a:xfrm>
            <a:off x="182136" y="5562909"/>
            <a:ext cx="12192000" cy="2256061"/>
            <a:chOff x="0" y="4332156"/>
            <a:chExt cx="12292858" cy="2554224"/>
          </a:xfrm>
        </p:grpSpPr>
        <p:pic>
          <p:nvPicPr>
            <p:cNvPr id="31" name="图片 19">
              <a:extLst>
                <a:ext uri="{FF2B5EF4-FFF2-40B4-BE49-F238E27FC236}">
                  <a16:creationId xmlns:a16="http://schemas.microsoft.com/office/drawing/2014/main" id="{6A81F01C-4880-4FF6-B8E9-A6AADC29B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32" name="图片 11">
              <a:extLst>
                <a:ext uri="{FF2B5EF4-FFF2-40B4-BE49-F238E27FC236}">
                  <a16:creationId xmlns:a16="http://schemas.microsoft.com/office/drawing/2014/main" id="{6898A552-CA26-4D3F-9DE3-CA0CC7D2D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custDataLst>
      <p:tags r:id="rId1"/>
    </p:custDataLst>
    <p:extLst>
      <p:ext uri="{BB962C8B-B14F-4D97-AF65-F5344CB8AC3E}">
        <p14:creationId xmlns:p14="http://schemas.microsoft.com/office/powerpoint/2010/main" val="42632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744089" y="104678"/>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sp>
        <p:nvSpPr>
          <p:cNvPr id="24" name="Title 1">
            <a:extLst>
              <a:ext uri="{FF2B5EF4-FFF2-40B4-BE49-F238E27FC236}">
                <a16:creationId xmlns:a16="http://schemas.microsoft.com/office/drawing/2014/main" id="{F56CBAEE-02B0-484D-8CEA-4F2D67256939}"/>
              </a:ext>
            </a:extLst>
          </p:cNvPr>
          <p:cNvSpPr txBox="1">
            <a:spLocks/>
          </p:cNvSpPr>
          <p:nvPr/>
        </p:nvSpPr>
        <p:spPr>
          <a:xfrm>
            <a:off x="1846606" y="6275268"/>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8000"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grpSp>
        <p:nvGrpSpPr>
          <p:cNvPr id="21" name="组合 1">
            <a:extLst>
              <a:ext uri="{FF2B5EF4-FFF2-40B4-BE49-F238E27FC236}">
                <a16:creationId xmlns:a16="http://schemas.microsoft.com/office/drawing/2014/main" id="{F154F8DB-207A-4DCB-A455-2B87C035351A}"/>
              </a:ext>
            </a:extLst>
          </p:cNvPr>
          <p:cNvGrpSpPr/>
          <p:nvPr/>
        </p:nvGrpSpPr>
        <p:grpSpPr>
          <a:xfrm>
            <a:off x="0" y="4630318"/>
            <a:ext cx="12192000" cy="2256061"/>
            <a:chOff x="0" y="4332156"/>
            <a:chExt cx="12292858" cy="2554224"/>
          </a:xfrm>
        </p:grpSpPr>
        <p:pic>
          <p:nvPicPr>
            <p:cNvPr id="22" name="图片 19">
              <a:extLst>
                <a:ext uri="{FF2B5EF4-FFF2-40B4-BE49-F238E27FC236}">
                  <a16:creationId xmlns:a16="http://schemas.microsoft.com/office/drawing/2014/main" id="{F09640D7-FABD-4B48-8FAE-0FC0381B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C699E90B-6FC2-4293-92AA-934D28152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7"/>
          <a:stretch>
            <a:fillRect/>
          </a:stretch>
        </p:blipFill>
        <p:spPr>
          <a:xfrm>
            <a:off x="1261401" y="1979282"/>
            <a:ext cx="9908281" cy="3839275"/>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963E41C3-682C-433B-A570-314937AB3E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spTree>
    <p:custDataLst>
      <p:tags r:id="rId1"/>
    </p:custDataLst>
    <p:extLst>
      <p:ext uri="{BB962C8B-B14F-4D97-AF65-F5344CB8AC3E}">
        <p14:creationId xmlns:p14="http://schemas.microsoft.com/office/powerpoint/2010/main" val="240837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Ong</a:t>
            </a:r>
            <a:endParaRPr kumimoji="0" lang="en-US" sz="6600" b="0"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non</a:t>
            </a:r>
            <a:endParaRPr kumimoji="0" lang="en-US" sz="66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học</a:t>
            </a:r>
            <a:endParaRPr kumimoji="0" lang="en-US" sz="66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961728" y="5137102"/>
            <a:ext cx="460094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1" u="none" strike="noStrike" kern="1200" cap="none" spc="0" normalizeH="0" baseline="0" noProof="0" dirty="0">
                <a:ln w="28575">
                  <a:solidFill>
                    <a:prstClr val="white"/>
                  </a:solidFill>
                  <a:prstDash val="sysDash"/>
                </a:ln>
                <a:solidFill>
                  <a:srgbClr val="D4487D"/>
                </a:solidFill>
                <a:effectLst/>
                <a:uLnTx/>
                <a:uFillTx/>
                <a:latin typeface="#9Slide03 Arima Madurai ExtraBo" panose="00000900000000000000" pitchFamily="2" charset="0"/>
                <a:ea typeface="+mn-ea"/>
                <a:cs typeface="#9Slide03 Arima Madurai ExtraBo" panose="00000900000000000000" pitchFamily="2" charset="0"/>
              </a:rPr>
              <a:t>TRÒ CHƠI</a:t>
            </a:r>
          </a:p>
        </p:txBody>
      </p:sp>
    </p:spTree>
    <p:extLst>
      <p:ext uri="{BB962C8B-B14F-4D97-AF65-F5344CB8AC3E}">
        <p14:creationId xmlns:p14="http://schemas.microsoft.com/office/powerpoint/2010/main" val="2010258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91" y="214844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8608" y="-140695"/>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073451" y="49652"/>
            <a:ext cx="7840345" cy="1607820"/>
          </a:xfrm>
          <a:prstGeom prst="wedgeRoundRectCallout">
            <a:avLst>
              <a:gd name="adj1" fmla="val 62786"/>
              <a:gd name="adj2" fmla="val 8254"/>
              <a:gd name="adj3" fmla="val 16667"/>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lang="vi-VN" sz="5000" b="1" dirty="0">
                <a:solidFill>
                  <a:srgbClr val="002060"/>
                </a:solidFill>
                <a:latin typeface="Cambria" panose="02040503050406030204" pitchFamily="18" charset="0"/>
                <a:ea typeface="Cambria" panose="02040503050406030204" pitchFamily="18" charset="0"/>
              </a:rPr>
              <a:t>Câu </a:t>
            </a:r>
            <a:r>
              <a:rPr lang="en-SG" sz="5000" b="1" dirty="0">
                <a:solidFill>
                  <a:srgbClr val="002060"/>
                </a:solidFill>
                <a:latin typeface="Cambria" panose="02040503050406030204" pitchFamily="18" charset="0"/>
                <a:ea typeface="Cambria" panose="02040503050406030204" pitchFamily="18" charset="0"/>
              </a:rPr>
              <a:t>1: </a:t>
            </a:r>
            <a:r>
              <a:rPr lang="en-SG" sz="5000" b="1" dirty="0" err="1">
                <a:solidFill>
                  <a:srgbClr val="002060"/>
                </a:solidFill>
                <a:latin typeface="Cambria" panose="02040503050406030204" pitchFamily="18" charset="0"/>
                <a:ea typeface="Cambria" panose="02040503050406030204" pitchFamily="18" charset="0"/>
              </a:rPr>
              <a:t>Năm</a:t>
            </a:r>
            <a:r>
              <a:rPr lang="en-SG" sz="5000" b="1" dirty="0">
                <a:solidFill>
                  <a:srgbClr val="002060"/>
                </a:solidFill>
                <a:latin typeface="Cambria" panose="02040503050406030204" pitchFamily="18" charset="0"/>
                <a:ea typeface="Cambria" panose="02040503050406030204" pitchFamily="18" charset="0"/>
              </a:rPr>
              <a:t> 1010, </a:t>
            </a:r>
            <a:r>
              <a:rPr lang="en-SG" sz="5000" b="1" dirty="0" err="1">
                <a:solidFill>
                  <a:srgbClr val="002060"/>
                </a:solidFill>
                <a:latin typeface="Cambria" panose="02040503050406030204" pitchFamily="18" charset="0"/>
                <a:ea typeface="Cambria" panose="02040503050406030204" pitchFamily="18" charset="0"/>
              </a:rPr>
              <a:t>vua</a:t>
            </a:r>
            <a:r>
              <a:rPr lang="en-SG" sz="5000" b="1" dirty="0">
                <a:solidFill>
                  <a:srgbClr val="002060"/>
                </a:solidFill>
                <a:latin typeface="Cambria" panose="02040503050406030204" pitchFamily="18" charset="0"/>
                <a:ea typeface="Cambria" panose="02040503050406030204" pitchFamily="18" charset="0"/>
              </a:rPr>
              <a:t> </a:t>
            </a:r>
            <a:endParaRPr lang="vi-VN" sz="5000" b="1" dirty="0">
              <a:solidFill>
                <a:srgbClr val="002060"/>
              </a:solidFill>
              <a:latin typeface="Cambria" panose="02040503050406030204" pitchFamily="18" charset="0"/>
              <a:ea typeface="Cambria" panose="02040503050406030204" pitchFamily="18" charset="0"/>
            </a:endParaRPr>
          </a:p>
          <a:p>
            <a:pPr lvl="0" algn="ctr">
              <a:defRPr/>
            </a:pPr>
            <a:r>
              <a:rPr lang="en-SG" sz="5000" b="1" dirty="0" err="1">
                <a:solidFill>
                  <a:srgbClr val="002060"/>
                </a:solidFill>
                <a:latin typeface="Cambria" panose="02040503050406030204" pitchFamily="18" charset="0"/>
                <a:ea typeface="Cambria" panose="02040503050406030204" pitchFamily="18" charset="0"/>
              </a:rPr>
              <a:t>Lý</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Thái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Tổ</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dời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về</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đâu</a:t>
            </a:r>
            <a:r>
              <a:rPr lang="en-SG" sz="5000" b="1" dirty="0">
                <a:solidFill>
                  <a:srgbClr val="002060"/>
                </a:solidFill>
                <a:latin typeface="Cambria" panose="02040503050406030204" pitchFamily="18" charset="0"/>
                <a:ea typeface="Cambria" panose="02040503050406030204" pitchFamily="18" charset="0"/>
              </a:rPr>
              <a:t>?</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82" y="93879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8889" y="5006413"/>
            <a:ext cx="2934336" cy="1382512"/>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vi-VN" sz="4000" b="1" dirty="0">
                <a:solidFill>
                  <a:schemeClr val="bg1"/>
                </a:solidFill>
                <a:latin typeface="Cambria" panose="02040503050406030204" pitchFamily="18" charset="0"/>
                <a:ea typeface="Cambria" panose="02040503050406030204" pitchFamily="18" charset="0"/>
              </a:rPr>
              <a:t>A. </a:t>
            </a:r>
            <a:r>
              <a:rPr lang="en-SG" sz="4000" b="1" dirty="0" err="1">
                <a:solidFill>
                  <a:schemeClr val="bg1"/>
                </a:solidFill>
                <a:latin typeface="Cambria" panose="02040503050406030204" pitchFamily="18" charset="0"/>
                <a:ea typeface="Cambria" panose="02040503050406030204" pitchFamily="18" charset="0"/>
              </a:rPr>
              <a:t>Đại</a:t>
            </a:r>
            <a:r>
              <a:rPr lang="en-SG" sz="4000" b="1" dirty="0">
                <a:solidFill>
                  <a:schemeClr val="bg1"/>
                </a:solidFill>
                <a:latin typeface="Cambria" panose="02040503050406030204" pitchFamily="18" charset="0"/>
                <a:ea typeface="Cambria" panose="02040503050406030204" pitchFamily="18" charset="0"/>
              </a:rPr>
              <a:t> La </a:t>
            </a:r>
            <a:endParaRPr lang="vi-VN" sz="4000" b="1" dirty="0">
              <a:solidFill>
                <a:schemeClr val="bg1"/>
              </a:solidFill>
              <a:latin typeface="Cambria" panose="02040503050406030204" pitchFamily="18" charset="0"/>
              <a:ea typeface="Cambria" panose="02040503050406030204" pitchFamily="18" charset="0"/>
            </a:endParaRPr>
          </a:p>
          <a:p>
            <a:pPr algn="ctr">
              <a:defRPr/>
            </a:pPr>
            <a:r>
              <a:rPr lang="en-SG" sz="4000" b="1" dirty="0">
                <a:solidFill>
                  <a:schemeClr val="bg1"/>
                </a:solidFill>
                <a:latin typeface="Cambria" panose="02040503050406030204" pitchFamily="18" charset="0"/>
                <a:ea typeface="Cambria" panose="02040503050406030204" pitchFamily="18" charset="0"/>
              </a:rPr>
              <a:t>(</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86" y="214844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02098" y="5106666"/>
            <a:ext cx="3213024" cy="1306148"/>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vi-VN" sz="4000" b="1" dirty="0">
                <a:solidFill>
                  <a:schemeClr val="bg1"/>
                </a:solidFill>
                <a:latin typeface="Cambria" panose="02040503050406030204" pitchFamily="18" charset="0"/>
                <a:ea typeface="Cambria" panose="02040503050406030204" pitchFamily="18" charset="0"/>
              </a:rPr>
              <a:t>Hoa Lư</a:t>
            </a:r>
          </a:p>
          <a:p>
            <a:pPr lvl="0" algn="ctr">
              <a:defRPr/>
            </a:pPr>
            <a:r>
              <a:rPr lang="vi-VN" sz="4000" b="1" dirty="0">
                <a:solidFill>
                  <a:schemeClr val="bg1"/>
                </a:solidFill>
                <a:latin typeface="Cambria" panose="02040503050406030204" pitchFamily="18" charset="0"/>
                <a:ea typeface="Cambria" panose="02040503050406030204" pitchFamily="18" charset="0"/>
              </a:rPr>
              <a:t>( Ninh Bình)</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381" y="214844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511487" y="5095067"/>
            <a:ext cx="2761540" cy="1354421"/>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vi-VN"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Phú</a:t>
            </a:r>
            <a:r>
              <a:rPr kumimoji="0" lang="vi-VN"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Xuân (</a:t>
            </a:r>
            <a:r>
              <a:rPr lang="vi-VN" sz="3500" b="1" dirty="0">
                <a:solidFill>
                  <a:schemeClr val="bg1"/>
                </a:solidFill>
                <a:latin typeface="Cambria" panose="02040503050406030204" pitchFamily="18" charset="0"/>
                <a:ea typeface="Cambria" panose="02040503050406030204" pitchFamily="18" charset="0"/>
              </a:rPr>
              <a:t>Huế)</a:t>
            </a:r>
            <a:endPar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1676" y="214844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410268" y="5152831"/>
            <a:ext cx="2774179" cy="1354421"/>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vi-VN"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Tây Đô</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3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(Thanh Hóa)</a:t>
            </a:r>
            <a:endParaRPr kumimoji="0" lang="en-US"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404244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7" y="2857500"/>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66900" y="276565"/>
            <a:ext cx="8455726" cy="1607820"/>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Câu 2. </a:t>
            </a:r>
            <a:r>
              <a:rPr lang="vi-VN" sz="6000" b="1" dirty="0">
                <a:solidFill>
                  <a:srgbClr val="002060"/>
                </a:solidFill>
                <a:latin typeface="Cambria" panose="02040503050406030204" pitchFamily="18" charset="0"/>
                <a:ea typeface="Cambria" panose="02040503050406030204" pitchFamily="18" charset="0"/>
              </a:rPr>
              <a:t>Tên gọi Hà Nội </a:t>
            </a:r>
          </a:p>
          <a:p>
            <a:pPr lvl="0" algn="ctr">
              <a:defRPr/>
            </a:pPr>
            <a:r>
              <a:rPr lang="vi-VN" sz="6000" b="1" dirty="0">
                <a:solidFill>
                  <a:srgbClr val="002060"/>
                </a:solidFill>
                <a:latin typeface="Cambria" panose="02040503050406030204" pitchFamily="18" charset="0"/>
                <a:ea typeface="Cambria" panose="02040503050406030204" pitchFamily="18" charset="0"/>
              </a:rPr>
              <a:t>được đổi và năm nào?</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23698" y="5791836"/>
            <a:ext cx="2194336"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SG" sz="4000" b="1" dirty="0">
                <a:solidFill>
                  <a:schemeClr val="bg1"/>
                </a:solidFill>
                <a:latin typeface="Cambria" panose="02040503050406030204" pitchFamily="18" charset="0"/>
                <a:ea typeface="Cambria" panose="02040503050406030204" pitchFamily="18" charset="0"/>
              </a:rPr>
              <a:t>1010</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052" y="2857500"/>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55994" y="5739604"/>
            <a:ext cx="2194335"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SG" sz="4000" b="1" dirty="0">
                <a:solidFill>
                  <a:schemeClr val="bg1"/>
                </a:solidFill>
                <a:latin typeface="Cambria" panose="02040503050406030204" pitchFamily="18" charset="0"/>
                <a:ea typeface="Cambria" panose="02040503050406030204" pitchFamily="18" charset="0"/>
              </a:rPr>
              <a:t>1831</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7347" y="2857500"/>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90330" y="5739603"/>
            <a:ext cx="2182491"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lang="en-SG" sz="4000" b="1" dirty="0">
                <a:solidFill>
                  <a:schemeClr val="bg1"/>
                </a:solidFill>
                <a:latin typeface="Cambria" panose="02040503050406030204" pitchFamily="18" charset="0"/>
                <a:ea typeface="Cambria" panose="02040503050406030204" pitchFamily="18" charset="0"/>
              </a:rPr>
              <a:t>1397</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4E2FA07-9E7B-4734-B2C5-08CD468F1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966" y="2857500"/>
            <a:ext cx="2934336" cy="2934336"/>
          </a:xfrm>
          <a:prstGeom prst="rect">
            <a:avLst/>
          </a:prstGeom>
        </p:spPr>
      </p:pic>
      <p:sp>
        <p:nvSpPr>
          <p:cNvPr id="12" name="Rectangle: Rounded Corners 11">
            <a:extLst>
              <a:ext uri="{FF2B5EF4-FFF2-40B4-BE49-F238E27FC236}">
                <a16:creationId xmlns:a16="http://schemas.microsoft.com/office/drawing/2014/main" id="{2117985D-DB81-4952-84FB-34B8633C4501}"/>
              </a:ext>
            </a:extLst>
          </p:cNvPr>
          <p:cNvSpPr/>
          <p:nvPr/>
        </p:nvSpPr>
        <p:spPr>
          <a:xfrm>
            <a:off x="9276948" y="5739603"/>
            <a:ext cx="2327704" cy="841829"/>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lang="vi-VN" sz="4000" b="1" dirty="0">
                <a:solidFill>
                  <a:schemeClr val="bg1"/>
                </a:solidFill>
                <a:latin typeface="Cambria" panose="02040503050406030204" pitchFamily="18" charset="0"/>
                <a:ea typeface="Cambria" panose="02040503050406030204" pitchFamily="18" charset="0"/>
              </a:rPr>
              <a:t>D.</a:t>
            </a:r>
            <a:r>
              <a:rPr lang="en-SG" sz="4000" b="1" dirty="0">
                <a:solidFill>
                  <a:schemeClr val="bg1"/>
                </a:solidFill>
                <a:latin typeface="Cambria" panose="02040503050406030204" pitchFamily="18" charset="0"/>
                <a:ea typeface="Cambria" panose="02040503050406030204" pitchFamily="18" charset="0"/>
              </a:rPr>
              <a:t> 1430</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704036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1"/>
                  </p:tgtEl>
                </p:cond>
              </p:nextCondLst>
            </p:seq>
          </p:childTnLst>
        </p:cTn>
      </p:par>
    </p:tnLst>
    <p:bldLst>
      <p:bldP spid="8" grpId="0" animBg="1"/>
      <p:bldP spid="19" grpId="0" animBg="1"/>
      <p:bldP spid="21" grpId="0" animBg="1"/>
      <p:bldP spid="23"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789" y="265952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7893" y="-67773"/>
            <a:ext cx="2857500" cy="2857500"/>
          </a:xfrm>
          <a:prstGeom prst="rect">
            <a:avLst/>
          </a:prstGeom>
        </p:spPr>
      </p:pic>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81001" y="5755330"/>
            <a:ext cx="3159290" cy="110267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SG" sz="3800" b="1" dirty="0" err="1">
                <a:solidFill>
                  <a:schemeClr val="bg1"/>
                </a:solidFill>
                <a:latin typeface="Cambria" panose="02040503050406030204" pitchFamily="18" charset="0"/>
                <a:ea typeface="Cambria" panose="02040503050406030204" pitchFamily="18" charset="0"/>
              </a:rPr>
              <a:t>Rồng</a:t>
            </a:r>
            <a:r>
              <a:rPr lang="en-SG" sz="3800" b="1" dirty="0">
                <a:solidFill>
                  <a:schemeClr val="bg1"/>
                </a:solidFill>
                <a:latin typeface="Cambria" panose="02040503050406030204" pitchFamily="18" charset="0"/>
                <a:ea typeface="Cambria" panose="02040503050406030204" pitchFamily="18" charset="0"/>
              </a:rPr>
              <a:t> </a:t>
            </a:r>
            <a:r>
              <a:rPr lang="en-SG" sz="3800" b="1" dirty="0" err="1">
                <a:solidFill>
                  <a:schemeClr val="bg1"/>
                </a:solidFill>
                <a:latin typeface="Cambria" panose="02040503050406030204" pitchFamily="18" charset="0"/>
                <a:ea typeface="Cambria" panose="02040503050406030204" pitchFamily="18" charset="0"/>
              </a:rPr>
              <a:t>vàng</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817" y="2778453"/>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017535" y="5834148"/>
            <a:ext cx="3585945"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vi-VN" sz="3800" b="1" dirty="0">
                <a:solidFill>
                  <a:schemeClr val="bg1"/>
                </a:solidFill>
                <a:latin typeface="Cambria" panose="02040503050406030204" pitchFamily="18" charset="0"/>
                <a:ea typeface="Cambria" panose="02040503050406030204" pitchFamily="18" charset="0"/>
              </a:rPr>
              <a:t>Rồng thánh</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725" y="2942166"/>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804847" y="5768049"/>
            <a:ext cx="4387153"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vi-VN"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Rồng bay lên</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0032F495-ABAE-4C23-BC2D-3A3479D4EEA9}"/>
              </a:ext>
            </a:extLst>
          </p:cNvPr>
          <p:cNvSpPr/>
          <p:nvPr/>
        </p:nvSpPr>
        <p:spPr>
          <a:xfrm>
            <a:off x="783788" y="319105"/>
            <a:ext cx="7903011" cy="1629663"/>
          </a:xfrm>
          <a:prstGeom prst="wedgeRoundRectCallout">
            <a:avLst>
              <a:gd name="adj1" fmla="val 62786"/>
              <a:gd name="adj2" fmla="val 8254"/>
              <a:gd name="adj3" fmla="val 16667"/>
            </a:avLst>
          </a:prstGeom>
          <a:ln/>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kumimoji="0" lang="vi-VN"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lang="fr-FR" sz="5500" b="1" dirty="0" err="1">
                <a:solidFill>
                  <a:srgbClr val="002060"/>
                </a:solidFill>
                <a:latin typeface="Cambria" panose="02040503050406030204" pitchFamily="18" charset="0"/>
                <a:ea typeface="Cambria" panose="02040503050406030204" pitchFamily="18" charset="0"/>
              </a:rPr>
              <a:t>Thăng</a:t>
            </a:r>
            <a:r>
              <a:rPr lang="fr-FR" sz="5500" b="1" dirty="0">
                <a:solidFill>
                  <a:srgbClr val="002060"/>
                </a:solidFill>
                <a:latin typeface="Cambria" panose="02040503050406030204" pitchFamily="18" charset="0"/>
                <a:ea typeface="Cambria" panose="02040503050406030204" pitchFamily="18" charset="0"/>
              </a:rPr>
              <a:t> Long</a:t>
            </a:r>
            <a:endParaRPr lang="vi-VN" sz="5500" b="1" dirty="0">
              <a:solidFill>
                <a:srgbClr val="002060"/>
              </a:solidFill>
              <a:latin typeface="Cambria" panose="02040503050406030204" pitchFamily="18" charset="0"/>
              <a:ea typeface="Cambria" panose="02040503050406030204" pitchFamily="18" charset="0"/>
            </a:endParaRPr>
          </a:p>
          <a:p>
            <a:pPr lvl="0" algn="ctr">
              <a:defRPr/>
            </a:pPr>
            <a:r>
              <a:rPr lang="fr-FR" sz="5500" b="1" dirty="0">
                <a:solidFill>
                  <a:srgbClr val="002060"/>
                </a:solidFill>
                <a:latin typeface="Cambria" panose="02040503050406030204" pitchFamily="18" charset="0"/>
                <a:ea typeface="Cambria" panose="02040503050406030204" pitchFamily="18" charset="0"/>
              </a:rPr>
              <a:t> </a:t>
            </a:r>
            <a:r>
              <a:rPr lang="fr-FR" sz="5500" b="1" dirty="0" err="1">
                <a:solidFill>
                  <a:srgbClr val="002060"/>
                </a:solidFill>
                <a:latin typeface="Cambria" panose="02040503050406030204" pitchFamily="18" charset="0"/>
                <a:ea typeface="Cambria" panose="02040503050406030204" pitchFamily="18" charset="0"/>
              </a:rPr>
              <a:t>có</a:t>
            </a:r>
            <a:r>
              <a:rPr lang="fr-FR" sz="5500" b="1" dirty="0">
                <a:solidFill>
                  <a:srgbClr val="002060"/>
                </a:solidFill>
                <a:latin typeface="Cambria" panose="02040503050406030204" pitchFamily="18" charset="0"/>
                <a:ea typeface="Cambria" panose="02040503050406030204" pitchFamily="18" charset="0"/>
              </a:rPr>
              <a:t> </a:t>
            </a:r>
            <a:r>
              <a:rPr lang="fr-FR" sz="5500" b="1" dirty="0" err="1">
                <a:solidFill>
                  <a:srgbClr val="002060"/>
                </a:solidFill>
                <a:latin typeface="Cambria" panose="02040503050406030204" pitchFamily="18" charset="0"/>
                <a:ea typeface="Cambria" panose="02040503050406030204" pitchFamily="18" charset="0"/>
              </a:rPr>
              <a:t>nghĩa</a:t>
            </a:r>
            <a:r>
              <a:rPr lang="fr-FR" sz="55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là?</a:t>
            </a:r>
            <a:endPar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792357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ppt_w+.3"/>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ppt_w+.3"/>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5"/>
                                        </p:tgtEl>
                                        <p:attrNameLst>
                                          <p:attrName>fillcolor</p:attrName>
                                        </p:attrNameLst>
                                      </p:cBhvr>
                                      <p:to>
                                        <a:srgbClr val="00B0F0"/>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5"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116167" y="91777"/>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AAAE2914-0046-44D9-BF51-70E21786E21E}"/>
              </a:ext>
            </a:extLst>
          </p:cNvPr>
          <p:cNvGrpSpPr/>
          <p:nvPr/>
        </p:nvGrpSpPr>
        <p:grpSpPr>
          <a:xfrm>
            <a:off x="0" y="4637443"/>
            <a:ext cx="12192000" cy="2256061"/>
            <a:chOff x="0" y="4332156"/>
            <a:chExt cx="12292858" cy="2554224"/>
          </a:xfrm>
        </p:grpSpPr>
        <p:pic>
          <p:nvPicPr>
            <p:cNvPr id="21" name="图片 19">
              <a:extLst>
                <a:ext uri="{FF2B5EF4-FFF2-40B4-BE49-F238E27FC236}">
                  <a16:creationId xmlns:a16="http://schemas.microsoft.com/office/drawing/2014/main" id="{79CA574E-9B1A-49F6-8C4E-ECF6A9F3B1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E2854E9A-9835-4C58-AC31-F122827BA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B4464A8-D38D-4D84-BDE9-2CA995D069C1}"/>
              </a:ext>
            </a:extLst>
          </p:cNvPr>
          <p:cNvPicPr>
            <a:picLocks noChangeAspect="1"/>
          </p:cNvPicPr>
          <p:nvPr/>
        </p:nvPicPr>
        <p:blipFill>
          <a:blip r:embed="rId7"/>
          <a:stretch>
            <a:fillRect/>
          </a:stretch>
        </p:blipFill>
        <p:spPr>
          <a:xfrm>
            <a:off x="3041720" y="1376431"/>
            <a:ext cx="7038495" cy="4899656"/>
          </a:xfrm>
          <a:prstGeom prst="rect">
            <a:avLst/>
          </a:prstGeom>
        </p:spPr>
      </p:pic>
      <p:pic>
        <p:nvPicPr>
          <p:cNvPr id="30" name="Picture 29" descr="A couple of kids wearing traditional clothing&#10;&#10;Description automatically generated">
            <a:extLst>
              <a:ext uri="{FF2B5EF4-FFF2-40B4-BE49-F238E27FC236}">
                <a16:creationId xmlns:a16="http://schemas.microsoft.com/office/drawing/2014/main" id="{1BFC3D43-754B-4699-852D-5689D129279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22911" y="3107323"/>
            <a:ext cx="3757956" cy="3485562"/>
          </a:xfrm>
          <a:prstGeom prst="rect">
            <a:avLst/>
          </a:prstGeom>
        </p:spPr>
      </p:pic>
    </p:spTree>
    <p:custDataLst>
      <p:tags r:id="rId1"/>
    </p:custDataLst>
    <p:extLst>
      <p:ext uri="{BB962C8B-B14F-4D97-AF65-F5344CB8AC3E}">
        <p14:creationId xmlns:p14="http://schemas.microsoft.com/office/powerpoint/2010/main" val="197860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14877"/>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3073007" y="646063"/>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chemeClr val="bg1"/>
                    </a:solidFill>
                    <a:latin typeface="Cambria" panose="02040503050406030204" pitchFamily="18" charset="0"/>
                    <a:ea typeface="Cambria" panose="02040503050406030204" pitchFamily="18" charset="0"/>
                  </a:rPr>
                  <a:t>HOẠT ĐỘNG 3</a:t>
                </a:r>
                <a:endParaRPr lang="en-US" altLang="zh-CN" sz="5000" b="1" dirty="0">
                  <a:solidFill>
                    <a:schemeClr val="bg1"/>
                  </a:solidFill>
                  <a:latin typeface="Cambria" panose="02040503050406030204" pitchFamily="18" charset="0"/>
                  <a:ea typeface="Cambria" panose="020405030504060302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TextBox 20">
            <a:extLst>
              <a:ext uri="{FF2B5EF4-FFF2-40B4-BE49-F238E27FC236}">
                <a16:creationId xmlns:a16="http://schemas.microsoft.com/office/drawing/2014/main" id="{AEC07FF0-B375-4969-ACF5-02429C601BB1}"/>
              </a:ext>
            </a:extLst>
          </p:cNvPr>
          <p:cNvSpPr txBox="1"/>
          <p:nvPr/>
        </p:nvSpPr>
        <p:spPr>
          <a:xfrm>
            <a:off x="3247352" y="2187589"/>
            <a:ext cx="7810204" cy="2862322"/>
          </a:xfrm>
          <a:prstGeom prst="rect">
            <a:avLst/>
          </a:prstGeom>
          <a:noFill/>
        </p:spPr>
        <p:txBody>
          <a:bodyPr wrap="square">
            <a:spAutoFit/>
          </a:bodyPr>
          <a:lstStyle/>
          <a:p>
            <a:pPr algn="ctr"/>
            <a:r>
              <a:rPr lang="vi-VN" altLang="zh-CN" sz="9000" b="1" dirty="0">
                <a:solidFill>
                  <a:srgbClr val="002060"/>
                </a:solidFill>
                <a:latin typeface="Cambria" panose="02040503050406030204" pitchFamily="18" charset="0"/>
                <a:ea typeface="Cambria" panose="02040503050406030204" pitchFamily="18" charset="0"/>
              </a:rPr>
              <a:t>Thủ đô Hà Nội ngày nay</a:t>
            </a:r>
            <a:endParaRPr lang="en-US" altLang="zh-CN" sz="9000" b="1" dirty="0">
              <a:solidFill>
                <a:schemeClr val="bg1"/>
              </a:solidFill>
              <a:latin typeface="Cambria" panose="02040503050406030204" pitchFamily="18" charset="0"/>
              <a:ea typeface="Cambria" panose="02040503050406030204" pitchFamily="18" charset="0"/>
            </a:endParaRPr>
          </a:p>
        </p:txBody>
      </p:sp>
      <p:grpSp>
        <p:nvGrpSpPr>
          <p:cNvPr id="22" name="组合 1">
            <a:extLst>
              <a:ext uri="{FF2B5EF4-FFF2-40B4-BE49-F238E27FC236}">
                <a16:creationId xmlns:a16="http://schemas.microsoft.com/office/drawing/2014/main" id="{005A8BB7-4F20-4C26-806E-E6F80E01CF13}"/>
              </a:ext>
            </a:extLst>
          </p:cNvPr>
          <p:cNvGrpSpPr/>
          <p:nvPr/>
        </p:nvGrpSpPr>
        <p:grpSpPr>
          <a:xfrm>
            <a:off x="0" y="4786333"/>
            <a:ext cx="12192000" cy="2256061"/>
            <a:chOff x="0" y="4332156"/>
            <a:chExt cx="12292858" cy="2554224"/>
          </a:xfrm>
        </p:grpSpPr>
        <p:pic>
          <p:nvPicPr>
            <p:cNvPr id="23" name="图片 19">
              <a:extLst>
                <a:ext uri="{FF2B5EF4-FFF2-40B4-BE49-F238E27FC236}">
                  <a16:creationId xmlns:a16="http://schemas.microsoft.com/office/drawing/2014/main" id="{43F01403-6262-4222-A1A3-2B2A9EFC0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4" name="图片 11">
              <a:extLst>
                <a:ext uri="{FF2B5EF4-FFF2-40B4-BE49-F238E27FC236}">
                  <a16:creationId xmlns:a16="http://schemas.microsoft.com/office/drawing/2014/main" id="{EFA1B7F0-47E1-4F7F-B739-E1F882ACF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Picture 24" descr="A couple of kids wearing traditional clothing&#10;&#10;Description automatically generated">
            <a:extLst>
              <a:ext uri="{FF2B5EF4-FFF2-40B4-BE49-F238E27FC236}">
                <a16:creationId xmlns:a16="http://schemas.microsoft.com/office/drawing/2014/main" id="{F0158961-9EA2-47E2-ACD4-5DD87BF708D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71941" y="3307130"/>
            <a:ext cx="3757956" cy="3485562"/>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B21C07-0928-4D52-B723-0A1B3CA844A8}"/>
              </a:ext>
            </a:extLst>
          </p:cNvPr>
          <p:cNvSpPr txBox="1"/>
          <p:nvPr/>
        </p:nvSpPr>
        <p:spPr>
          <a:xfrm>
            <a:off x="806140" y="1192707"/>
            <a:ext cx="10579720" cy="5262979"/>
          </a:xfrm>
          <a:prstGeom prst="rect">
            <a:avLst/>
          </a:prstGeom>
          <a:noFill/>
        </p:spPr>
        <p:txBody>
          <a:bodyPr wrap="square">
            <a:spAutoFit/>
          </a:bodyPr>
          <a:lstStyle/>
          <a:p>
            <a:pPr algn="just"/>
            <a:r>
              <a:rPr lang="en-SG" sz="4200" b="1" dirty="0" err="1">
                <a:solidFill>
                  <a:srgbClr val="002060"/>
                </a:solidFill>
                <a:latin typeface="Cambria" panose="02040503050406030204" pitchFamily="18" charset="0"/>
                <a:ea typeface="Cambria" panose="02040503050406030204" pitchFamily="18" charset="0"/>
              </a:rPr>
              <a:t>Thủ</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đô</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đặt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trụ</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sở</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các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cơ</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cũng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tế</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nước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với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máy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cao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thống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a:t>
            </a:r>
            <a:r>
              <a:rPr lang="vi-VN" sz="4200" b="1" dirty="0">
                <a:solidFill>
                  <a:srgbClr val="002060"/>
                </a:solidFill>
                <a:latin typeface="Cambria" panose="02040503050406030204" pitchFamily="18" charset="0"/>
                <a:ea typeface="Cambria" panose="02040503050406030204" pitchFamily="18" charset="0"/>
              </a:rPr>
              <a: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đây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trường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học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nghiên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cứu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bảo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đầu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cả</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nước.</a:t>
            </a:r>
            <a:endParaRPr lang="en-SG" sz="4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091258" y="247455"/>
            <a:ext cx="3791827" cy="1459354"/>
          </a:xfrm>
          <a:prstGeom prst="rect">
            <a:avLst/>
          </a:prstGeom>
        </p:spPr>
      </p:pic>
    </p:spTree>
    <p:extLst>
      <p:ext uri="{BB962C8B-B14F-4D97-AF65-F5344CB8AC3E}">
        <p14:creationId xmlns:p14="http://schemas.microsoft.com/office/powerpoint/2010/main" val="131703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ad3226-ec83-4222-8f63-f430b5ff06ff"/>
  <p:tag name="COMMONDATA" val="eyJoZGlkIjoiOTcwODA1M2Q4NGZkYTA1MjNiZTMxYzg2ZDEzNjdhMzYifQ=="/>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7.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8.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915</Words>
  <Application>Microsoft Office PowerPoint</Application>
  <PresentationFormat>Widescreen</PresentationFormat>
  <Paragraphs>67</Paragraphs>
  <Slides>29</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等线</vt:lpstr>
      <vt:lpstr>#9Slide03 AmpleSoft Bold</vt:lpstr>
      <vt:lpstr>#9Slide03 Arima Madurai ExtraBo</vt:lpstr>
      <vt:lpstr>#9Slide07 HoneyCream</vt:lpstr>
      <vt:lpstr>Arial</vt:lpstr>
      <vt:lpstr>Calibri</vt:lpstr>
      <vt:lpstr>Cambria</vt:lpstr>
      <vt:lpstr>Times New Roman</vt:lpstr>
      <vt:lpstr>UVF Porcelain</vt:lpstr>
      <vt:lpstr>UVF Salome</vt:lpstr>
      <vt:lpstr>思源黑体 CN</vt:lpstr>
      <vt:lpstr>阿里妈妈刀隶体</vt:lpstr>
      <vt:lpstr>阿里巴巴普惠体</vt:lpstr>
      <vt:lpstr>Office 主题</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MANG NON</dc:creator>
  <cp:keywords>MĂNG NON TEAM</cp:keywords>
  <cp:lastModifiedBy>Âu Tú Anh</cp:lastModifiedBy>
  <cp:revision>72</cp:revision>
  <dcterms:created xsi:type="dcterms:W3CDTF">2022-08-17T14:34:00Z</dcterms:created>
  <dcterms:modified xsi:type="dcterms:W3CDTF">2025-12-23T15:30:57Z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DD985A5278E043988E85E1569DB9AFC2_12</vt:lpwstr>
  </property>
  <property fmtid="{D5CDD505-2E9C-101B-9397-08002B2CF9AE}" pid="3" name="KSOProductBuildVer">
    <vt:lpwstr>2052-11.1.0.14309</vt:lpwstr>
  </property>
</Properties>
</file>