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</p:sldMasterIdLst>
  <p:notesMasterIdLst>
    <p:notesMasterId r:id="rId19"/>
  </p:notesMasterIdLst>
  <p:sldIdLst>
    <p:sldId id="295" r:id="rId2"/>
    <p:sldId id="3350" r:id="rId3"/>
    <p:sldId id="3336" r:id="rId4"/>
    <p:sldId id="3248" r:id="rId5"/>
    <p:sldId id="3351" r:id="rId6"/>
    <p:sldId id="3352" r:id="rId7"/>
    <p:sldId id="283" r:id="rId8"/>
    <p:sldId id="291" r:id="rId9"/>
    <p:sldId id="289" r:id="rId10"/>
    <p:sldId id="3355" r:id="rId11"/>
    <p:sldId id="290" r:id="rId12"/>
    <p:sldId id="3353" r:id="rId13"/>
    <p:sldId id="3354" r:id="rId14"/>
    <p:sldId id="3356" r:id="rId15"/>
    <p:sldId id="3357" r:id="rId16"/>
    <p:sldId id="3358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D8115-0915-4F3B-817B-2A4EE920570E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EF7C7-F761-4E11-80DC-8A9822304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D1135-472D-47C7-ADC3-2272A03EA8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9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AD189A0-0CDE-4AC9-B37F-B0CF595B5FD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3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5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58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9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64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0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5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4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1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2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19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AD189A0-0CDE-4AC9-B37F-B0CF595B5FD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68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fif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fif"/><Relationship Id="rId4" Type="http://schemas.openxmlformats.org/officeDocument/2006/relationships/image" Target="../media/image28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F06919B0-C9CA-7C9E-6185-D94AE9EBB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-38260"/>
            <a:ext cx="12191980" cy="6856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A52047-2A94-305E-6D86-726F64C65E39}"/>
              </a:ext>
            </a:extLst>
          </p:cNvPr>
          <p:cNvSpPr txBox="1"/>
          <p:nvPr/>
        </p:nvSpPr>
        <p:spPr>
          <a:xfrm>
            <a:off x="1433294" y="1345025"/>
            <a:ext cx="10076218" cy="218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 ĐỨC 1 </a:t>
            </a:r>
          </a:p>
          <a:p>
            <a:pPr algn="ctr"/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8 : PHÒNG, TRÁNH TAI NẠN, THƯƠNG TÍCH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29: PHÒNG, TRÁNH NGỘ ĐỘC THỰC PHẨM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890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014" y="0"/>
            <a:ext cx="12822273" cy="6929276"/>
          </a:xfrm>
          <a:prstGeom prst="rect">
            <a:avLst/>
          </a:prstGeom>
        </p:spPr>
      </p:pic>
      <p:pic>
        <p:nvPicPr>
          <p:cNvPr id="6" name="Picture 2" descr="Làm gì để phòng chống ngộ độc thực phẩm trong trường mầm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37" y="968375"/>
            <a:ext cx="10667526" cy="508635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947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0" y="-253999"/>
            <a:ext cx="12763500" cy="7213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42" y="1498609"/>
            <a:ext cx="4064387" cy="2321435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833" y="1413061"/>
            <a:ext cx="4113952" cy="239563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26" y="4218614"/>
            <a:ext cx="4113953" cy="235802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97" y="4175259"/>
            <a:ext cx="4064387" cy="239563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CA516C14-C94A-88E5-622D-6827DE54B9C5}"/>
              </a:ext>
            </a:extLst>
          </p:cNvPr>
          <p:cNvSpPr/>
          <p:nvPr/>
        </p:nvSpPr>
        <p:spPr>
          <a:xfrm>
            <a:off x="2661355" y="0"/>
            <a:ext cx="6958190" cy="1460361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phải làm gì gì để phòng tránh ngộ độc thực phẩm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2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1CCF6-283B-BAF6-3F4B-46FD61C80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F8599-A2B6-D7CD-A020-387D1A304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 t="20697" r="1940" b="5274"/>
          <a:stretch/>
        </p:blipFill>
        <p:spPr>
          <a:xfrm>
            <a:off x="-21255" y="0"/>
            <a:ext cx="122008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A3D7D2-17EE-FB42-1744-A9855652A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036" y="1631272"/>
            <a:ext cx="9090269" cy="4715642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81659E37-4DCA-EFCE-8D5D-CE0FAB150024}"/>
              </a:ext>
            </a:extLst>
          </p:cNvPr>
          <p:cNvSpPr/>
          <p:nvPr/>
        </p:nvSpPr>
        <p:spPr>
          <a:xfrm>
            <a:off x="2237287" y="0"/>
            <a:ext cx="8093185" cy="1460361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nào nên làm, việc nào không nên làm 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A47E96-3AAB-9BAD-AC30-701062EF22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" y="93917"/>
            <a:ext cx="1927985" cy="10262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91D907-2801-6ABF-F301-85E438965BAC}"/>
              </a:ext>
            </a:extLst>
          </p:cNvPr>
          <p:cNvSpPr/>
          <p:nvPr/>
        </p:nvSpPr>
        <p:spPr>
          <a:xfrm>
            <a:off x="9809772" y="3429000"/>
            <a:ext cx="520700" cy="4953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x</a:t>
            </a:r>
            <a:endParaRPr lang="en-US" sz="4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C3046E-FDEF-52B1-5685-A6C8D8BCC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934" y="5374141"/>
            <a:ext cx="666208" cy="68580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662AB0-DF34-8823-7508-5DCDB27EF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855" y="3260753"/>
            <a:ext cx="666208" cy="68580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250AA7-C17F-A0F5-E29A-8E2FC6745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688" y="3222389"/>
            <a:ext cx="666208" cy="68580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663FC9-C142-5B3A-3CEC-DB5626551792}"/>
              </a:ext>
            </a:extLst>
          </p:cNvPr>
          <p:cNvSpPr/>
          <p:nvPr/>
        </p:nvSpPr>
        <p:spPr>
          <a:xfrm>
            <a:off x="9696990" y="5564642"/>
            <a:ext cx="520700" cy="4953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x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30328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1CCF6-283B-BAF6-3F4B-46FD61C80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F8599-A2B6-D7CD-A020-387D1A304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 t="20697" r="1940" b="5274"/>
          <a:stretch/>
        </p:blipFill>
        <p:spPr>
          <a:xfrm>
            <a:off x="-21255" y="0"/>
            <a:ext cx="122008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173780-FD06-A133-A199-4E5F7FC430CB}"/>
              </a:ext>
            </a:extLst>
          </p:cNvPr>
          <p:cNvSpPr/>
          <p:nvPr/>
        </p:nvSpPr>
        <p:spPr>
          <a:xfrm>
            <a:off x="2215661" y="192773"/>
            <a:ext cx="8563595" cy="52322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phòng, tránh ngộ độc thực phẩm như thế nào</a:t>
            </a:r>
            <a:r>
              <a:rPr lang="en-GB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2" descr="Hình ảnh Thảo Luận Nhóm Học Cuộc Sống Cuộc Sống Học Tập PNG , Dạy Học,  Trường Học, Sinh Viên PNG miễn phí tải tập tin PSDComment và Vector">
            <a:extLst>
              <a:ext uri="{FF2B5EF4-FFF2-40B4-BE49-F238E27FC236}">
                <a16:creationId xmlns:a16="http://schemas.microsoft.com/office/drawing/2014/main" id="{A4F04195-CE58-0AC1-5E86-BD1BBF849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002" y="1431985"/>
            <a:ext cx="7605346" cy="41593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5625BE-FAD7-D82C-0712-780AD8103CB1}"/>
              </a:ext>
            </a:extLst>
          </p:cNvPr>
          <p:cNvSpPr/>
          <p:nvPr/>
        </p:nvSpPr>
        <p:spPr>
          <a:xfrm rot="20231755">
            <a:off x="-58140" y="1551446"/>
            <a:ext cx="4453876" cy="70788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Thảo luận nhóm</a:t>
            </a:r>
            <a:endParaRPr lang="en-GB" sz="4000" b="1" dirty="0">
              <a:solidFill>
                <a:srgbClr val="FF0000"/>
              </a:solidFill>
              <a:latin typeface="iCiel Cadena" panose="02000503000000020004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0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1CCF6-283B-BAF6-3F4B-46FD61C80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F8599-A2B6-D7CD-A020-387D1A304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 t="20697" r="1940" b="5274"/>
          <a:stretch/>
        </p:blipFill>
        <p:spPr>
          <a:xfrm>
            <a:off x="0" y="0"/>
            <a:ext cx="122008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71AC08-B31C-162A-077A-0ABBD09DC0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0"/>
            <a:ext cx="1528775" cy="125436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B98C132-3780-7606-92E8-6D8F43BB729F}"/>
              </a:ext>
            </a:extLst>
          </p:cNvPr>
          <p:cNvGrpSpPr/>
          <p:nvPr/>
        </p:nvGrpSpPr>
        <p:grpSpPr>
          <a:xfrm>
            <a:off x="2061499" y="350890"/>
            <a:ext cx="9454258" cy="6156220"/>
            <a:chOff x="3014663" y="350890"/>
            <a:chExt cx="9454258" cy="6156220"/>
          </a:xfrm>
        </p:grpSpPr>
        <p:pic>
          <p:nvPicPr>
            <p:cNvPr id="8" name="Picture 7" descr="Text, whiteboard&#10;&#10;Description automatically generated">
              <a:extLst>
                <a:ext uri="{FF2B5EF4-FFF2-40B4-BE49-F238E27FC236}">
                  <a16:creationId xmlns:a16="http://schemas.microsoft.com/office/drawing/2014/main" id="{4C8B68A8-7510-0CE5-469C-A9AE4E58F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37" b="96931" l="3114" r="95523">
                          <a14:foregroundMark x1="3909" y1="9289" x2="4568" y2="17084"/>
                          <a14:foregroundMark x1="8295" y1="10945" x2="19023" y2="11187"/>
                          <a14:foregroundMark x1="4432" y1="5775" x2="5114" y2="9047"/>
                          <a14:foregroundMark x1="95386" y1="8118" x2="94386" y2="36955"/>
                          <a14:foregroundMark x1="94386" y1="36955" x2="95750" y2="59491"/>
                          <a14:foregroundMark x1="95750" y1="59491" x2="94636" y2="90226"/>
                          <a14:foregroundMark x1="94636" y1="90226" x2="87295" y2="90832"/>
                          <a14:foregroundMark x1="89568" y1="11187" x2="77364" y2="11430"/>
                          <a14:foregroundMark x1="18091" y1="10016" x2="45614" y2="9289"/>
                          <a14:foregroundMark x1="45614" y1="9289" x2="80273" y2="9774"/>
                          <a14:foregroundMark x1="5364" y1="19184" x2="7977" y2="78958"/>
                          <a14:foregroundMark x1="7977" y1="78958" x2="6023" y2="91074"/>
                          <a14:foregroundMark x1="6705" y1="91761" x2="16136" y2="92246"/>
                          <a14:foregroundMark x1="16136" y1="92246" x2="40341" y2="89418"/>
                          <a14:foregroundMark x1="40341" y1="89418" x2="47500" y2="89418"/>
                          <a14:foregroundMark x1="47500" y1="89418" x2="58545" y2="89176"/>
                          <a14:foregroundMark x1="58545" y1="89176" x2="86295" y2="92932"/>
                          <a14:foregroundMark x1="86295" y1="92932" x2="87568" y2="91074"/>
                          <a14:foregroundMark x1="4432" y1="43942" x2="5909" y2="71486"/>
                          <a14:foregroundMark x1="4705" y1="34289" x2="4182" y2="93901"/>
                          <a14:foregroundMark x1="3773" y1="46042" x2="3773" y2="45113"/>
                          <a14:foregroundMark x1="3909" y1="37803" x2="3909" y2="36147"/>
                          <a14:foregroundMark x1="4182" y1="28150" x2="3909" y2="38530"/>
                          <a14:foregroundMark x1="3909" y1="32633" x2="4568" y2="55937"/>
                          <a14:foregroundMark x1="4568" y1="55937" x2="4568" y2="55937"/>
                          <a14:foregroundMark x1="4568" y1="57593" x2="3773" y2="76454"/>
                          <a14:foregroundMark x1="4045" y1="68901" x2="3386" y2="78796"/>
                          <a14:foregroundMark x1="4182" y1="79281" x2="3636" y2="95315"/>
                          <a14:foregroundMark x1="95000" y1="95315" x2="94727" y2="96244"/>
                          <a14:foregroundMark x1="95136" y1="94346" x2="95136" y2="95073"/>
                          <a14:foregroundMark x1="94477" y1="94830" x2="94477" y2="94830"/>
                          <a14:foregroundMark x1="95386" y1="94346" x2="95523" y2="95315"/>
                          <a14:foregroundMark x1="93409" y1="93659" x2="94591" y2="94588"/>
                          <a14:foregroundMark x1="63705" y1="13288" x2="56545" y2="13530"/>
                          <a14:foregroundMark x1="3773" y1="5533" x2="4318" y2="11430"/>
                          <a14:foregroundMark x1="3773" y1="3877" x2="3773" y2="9532"/>
                          <a14:foregroundMark x1="3386" y1="6018" x2="3114" y2="15428"/>
                          <a14:foregroundMark x1="3523" y1="3877" x2="3386" y2="96002"/>
                          <a14:foregroundMark x1="94068" y1="94103" x2="94341" y2="96931"/>
                          <a14:foregroundMark x1="90477" y1="88449" x2="90477" y2="88449"/>
                          <a14:foregroundMark x1="94068" y1="94103" x2="94205" y2="96931"/>
                          <a14:foregroundMark x1="94591" y1="94830" x2="94477" y2="95759"/>
                          <a14:foregroundMark x1="55364" y1="7431" x2="51114" y2="7633"/>
                          <a14:foregroundMark x1="61455" y1="34047" x2="61455" y2="34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4663" y="350890"/>
              <a:ext cx="9454258" cy="615622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0A3DBD-56D9-A002-56FD-3A312F5C607C}"/>
                </a:ext>
              </a:extLst>
            </p:cNvPr>
            <p:cNvSpPr txBox="1"/>
            <p:nvPr/>
          </p:nvSpPr>
          <p:spPr>
            <a:xfrm>
              <a:off x="5001372" y="1254369"/>
              <a:ext cx="510063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>
                  <a:ln/>
                  <a:solidFill>
                    <a:srgbClr val="002060"/>
                  </a:solidFill>
                  <a:latin typeface="Algerian" panose="04020705040A02060702" pitchFamily="82" charset="0"/>
                </a:rPr>
                <a:t>TÌNH HUỐNG </a:t>
              </a:r>
              <a:endParaRPr lang="en-US" sz="3200" b="1" dirty="0">
                <a:ln/>
                <a:solidFill>
                  <a:srgbClr val="002060"/>
                </a:solidFill>
                <a:latin typeface="Algerian" panose="04020705040A02060702" pitchFamily="82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CF21903-41B8-96E6-AD9E-E1FB0BD39064}"/>
              </a:ext>
            </a:extLst>
          </p:cNvPr>
          <p:cNvSpPr txBox="1"/>
          <p:nvPr/>
        </p:nvSpPr>
        <p:spPr>
          <a:xfrm>
            <a:off x="2781301" y="1839144"/>
            <a:ext cx="80039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1: </a:t>
            </a:r>
            <a:r>
              <a:rPr lang="vi-VN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 và em đi hội chợ gần nhà. Em của Hiếu rất thích nước ngọt có màu xanh, màu đỏ và đòi Hiếu mua.</a:t>
            </a:r>
          </a:p>
          <a:p>
            <a:r>
              <a:rPr lang="vi-VN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là Hiếu, em sẽ nói gì ?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EE6F8B-4F81-D7E3-AA95-3BAE731999F1}"/>
              </a:ext>
            </a:extLst>
          </p:cNvPr>
          <p:cNvSpPr/>
          <p:nvPr/>
        </p:nvSpPr>
        <p:spPr>
          <a:xfrm>
            <a:off x="6828593" y="2619512"/>
            <a:ext cx="3619499" cy="707886"/>
          </a:xfrm>
          <a:prstGeom prst="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0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sử dụng đồ ăn,</a:t>
            </a:r>
          </a:p>
          <a:p>
            <a:pPr algn="just"/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 uống  không rõ nguồn gốc.</a:t>
            </a:r>
            <a:endParaRPr lang="en-GB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5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1CCF6-283B-BAF6-3F4B-46FD61C80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F8599-A2B6-D7CD-A020-387D1A304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 t="20697" r="1940" b="5274"/>
          <a:stretch/>
        </p:blipFill>
        <p:spPr>
          <a:xfrm>
            <a:off x="-21255" y="0"/>
            <a:ext cx="122008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2E648E-9C37-E997-6027-8725801E334E}"/>
              </a:ext>
            </a:extLst>
          </p:cNvPr>
          <p:cNvSpPr/>
          <p:nvPr/>
        </p:nvSpPr>
        <p:spPr>
          <a:xfrm>
            <a:off x="1177032" y="131067"/>
            <a:ext cx="10121900" cy="107721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Em</a:t>
            </a:r>
            <a:r>
              <a:rPr lang="en-GB" sz="3200" b="1" dirty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 </a:t>
            </a:r>
            <a:r>
              <a:rPr lang="en-GB" sz="3200" b="1" dirty="0" err="1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thực</a:t>
            </a:r>
            <a:r>
              <a:rPr lang="en-GB" sz="3200" b="1" dirty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hiện</a:t>
            </a:r>
            <a:r>
              <a:rPr lang="vi-VN" sz="3200" b="1" dirty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được</a:t>
            </a:r>
            <a:r>
              <a:rPr lang="en-GB" sz="3200" b="1" dirty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một</a:t>
            </a:r>
            <a:r>
              <a:rPr lang="en-GB" sz="3200" b="1" dirty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cách</a:t>
            </a:r>
            <a:r>
              <a:rPr lang="en-GB" sz="3200" b="1" dirty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đơn</a:t>
            </a:r>
            <a:r>
              <a:rPr lang="en-GB" sz="3200" b="1" dirty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giản</a:t>
            </a:r>
            <a:r>
              <a:rPr lang="en-GB" sz="3200" b="1" dirty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và</a:t>
            </a:r>
            <a:r>
              <a:rPr lang="en-GB" sz="3200" b="1" dirty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phù</a:t>
            </a:r>
            <a:r>
              <a:rPr lang="en-GB" sz="3200" b="1" dirty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hợp</a:t>
            </a:r>
            <a:r>
              <a:rPr lang="en-GB" sz="3200" b="1" dirty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để</a:t>
            </a:r>
            <a:r>
              <a:rPr lang="en-GB" sz="3200" b="1" dirty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phòng</a:t>
            </a:r>
            <a:r>
              <a:rPr lang="en-GB" sz="3200" b="1" dirty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, </a:t>
            </a:r>
            <a:r>
              <a:rPr lang="en-GB" sz="3200" b="1" dirty="0" err="1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tránh</a:t>
            </a:r>
            <a:r>
              <a:rPr lang="en-GB" sz="3200" b="1" dirty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vi-VN" sz="3200" b="1" dirty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ngộ độc thực phẩm</a:t>
            </a:r>
            <a:r>
              <a:rPr lang="en-GB" sz="3200" b="1" dirty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7" name="Picture 6" descr="https://baotuyenquang.com.vn/media/images/2019/12/img_20191203091933.jpg">
            <a:extLst>
              <a:ext uri="{FF2B5EF4-FFF2-40B4-BE49-F238E27FC236}">
                <a16:creationId xmlns:a16="http://schemas.microsoft.com/office/drawing/2014/main" id="{6101B804-3D1B-4707-9A7E-C05D569E9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130" y="1339352"/>
            <a:ext cx="7115824" cy="488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65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1CCF6-283B-BAF6-3F4B-46FD61C80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F8599-A2B6-D7CD-A020-387D1A304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 t="20697" r="1940" b="5274"/>
          <a:stretch/>
        </p:blipFill>
        <p:spPr>
          <a:xfrm>
            <a:off x="-21255" y="0"/>
            <a:ext cx="122008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D3D32D-29D8-3FE6-5392-5149C1A8BE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791505" y="1199873"/>
            <a:ext cx="3006773" cy="48675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0BF6D8-4C4E-2188-C075-E65F80303AA7}"/>
              </a:ext>
            </a:extLst>
          </p:cNvPr>
          <p:cNvSpPr txBox="1"/>
          <p:nvPr/>
        </p:nvSpPr>
        <p:spPr>
          <a:xfrm>
            <a:off x="3798278" y="2110155"/>
            <a:ext cx="718624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rgbClr val="00B0F0"/>
                </a:solidFill>
                <a:latin typeface="iCiel Cadena" panose="02000503000000020004" pitchFamily="2" charset="77"/>
                <a:cs typeface="iCiel Cucho Bold" pitchFamily="50" charset="0"/>
              </a:rPr>
              <a:t>               </a:t>
            </a:r>
          </a:p>
          <a:p>
            <a:pPr algn="ctr"/>
            <a:r>
              <a:rPr lang="en-US" sz="2900">
                <a:solidFill>
                  <a:srgbClr val="00B0F0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vi-VN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ăn chín </a:t>
            </a:r>
            <a:r>
              <a:rPr lang="vi-VN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sôi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 quá hạn, đồ ôi không </a:t>
            </a:r>
            <a:r>
              <a:rPr lang="vi-VN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20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19225" y="1515121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267829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1CCF6-283B-BAF6-3F4B-46FD61C80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F8599-A2B6-D7CD-A020-387D1A304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 t="20697" r="1940" b="5274"/>
          <a:stretch/>
        </p:blipFill>
        <p:spPr>
          <a:xfrm>
            <a:off x="-21255" y="0"/>
            <a:ext cx="122008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DE18F13B-5E03-3F05-19EC-5CA55CA9C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36" y="607705"/>
            <a:ext cx="10423928" cy="56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5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E75F7D66-9B6B-7B87-4B4C-9D571F9C49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388772-46E0-24B1-52F4-71CAE2B63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1649"/>
            <a:ext cx="12192000" cy="86296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2B4618-A573-B438-E706-5B52EAE46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21" y="5934868"/>
            <a:ext cx="969069" cy="768333"/>
          </a:xfrm>
          <a:prstGeom prst="rect">
            <a:avLst/>
          </a:prstGeom>
        </p:spPr>
      </p:pic>
      <p:pic>
        <p:nvPicPr>
          <p:cNvPr id="22" name="Picture 2" descr="Pin on Teacher resources">
            <a:extLst>
              <a:ext uri="{FF2B5EF4-FFF2-40B4-BE49-F238E27FC236}">
                <a16:creationId xmlns:a16="http://schemas.microsoft.com/office/drawing/2014/main" id="{CDDDD7B6-EC5D-E0E4-317B-5F59E0635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921" y="132304"/>
            <a:ext cx="1885012" cy="194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89BF0F-A5EF-4052-9B2E-1BAB31FFA5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90" y="2420371"/>
            <a:ext cx="4107871" cy="4376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D041CB-DF38-2408-37E7-0848B12607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535">
            <a:off x="6237676" y="-708023"/>
            <a:ext cx="4060994" cy="222339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B23692F-ACDB-EC07-869F-297B325F1297}"/>
              </a:ext>
            </a:extLst>
          </p:cNvPr>
          <p:cNvGrpSpPr/>
          <p:nvPr/>
        </p:nvGrpSpPr>
        <p:grpSpPr>
          <a:xfrm>
            <a:off x="3014663" y="350890"/>
            <a:ext cx="9454258" cy="6156220"/>
            <a:chOff x="3014663" y="350890"/>
            <a:chExt cx="9454258" cy="6156220"/>
          </a:xfrm>
        </p:grpSpPr>
        <p:pic>
          <p:nvPicPr>
            <p:cNvPr id="12" name="Picture 11" descr="Text, whiteboard&#10;&#10;Description automatically generated">
              <a:extLst>
                <a:ext uri="{FF2B5EF4-FFF2-40B4-BE49-F238E27FC236}">
                  <a16:creationId xmlns:a16="http://schemas.microsoft.com/office/drawing/2014/main" id="{5CBF4B96-052A-4E80-B6C8-BEAD00C66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837" b="96931" l="3114" r="95523">
                          <a14:foregroundMark x1="3909" y1="9289" x2="4568" y2="17084"/>
                          <a14:foregroundMark x1="8295" y1="10945" x2="19023" y2="11187"/>
                          <a14:foregroundMark x1="4432" y1="5775" x2="5114" y2="9047"/>
                          <a14:foregroundMark x1="95386" y1="8118" x2="94386" y2="36955"/>
                          <a14:foregroundMark x1="94386" y1="36955" x2="95750" y2="59491"/>
                          <a14:foregroundMark x1="95750" y1="59491" x2="94636" y2="90226"/>
                          <a14:foregroundMark x1="94636" y1="90226" x2="87295" y2="90832"/>
                          <a14:foregroundMark x1="89568" y1="11187" x2="77364" y2="11430"/>
                          <a14:foregroundMark x1="18091" y1="10016" x2="45614" y2="9289"/>
                          <a14:foregroundMark x1="45614" y1="9289" x2="80273" y2="9774"/>
                          <a14:foregroundMark x1="5364" y1="19184" x2="7977" y2="78958"/>
                          <a14:foregroundMark x1="7977" y1="78958" x2="6023" y2="91074"/>
                          <a14:foregroundMark x1="6705" y1="91761" x2="16136" y2="92246"/>
                          <a14:foregroundMark x1="16136" y1="92246" x2="40341" y2="89418"/>
                          <a14:foregroundMark x1="40341" y1="89418" x2="47500" y2="89418"/>
                          <a14:foregroundMark x1="47500" y1="89418" x2="58545" y2="89176"/>
                          <a14:foregroundMark x1="58545" y1="89176" x2="86295" y2="92932"/>
                          <a14:foregroundMark x1="86295" y1="92932" x2="87568" y2="91074"/>
                          <a14:foregroundMark x1="4432" y1="43942" x2="5909" y2="71486"/>
                          <a14:foregroundMark x1="4705" y1="34289" x2="4182" y2="93901"/>
                          <a14:foregroundMark x1="3773" y1="46042" x2="3773" y2="45113"/>
                          <a14:foregroundMark x1="3909" y1="37803" x2="3909" y2="36147"/>
                          <a14:foregroundMark x1="4182" y1="28150" x2="3909" y2="38530"/>
                          <a14:foregroundMark x1="3909" y1="32633" x2="4568" y2="55937"/>
                          <a14:foregroundMark x1="4568" y1="55937" x2="4568" y2="55937"/>
                          <a14:foregroundMark x1="4568" y1="57593" x2="3773" y2="76454"/>
                          <a14:foregroundMark x1="4045" y1="68901" x2="3386" y2="78796"/>
                          <a14:foregroundMark x1="4182" y1="79281" x2="3636" y2="95315"/>
                          <a14:foregroundMark x1="95000" y1="95315" x2="94727" y2="96244"/>
                          <a14:foregroundMark x1="95136" y1="94346" x2="95136" y2="95073"/>
                          <a14:foregroundMark x1="94477" y1="94830" x2="94477" y2="94830"/>
                          <a14:foregroundMark x1="95386" y1="94346" x2="95523" y2="95315"/>
                          <a14:foregroundMark x1="93409" y1="93659" x2="94591" y2="94588"/>
                          <a14:foregroundMark x1="63705" y1="13288" x2="56545" y2="13530"/>
                          <a14:foregroundMark x1="3773" y1="5533" x2="4318" y2="11430"/>
                          <a14:foregroundMark x1="3773" y1="3877" x2="3773" y2="9532"/>
                          <a14:foregroundMark x1="3386" y1="6018" x2="3114" y2="15428"/>
                          <a14:foregroundMark x1="3523" y1="3877" x2="3386" y2="96002"/>
                          <a14:foregroundMark x1="94068" y1="94103" x2="94341" y2="96931"/>
                          <a14:foregroundMark x1="90477" y1="88449" x2="90477" y2="88449"/>
                          <a14:foregroundMark x1="94068" y1="94103" x2="94205" y2="96931"/>
                          <a14:foregroundMark x1="94591" y1="94830" x2="94477" y2="95759"/>
                          <a14:foregroundMark x1="55364" y1="7431" x2="51114" y2="7633"/>
                          <a14:foregroundMark x1="61455" y1="34047" x2="61455" y2="34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4663" y="350890"/>
              <a:ext cx="9454258" cy="615622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7B1355-4D38-77B1-632A-23AFED781F5C}"/>
                </a:ext>
              </a:extLst>
            </p:cNvPr>
            <p:cNvSpPr txBox="1"/>
            <p:nvPr/>
          </p:nvSpPr>
          <p:spPr>
            <a:xfrm>
              <a:off x="5153772" y="1691305"/>
              <a:ext cx="510063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>
                  <a:ln/>
                  <a:solidFill>
                    <a:srgbClr val="002060"/>
                  </a:solidFill>
                  <a:latin typeface="Algerian" panose="04020705040A02060702" pitchFamily="82" charset="0"/>
                </a:rPr>
                <a:t>ĐẠO ĐỨC</a:t>
              </a:r>
              <a:endParaRPr lang="en-US" sz="3200" b="1" dirty="0">
                <a:ln/>
                <a:solidFill>
                  <a:srgbClr val="002060"/>
                </a:solidFill>
                <a:latin typeface="Algerian" panose="04020705040A02060702" pitchFamily="8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E1D0AB-AC61-ACAD-AB19-FF58241D719A}"/>
                </a:ext>
              </a:extLst>
            </p:cNvPr>
            <p:cNvSpPr txBox="1"/>
            <p:nvPr/>
          </p:nvSpPr>
          <p:spPr>
            <a:xfrm>
              <a:off x="3625010" y="2197489"/>
              <a:ext cx="8158162" cy="16547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 29: PHÒNG, TRÁNH NGỘ ĐỘC THỰC PHẨM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34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C1ED6FF4-8A15-1CAC-37AF-074956BFB2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C8DAA9-1AEE-3C45-4503-9AFBFF264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9CBD3A"/>
            </a:solidFill>
          </a:ln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534A3979-3447-32E5-21B0-23FC95C7B8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6" y="5806923"/>
            <a:ext cx="779489" cy="779489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7FE48DFA-DE48-7BD1-0B5F-CCD822EB4E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913" y="5394466"/>
            <a:ext cx="779489" cy="77948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83579A3-61EF-A409-7BA3-23016820A1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439" y="6268278"/>
            <a:ext cx="372350" cy="40212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DC18FB5-88E7-250A-339B-E4820C6842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44" y="6301542"/>
            <a:ext cx="372350" cy="4021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D6337A0-4571-A48F-EC7E-BE177B8A38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096" y="5394466"/>
            <a:ext cx="1685796" cy="123958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73CF6-4A9C-4D15-8740-E409CEA7E7AB}"/>
              </a:ext>
            </a:extLst>
          </p:cNvPr>
          <p:cNvSpPr/>
          <p:nvPr/>
        </p:nvSpPr>
        <p:spPr>
          <a:xfrm>
            <a:off x="530623" y="377663"/>
            <a:ext cx="11235528" cy="612494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CB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图片 8">
            <a:extLst>
              <a:ext uri="{FF2B5EF4-FFF2-40B4-BE49-F238E27FC236}">
                <a16:creationId xmlns:a16="http://schemas.microsoft.com/office/drawing/2014/main" id="{5AFD962F-4721-FD62-7549-85A01FFE1C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8975" y="-35169"/>
            <a:ext cx="5838825" cy="1549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D27B7-1DD6-2EE8-77BA-5EE1E51634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3800" y="551333"/>
            <a:ext cx="5041829" cy="963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F3847A-9B99-D230-C54B-7F3D18909A53}"/>
              </a:ext>
            </a:extLst>
          </p:cNvPr>
          <p:cNvSpPr txBox="1"/>
          <p:nvPr/>
        </p:nvSpPr>
        <p:spPr>
          <a:xfrm>
            <a:off x="762000" y="1905000"/>
            <a:ext cx="10668000" cy="1807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 sinh </a:t>
            </a:r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được các tình huống cụ thể dễn đến ngộ độc thực phẩm.</a:t>
            </a:r>
          </a:p>
          <a:p>
            <a:pPr marL="514350" marR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vi-VN" sz="36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CB1F76-0B3B-9DBB-ED21-ACB9A76F8C7C}"/>
              </a:ext>
            </a:extLst>
          </p:cNvPr>
          <p:cNvSpPr txBox="1"/>
          <p:nvPr/>
        </p:nvSpPr>
        <p:spPr>
          <a:xfrm>
            <a:off x="1266227" y="3171268"/>
            <a:ext cx="1066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b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iết </a:t>
            </a:r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nguyên nhân và hậu quả của ngộ độc thực phẩm.</a:t>
            </a:r>
          </a:p>
          <a:p>
            <a:r>
              <a:rPr lang="en-GB" sz="3600" b="1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	</a:t>
            </a:r>
            <a:endParaRPr lang="vi-VN" sz="36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741A33-9CB1-613E-EB0B-BE9B08908C78}"/>
              </a:ext>
            </a:extLst>
          </p:cNvPr>
          <p:cNvSpPr txBox="1"/>
          <p:nvPr/>
        </p:nvSpPr>
        <p:spPr>
          <a:xfrm>
            <a:off x="-115114" y="3703163"/>
            <a:ext cx="11217108" cy="219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vi-VN" sz="36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428750" lvl="2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được một số cách đơn giản và phù hợp để phòng tránh ngộ độc thực phẩm.</a:t>
            </a:r>
          </a:p>
          <a:p>
            <a:pPr marL="514350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1CCF6-283B-BAF6-3F4B-46FD61C80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F8599-A2B6-D7CD-A020-387D1A304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 t="20697" r="1940" b="5274"/>
          <a:stretch/>
        </p:blipFill>
        <p:spPr>
          <a:xfrm>
            <a:off x="-21255" y="0"/>
            <a:ext cx="122008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EC0B11-63E4-8FDF-5491-C6CEB79AA6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8" y="69574"/>
            <a:ext cx="4007236" cy="1311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6CFBB5-DB92-46D7-0637-C525F80BF108}"/>
              </a:ext>
            </a:extLst>
          </p:cNvPr>
          <p:cNvSpPr txBox="1"/>
          <p:nvPr/>
        </p:nvSpPr>
        <p:spPr>
          <a:xfrm>
            <a:off x="4390524" y="636104"/>
            <a:ext cx="51006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n/>
                <a:solidFill>
                  <a:srgbClr val="002060"/>
                </a:solidFill>
                <a:latin typeface="Algerian" panose="04020705040A02060702" pitchFamily="82" charset="0"/>
              </a:rPr>
              <a:t>VÈ NGỘ ĐỘC THỰC PHẨM </a:t>
            </a:r>
            <a:endParaRPr lang="en-US" sz="3200" b="1" dirty="0">
              <a:ln/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2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1CCF6-283B-BAF6-3F4B-46FD61C80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F8599-A2B6-D7CD-A020-387D1A304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 t="20697" r="1940" b="5274"/>
          <a:stretch/>
        </p:blipFill>
        <p:spPr>
          <a:xfrm>
            <a:off x="-21255" y="0"/>
            <a:ext cx="122008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3CD92D-1BFA-A365-CBC8-8BB2FA7663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" y="-152168"/>
            <a:ext cx="1670690" cy="12583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E1EF36-0947-C8C4-36A7-68458B7C9A73}"/>
              </a:ext>
            </a:extLst>
          </p:cNvPr>
          <p:cNvSpPr/>
          <p:nvPr/>
        </p:nvSpPr>
        <p:spPr>
          <a:xfrm>
            <a:off x="2938709" y="152087"/>
            <a:ext cx="5887240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Vì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3192C8-2D01-7D26-B063-B892967CC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52" y="1258281"/>
            <a:ext cx="10704444" cy="5072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150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69" y="2339975"/>
            <a:ext cx="5715000" cy="391477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199" y="-689402"/>
            <a:ext cx="12776199" cy="8616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737" y="1453575"/>
            <a:ext cx="3316325" cy="480818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61" y="1424522"/>
            <a:ext cx="3538033" cy="483022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05" y="1424522"/>
            <a:ext cx="3601795" cy="470957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C980920A-A75F-571C-3BA0-E0AE612223D4}"/>
              </a:ext>
            </a:extLst>
          </p:cNvPr>
          <p:cNvSpPr/>
          <p:nvPr/>
        </p:nvSpPr>
        <p:spPr>
          <a:xfrm>
            <a:off x="1752056" y="-163411"/>
            <a:ext cx="8103686" cy="1460361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595B54-10C4-44B8-E791-36D99E9EF118}"/>
              </a:ext>
            </a:extLst>
          </p:cNvPr>
          <p:cNvSpPr/>
          <p:nvPr/>
        </p:nvSpPr>
        <p:spPr>
          <a:xfrm>
            <a:off x="1909729" y="-50828"/>
            <a:ext cx="8103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	</a:t>
            </a:r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GB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GB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có </a:t>
            </a:r>
            <a:r>
              <a:rPr lang="en-GB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GB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3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778" y="-190500"/>
            <a:ext cx="12763500" cy="7829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87" y="1439126"/>
            <a:ext cx="3485350" cy="228516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225" y="1439125"/>
            <a:ext cx="3454399" cy="228516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225" y="4126130"/>
            <a:ext cx="3485350" cy="228516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87" y="4126131"/>
            <a:ext cx="3485350" cy="228516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" y="1660292"/>
            <a:ext cx="3129635" cy="4002407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B68DC24E-49DC-2863-87C5-CFC1126E34A8}"/>
              </a:ext>
            </a:extLst>
          </p:cNvPr>
          <p:cNvSpPr/>
          <p:nvPr/>
        </p:nvSpPr>
        <p:spPr>
          <a:xfrm>
            <a:off x="1752056" y="-163411"/>
            <a:ext cx="8103686" cy="1460361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còn những tình huống nào </a:t>
            </a:r>
          </a:p>
          <a:p>
            <a:pPr algn="ctr"/>
            <a:r>
              <a:rPr lang="en-GB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dẫn đến ngộ độc thực phẩm?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4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0" y="-368299"/>
            <a:ext cx="12763500" cy="6563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9" y="1828660"/>
            <a:ext cx="5404338" cy="360691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50" y="1819801"/>
            <a:ext cx="5404338" cy="360691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C9346B14-E747-5AEB-3BB3-593F2D599FCC}"/>
              </a:ext>
            </a:extLst>
          </p:cNvPr>
          <p:cNvSpPr/>
          <p:nvPr/>
        </p:nvSpPr>
        <p:spPr>
          <a:xfrm>
            <a:off x="2661355" y="0"/>
            <a:ext cx="6958190" cy="1460361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 quả của ngộ độc thực phẩm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1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569</TotalTime>
  <Words>298</Words>
  <Application>Microsoft Office PowerPoint</Application>
  <PresentationFormat>Widescreen</PresentationFormat>
  <Paragraphs>36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Algerian</vt:lpstr>
      <vt:lpstr>Calibri</vt:lpstr>
      <vt:lpstr>Cambria</vt:lpstr>
      <vt:lpstr>iCiel Cadena</vt:lpstr>
      <vt:lpstr>Tahoma</vt:lpstr>
      <vt:lpstr>Times New Roman</vt:lpstr>
      <vt:lpstr>Tw Cen MT</vt:lpstr>
      <vt:lpstr>Tw Cen MT Condensed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213</cp:revision>
  <dcterms:created xsi:type="dcterms:W3CDTF">2021-11-15T11:37:02Z</dcterms:created>
  <dcterms:modified xsi:type="dcterms:W3CDTF">2025-04-03T05:45:19Z</dcterms:modified>
</cp:coreProperties>
</file>