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7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8" r:id="rId2"/>
    <p:sldId id="279" r:id="rId3"/>
    <p:sldId id="280" r:id="rId4"/>
    <p:sldId id="259" r:id="rId5"/>
    <p:sldId id="281" r:id="rId6"/>
    <p:sldId id="282" r:id="rId7"/>
    <p:sldId id="283" r:id="rId8"/>
    <p:sldId id="28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5" r:id="rId22"/>
    <p:sldId id="262" r:id="rId23"/>
    <p:sldId id="263" r:id="rId24"/>
    <p:sldId id="287" r:id="rId25"/>
    <p:sldId id="286" r:id="rId26"/>
    <p:sldId id="290" r:id="rId27"/>
    <p:sldId id="289" r:id="rId28"/>
    <p:sldId id="288" r:id="rId29"/>
    <p:sldId id="29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4F79"/>
    <a:srgbClr val="F98F89"/>
    <a:srgbClr val="E7668C"/>
    <a:srgbClr val="204FC4"/>
    <a:srgbClr val="007A37"/>
    <a:srgbClr val="00A249"/>
    <a:srgbClr val="F4534C"/>
    <a:srgbClr val="BE362F"/>
    <a:srgbClr val="FEE150"/>
    <a:srgbClr val="FED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298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CA417-E71D-4F1C-8FAC-18CFFCA560F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3242B-0F49-40EF-9693-E681F5BE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 có</a:t>
            </a:r>
            <a:r>
              <a:rPr lang="en-US" i="1" baseline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thể chia lớp thành các nhóm, trong 5p, mỗi nhóm nhẩm đọc lời ca và thống nhất nội dung bài hát. Mỗi nhóm đại diện 1 bạn trình bày. Các nhóm nhận xét nhau. GV nhận xét và chốt lại nội dung bài hát ở slide tiếp theo.</a:t>
            </a:r>
            <a:endParaRPr lang="en-US" i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8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hát lặp lại nhiều lần: </a:t>
            </a:r>
            <a:r>
              <a:rPr lang="en-US" i="1" baseline="0" smtClean="0"/>
              <a:t>Tết Tết Tết là Tết là Tết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7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GV hát</a:t>
            </a:r>
            <a:r>
              <a:rPr lang="en-US" i="1" baseline="0" smtClean="0"/>
              <a:t> mẫu từng câu, rõ ràng, có vỗ phách và nhấn vào phách mạnh từng câu.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Chú</a:t>
            </a:r>
            <a:r>
              <a:rPr lang="en-US" i="1" baseline="0" smtClean="0"/>
              <a:t> ý HS hát đúng tiếng có luyến ở cuối câu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6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Chú</a:t>
            </a:r>
            <a:r>
              <a:rPr lang="en-US" i="1" baseline="0" smtClean="0"/>
              <a:t> ý HS hát ngân nghỉ đúng phách tiếng cuối câu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1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Thầy</a:t>
            </a:r>
            <a:r>
              <a:rPr lang="en-US" i="1" baseline="0" smtClean="0"/>
              <a:t> cô sử dụng file audio có phách hoặc không phách để ghép cả bài cho các em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23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GV khuyến</a:t>
            </a:r>
            <a:r>
              <a:rPr lang="en-US" i="1" baseline="0" smtClean="0"/>
              <a:t> khích HS hát tốt hơn hướng dẫn các bạn chưa hát vững, có thể hát với hình thức nối tiếp nhau kết hợp vỗ tay cùng bạn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3242B-0F49-40EF-9693-E681F5BEE3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7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4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6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54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1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93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5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5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26452-30C5-43E0-8BE3-8C0191D1D9F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0135C-E6FF-47A3-9687-D44C8DA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4.png"/><Relationship Id="rId7" Type="http://schemas.microsoft.com/office/2007/relationships/hdphoto" Target="../media/hdphoto4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6.png"/><Relationship Id="rId7" Type="http://schemas.microsoft.com/office/2007/relationships/hdphoto" Target="../media/hdphoto5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audio" Target="../media/media1.wav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audio" Target="../media/audio2.wav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4" Type="http://schemas.openxmlformats.org/officeDocument/2006/relationships/image" Target="../media/image27.png"/><Relationship Id="rId9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audio" Target="../media/audio5.wav"/><Relationship Id="rId4" Type="http://schemas.openxmlformats.org/officeDocument/2006/relationships/image" Target="../media/image51.png"/><Relationship Id="rId9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12" Type="http://schemas.openxmlformats.org/officeDocument/2006/relationships/audio" Target="../media/audio5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eg"/><Relationship Id="rId11" Type="http://schemas.openxmlformats.org/officeDocument/2006/relationships/image" Target="../media/image59.png"/><Relationship Id="rId5" Type="http://schemas.openxmlformats.org/officeDocument/2006/relationships/image" Target="../media/image54.jpeg"/><Relationship Id="rId10" Type="http://schemas.openxmlformats.org/officeDocument/2006/relationships/image" Target="../media/image3.png"/><Relationship Id="rId4" Type="http://schemas.openxmlformats.org/officeDocument/2006/relationships/audio" Target="../media/audio5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gif"/><Relationship Id="rId11" Type="http://schemas.openxmlformats.org/officeDocument/2006/relationships/image" Target="../media/image66.gif"/><Relationship Id="rId5" Type="http://schemas.openxmlformats.org/officeDocument/2006/relationships/image" Target="../media/image61.png"/><Relationship Id="rId10" Type="http://schemas.openxmlformats.org/officeDocument/2006/relationships/image" Target="../media/image3.png"/><Relationship Id="rId4" Type="http://schemas.openxmlformats.org/officeDocument/2006/relationships/image" Target="../media/image60.png"/><Relationship Id="rId9" Type="http://schemas.openxmlformats.org/officeDocument/2006/relationships/image" Target="../media/image6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7.wav"/><Relationship Id="rId7" Type="http://schemas.openxmlformats.org/officeDocument/2006/relationships/image" Target="../media/image7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10" Type="http://schemas.openxmlformats.org/officeDocument/2006/relationships/image" Target="../media/image73.jpg"/><Relationship Id="rId4" Type="http://schemas.openxmlformats.org/officeDocument/2006/relationships/image" Target="../media/image67.jpeg"/><Relationship Id="rId9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audio" Target="../media/audio8.wav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6.png"/><Relationship Id="rId4" Type="http://schemas.openxmlformats.org/officeDocument/2006/relationships/image" Target="../media/image67.jpe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gif"/><Relationship Id="rId3" Type="http://schemas.openxmlformats.org/officeDocument/2006/relationships/audio" Target="../media/audio8.wav"/><Relationship Id="rId7" Type="http://schemas.openxmlformats.org/officeDocument/2006/relationships/image" Target="../media/image78.png"/><Relationship Id="rId12" Type="http://schemas.openxmlformats.org/officeDocument/2006/relationships/image" Target="../media/image81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67.jpeg"/><Relationship Id="rId9" Type="http://schemas.microsoft.com/office/2007/relationships/hdphoto" Target="../media/hdphoto12.wdp"/><Relationship Id="rId14" Type="http://schemas.openxmlformats.org/officeDocument/2006/relationships/image" Target="../media/image8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2.png"/><Relationship Id="rId7" Type="http://schemas.openxmlformats.org/officeDocument/2006/relationships/image" Target="../media/image63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5" Type="http://schemas.openxmlformats.org/officeDocument/2006/relationships/image" Target="../media/image85.gif"/><Relationship Id="rId4" Type="http://schemas.openxmlformats.org/officeDocument/2006/relationships/image" Target="../media/image84.gif"/><Relationship Id="rId9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5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audio" Target="../media/audio5.wav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0005" y="139531"/>
            <a:ext cx="6522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UTM Beautiful Caps" panose="02040603050506020204" pitchFamily="18" charset="0"/>
              </a:rPr>
              <a:t>Khởi động</a:t>
            </a:r>
            <a:endParaRPr lang="en-US" sz="8000" b="1">
              <a:solidFill>
                <a:srgbClr val="FF000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8670437" y="274663"/>
            <a:ext cx="225789" cy="26971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9798782" y="227061"/>
            <a:ext cx="193796" cy="23149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10737580" y="544379"/>
            <a:ext cx="193796" cy="23149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Giai điệu Tết là Tế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399" y="801251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714762"/>
            <a:ext cx="1287386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smtClean="0">
                <a:solidFill>
                  <a:srgbClr val="FF0000"/>
                </a:solidFill>
                <a:latin typeface="UTM Ong Do Gia" panose="02040603050506020204" pitchFamily="18" charset="0"/>
              </a:rPr>
              <a:t>Kể tên các loài hoa thường có trong </a:t>
            </a:r>
          </a:p>
          <a:p>
            <a:pPr algn="ctr">
              <a:lnSpc>
                <a:spcPts val="8000"/>
              </a:lnSpc>
            </a:pPr>
            <a:r>
              <a:rPr lang="en-US" sz="8000" b="1" smtClean="0">
                <a:solidFill>
                  <a:srgbClr val="FF0000"/>
                </a:solidFill>
                <a:latin typeface="UTM Ong Do Gia" panose="02040603050506020204" pitchFamily="18" charset="0"/>
              </a:rPr>
              <a:t>dịp Tết mà em biết?</a:t>
            </a:r>
            <a:endParaRPr lang="en-US" sz="8000" b="1">
              <a:solidFill>
                <a:srgbClr val="FF0000"/>
              </a:solidFill>
              <a:latin typeface="UTM Ong Do Gia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44113" y="3857227"/>
            <a:ext cx="4962356" cy="2159260"/>
          </a:xfrm>
          <a:prstGeom prst="roundRect">
            <a:avLst>
              <a:gd name="adj" fmla="val 10171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0740" y="3979797"/>
            <a:ext cx="48975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chơi: Lớp chia thành 4 nhóm. Trong thời gian 1 phút, các nhóm nào ghi vào giấy được nhiều nhất tên các loài hoa thường có trong dịp Tết là nhóm thắng cuộc.</a:t>
            </a: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34" y="6086049"/>
            <a:ext cx="711999" cy="7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0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5668" y="1900350"/>
            <a:ext cx="10085884" cy="28716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câu 1+2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3457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6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5487" y="2352548"/>
            <a:ext cx="10391466" cy="10193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hát câu 3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865" y="3616416"/>
            <a:ext cx="3598569" cy="3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7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705" y="2330959"/>
            <a:ext cx="11033628" cy="10266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5" name="Group 4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hát câu 4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865" y="3616416"/>
            <a:ext cx="3598569" cy="3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427" y="2359687"/>
            <a:ext cx="10715743" cy="19265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5" name="Group 4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câu 3+4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65" y="4541218"/>
            <a:ext cx="4182835" cy="24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1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0300" y="1476851"/>
            <a:ext cx="9217731" cy="42249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130" y="104168"/>
            <a:ext cx="10207732" cy="1933302"/>
            <a:chOff x="62891" y="64929"/>
            <a:chExt cx="10207732" cy="1933302"/>
          </a:xfrm>
        </p:grpSpPr>
        <p:grpSp>
          <p:nvGrpSpPr>
            <p:cNvPr id="5" name="Group 4"/>
            <p:cNvGrpSpPr/>
            <p:nvPr/>
          </p:nvGrpSpPr>
          <p:grpSpPr>
            <a:xfrm>
              <a:off x="4354114" y="374198"/>
              <a:ext cx="5916509" cy="1020550"/>
              <a:chOff x="1249853" y="760818"/>
              <a:chExt cx="5916509" cy="10205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249853" y="765705"/>
                <a:ext cx="54021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58199" y="760818"/>
                <a:ext cx="5508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câu 1+2+3+4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900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6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86" y="2360541"/>
            <a:ext cx="10985119" cy="10171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hát câu 5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865" y="3616416"/>
            <a:ext cx="3598569" cy="3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83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7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968" y="2365340"/>
            <a:ext cx="10762637" cy="10065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hát câu </a:t>
                </a:r>
                <a:r>
                  <a:rPr lang="en-US" sz="3600" b="1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865" y="3616416"/>
            <a:ext cx="3598569" cy="3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3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7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142" y="2338691"/>
            <a:ext cx="10750863" cy="20047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câu 5+6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65" y="4541218"/>
            <a:ext cx="4182835" cy="24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17" y="2506020"/>
            <a:ext cx="11382486" cy="12230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11807933" cy="1933302"/>
            <a:chOff x="62891" y="64929"/>
            <a:chExt cx="11807933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3596877" y="528087"/>
              <a:ext cx="8273947" cy="1020550"/>
              <a:chOff x="492616" y="914707"/>
              <a:chExt cx="8273947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92616" y="919594"/>
                <a:ext cx="82739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&amp;=========================================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00962" y="914707"/>
                <a:ext cx="76084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lời ca theo tiết tấu câu 7+8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8589" y="3659058"/>
            <a:ext cx="4053410" cy="36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55"/>
          <a:stretch/>
        </p:blipFill>
        <p:spPr>
          <a:xfrm>
            <a:off x="981956" y="2171698"/>
            <a:ext cx="10969830" cy="31578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10207732" cy="1933302"/>
            <a:chOff x="62891" y="64929"/>
            <a:chExt cx="1020773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5916509" cy="1020550"/>
              <a:chOff x="1249853" y="760818"/>
              <a:chExt cx="591650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54021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199" y="760818"/>
                <a:ext cx="5508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câu 5+6+7+8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885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6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4927"/>
            <a:ext cx="61246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smtClean="0">
                <a:solidFill>
                  <a:srgbClr val="00B050"/>
                </a:solidFill>
                <a:latin typeface="UTM Ong Do Gia" panose="02040603050506020204" pitchFamily="18" charset="0"/>
              </a:rPr>
              <a:t>Một số loài hoa thường có trong </a:t>
            </a:r>
          </a:p>
          <a:p>
            <a:pPr algn="ctr">
              <a:lnSpc>
                <a:spcPts val="8000"/>
              </a:lnSpc>
            </a:pPr>
            <a:r>
              <a:rPr lang="en-US" sz="8000" b="1" smtClean="0">
                <a:solidFill>
                  <a:srgbClr val="00B050"/>
                </a:solidFill>
                <a:latin typeface="UTM Ong Do Gia" panose="02040603050506020204" pitchFamily="18" charset="0"/>
              </a:rPr>
              <a:t>dịp Tết</a:t>
            </a:r>
            <a:endParaRPr lang="en-US" sz="8000" b="1">
              <a:solidFill>
                <a:srgbClr val="00B050"/>
              </a:solidFill>
              <a:latin typeface="UTM Ong Do Gia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24356" y="225286"/>
            <a:ext cx="5168046" cy="3940139"/>
            <a:chOff x="6724356" y="225286"/>
            <a:chExt cx="5168046" cy="39401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56" y="225286"/>
              <a:ext cx="5168046" cy="3700988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7866440" y="3743394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đào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356" y="225286"/>
            <a:ext cx="5168045" cy="3940139"/>
            <a:chOff x="6724356" y="225286"/>
            <a:chExt cx="5168045" cy="39401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"/>
            <a:stretch/>
          </p:blipFill>
          <p:spPr>
            <a:xfrm>
              <a:off x="6724356" y="225286"/>
              <a:ext cx="5168045" cy="3700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7880507" y="3743394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mai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24355" y="225286"/>
            <a:ext cx="5168046" cy="3940139"/>
            <a:chOff x="6724355" y="225286"/>
            <a:chExt cx="5168046" cy="39401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55" y="225286"/>
              <a:ext cx="5168046" cy="3700988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7866439" y="3743394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ly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24354" y="225286"/>
            <a:ext cx="5168047" cy="3965070"/>
            <a:chOff x="6724354" y="225286"/>
            <a:chExt cx="5168047" cy="39650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54" y="225286"/>
              <a:ext cx="5168047" cy="3700988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7880507" y="3768325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huệ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38421" y="264927"/>
            <a:ext cx="5168048" cy="3953468"/>
            <a:chOff x="6710285" y="236888"/>
            <a:chExt cx="5168048" cy="39534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285" y="236888"/>
              <a:ext cx="5168048" cy="3705385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66439" y="3768325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đỗ quyên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24353" y="224290"/>
            <a:ext cx="5168048" cy="3952933"/>
            <a:chOff x="6724353" y="209286"/>
            <a:chExt cx="5168048" cy="39529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53" y="209286"/>
              <a:ext cx="5168048" cy="3716987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7880506" y="3740188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đồng tiền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96222" y="225286"/>
            <a:ext cx="5153981" cy="3950070"/>
            <a:chOff x="6724352" y="209286"/>
            <a:chExt cx="5153981" cy="395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52" y="209286"/>
              <a:ext cx="5153981" cy="373298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866438" y="3737325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cát tường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17320" y="205290"/>
            <a:ext cx="5168049" cy="3926300"/>
            <a:chOff x="6724350" y="204293"/>
            <a:chExt cx="5168049" cy="39263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50" y="204293"/>
              <a:ext cx="5168049" cy="3721980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7866435" y="3708562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cúc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24352" y="205290"/>
            <a:ext cx="5153985" cy="3906304"/>
            <a:chOff x="6724347" y="222184"/>
            <a:chExt cx="5153985" cy="390630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47" y="222184"/>
              <a:ext cx="5153985" cy="370409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7883098" y="3706457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mẫu đơn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07816" y="205290"/>
            <a:ext cx="5163485" cy="3988174"/>
            <a:chOff x="6707816" y="205290"/>
            <a:chExt cx="5163485" cy="398817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816" y="205290"/>
              <a:ext cx="5163485" cy="3704090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7852373" y="3771433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phong lan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96222" y="205290"/>
            <a:ext cx="5210247" cy="3979954"/>
            <a:chOff x="6696222" y="205290"/>
            <a:chExt cx="5210247" cy="397995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222" y="205290"/>
              <a:ext cx="5210247" cy="3752983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873025" y="3763213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thủy tiên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07816" y="205290"/>
            <a:ext cx="5177553" cy="3987017"/>
            <a:chOff x="6707816" y="205290"/>
            <a:chExt cx="5177553" cy="398701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816" y="205290"/>
              <a:ext cx="5177553" cy="3752983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7865990" y="3770276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trạng nguyên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717320" y="219918"/>
            <a:ext cx="5203217" cy="3994998"/>
            <a:chOff x="6703251" y="205289"/>
            <a:chExt cx="5203217" cy="399499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51" y="205289"/>
              <a:ext cx="5203217" cy="3728803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7873024" y="3778256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lay ơn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698945" y="216550"/>
            <a:ext cx="5252446" cy="3982820"/>
            <a:chOff x="6678636" y="224290"/>
            <a:chExt cx="5252446" cy="398282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636" y="224290"/>
              <a:ext cx="5252446" cy="3736815"/>
            </a:xfrm>
            <a:prstGeom prst="rect">
              <a:avLst/>
            </a:prstGeom>
          </p:spPr>
        </p:pic>
        <p:sp>
          <p:nvSpPr>
            <p:cNvPr id="46" name="Rounded Rectangle 45"/>
            <p:cNvSpPr/>
            <p:nvPr/>
          </p:nvSpPr>
          <p:spPr>
            <a:xfrm>
              <a:off x="7837854" y="3785079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mào gà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670369" y="219918"/>
            <a:ext cx="5252446" cy="4009080"/>
            <a:chOff x="6661503" y="205289"/>
            <a:chExt cx="5252446" cy="400908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503" y="205289"/>
              <a:ext cx="5252446" cy="3802090"/>
            </a:xfrm>
            <a:prstGeom prst="rect">
              <a:avLst/>
            </a:prstGeom>
          </p:spPr>
        </p:pic>
        <p:sp>
          <p:nvSpPr>
            <p:cNvPr id="49" name="Rounded Rectangle 48"/>
            <p:cNvSpPr/>
            <p:nvPr/>
          </p:nvSpPr>
          <p:spPr>
            <a:xfrm>
              <a:off x="7859628" y="3792338"/>
              <a:ext cx="2883877" cy="4220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 sen</a:t>
              </a:r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1" name="Rounded Rectangle 50">
            <a:hlinkClick r:id="" action="ppaction://hlinkshowjump?jump=nextslide"/>
          </p:cNvPr>
          <p:cNvSpPr/>
          <p:nvPr/>
        </p:nvSpPr>
        <p:spPr>
          <a:xfrm>
            <a:off x="10609941" y="6212114"/>
            <a:ext cx="1422739" cy="478972"/>
          </a:xfrm>
          <a:prstGeom prst="roundRect">
            <a:avLst/>
          </a:prstGeom>
          <a:solidFill>
            <a:srgbClr val="FFFF00"/>
          </a:solidFill>
          <a:ln>
            <a:solidFill>
              <a:srgbClr val="00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 tục</a:t>
            </a:r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Giai điệu Tết là Tế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70126" y="26492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BIEN HOA T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" grpId="0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91638" y="1542062"/>
            <a:ext cx="11286090" cy="4475875"/>
            <a:chOff x="1106129" y="1180467"/>
            <a:chExt cx="11286090" cy="4475875"/>
          </a:xfrm>
        </p:grpSpPr>
        <p:sp>
          <p:nvSpPr>
            <p:cNvPr id="13" name="TextBox 12"/>
            <p:cNvSpPr txBox="1"/>
            <p:nvPr/>
          </p:nvSpPr>
          <p:spPr>
            <a:xfrm>
              <a:off x="1106129" y="2578576"/>
              <a:ext cx="11286090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i="1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Tết Tết là Tết là Tết, Tết vừa đến đây dưới mái hiên nhà.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i="1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Tết Tết là Tết là Tết, </a:t>
              </a:r>
              <a:r>
                <a:rPr lang="en-US" sz="2400" i="1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vừa ghé qua trong nhà dưới phố.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i="1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Tết Tết là Tết là Tết, </a:t>
              </a:r>
              <a:r>
                <a:rPr lang="en-US" sz="2400" i="1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người ở xa về đây xum vầy.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i="1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Tết Tết là Tết là Tết, </a:t>
              </a:r>
              <a:r>
                <a:rPr lang="en-US" sz="2400" i="1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cháu ông bà quay quần bên nhau.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i="1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“Cho bầy trẻ thơ cùng khoe áo mới. Cho những người lớn lì xì trẻ con.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i="1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Tết muôn người hân hoan chúc nhau. Chúc nhau một năm an lành yên vui” </a:t>
              </a:r>
              <a:r>
                <a:rPr lang="en-US" sz="2400" i="1" baseline="30000" smtClean="0">
                  <a:solidFill>
                    <a:srgbClr val="204F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3574" y="1180467"/>
              <a:ext cx="685602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4400" b="1" smtClean="0">
                  <a:solidFill>
                    <a:srgbClr val="FF0000"/>
                  </a:solidFill>
                  <a:latin typeface="SVN-Androgyne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Tết là Tết</a:t>
              </a:r>
            </a:p>
            <a:p>
              <a:pPr algn="just">
                <a:spcBef>
                  <a:spcPts val="300"/>
                </a:spcBef>
              </a:pP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Nhạc và lời: Nhất Trung</a:t>
              </a:r>
              <a:endPara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2130" y="104168"/>
            <a:ext cx="8196099" cy="1933302"/>
            <a:chOff x="62891" y="64929"/>
            <a:chExt cx="8196099" cy="1933302"/>
          </a:xfrm>
        </p:grpSpPr>
        <p:grpSp>
          <p:nvGrpSpPr>
            <p:cNvPr id="17" name="Group 16"/>
            <p:cNvGrpSpPr/>
            <p:nvPr/>
          </p:nvGrpSpPr>
          <p:grpSpPr>
            <a:xfrm>
              <a:off x="3468261" y="482273"/>
              <a:ext cx="4790729" cy="1020550"/>
              <a:chOff x="364000" y="868893"/>
              <a:chExt cx="4790729" cy="102055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64000" y="873780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15227" y="868893"/>
                <a:ext cx="30935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cả bài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28" y="49831"/>
            <a:ext cx="3873771" cy="19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6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7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67" y="2111120"/>
            <a:ext cx="8086743" cy="4837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9467" y="5282684"/>
            <a:ext cx="560418" cy="15458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130" y="104168"/>
            <a:ext cx="8196099" cy="1933302"/>
            <a:chOff x="62891" y="64929"/>
            <a:chExt cx="8196099" cy="1933302"/>
          </a:xfrm>
        </p:grpSpPr>
        <p:grpSp>
          <p:nvGrpSpPr>
            <p:cNvPr id="5" name="Group 4"/>
            <p:cNvGrpSpPr/>
            <p:nvPr/>
          </p:nvGrpSpPr>
          <p:grpSpPr>
            <a:xfrm>
              <a:off x="3468261" y="482273"/>
              <a:ext cx="4790729" cy="1020550"/>
              <a:chOff x="364000" y="868893"/>
              <a:chExt cx="4790729" cy="10205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64000" y="873780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15227" y="868893"/>
                <a:ext cx="30935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Ghép cả bài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975730" y="1542062"/>
            <a:ext cx="2634870" cy="5247013"/>
            <a:chOff x="8975730" y="1542062"/>
            <a:chExt cx="2634870" cy="5247013"/>
          </a:xfrm>
        </p:grpSpPr>
        <p:grpSp>
          <p:nvGrpSpPr>
            <p:cNvPr id="13" name="Group 12"/>
            <p:cNvGrpSpPr/>
            <p:nvPr/>
          </p:nvGrpSpPr>
          <p:grpSpPr>
            <a:xfrm flipH="1">
              <a:off x="9281953" y="1542062"/>
              <a:ext cx="2022423" cy="1265085"/>
              <a:chOff x="1330378" y="1872390"/>
              <a:chExt cx="2022423" cy="1265085"/>
            </a:xfrm>
          </p:grpSpPr>
          <p:sp>
            <p:nvSpPr>
              <p:cNvPr id="15" name="Rounded Rectangular Callout 14"/>
              <p:cNvSpPr/>
              <p:nvPr/>
            </p:nvSpPr>
            <p:spPr>
              <a:xfrm>
                <a:off x="1330378" y="1872390"/>
                <a:ext cx="2022422" cy="1265085"/>
              </a:xfrm>
              <a:prstGeom prst="wedgeRoundRectCallout">
                <a:avLst>
                  <a:gd name="adj1" fmla="val -19534"/>
                  <a:gd name="adj2" fmla="val 70531"/>
                  <a:gd name="adj3" fmla="val 16667"/>
                </a:avLst>
              </a:prstGeom>
              <a:solidFill>
                <a:srgbClr val="E34F7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6E7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330378" y="1927559"/>
                <a:ext cx="202242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Chúng mình ghép cả bài cùng nhạc đệm!</a:t>
                </a:r>
                <a:endParaRPr lang="en-US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730" y="3243263"/>
              <a:ext cx="2634870" cy="354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1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9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74721"/>
            <a:ext cx="12027640" cy="2172504"/>
            <a:chOff x="0" y="-176320"/>
            <a:chExt cx="12027640" cy="2172504"/>
          </a:xfrm>
        </p:grpSpPr>
        <p:grpSp>
          <p:nvGrpSpPr>
            <p:cNvPr id="12" name="Group 11"/>
            <p:cNvGrpSpPr/>
            <p:nvPr/>
          </p:nvGrpSpPr>
          <p:grpSpPr>
            <a:xfrm>
              <a:off x="4967662" y="-176320"/>
              <a:ext cx="7059978" cy="2172504"/>
              <a:chOff x="5040232" y="-45694"/>
              <a:chExt cx="7059978" cy="217250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816954" y="560136"/>
                <a:ext cx="6283256" cy="989389"/>
                <a:chOff x="5672486" y="-49114"/>
                <a:chExt cx="6283256" cy="989389"/>
              </a:xfrm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5672486" y="-49114"/>
                  <a:ext cx="6283256" cy="989389"/>
                </a:xfrm>
                <a:prstGeom prst="roundRect">
                  <a:avLst>
                    <a:gd name="adj" fmla="val 6728"/>
                  </a:avLst>
                </a:prstGeom>
                <a:noFill/>
                <a:ln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6778333" y="90088"/>
                  <a:ext cx="5104839" cy="712143"/>
                </a:xfrm>
                <a:prstGeom prst="roundRect">
                  <a:avLst>
                    <a:gd name="adj" fmla="val 71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05763" y="132135"/>
                  <a:ext cx="48600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:r>
                    <a:rPr lang="en-US" sz="3200" b="1" smtClean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Hát: </a:t>
                  </a:r>
                  <a:r>
                    <a:rPr lang="en-US" sz="3200" b="1" i="1" smtClean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Tết là Tết</a:t>
                  </a: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232" y="-45694"/>
                <a:ext cx="2298629" cy="2172504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0" y="179213"/>
              <a:ext cx="5094514" cy="1519005"/>
              <a:chOff x="232238" y="-124780"/>
              <a:chExt cx="11892275" cy="151900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32238" y="-124780"/>
                <a:ext cx="11892275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68538" y="239905"/>
                <a:ext cx="10478710" cy="69746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Luyện tập – Thực hành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67" y="2111120"/>
            <a:ext cx="8086743" cy="48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9467" y="5312180"/>
            <a:ext cx="560418" cy="15458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46799" y="2008337"/>
            <a:ext cx="3803761" cy="4849663"/>
            <a:chOff x="8501062" y="1888348"/>
            <a:chExt cx="3803761" cy="4849663"/>
          </a:xfrm>
        </p:grpSpPr>
        <p:grpSp>
          <p:nvGrpSpPr>
            <p:cNvPr id="21" name="Group 20"/>
            <p:cNvGrpSpPr/>
            <p:nvPr/>
          </p:nvGrpSpPr>
          <p:grpSpPr>
            <a:xfrm flipH="1">
              <a:off x="9281287" y="1888348"/>
              <a:ext cx="2356381" cy="1431991"/>
              <a:chOff x="996419" y="1872390"/>
              <a:chExt cx="2356381" cy="1431991"/>
            </a:xfrm>
          </p:grpSpPr>
          <p:sp>
            <p:nvSpPr>
              <p:cNvPr id="23" name="Rounded Rectangular Callout 22"/>
              <p:cNvSpPr/>
              <p:nvPr/>
            </p:nvSpPr>
            <p:spPr>
              <a:xfrm>
                <a:off x="996419" y="1872390"/>
                <a:ext cx="2356381" cy="1431991"/>
              </a:xfrm>
              <a:prstGeom prst="wedgeRoundRectCallout">
                <a:avLst>
                  <a:gd name="adj1" fmla="val -19534"/>
                  <a:gd name="adj2" fmla="val 70531"/>
                  <a:gd name="adj3" fmla="val 16667"/>
                </a:avLst>
              </a:prstGeom>
              <a:solidFill>
                <a:srgbClr val="FFF6E7"/>
              </a:solidFill>
              <a:ln>
                <a:solidFill>
                  <a:srgbClr val="5B9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6E7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10487" y="1927559"/>
                <a:ext cx="234231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Chúng mình tập hát kết hợp vận động theo nhịp điệu bài hát nhé!</a:t>
                </a: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95"/>
            <a:stretch/>
          </p:blipFill>
          <p:spPr>
            <a:xfrm>
              <a:off x="8501062" y="3546646"/>
              <a:ext cx="3803761" cy="31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537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9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74721"/>
            <a:ext cx="12027640" cy="2172504"/>
            <a:chOff x="0" y="-176320"/>
            <a:chExt cx="12027640" cy="2172504"/>
          </a:xfrm>
        </p:grpSpPr>
        <p:grpSp>
          <p:nvGrpSpPr>
            <p:cNvPr id="3" name="Group 2"/>
            <p:cNvGrpSpPr/>
            <p:nvPr/>
          </p:nvGrpSpPr>
          <p:grpSpPr>
            <a:xfrm>
              <a:off x="4967662" y="-176320"/>
              <a:ext cx="7059978" cy="2172504"/>
              <a:chOff x="5040232" y="-45694"/>
              <a:chExt cx="7059978" cy="217250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816954" y="560136"/>
                <a:ext cx="6283256" cy="989389"/>
                <a:chOff x="5672486" y="-49114"/>
                <a:chExt cx="6283256" cy="989389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5672486" y="-49114"/>
                  <a:ext cx="6283256" cy="989389"/>
                </a:xfrm>
                <a:prstGeom prst="roundRect">
                  <a:avLst>
                    <a:gd name="adj" fmla="val 6728"/>
                  </a:avLst>
                </a:prstGeom>
                <a:noFill/>
                <a:ln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6778333" y="90088"/>
                  <a:ext cx="5104839" cy="712143"/>
                </a:xfrm>
                <a:prstGeom prst="roundRect">
                  <a:avLst>
                    <a:gd name="adj" fmla="val 71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705763" y="132135"/>
                  <a:ext cx="48600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:r>
                    <a:rPr lang="en-US" sz="3200" b="1" smtClean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Hát: </a:t>
                  </a:r>
                  <a:r>
                    <a:rPr lang="en-US" sz="3200" b="1" i="1" smtClean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Tết là Tết</a:t>
                  </a: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232" y="-45694"/>
                <a:ext cx="2298629" cy="2172504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0" y="179213"/>
              <a:ext cx="5094514" cy="1519005"/>
              <a:chOff x="232238" y="-124780"/>
              <a:chExt cx="11892275" cy="151900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32238" y="-124780"/>
                <a:ext cx="11892275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68538" y="239905"/>
                <a:ext cx="10478710" cy="69746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Luyện tập – Thực hành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67" y="2081624"/>
            <a:ext cx="8086743" cy="4837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89467" y="5253188"/>
            <a:ext cx="560418" cy="15458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049673" y="1984347"/>
            <a:ext cx="3991644" cy="5278911"/>
            <a:chOff x="8049673" y="1984347"/>
            <a:chExt cx="3991644" cy="5278911"/>
          </a:xfrm>
        </p:grpSpPr>
        <p:grpSp>
          <p:nvGrpSpPr>
            <p:cNvPr id="15" name="Group 14"/>
            <p:cNvGrpSpPr/>
            <p:nvPr/>
          </p:nvGrpSpPr>
          <p:grpSpPr>
            <a:xfrm flipH="1">
              <a:off x="9325648" y="1984347"/>
              <a:ext cx="2715669" cy="1431991"/>
              <a:chOff x="519148" y="1872390"/>
              <a:chExt cx="2715669" cy="1431991"/>
            </a:xfrm>
          </p:grpSpPr>
          <p:sp>
            <p:nvSpPr>
              <p:cNvPr id="17" name="Rounded Rectangular Callout 16"/>
              <p:cNvSpPr/>
              <p:nvPr/>
            </p:nvSpPr>
            <p:spPr>
              <a:xfrm>
                <a:off x="553381" y="1872390"/>
                <a:ext cx="2681436" cy="1431991"/>
              </a:xfrm>
              <a:prstGeom prst="wedgeRoundRectCallout">
                <a:avLst>
                  <a:gd name="adj1" fmla="val -20634"/>
                  <a:gd name="adj2" fmla="val 77740"/>
                  <a:gd name="adj3" fmla="val 16667"/>
                </a:avLst>
              </a:prstGeom>
              <a:solidFill>
                <a:srgbClr val="E34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6E7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148" y="1927559"/>
                <a:ext cx="271566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Chúng mình luyện tập bài theo nhóm/ tổ. Chú ý hát đều nhau, đúng nhạc đệm nhé! </a:t>
                </a:r>
                <a:endParaRPr lang="en-US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49673" y="3416338"/>
              <a:ext cx="3949641" cy="384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21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10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85" y="4625581"/>
            <a:ext cx="1370059" cy="968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" y="2729795"/>
            <a:ext cx="1975469" cy="1397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21" y="3994739"/>
            <a:ext cx="1577261" cy="11151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67448" y="419902"/>
            <a:ext cx="6746774" cy="1200329"/>
            <a:chOff x="4211511" y="697072"/>
            <a:chExt cx="6746774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4211511" y="697072"/>
              <a:ext cx="65580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>
                  <a:solidFill>
                    <a:srgbClr val="0A65FA"/>
                  </a:solidFill>
                  <a:latin typeface="MusiQwik" panose="02000000000000000000" pitchFamily="2" charset="0"/>
                </a:rPr>
                <a:t>&amp;===========================</a:t>
              </a:r>
              <a:endParaRPr lang="en-US" sz="7200">
                <a:solidFill>
                  <a:srgbClr val="0A65FA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86807" y="697072"/>
              <a:ext cx="58714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SVN-Hole Hearted" panose="020B0A060201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THỤ ÂM NHẠC</a:t>
              </a:r>
              <a:endParaRPr lang="en-US" sz="4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54921" y="1731283"/>
            <a:ext cx="7752602" cy="1697078"/>
            <a:chOff x="3600064" y="2083887"/>
            <a:chExt cx="7752602" cy="169707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74" y="2083887"/>
              <a:ext cx="7660592" cy="153545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600064" y="2725837"/>
              <a:ext cx="7591207" cy="1055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 hãy nêu cảm nhận riêng của bản thân sau khi học bài hát </a:t>
              </a:r>
              <a:r>
                <a:rPr lang="en-US" sz="2800" i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Tết là Tết.</a:t>
              </a:r>
              <a:endParaRPr lang="en-US" sz="28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068" y="191729"/>
            <a:ext cx="3105399" cy="2538066"/>
          </a:xfrm>
          <a:prstGeom prst="rect">
            <a:avLst/>
          </a:prstGeom>
        </p:spPr>
      </p:pic>
      <p:pic>
        <p:nvPicPr>
          <p:cNvPr id="20" name="nhac nen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4501" y="949957"/>
            <a:ext cx="239386" cy="2393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35" y="3631699"/>
            <a:ext cx="3017788" cy="241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55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TIENG LAT TRANG SACH.wav"/>
          </p:stSnd>
        </p:sndAc>
      </p:transition>
    </mc:Choice>
    <mc:Fallback xmlns="">
      <p:transition spd="slow">
        <p:fade/>
        <p:sndAc>
          <p:stSnd>
            <p:snd r:embed="rId12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76035" y="254803"/>
            <a:ext cx="9517296" cy="3057540"/>
          </a:xfrm>
          <a:prstGeom prst="rect">
            <a:avLst/>
          </a:prstGeom>
        </p:spPr>
        <p:txBody>
          <a:bodyPr>
            <a:prstTxWarp prst="textDeflateBottom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Siêu trí nhớ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86" y="2605733"/>
            <a:ext cx="3645532" cy="3645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4491" y="4005222"/>
            <a:ext cx="1115684" cy="1398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33" y="655918"/>
            <a:ext cx="9525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5" y="476348"/>
            <a:ext cx="952500" cy="1143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127" y="3588389"/>
            <a:ext cx="1215613" cy="1226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127" y="5357772"/>
            <a:ext cx="1276350" cy="828675"/>
          </a:xfrm>
          <a:prstGeom prst="rect">
            <a:avLst/>
          </a:prstGeom>
        </p:spPr>
      </p:pic>
      <p:pic>
        <p:nvPicPr>
          <p:cNvPr id="9" name="NHAC NEN CHO TROI VUI NHON 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8152" y="-75111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1" y="4005222"/>
            <a:ext cx="35242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6789" y="267780"/>
            <a:ext cx="11471417" cy="946993"/>
            <a:chOff x="-347352" y="292044"/>
            <a:chExt cx="11471417" cy="946993"/>
          </a:xfrm>
        </p:grpSpPr>
        <p:grpSp>
          <p:nvGrpSpPr>
            <p:cNvPr id="3" name="Group 2"/>
            <p:cNvGrpSpPr/>
            <p:nvPr/>
          </p:nvGrpSpPr>
          <p:grpSpPr>
            <a:xfrm>
              <a:off x="-347352" y="292044"/>
              <a:ext cx="11471417" cy="946993"/>
              <a:chOff x="-877347" y="375987"/>
              <a:chExt cx="11471417" cy="9469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26467" y="375987"/>
                <a:ext cx="9967603" cy="946993"/>
                <a:chOff x="-1822089" y="881807"/>
                <a:chExt cx="8929830" cy="946993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-1822089" y="881807"/>
                  <a:ext cx="8929830" cy="946993"/>
                </a:xfrm>
                <a:prstGeom prst="roundRect">
                  <a:avLst/>
                </a:prstGeom>
                <a:solidFill>
                  <a:schemeClr val="bg1">
                    <a:alpha val="67000"/>
                  </a:schemeClr>
                </a:solidFill>
                <a:ln w="19050">
                  <a:solidFill>
                    <a:srgbClr val="ECC12C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 flipH="1">
                  <a:off x="-1113980" y="1079849"/>
                  <a:ext cx="7513612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800" b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Bài hát “</a:t>
                  </a:r>
                  <a:r>
                    <a:rPr lang="en-US" sz="2800" b="1" i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Tết là Tết” </a:t>
                  </a:r>
                  <a:r>
                    <a:rPr lang="en-US" sz="2800" b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do nhạc sĩ nào sáng tác?</a:t>
                  </a:r>
                  <a:endParaRPr lang="en-US" sz="2800" b="1">
                    <a:solidFill>
                      <a:srgbClr val="1A2BB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6" name="Rounded Rectangle 5"/>
              <p:cNvSpPr/>
              <p:nvPr/>
            </p:nvSpPr>
            <p:spPr>
              <a:xfrm>
                <a:off x="-877347" y="375987"/>
                <a:ext cx="1186936" cy="946993"/>
              </a:xfrm>
              <a:prstGeom prst="roundRect">
                <a:avLst/>
              </a:prstGeom>
              <a:solidFill>
                <a:schemeClr val="bg1">
                  <a:alpha val="67000"/>
                </a:schemeClr>
              </a:solidFill>
              <a:ln w="19050">
                <a:solidFill>
                  <a:srgbClr val="ECC1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0" r="14386"/>
            <a:stretch/>
          </p:blipFill>
          <p:spPr>
            <a:xfrm flipH="1">
              <a:off x="-147689" y="344137"/>
              <a:ext cx="812934" cy="83684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88" y="3147867"/>
            <a:ext cx="2865940" cy="24778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34388" y="1448047"/>
            <a:ext cx="2483652" cy="1514052"/>
            <a:chOff x="6080758" y="4949386"/>
            <a:chExt cx="2551664" cy="16998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58" y="4949386"/>
              <a:ext cx="2551664" cy="169982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flipH="1">
              <a:off x="6704326" y="5326385"/>
              <a:ext cx="1697285" cy="1071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 Trung</a:t>
              </a:r>
              <a:endParaRPr lang="en-US" sz="2800" b="1">
                <a:solidFill>
                  <a:srgbClr val="C51F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87807" y="1448047"/>
            <a:ext cx="2478020" cy="1514052"/>
            <a:chOff x="5402798" y="3582171"/>
            <a:chExt cx="2545878" cy="16998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798" y="3582171"/>
              <a:ext cx="2545878" cy="169982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flipH="1">
              <a:off x="6159442" y="3956148"/>
              <a:ext cx="1552750" cy="1071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 Huy</a:t>
              </a:r>
              <a:endParaRPr lang="en-US" sz="2800" b="1">
                <a:solidFill>
                  <a:srgbClr val="C51F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20653" y="1448047"/>
            <a:ext cx="2445026" cy="1514052"/>
            <a:chOff x="2746868" y="3601449"/>
            <a:chExt cx="2511981" cy="16998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68" y="3601449"/>
              <a:ext cx="2511981" cy="16998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flipH="1">
              <a:off x="3275827" y="4044678"/>
              <a:ext cx="1753119" cy="1071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Bùi </a:t>
              </a:r>
            </a:p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 Tú</a:t>
              </a:r>
              <a:endParaRPr lang="en-US" sz="2800" b="1">
                <a:solidFill>
                  <a:srgbClr val="C51F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65" y="3147867"/>
            <a:ext cx="2410162" cy="2851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88" y="3147867"/>
            <a:ext cx="2740945" cy="27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9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THE 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THE 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duo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411" y="182843"/>
            <a:ext cx="11889101" cy="946993"/>
            <a:chOff x="363846" y="292044"/>
            <a:chExt cx="11889101" cy="946993"/>
          </a:xfrm>
        </p:grpSpPr>
        <p:grpSp>
          <p:nvGrpSpPr>
            <p:cNvPr id="3" name="Group 2"/>
            <p:cNvGrpSpPr/>
            <p:nvPr/>
          </p:nvGrpSpPr>
          <p:grpSpPr>
            <a:xfrm>
              <a:off x="363846" y="292044"/>
              <a:ext cx="11889101" cy="946993"/>
              <a:chOff x="-166149" y="375987"/>
              <a:chExt cx="11889101" cy="9469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26983" y="375987"/>
                <a:ext cx="10495969" cy="946993"/>
                <a:chOff x="-1284096" y="881807"/>
                <a:chExt cx="9403186" cy="946993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-1284096" y="881807"/>
                  <a:ext cx="9403186" cy="946993"/>
                </a:xfrm>
                <a:prstGeom prst="roundRect">
                  <a:avLst/>
                </a:prstGeom>
                <a:solidFill>
                  <a:schemeClr val="bg1">
                    <a:alpha val="67000"/>
                  </a:schemeClr>
                </a:solidFill>
                <a:ln w="19050">
                  <a:solidFill>
                    <a:srgbClr val="ECC12C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 flipH="1">
                  <a:off x="-1005544" y="1113795"/>
                  <a:ext cx="8928116" cy="4770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ts val="3000"/>
                    </a:lnSpc>
                  </a:pPr>
                  <a:r>
                    <a:rPr lang="en-US" sz="2400" b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Bài hát </a:t>
                  </a:r>
                  <a:r>
                    <a:rPr lang="en-US" sz="2400" b="1" i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“Tết là Tết” </a:t>
                  </a:r>
                  <a:r>
                    <a:rPr lang="en-US" sz="2400" b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 tính chất âm nhạc như thế nào?</a:t>
                  </a:r>
                  <a:endParaRPr lang="en-US" sz="2400" b="1">
                    <a:solidFill>
                      <a:srgbClr val="1A2BB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6" name="Rounded Rectangle 5"/>
              <p:cNvSpPr/>
              <p:nvPr/>
            </p:nvSpPr>
            <p:spPr>
              <a:xfrm>
                <a:off x="-166149" y="375987"/>
                <a:ext cx="1186936" cy="946993"/>
              </a:xfrm>
              <a:prstGeom prst="roundRect">
                <a:avLst/>
              </a:prstGeom>
              <a:solidFill>
                <a:schemeClr val="bg1">
                  <a:alpha val="67000"/>
                </a:schemeClr>
              </a:solidFill>
              <a:ln w="19050">
                <a:solidFill>
                  <a:srgbClr val="ECC1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0" r="14386"/>
            <a:stretch/>
          </p:blipFill>
          <p:spPr>
            <a:xfrm flipH="1">
              <a:off x="563509" y="344137"/>
              <a:ext cx="812934" cy="83684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309765" y="1361824"/>
            <a:ext cx="2726287" cy="1640461"/>
            <a:chOff x="6080758" y="4640664"/>
            <a:chExt cx="2511268" cy="14975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58" y="4640664"/>
              <a:ext cx="2511268" cy="149754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flipH="1">
              <a:off x="6532522" y="5248152"/>
              <a:ext cx="1944170" cy="477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</a:t>
              </a:r>
              <a:endParaRPr lang="en-US" sz="2800" b="1">
                <a:solidFill>
                  <a:srgbClr val="C51F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28173" y="1431130"/>
            <a:ext cx="2655983" cy="1656266"/>
            <a:chOff x="5402797" y="3344273"/>
            <a:chExt cx="2446509" cy="151197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797" y="3344273"/>
              <a:ext cx="2446509" cy="151197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flipH="1">
              <a:off x="6043875" y="3691818"/>
              <a:ext cx="1583809" cy="870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Nhẹ nhàng</a:t>
              </a:r>
              <a:endParaRPr lang="en-US" sz="2800" b="1">
                <a:solidFill>
                  <a:srgbClr val="C51F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08693" y="1348065"/>
            <a:ext cx="2736525" cy="1652939"/>
            <a:chOff x="2746868" y="3363551"/>
            <a:chExt cx="2355920" cy="14267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68" y="3363551"/>
              <a:ext cx="2355920" cy="142672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flipH="1">
              <a:off x="3199787" y="3795538"/>
              <a:ext cx="1753119" cy="746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Chậm </a:t>
              </a:r>
            </a:p>
            <a:p>
              <a:pPr algn="ctr"/>
              <a:r>
                <a:rPr lang="en-US" sz="2800" b="1" smtClean="0">
                  <a:solidFill>
                    <a:srgbClr val="C51F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buồn</a:t>
              </a:r>
              <a:endParaRPr lang="en-US" sz="2800" b="1">
                <a:solidFill>
                  <a:srgbClr val="C51F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08" y="3395265"/>
            <a:ext cx="2667000" cy="2857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73" y="3272635"/>
            <a:ext cx="3111355" cy="3102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47" y="2610465"/>
            <a:ext cx="2072030" cy="39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3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THE 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THE 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T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531" y="241797"/>
            <a:ext cx="11743961" cy="946993"/>
            <a:chOff x="-57069" y="292044"/>
            <a:chExt cx="11743961" cy="946993"/>
          </a:xfrm>
        </p:grpSpPr>
        <p:grpSp>
          <p:nvGrpSpPr>
            <p:cNvPr id="3" name="Group 2"/>
            <p:cNvGrpSpPr/>
            <p:nvPr/>
          </p:nvGrpSpPr>
          <p:grpSpPr>
            <a:xfrm>
              <a:off x="-57069" y="292044"/>
              <a:ext cx="11743961" cy="946993"/>
              <a:chOff x="-587064" y="375987"/>
              <a:chExt cx="11743961" cy="9469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57646" y="375987"/>
                <a:ext cx="10299251" cy="946993"/>
                <a:chOff x="-1614978" y="881807"/>
                <a:chExt cx="9226948" cy="946993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-1614978" y="881807"/>
                  <a:ext cx="9226948" cy="946993"/>
                </a:xfrm>
                <a:prstGeom prst="roundRect">
                  <a:avLst/>
                </a:prstGeom>
                <a:solidFill>
                  <a:schemeClr val="bg1">
                    <a:alpha val="67000"/>
                  </a:schemeClr>
                </a:solidFill>
                <a:ln w="19050">
                  <a:solidFill>
                    <a:srgbClr val="ECC12C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 flipH="1">
                  <a:off x="-1614827" y="1071413"/>
                  <a:ext cx="9187787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800" b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Đâu là từ có trong bài hát </a:t>
                  </a:r>
                  <a:r>
                    <a:rPr lang="en-US" sz="2800" b="1" i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“Tết là Tết” </a:t>
                  </a:r>
                  <a:r>
                    <a:rPr lang="en-US" sz="2800" b="1" smtClean="0">
                      <a:solidFill>
                        <a:srgbClr val="1A2BB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?</a:t>
                  </a:r>
                  <a:endParaRPr lang="en-US" sz="2800" b="1">
                    <a:solidFill>
                      <a:srgbClr val="1A2BB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6" name="Rounded Rectangle 5"/>
              <p:cNvSpPr/>
              <p:nvPr/>
            </p:nvSpPr>
            <p:spPr>
              <a:xfrm>
                <a:off x="-587064" y="375987"/>
                <a:ext cx="1186936" cy="946993"/>
              </a:xfrm>
              <a:prstGeom prst="roundRect">
                <a:avLst/>
              </a:prstGeom>
              <a:solidFill>
                <a:schemeClr val="bg1">
                  <a:alpha val="67000"/>
                </a:schemeClr>
              </a:solidFill>
              <a:ln w="19050">
                <a:solidFill>
                  <a:srgbClr val="ECC1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0" r="14386"/>
            <a:stretch/>
          </p:blipFill>
          <p:spPr>
            <a:xfrm flipH="1">
              <a:off x="142594" y="344137"/>
              <a:ext cx="812934" cy="83684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05736" y="1070696"/>
            <a:ext cx="1702680" cy="1996214"/>
            <a:chOff x="2182461" y="1085830"/>
            <a:chExt cx="1702680" cy="1996214"/>
          </a:xfrm>
        </p:grpSpPr>
        <p:grpSp>
          <p:nvGrpSpPr>
            <p:cNvPr id="10" name="Group 9"/>
            <p:cNvGrpSpPr/>
            <p:nvPr/>
          </p:nvGrpSpPr>
          <p:grpSpPr>
            <a:xfrm>
              <a:off x="2634386" y="1931790"/>
              <a:ext cx="1108477" cy="1150254"/>
              <a:chOff x="474729" y="1642585"/>
              <a:chExt cx="1108477" cy="115025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526618" y="1642585"/>
                <a:ext cx="863300" cy="115025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ECC1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729" y="1766262"/>
                <a:ext cx="1108477" cy="783736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461" y="1085830"/>
              <a:ext cx="1702680" cy="138661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96904" y="1023552"/>
            <a:ext cx="1702680" cy="2043358"/>
            <a:chOff x="5973629" y="1038686"/>
            <a:chExt cx="1702680" cy="2043358"/>
          </a:xfrm>
        </p:grpSpPr>
        <p:grpSp>
          <p:nvGrpSpPr>
            <p:cNvPr id="15" name="Group 14"/>
            <p:cNvGrpSpPr/>
            <p:nvPr/>
          </p:nvGrpSpPr>
          <p:grpSpPr>
            <a:xfrm>
              <a:off x="6313416" y="1931790"/>
              <a:ext cx="1108477" cy="1150254"/>
              <a:chOff x="403075" y="4842471"/>
              <a:chExt cx="1108477" cy="1150254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526618" y="4842471"/>
                <a:ext cx="863300" cy="115025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ECC1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075" y="5060451"/>
                <a:ext cx="1108477" cy="783736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629" y="1038686"/>
              <a:ext cx="1702680" cy="138661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481211" y="1046417"/>
            <a:ext cx="1702680" cy="2020493"/>
            <a:chOff x="9457936" y="1061551"/>
            <a:chExt cx="1702680" cy="2020493"/>
          </a:xfrm>
        </p:grpSpPr>
        <p:grpSp>
          <p:nvGrpSpPr>
            <p:cNvPr id="20" name="Group 19"/>
            <p:cNvGrpSpPr/>
            <p:nvPr/>
          </p:nvGrpSpPr>
          <p:grpSpPr>
            <a:xfrm>
              <a:off x="9943724" y="1931790"/>
              <a:ext cx="1108477" cy="1150254"/>
              <a:chOff x="486189" y="3194769"/>
              <a:chExt cx="1108477" cy="115025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530072" y="3194769"/>
                <a:ext cx="863300" cy="115025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ECC1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189" y="3343555"/>
                <a:ext cx="1108477" cy="783736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7936" y="1061551"/>
              <a:ext cx="1702680" cy="1386614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5807622" y="3349197"/>
            <a:ext cx="2350538" cy="1056981"/>
          </a:xfrm>
          <a:prstGeom prst="roundRect">
            <a:avLst/>
          </a:prstGeom>
          <a:solidFill>
            <a:schemeClr val="bg1">
              <a:alpha val="67000"/>
            </a:schemeClr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275608" y="3349197"/>
            <a:ext cx="2350538" cy="1026755"/>
          </a:xfrm>
          <a:prstGeom prst="roundRect">
            <a:avLst/>
          </a:prstGeom>
          <a:solidFill>
            <a:schemeClr val="bg1">
              <a:alpha val="67000"/>
            </a:schemeClr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348254" y="3495437"/>
            <a:ext cx="2324116" cy="721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đào</a:t>
            </a:r>
            <a:endParaRPr lang="en-US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003331" y="3349197"/>
            <a:ext cx="2350537" cy="1026755"/>
          </a:xfrm>
          <a:prstGeom prst="roundRect">
            <a:avLst/>
          </a:prstGeom>
          <a:solidFill>
            <a:schemeClr val="bg1">
              <a:alpha val="67000"/>
            </a:schemeClr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069405" y="3516689"/>
            <a:ext cx="2218388" cy="721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 xuân</a:t>
            </a:r>
            <a:endParaRPr lang="en-US" sz="2400" b="1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36" y="4794498"/>
            <a:ext cx="1219200" cy="1219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685" y="4406178"/>
            <a:ext cx="2079685" cy="18568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08" y="4375952"/>
            <a:ext cx="1772382" cy="1772382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5713639" y="3348307"/>
            <a:ext cx="2585272" cy="1016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nhau</a:t>
            </a:r>
            <a:endParaRPr lang="en-US" sz="24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6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T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70" y="405622"/>
            <a:ext cx="3790950" cy="1885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54" y="405622"/>
            <a:ext cx="3790950" cy="18859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303794" y="637905"/>
            <a:ext cx="7720291" cy="5868386"/>
            <a:chOff x="2725496" y="694701"/>
            <a:chExt cx="7720291" cy="5868386"/>
          </a:xfrm>
        </p:grpSpPr>
        <p:sp>
          <p:nvSpPr>
            <p:cNvPr id="5" name="Rectangle 4"/>
            <p:cNvSpPr/>
            <p:nvPr/>
          </p:nvSpPr>
          <p:spPr>
            <a:xfrm>
              <a:off x="2725496" y="694701"/>
              <a:ext cx="7720291" cy="586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  <a:endParaRPr lang="en-US" sz="4400" b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017" y="2650577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n w="127000">
                    <a:solidFill>
                      <a:srgbClr val="0096E2"/>
                    </a:solidFill>
                    <a:prstDash val="solid"/>
                  </a:ln>
                  <a:solidFill>
                    <a:srgbClr val="0096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 smtClean="0">
                  <a:ln w="127000">
                    <a:solidFill>
                      <a:srgbClr val="0096E2"/>
                    </a:solidFill>
                    <a:prstDash val="solid"/>
                  </a:ln>
                  <a:solidFill>
                    <a:srgbClr val="0096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 – Chăm ngoan – Học tốt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28131" y="2654062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 smtClean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 – Chăm ngoan – Học tốt</a:t>
              </a:r>
            </a:p>
          </p:txBody>
        </p:sp>
      </p:grpSp>
      <p:pic>
        <p:nvPicPr>
          <p:cNvPr id="8" name="Picture 24" descr="musi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0976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musi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449" y="5650975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30" y="2633952"/>
            <a:ext cx="10668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42" y="218430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30" y="962806"/>
            <a:ext cx="95250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2" y="150231"/>
            <a:ext cx="952500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6" y="1532880"/>
            <a:ext cx="952500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7" y="4162223"/>
            <a:ext cx="2914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9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373741" y="185257"/>
            <a:ext cx="7835705" cy="1610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2023</a:t>
            </a:r>
            <a:endParaRPr lang="en-US" sz="2400" b="1" smtClean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en-US" sz="2000" b="1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Chủ đề 4 - Tiết 13</a:t>
            </a:r>
            <a:endParaRPr lang="en-US" sz="20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Hát: </a:t>
            </a:r>
            <a:r>
              <a:rPr lang="en-US" sz="2000" b="1" i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Tết là Tết</a:t>
            </a:r>
            <a:endParaRPr lang="en-US" sz="2000" b="1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0260" y="126265"/>
            <a:ext cx="6548446" cy="56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2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84408"/>
            <a:ext cx="11975896" cy="2112286"/>
            <a:chOff x="0" y="-84408"/>
            <a:chExt cx="11975896" cy="2112286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67654"/>
              <a:ext cx="5077020" cy="1519005"/>
              <a:chOff x="232238" y="-420207"/>
              <a:chExt cx="11444909" cy="151900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32238" y="-420207"/>
                <a:ext cx="11444909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403584" y="-42068"/>
                <a:ext cx="9953988" cy="57412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thành kiến thức mới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931238" y="-84408"/>
              <a:ext cx="7044658" cy="2112286"/>
              <a:chOff x="4692086" y="-70340"/>
              <a:chExt cx="7044658" cy="2112286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723815" y="64012"/>
                <a:ext cx="6012929" cy="989389"/>
              </a:xfrm>
              <a:prstGeom prst="roundRect">
                <a:avLst>
                  <a:gd name="adj" fmla="val 6728"/>
                </a:avLst>
              </a:prstGeom>
              <a:noFill/>
              <a:ln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203851" y="189146"/>
                <a:ext cx="5387930" cy="712143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261970" y="258324"/>
                <a:ext cx="41248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Hát: </a:t>
                </a:r>
                <a:r>
                  <a:rPr lang="en-US" sz="2800" b="1" i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Tết là Tết</a:t>
                </a:r>
                <a:endPara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2086" y="-70340"/>
                <a:ext cx="2234915" cy="2112286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 flipH="1">
            <a:off x="7291508" y="1882104"/>
            <a:ext cx="4329811" cy="3808293"/>
            <a:chOff x="373533" y="1275997"/>
            <a:chExt cx="4329811" cy="3808293"/>
          </a:xfrm>
        </p:grpSpPr>
        <p:sp>
          <p:nvSpPr>
            <p:cNvPr id="24" name="Oval Callout 23"/>
            <p:cNvSpPr/>
            <p:nvPr/>
          </p:nvSpPr>
          <p:spPr>
            <a:xfrm>
              <a:off x="2266247" y="1275997"/>
              <a:ext cx="2437097" cy="2156316"/>
            </a:xfrm>
            <a:prstGeom prst="wedgeEllipseCallout">
              <a:avLst>
                <a:gd name="adj1" fmla="val -52372"/>
                <a:gd name="adj2" fmla="val 39147"/>
              </a:avLst>
            </a:prstGeom>
            <a:solidFill>
              <a:srgbClr val="FEE1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2282793" y="1829490"/>
              <a:ext cx="2394047" cy="98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 mình đã được học bài hát nào về Tết hoặc kể tên những bài hát viết về ngày Tết.</a:t>
              </a:r>
              <a:endPara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33" y="2619199"/>
              <a:ext cx="1713894" cy="24650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4462" y="1757641"/>
            <a:ext cx="5231653" cy="2264081"/>
            <a:chOff x="1425410" y="944527"/>
            <a:chExt cx="5231653" cy="2264081"/>
          </a:xfrm>
        </p:grpSpPr>
        <p:sp>
          <p:nvSpPr>
            <p:cNvPr id="26" name="Rectangle 25"/>
            <p:cNvSpPr/>
            <p:nvPr/>
          </p:nvSpPr>
          <p:spPr>
            <a:xfrm>
              <a:off x="1425410" y="2220069"/>
              <a:ext cx="5231653" cy="98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Sắp đến Tết rồi, Tết ơi là Tết, </a:t>
              </a:r>
            </a:p>
            <a:p>
              <a:pPr algn="ctr"/>
              <a:r>
                <a:rPr lang="en-US" sz="2400" i="1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 Tết quê em, Xúc xắc xúc xẻ,…</a:t>
              </a:r>
              <a:endParaRPr lang="en-US" sz="24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013" y="944527"/>
              <a:ext cx="1670449" cy="1396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87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3968" y="1423215"/>
            <a:ext cx="5998200" cy="49072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-84408"/>
            <a:ext cx="11975896" cy="2112286"/>
            <a:chOff x="0" y="-84408"/>
            <a:chExt cx="11975896" cy="2112286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-67654"/>
              <a:ext cx="5077020" cy="1519005"/>
              <a:chOff x="232238" y="-420207"/>
              <a:chExt cx="11444909" cy="151900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32238" y="-420207"/>
                <a:ext cx="11444909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03584" y="-42068"/>
                <a:ext cx="9953988" cy="57412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thành kiến thức mới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31238" y="-84408"/>
              <a:ext cx="7044658" cy="2112286"/>
              <a:chOff x="4692086" y="-70340"/>
              <a:chExt cx="7044658" cy="211228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5723815" y="64012"/>
                <a:ext cx="6012929" cy="989389"/>
              </a:xfrm>
              <a:prstGeom prst="roundRect">
                <a:avLst>
                  <a:gd name="adj" fmla="val 6728"/>
                </a:avLst>
              </a:prstGeom>
              <a:noFill/>
              <a:ln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6203851" y="189146"/>
                <a:ext cx="5387930" cy="712143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61970" y="258324"/>
                <a:ext cx="41248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</a:pPr>
                <a:r>
                  <a:rPr lang="en-US" sz="3200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Hát: </a:t>
                </a:r>
                <a:r>
                  <a:rPr lang="en-US" sz="3200" b="1" i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Tết là Tết</a:t>
                </a:r>
                <a:endParaRPr lang="en-US" sz="32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2086" y="-70340"/>
                <a:ext cx="2234915" cy="211228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351974" y="1139346"/>
            <a:ext cx="4579264" cy="4037024"/>
            <a:chOff x="750832" y="274474"/>
            <a:chExt cx="4579264" cy="4037024"/>
          </a:xfrm>
        </p:grpSpPr>
        <p:grpSp>
          <p:nvGrpSpPr>
            <p:cNvPr id="18" name="Group 17"/>
            <p:cNvGrpSpPr/>
            <p:nvPr/>
          </p:nvGrpSpPr>
          <p:grpSpPr>
            <a:xfrm>
              <a:off x="750832" y="1373183"/>
              <a:ext cx="4579264" cy="2938315"/>
              <a:chOff x="5779493" y="1548990"/>
              <a:chExt cx="4579264" cy="293831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779493" y="1548991"/>
                <a:ext cx="4579264" cy="2938314"/>
              </a:xfrm>
              <a:prstGeom prst="roundRect">
                <a:avLst>
                  <a:gd name="adj" fmla="val 6230"/>
                </a:avLst>
              </a:prstGeom>
              <a:solidFill>
                <a:schemeClr val="bg1">
                  <a:alpha val="70000"/>
                </a:schemeClr>
              </a:solidFill>
              <a:ln w="28575">
                <a:solidFill>
                  <a:srgbClr val="F75C7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832666" y="1548990"/>
                <a:ext cx="4472918" cy="2938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40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Tết là ngày đoàn tụ gia đình, con cháu dù đi đâu xa thì Tết cũng về sum vầy cùng bố mẹ, ông bà; Ngày Tết, mọi người đều hân hoan vui vẻ và giành cho nhau những lời chúc tốt đẹp nhất.</a:t>
                </a:r>
                <a:endParaRPr lang="en-US" sz="24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336" y="274474"/>
              <a:ext cx="1725444" cy="1215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30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6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79" y="1933459"/>
            <a:ext cx="8320882" cy="4977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1401" y="5201603"/>
            <a:ext cx="560418" cy="15458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84408"/>
            <a:ext cx="11975896" cy="2112286"/>
            <a:chOff x="0" y="-84408"/>
            <a:chExt cx="11975896" cy="2112286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-67654"/>
              <a:ext cx="5077020" cy="1519005"/>
              <a:chOff x="232238" y="-420207"/>
              <a:chExt cx="11444909" cy="151900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32238" y="-420207"/>
                <a:ext cx="11444909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03584" y="-42068"/>
                <a:ext cx="9953988" cy="57412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thành kiến thức mới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931238" y="-84408"/>
              <a:ext cx="7044658" cy="2112286"/>
              <a:chOff x="4692086" y="-70340"/>
              <a:chExt cx="7044658" cy="2112286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5723815" y="64012"/>
                <a:ext cx="6012929" cy="989389"/>
              </a:xfrm>
              <a:prstGeom prst="roundRect">
                <a:avLst>
                  <a:gd name="adj" fmla="val 6728"/>
                </a:avLst>
              </a:prstGeom>
              <a:noFill/>
              <a:ln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6203851" y="189146"/>
                <a:ext cx="5387930" cy="712143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261970" y="244036"/>
                <a:ext cx="41248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</a:pPr>
                <a:r>
                  <a:rPr lang="en-US" sz="3200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Hát: </a:t>
                </a:r>
                <a:r>
                  <a:rPr lang="en-US" sz="3200" b="1" i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Tết là Tết</a:t>
                </a:r>
                <a:endParaRPr lang="en-US" sz="32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2086" y="-70340"/>
                <a:ext cx="2234915" cy="2112286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8770228" y="1530939"/>
            <a:ext cx="3421772" cy="5312313"/>
            <a:chOff x="8668208" y="1427703"/>
            <a:chExt cx="3421772" cy="5312313"/>
          </a:xfrm>
        </p:grpSpPr>
        <p:grpSp>
          <p:nvGrpSpPr>
            <p:cNvPr id="5" name="Group 4"/>
            <p:cNvGrpSpPr/>
            <p:nvPr/>
          </p:nvGrpSpPr>
          <p:grpSpPr>
            <a:xfrm>
              <a:off x="8894635" y="1427703"/>
              <a:ext cx="2345230" cy="1465813"/>
              <a:chOff x="9473873" y="1409089"/>
              <a:chExt cx="2345230" cy="1465813"/>
            </a:xfrm>
          </p:grpSpPr>
          <p:sp>
            <p:nvSpPr>
              <p:cNvPr id="7" name="Rounded Rectangular Callout 6"/>
              <p:cNvSpPr/>
              <p:nvPr/>
            </p:nvSpPr>
            <p:spPr>
              <a:xfrm>
                <a:off x="9474322" y="1409089"/>
                <a:ext cx="2344781" cy="1465813"/>
              </a:xfrm>
              <a:prstGeom prst="wedgeRoundRectCallout">
                <a:avLst>
                  <a:gd name="adj1" fmla="val 18378"/>
                  <a:gd name="adj2" fmla="val 81048"/>
                  <a:gd name="adj3" fmla="val 16667"/>
                </a:avLst>
              </a:prstGeom>
              <a:solidFill>
                <a:srgbClr val="204F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6E7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 flipH="1">
                <a:off x="9473873" y="1582631"/>
                <a:ext cx="2345230" cy="988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Chúng mình lắng nghe và lưu ý các câu hát được lặp đi lặp lại nhiều lần.</a:t>
                </a:r>
                <a:endParaRPr lang="en-US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46"/>
            <a:stretch/>
          </p:blipFill>
          <p:spPr>
            <a:xfrm>
              <a:off x="8668208" y="3163902"/>
              <a:ext cx="3421772" cy="3576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92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10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6129" y="2578576"/>
            <a:ext cx="110858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Tết Tết Tết là Tết là Tết, Tết vừa đến đây dưới mái hiên nhà.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Tết Tết Tết là Tết là Tết, </a:t>
            </a:r>
            <a:r>
              <a: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Tết vừa ghé qua trong nhà dưới phố.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Tết Tết Tết là Tết là Tết, </a:t>
            </a:r>
            <a:r>
              <a: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người ở xa về đây xum vầy.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Tết Tết Tết là Tết là Tết, </a:t>
            </a:r>
            <a:r>
              <a: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cháu ông bà quay quần bên nhau.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bầy trẻ thơ cùng khoe áo mới. Cho những người lớn lì xì trẻ con.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smtClean="0">
                <a:solidFill>
                  <a:srgbClr val="204F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Tết Tết muôn người hân hoan chúc nhau. Chúc nhau một năm an lành yên vui.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83574" y="1180467"/>
            <a:ext cx="6856029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SVN-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r>
              <a:rPr lang="en-US" sz="4400" b="1" dirty="0" smtClean="0">
                <a:solidFill>
                  <a:srgbClr val="FF0000"/>
                </a:solidFill>
                <a:latin typeface="SVN-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SVN-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SVN-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SVN-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lang="en-US" sz="4400" b="1" dirty="0" smtClean="0">
              <a:solidFill>
                <a:srgbClr val="FF0000"/>
              </a:solidFill>
              <a:latin typeface="SVN-Androgy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65987" y="128152"/>
            <a:ext cx="2918062" cy="3971225"/>
            <a:chOff x="8965962" y="146234"/>
            <a:chExt cx="2918062" cy="3971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347" y="1874322"/>
              <a:ext cx="1739677" cy="2243137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8965962" y="146234"/>
              <a:ext cx="2752646" cy="1507224"/>
              <a:chOff x="454777" y="1327902"/>
              <a:chExt cx="2752646" cy="1507224"/>
            </a:xfrm>
            <a:solidFill>
              <a:srgbClr val="ED3334"/>
            </a:solidFill>
          </p:grpSpPr>
          <p:sp>
            <p:nvSpPr>
              <p:cNvPr id="22" name="Rounded Rectangular Callout 21"/>
              <p:cNvSpPr/>
              <p:nvPr/>
            </p:nvSpPr>
            <p:spPr>
              <a:xfrm>
                <a:off x="489099" y="1327902"/>
                <a:ext cx="2692606" cy="1507224"/>
              </a:xfrm>
              <a:prstGeom prst="wedgeRoundRectCallout">
                <a:avLst>
                  <a:gd name="adj1" fmla="val 26532"/>
                  <a:gd name="adj2" fmla="val 69239"/>
                  <a:gd name="adj3" fmla="val 16667"/>
                </a:avLst>
              </a:prstGeom>
              <a:solidFill>
                <a:srgbClr val="204F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6E7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H="1">
                <a:off x="454777" y="1517327"/>
                <a:ext cx="2752646" cy="10942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Chúng mình nghe mẫu đọc lời ca kết hợp vỗ tay theo phách và thực hiện theo nhé!</a:t>
                </a: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37684" y="232637"/>
            <a:ext cx="3241165" cy="783007"/>
            <a:chOff x="151962" y="246925"/>
            <a:chExt cx="3241165" cy="783007"/>
          </a:xfrm>
        </p:grpSpPr>
        <p:grpSp>
          <p:nvGrpSpPr>
            <p:cNvPr id="15" name="Group 14"/>
            <p:cNvGrpSpPr/>
            <p:nvPr/>
          </p:nvGrpSpPr>
          <p:grpSpPr>
            <a:xfrm>
              <a:off x="151962" y="246925"/>
              <a:ext cx="3241165" cy="783007"/>
              <a:chOff x="5402485" y="240115"/>
              <a:chExt cx="3241165" cy="78300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295334" y="240117"/>
                <a:ext cx="2348316" cy="783005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87854" y="339984"/>
                <a:ext cx="21632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</a:pPr>
                <a:r>
                  <a:rPr lang="en-US" sz="3200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lời ca</a:t>
                </a:r>
                <a:endPara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5402485" y="240115"/>
                <a:ext cx="749648" cy="783007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" r="58794" b="27008"/>
            <a:stretch/>
          </p:blipFill>
          <p:spPr>
            <a:xfrm>
              <a:off x="243016" y="307232"/>
              <a:ext cx="538964" cy="667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02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5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3" name="Group 2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hát câu 1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2198" y="1681312"/>
            <a:ext cx="9790008" cy="1895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865" y="3616416"/>
            <a:ext cx="3598569" cy="3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296" y="2216227"/>
            <a:ext cx="10552831" cy="10259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30" y="104168"/>
            <a:ext cx="9081952" cy="1933302"/>
            <a:chOff x="62891" y="64929"/>
            <a:chExt cx="9081952" cy="1933302"/>
          </a:xfrm>
        </p:grpSpPr>
        <p:grpSp>
          <p:nvGrpSpPr>
            <p:cNvPr id="4" name="Group 3"/>
            <p:cNvGrpSpPr/>
            <p:nvPr/>
          </p:nvGrpSpPr>
          <p:grpSpPr>
            <a:xfrm>
              <a:off x="4354114" y="374198"/>
              <a:ext cx="4790729" cy="1020550"/>
              <a:chOff x="1249853" y="760818"/>
              <a:chExt cx="4790729" cy="1020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49853" y="765705"/>
                <a:ext cx="47907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</a:t>
                </a:r>
                <a:endParaRPr lang="en-US" sz="60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58200" y="760818"/>
                <a:ext cx="3774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hát câu 2</a:t>
                </a:r>
                <a:endParaRPr lang="en-US" sz="36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2891" y="64929"/>
              <a:ext cx="3405370" cy="1933302"/>
              <a:chOff x="56067" y="58056"/>
              <a:chExt cx="3405370" cy="19333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067" y="58056"/>
                <a:ext cx="3405370" cy="1933302"/>
                <a:chOff x="56067" y="58056"/>
                <a:chExt cx="3405370" cy="193330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67" y="58056"/>
                  <a:ext cx="3405370" cy="193330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93867" y="218325"/>
                  <a:ext cx="139862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 </a:t>
                  </a:r>
                </a:p>
                <a:p>
                  <a:pPr algn="ctr"/>
                  <a:r>
                    <a:rPr lang="en-US" sz="4000" b="1" smtClean="0">
                      <a:solidFill>
                        <a:srgbClr val="0070C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endParaRPr lang="en-US" sz="40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7" y="124889"/>
                <a:ext cx="1932390" cy="1729349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865" y="3616416"/>
            <a:ext cx="3598569" cy="3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9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967</Words>
  <Application>Microsoft Office PowerPoint</Application>
  <PresentationFormat>Widescreen</PresentationFormat>
  <Paragraphs>160</Paragraphs>
  <Slides>29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SVN-Androgyne</vt:lpstr>
      <vt:lpstr>SVN-Hole Hearted</vt:lpstr>
      <vt:lpstr>Arial</vt:lpstr>
      <vt:lpstr>Calibri</vt:lpstr>
      <vt:lpstr>Calibri Light</vt:lpstr>
      <vt:lpstr>MusiQwik</vt:lpstr>
      <vt:lpstr>Tahoma</vt:lpstr>
      <vt:lpstr>UTM Beautiful Caps</vt:lpstr>
      <vt:lpstr>UTM Ong Do 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11</cp:lastModifiedBy>
  <cp:revision>41</cp:revision>
  <dcterms:created xsi:type="dcterms:W3CDTF">2023-10-04T08:50:13Z</dcterms:created>
  <dcterms:modified xsi:type="dcterms:W3CDTF">2025-12-21T14:16:38Z</dcterms:modified>
</cp:coreProperties>
</file>