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sldIdLst>
    <p:sldId id="258" r:id="rId2"/>
    <p:sldId id="294" r:id="rId3"/>
    <p:sldId id="292" r:id="rId4"/>
    <p:sldId id="293" r:id="rId5"/>
    <p:sldId id="295" r:id="rId6"/>
    <p:sldId id="296" r:id="rId7"/>
    <p:sldId id="297" r:id="rId8"/>
    <p:sldId id="298" r:id="rId9"/>
    <p:sldId id="299" r:id="rId10"/>
    <p:sldId id="300" r:id="rId11"/>
    <p:sldId id="301" r:id="rId12"/>
    <p:sldId id="303" r:id="rId13"/>
    <p:sldId id="302" r:id="rId14"/>
    <p:sldId id="304" r:id="rId15"/>
    <p:sldId id="305" r:id="rId16"/>
    <p:sldId id="306" r:id="rId17"/>
    <p:sldId id="307" r:id="rId18"/>
    <p:sldId id="310" r:id="rId19"/>
    <p:sldId id="311" r:id="rId20"/>
    <p:sldId id="308" r:id="rId21"/>
    <p:sldId id="291"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04FC4"/>
    <a:srgbClr val="006F9F"/>
    <a:srgbClr val="E34F79"/>
    <a:srgbClr val="F98F89"/>
    <a:srgbClr val="E7668C"/>
    <a:srgbClr val="007A37"/>
    <a:srgbClr val="00A249"/>
    <a:srgbClr val="F4534C"/>
    <a:srgbClr val="BE362F"/>
    <a:srgbClr val="FEE1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1711" autoAdjust="0"/>
  </p:normalViewPr>
  <p:slideViewPr>
    <p:cSldViewPr snapToGrid="0">
      <p:cViewPr varScale="1">
        <p:scale>
          <a:sx n="62" d="100"/>
          <a:sy n="62" d="100"/>
        </p:scale>
        <p:origin x="828"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5BCA417-E71D-4F1C-8FAC-18CFFCA560F1}" type="datetimeFigureOut">
              <a:rPr lang="en-US" smtClean="0"/>
              <a:t>12/21/2025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2F3242B-0F49-40EF-9693-E681F5BEE32C}" type="slidenum">
              <a:rPr lang="en-US" smtClean="0"/>
              <a:t>‹#›</a:t>
            </a:fld>
            <a:endParaRPr lang="en-US"/>
          </a:p>
        </p:txBody>
      </p:sp>
    </p:spTree>
    <p:extLst>
      <p:ext uri="{BB962C8B-B14F-4D97-AF65-F5344CB8AC3E}">
        <p14:creationId xmlns:p14="http://schemas.microsoft.com/office/powerpoint/2010/main" val="17187988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Chia lớp</a:t>
            </a:r>
            <a:r>
              <a:rPr lang="en-US" baseline="0" smtClean="0"/>
              <a:t> thành 3 nhóm: Nhóm 1 hướng dẫn vỗ tay theo hình nốt đen/ Nhóm 2 vỗ tay theo hình nốt móc đơn/ Nhóm 3 vỗ tay theo hình nốt móc kép. Sau khi tập thuần thục cho kết hợp cả 3 nhóm.</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2</a:t>
            </a:fld>
            <a:endParaRPr lang="en-US"/>
          </a:p>
        </p:txBody>
      </p:sp>
    </p:spTree>
    <p:extLst>
      <p:ext uri="{BB962C8B-B14F-4D97-AF65-F5344CB8AC3E}">
        <p14:creationId xmlns:p14="http://schemas.microsoft.com/office/powerpoint/2010/main" val="10249720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14</a:t>
            </a:fld>
            <a:endParaRPr lang="en-US"/>
          </a:p>
        </p:txBody>
      </p:sp>
    </p:spTree>
    <p:extLst>
      <p:ext uri="{BB962C8B-B14F-4D97-AF65-F5344CB8AC3E}">
        <p14:creationId xmlns:p14="http://schemas.microsoft.com/office/powerpoint/2010/main" val="25249058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Một</a:t>
            </a:r>
            <a:r>
              <a:rPr lang="en-US" baseline="0" smtClean="0"/>
              <a:t> nhóm/ cá nhân thực hành thổi 3 nốt Đô, Rê, Mi. </a:t>
            </a:r>
            <a:r>
              <a:rPr lang="en-US" sz="1200" smtClean="0">
                <a:solidFill>
                  <a:srgbClr val="204FC4"/>
                </a:solidFill>
                <a:latin typeface="Tahoma" panose="020B0604030504040204" pitchFamily="34" charset="0"/>
                <a:ea typeface="Tahoma" panose="020B0604030504040204" pitchFamily="34" charset="0"/>
                <a:cs typeface="Tahoma" panose="020B0604030504040204" pitchFamily="34" charset="0"/>
              </a:rPr>
              <a:t>Cách cầm kèn: đặt bàn tay khum tròn, thả lỏng trên bàn phím của tay phải; miệng ngậm ống thổi hoặc ống ngậm.</a:t>
            </a:r>
          </a:p>
          <a:p>
            <a:pPr marL="0" marR="0" indent="0" algn="l" defTabSz="914400" rtl="0" eaLnBrk="1" fontAlgn="auto" latinLnBrk="0" hangingPunct="1">
              <a:lnSpc>
                <a:spcPct val="100000"/>
              </a:lnSpc>
              <a:spcBef>
                <a:spcPts val="0"/>
              </a:spcBef>
              <a:spcAft>
                <a:spcPts val="0"/>
              </a:spcAft>
              <a:buClrTx/>
              <a:buSzTx/>
              <a:buFontTx/>
              <a:buNone/>
              <a:tabLst/>
              <a:defRPr/>
            </a:pPr>
            <a:endParaRPr lang="en-US" smtClean="0"/>
          </a:p>
          <a:p>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15</a:t>
            </a:fld>
            <a:endParaRPr lang="en-US"/>
          </a:p>
        </p:txBody>
      </p:sp>
    </p:spTree>
    <p:extLst>
      <p:ext uri="{BB962C8B-B14F-4D97-AF65-F5344CB8AC3E}">
        <p14:creationId xmlns:p14="http://schemas.microsoft.com/office/powerpoint/2010/main" val="168568703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smtClean="0"/>
              <a:t>C</a:t>
            </a:r>
            <a:r>
              <a:rPr lang="en-US" smtClean="0"/>
              <a:t>ần</a:t>
            </a:r>
            <a:r>
              <a:rPr lang="en-US" baseline="0" smtClean="0"/>
              <a:t> cho HS tập riêng từng hình tiết tấu với phần hát. Khi đã thuần thục cho kết hợp cả 2 hình tiết tấu (Tùy đối tượng HS có thể kết hợp với nhạc đệm hoặc không)</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19</a:t>
            </a:fld>
            <a:endParaRPr lang="en-US"/>
          </a:p>
        </p:txBody>
      </p:sp>
    </p:spTree>
    <p:extLst>
      <p:ext uri="{BB962C8B-B14F-4D97-AF65-F5344CB8AC3E}">
        <p14:creationId xmlns:p14="http://schemas.microsoft.com/office/powerpoint/2010/main" val="8862502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hát</a:t>
            </a:r>
            <a:r>
              <a:rPr lang="en-US" baseline="0" smtClean="0"/>
              <a:t> lại cho HS nghe và cảm nhận</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4</a:t>
            </a:fld>
            <a:endParaRPr lang="en-US"/>
          </a:p>
        </p:txBody>
      </p:sp>
    </p:spTree>
    <p:extLst>
      <p:ext uri="{BB962C8B-B14F-4D97-AF65-F5344CB8AC3E}">
        <p14:creationId xmlns:p14="http://schemas.microsoft.com/office/powerpoint/2010/main" val="585021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5</a:t>
            </a:fld>
            <a:endParaRPr lang="en-US"/>
          </a:p>
        </p:txBody>
      </p:sp>
    </p:spTree>
    <p:extLst>
      <p:ext uri="{BB962C8B-B14F-4D97-AF65-F5344CB8AC3E}">
        <p14:creationId xmlns:p14="http://schemas.microsoft.com/office/powerpoint/2010/main" val="12657249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mtClean="0"/>
              <a:t>GV</a:t>
            </a:r>
            <a:r>
              <a:rPr lang="en-US" baseline="0" smtClean="0"/>
              <a:t> hát theo 2 cách: Hát đều đều bình thường và hát nảy lên chút, hơi ngắt từng từ. Hs nhận xét xem cách nào hay hơn, phù hợp hơn, thể hiện tính chất vui tươi, rộn ràng ngày Tết. Qua đó giúp các em hiểu và biết cách thể hiện đúng tính chất bài hát. </a:t>
            </a:r>
            <a:r>
              <a:rPr lang="en-US" smtClean="0"/>
              <a:t>GV có</a:t>
            </a:r>
            <a:r>
              <a:rPr lang="en-US" baseline="0" smtClean="0"/>
              <a:t> thể tổ chức cho HS đọc rap lời ca kết hợp vận động cơ thể.</a:t>
            </a:r>
            <a:endParaRPr lang="en-US" smtClean="0"/>
          </a:p>
          <a:p>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6</a:t>
            </a:fld>
            <a:endParaRPr lang="en-US"/>
          </a:p>
        </p:txBody>
      </p:sp>
    </p:spTree>
    <p:extLst>
      <p:ext uri="{BB962C8B-B14F-4D97-AF65-F5344CB8AC3E}">
        <p14:creationId xmlns:p14="http://schemas.microsoft.com/office/powerpoint/2010/main" val="238777451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lựa</a:t>
            </a:r>
            <a:r>
              <a:rPr lang="en-US" baseline="0" smtClean="0"/>
              <a:t> chọn dạy nhạc cụ gõ hoặc nhạc cụ giai điệu tùy theo điều kiện của địa phương. Cho HS quan sát, nhận xét, tự phát hiện ra các hình tiết tấu giống nhau.</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7</a:t>
            </a:fld>
            <a:endParaRPr lang="en-US"/>
          </a:p>
        </p:txBody>
      </p:sp>
    </p:spTree>
    <p:extLst>
      <p:ext uri="{BB962C8B-B14F-4D97-AF65-F5344CB8AC3E}">
        <p14:creationId xmlns:p14="http://schemas.microsoft.com/office/powerpoint/2010/main" val="10208035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a:t>
            </a:r>
            <a:r>
              <a:rPr lang="en-US" baseline="0" smtClean="0"/>
              <a:t> chia lớp thành 4 nhóm và cho luyện tập lần lượt từng nhóm. Ở mỗi nhóm GV chia đôi số HS trong nhóm sử dụng 2 loại nhạc cụ khác nhau, một nửa nhóm gõ 2 ô nhịp đầu tiên, nửa nhóm gõ 2 ô nhịp còn lại. Khi thuần thục thì cho kết hợp 2 hình tiết tấu (Tùy đối tượng HS có thể cho kết hợp hoặc chỉ gõ riêng từng tiết tấu)</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8</a:t>
            </a:fld>
            <a:endParaRPr lang="en-US"/>
          </a:p>
        </p:txBody>
      </p:sp>
    </p:spTree>
    <p:extLst>
      <p:ext uri="{BB962C8B-B14F-4D97-AF65-F5344CB8AC3E}">
        <p14:creationId xmlns:p14="http://schemas.microsoft.com/office/powerpoint/2010/main" val="3986488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GV lựa</a:t>
            </a:r>
            <a:r>
              <a:rPr lang="en-US" baseline="0" smtClean="0"/>
              <a:t> chọn dạy 1 trong 2 loại nhạc cụ. GV đặt 1 số câu hỏi để kiểm tra kiến thức và kĩ năng của HS về sáo ri-coóc-đơ. </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9</a:t>
            </a:fld>
            <a:endParaRPr lang="en-US"/>
          </a:p>
        </p:txBody>
      </p:sp>
    </p:spTree>
    <p:extLst>
      <p:ext uri="{BB962C8B-B14F-4D97-AF65-F5344CB8AC3E}">
        <p14:creationId xmlns:p14="http://schemas.microsoft.com/office/powerpoint/2010/main" val="2876479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Một</a:t>
            </a:r>
            <a:r>
              <a:rPr lang="en-US" baseline="0" smtClean="0"/>
              <a:t> nhóm/ cá nhân thực hành thổi.</a:t>
            </a:r>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10</a:t>
            </a:fld>
            <a:endParaRPr lang="en-US"/>
          </a:p>
        </p:txBody>
      </p:sp>
    </p:spTree>
    <p:extLst>
      <p:ext uri="{BB962C8B-B14F-4D97-AF65-F5344CB8AC3E}">
        <p14:creationId xmlns:p14="http://schemas.microsoft.com/office/powerpoint/2010/main" val="5784734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1" smtClean="0">
                <a:latin typeface="Tahoma" panose="020B0604030504040204" pitchFamily="34" charset="0"/>
                <a:ea typeface="Tahoma" panose="020B0604030504040204" pitchFamily="34" charset="0"/>
                <a:cs typeface="Tahoma" panose="020B0604030504040204" pitchFamily="34" charset="0"/>
              </a:rPr>
              <a:t>* (Cho HS luyện</a:t>
            </a:r>
            <a:r>
              <a:rPr lang="en-US" i="1" baseline="0" smtClean="0">
                <a:latin typeface="Tahoma" panose="020B0604030504040204" pitchFamily="34" charset="0"/>
                <a:ea typeface="Tahoma" panose="020B0604030504040204" pitchFamily="34" charset="0"/>
                <a:cs typeface="Tahoma" panose="020B0604030504040204" pitchFamily="34" charset="0"/>
              </a:rPr>
              <a:t> tập thổi theo nhóm, đôi bạn, cá nhân. GV đếm phách, sửa sai; cho HS tự nhận xét nhau, GV nhận xét , khen ngợi)</a:t>
            </a:r>
            <a:endParaRPr lang="en-US" i="1" smtClean="0">
              <a:latin typeface="Tahoma" panose="020B0604030504040204" pitchFamily="34" charset="0"/>
              <a:ea typeface="Tahoma" panose="020B0604030504040204" pitchFamily="34" charset="0"/>
              <a:cs typeface="Tahoma" panose="020B0604030504040204" pitchFamily="34" charset="0"/>
            </a:endParaRPr>
          </a:p>
          <a:p>
            <a:endParaRPr lang="en-US"/>
          </a:p>
        </p:txBody>
      </p:sp>
      <p:sp>
        <p:nvSpPr>
          <p:cNvPr id="4" name="Slide Number Placeholder 3"/>
          <p:cNvSpPr>
            <a:spLocks noGrp="1"/>
          </p:cNvSpPr>
          <p:nvPr>
            <p:ph type="sldNum" sz="quarter" idx="10"/>
          </p:nvPr>
        </p:nvSpPr>
        <p:spPr/>
        <p:txBody>
          <a:bodyPr/>
          <a:lstStyle/>
          <a:p>
            <a:fld id="{72F3242B-0F49-40EF-9693-E681F5BEE32C}" type="slidenum">
              <a:rPr lang="en-US" smtClean="0"/>
              <a:t>12</a:t>
            </a:fld>
            <a:endParaRPr lang="en-US"/>
          </a:p>
        </p:txBody>
      </p:sp>
    </p:spTree>
    <p:extLst>
      <p:ext uri="{BB962C8B-B14F-4D97-AF65-F5344CB8AC3E}">
        <p14:creationId xmlns:p14="http://schemas.microsoft.com/office/powerpoint/2010/main" val="3495916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7CB26452-30C5-43E0-8BE3-8C0191D1D9F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39903408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26452-30C5-43E0-8BE3-8C0191D1D9F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335364943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CB26452-30C5-43E0-8BE3-8C0191D1D9F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37839627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654636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CB26452-30C5-43E0-8BE3-8C0191D1D9F9}" type="datetimeFigureOut">
              <a:rPr lang="en-US" smtClean="0"/>
              <a:t>12/21/2025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13666609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7CB26452-30C5-43E0-8BE3-8C0191D1D9F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41421151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7CB26452-30C5-43E0-8BE3-8C0191D1D9F9}" type="datetimeFigureOut">
              <a:rPr lang="en-US" smtClean="0"/>
              <a:t>12/21/2025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42628539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7CB26452-30C5-43E0-8BE3-8C0191D1D9F9}" type="datetimeFigureOut">
              <a:rPr lang="en-US" smtClean="0"/>
              <a:t>12/21/2025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8007384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alphaModFix amt="93000"/>
            <a:lum/>
          </a:blip>
          <a:srcRect/>
          <a:stretch>
            <a:fillRect r="-1000"/>
          </a:stretch>
        </a:blip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CB26452-30C5-43E0-8BE3-8C0191D1D9F9}" type="datetimeFigureOut">
              <a:rPr lang="en-US" smtClean="0"/>
              <a:t>12/21/2025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3460758097"/>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26452-30C5-43E0-8BE3-8C0191D1D9F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32302536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CB26452-30C5-43E0-8BE3-8C0191D1D9F9}" type="datetimeFigureOut">
              <a:rPr lang="en-US" smtClean="0"/>
              <a:t>12/21/2025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C10135C-E6FF-47A3-9687-D44C8DA600BE}" type="slidenum">
              <a:rPr lang="en-US" smtClean="0"/>
              <a:t>‹#›</a:t>
            </a:fld>
            <a:endParaRPr lang="en-US"/>
          </a:p>
        </p:txBody>
      </p:sp>
    </p:spTree>
    <p:extLst>
      <p:ext uri="{BB962C8B-B14F-4D97-AF65-F5344CB8AC3E}">
        <p14:creationId xmlns:p14="http://schemas.microsoft.com/office/powerpoint/2010/main" val="17957736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r="-1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CB26452-30C5-43E0-8BE3-8C0191D1D9F9}" type="datetimeFigureOut">
              <a:rPr lang="en-US" smtClean="0"/>
              <a:t>12/21/2025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10135C-E6FF-47A3-9687-D44C8DA600BE}" type="slidenum">
              <a:rPr lang="en-US" smtClean="0"/>
              <a:t>‹#›</a:t>
            </a:fld>
            <a:endParaRPr lang="en-US"/>
          </a:p>
        </p:txBody>
      </p:sp>
    </p:spTree>
    <p:extLst>
      <p:ext uri="{BB962C8B-B14F-4D97-AF65-F5344CB8AC3E}">
        <p14:creationId xmlns:p14="http://schemas.microsoft.com/office/powerpoint/2010/main" val="4672522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audio" Target="../media/audio1.wav"/><Relationship Id="rId5" Type="http://schemas.openxmlformats.org/officeDocument/2006/relationships/image" Target="../media/image4.gif"/><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4.jpg"/><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11" Type="http://schemas.openxmlformats.org/officeDocument/2006/relationships/audio" Target="../media/audio3.wav"/><Relationship Id="rId5" Type="http://schemas.microsoft.com/office/2007/relationships/hdphoto" Target="../media/hdphoto7.wdp"/><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8" Type="http://schemas.openxmlformats.org/officeDocument/2006/relationships/image" Target="../media/image24.jp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26.jpg"/></Relationships>
</file>

<file path=ppt/slides/_rels/slide13.xml.rels><?xml version="1.0" encoding="UTF-8" standalone="yes"?>
<Relationships xmlns="http://schemas.openxmlformats.org/package/2006/relationships"><Relationship Id="rId8" Type="http://schemas.openxmlformats.org/officeDocument/2006/relationships/image" Target="../media/image26.jpg"/><Relationship Id="rId3" Type="http://schemas.openxmlformats.org/officeDocument/2006/relationships/image" Target="../media/image19.png"/><Relationship Id="rId7" Type="http://schemas.openxmlformats.org/officeDocument/2006/relationships/image" Target="../media/image24.jpg"/><Relationship Id="rId12" Type="http://schemas.openxmlformats.org/officeDocument/2006/relationships/audio" Target="../media/audio3.wav"/><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23.png"/><Relationship Id="rId5" Type="http://schemas.microsoft.com/office/2007/relationships/hdphoto" Target="../media/hdphoto7.wdp"/><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13" Type="http://schemas.openxmlformats.org/officeDocument/2006/relationships/audio" Target="../media/audio3.wav"/><Relationship Id="rId3" Type="http://schemas.openxmlformats.org/officeDocument/2006/relationships/audio" Target="../media/audio3.wav"/><Relationship Id="rId7" Type="http://schemas.openxmlformats.org/officeDocument/2006/relationships/image" Target="../media/image27.png"/><Relationship Id="rId12" Type="http://schemas.microsoft.com/office/2007/relationships/hdphoto" Target="../media/hdphoto9.wdp"/><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microsoft.com/office/2007/relationships/hdphoto" Target="../media/hdphoto7.wdp"/><Relationship Id="rId11" Type="http://schemas.openxmlformats.org/officeDocument/2006/relationships/image" Target="../media/image30.png"/><Relationship Id="rId5" Type="http://schemas.openxmlformats.org/officeDocument/2006/relationships/image" Target="../media/image20.png"/><Relationship Id="rId10" Type="http://schemas.microsoft.com/office/2007/relationships/hdphoto" Target="../media/hdphoto8.wdp"/><Relationship Id="rId4" Type="http://schemas.openxmlformats.org/officeDocument/2006/relationships/image" Target="../media/image19.png"/><Relationship Id="rId9"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microsoft.com/office/2007/relationships/hdphoto" Target="../media/hdphoto9.wdp"/><Relationship Id="rId3" Type="http://schemas.openxmlformats.org/officeDocument/2006/relationships/audio" Target="../media/audio3.wav"/><Relationship Id="rId7" Type="http://schemas.openxmlformats.org/officeDocument/2006/relationships/image" Target="../media/image30.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10" Type="http://schemas.microsoft.com/office/2007/relationships/hdphoto" Target="../media/hdphoto10.wdp"/><Relationship Id="rId4" Type="http://schemas.openxmlformats.org/officeDocument/2006/relationships/image" Target="../media/image19.png"/><Relationship Id="rId9" Type="http://schemas.openxmlformats.org/officeDocument/2006/relationships/image" Target="../media/image31.png"/><Relationship Id="rId14" Type="http://schemas.openxmlformats.org/officeDocument/2006/relationships/audio" Target="../media/audio3.wav"/></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7" Type="http://schemas.microsoft.com/office/2007/relationships/hdphoto" Target="../media/hdphoto9.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png"/><Relationship Id="rId11" Type="http://schemas.openxmlformats.org/officeDocument/2006/relationships/audio" Target="../media/audio3.wav"/><Relationship Id="rId5" Type="http://schemas.microsoft.com/office/2007/relationships/hdphoto" Target="../media/hdphoto7.wdp"/><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wav"/><Relationship Id="rId3" Type="http://schemas.openxmlformats.org/officeDocument/2006/relationships/image" Target="../media/image19.png"/><Relationship Id="rId7" Type="http://schemas.microsoft.com/office/2007/relationships/hdphoto" Target="../media/hdphoto9.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0.png"/><Relationship Id="rId9" Type="http://schemas.microsoft.com/office/2007/relationships/hdphoto" Target="../media/hdphoto10.wdp"/></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audio" Target="../media/audio3.wav"/><Relationship Id="rId3" Type="http://schemas.openxmlformats.org/officeDocument/2006/relationships/image" Target="../media/image19.png"/><Relationship Id="rId7" Type="http://schemas.microsoft.com/office/2007/relationships/hdphoto" Target="../media/hdphoto9.wdp"/><Relationship Id="rId2"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0.png"/><Relationship Id="rId5" Type="http://schemas.microsoft.com/office/2007/relationships/hdphoto" Target="../media/hdphoto7.wdp"/><Relationship Id="rId4" Type="http://schemas.openxmlformats.org/officeDocument/2006/relationships/image" Target="../media/image20.png"/><Relationship Id="rId9" Type="http://schemas.microsoft.com/office/2007/relationships/hdphoto" Target="../media/hdphoto10.wdp"/></Relationships>
</file>

<file path=ppt/slides/_rels/slide19.xml.rels><?xml version="1.0" encoding="UTF-8" standalone="yes"?>
<Relationships xmlns="http://schemas.openxmlformats.org/package/2006/relationships"><Relationship Id="rId8" Type="http://schemas.openxmlformats.org/officeDocument/2006/relationships/image" Target="../media/image8.jpg"/><Relationship Id="rId3" Type="http://schemas.openxmlformats.org/officeDocument/2006/relationships/audio" Target="../media/audio3.wav"/><Relationship Id="rId7" Type="http://schemas.microsoft.com/office/2007/relationships/hdphoto" Target="../media/hdphoto12.wdp"/><Relationship Id="rId17" Type="http://schemas.openxmlformats.org/officeDocument/2006/relationships/audio" Target="../media/audio3.wav"/><Relationship Id="rId2" Type="http://schemas.openxmlformats.org/officeDocument/2006/relationships/notesSlide" Target="../notesSlides/notesSlide12.xml"/><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11.wdp"/><Relationship Id="rId4" Type="http://schemas.openxmlformats.org/officeDocument/2006/relationships/image" Target="../media/image32.png"/><Relationship Id="rId9" Type="http://schemas.openxmlformats.org/officeDocument/2006/relationships/image" Target="../media/image7.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32.png"/><Relationship Id="rId7" Type="http://schemas.openxmlformats.org/officeDocument/2006/relationships/image" Target="../media/image8.jp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microsoft.com/office/2007/relationships/hdphoto" Target="../media/hdphoto12.wdp"/><Relationship Id="rId5" Type="http://schemas.openxmlformats.org/officeDocument/2006/relationships/image" Target="../media/image33.png"/><Relationship Id="rId4" Type="http://schemas.microsoft.com/office/2007/relationships/hdphoto" Target="../media/hdphoto11.wdp"/></Relationships>
</file>

<file path=ppt/slides/_rels/slide21.xml.rels><?xml version="1.0" encoding="UTF-8" standalone="yes"?>
<Relationships xmlns="http://schemas.openxmlformats.org/package/2006/relationships"><Relationship Id="rId8" Type="http://schemas.openxmlformats.org/officeDocument/2006/relationships/image" Target="../media/image37.gif"/><Relationship Id="rId3" Type="http://schemas.openxmlformats.org/officeDocument/2006/relationships/image" Target="../media/image34.png"/><Relationship Id="rId7" Type="http://schemas.openxmlformats.org/officeDocument/2006/relationships/image" Target="../media/image36.gif"/><Relationship Id="rId2" Type="http://schemas.openxmlformats.org/officeDocument/2006/relationships/audio" Target="../media/audio4.wav"/><Relationship Id="rId1" Type="http://schemas.openxmlformats.org/officeDocument/2006/relationships/slideLayout" Target="../slideLayouts/slideLayout7.xml"/><Relationship Id="rId6" Type="http://schemas.openxmlformats.org/officeDocument/2006/relationships/image" Target="../media/image35.gif"/><Relationship Id="rId5" Type="http://schemas.openxmlformats.org/officeDocument/2006/relationships/image" Target="../media/image3.gif"/><Relationship Id="rId4" Type="http://schemas.openxmlformats.org/officeDocument/2006/relationships/image" Target="../media/image4.gif"/><Relationship Id="rId9" Type="http://schemas.openxmlformats.org/officeDocument/2006/relationships/audio" Target="../media/audio4.wav"/></Relationships>
</file>

<file path=ppt/slides/_rels/slide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audio" Target="../media/audio2.wav"/><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13" Type="http://schemas.openxmlformats.org/officeDocument/2006/relationships/audio" Target="../media/audio3.wav"/><Relationship Id="rId3" Type="http://schemas.openxmlformats.org/officeDocument/2006/relationships/audio" Target="../media/audio3.wav"/><Relationship Id="rId7" Type="http://schemas.microsoft.com/office/2007/relationships/hdphoto" Target="../media/hdphoto2.wdp"/><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microsoft.com/office/2007/relationships/hdphoto" Target="../media/hdphoto3.wdp"/></Relationships>
</file>

<file path=ppt/slides/_rels/slide5.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audio" Target="../media/audio3.wav"/><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4.wdp"/><Relationship Id="rId5" Type="http://schemas.openxmlformats.org/officeDocument/2006/relationships/image" Target="../media/image15.png"/><Relationship Id="rId10" Type="http://schemas.microsoft.com/office/2007/relationships/hdphoto" Target="../media/hdphoto6.wdp"/><Relationship Id="rId4" Type="http://schemas.openxmlformats.org/officeDocument/2006/relationships/image" Target="../media/image11.png"/><Relationship Id="rId9" Type="http://schemas.openxmlformats.org/officeDocument/2006/relationships/image" Target="../media/image17.png"/><Relationship Id="rId14" Type="http://schemas.openxmlformats.org/officeDocument/2006/relationships/audio" Target="../media/audio3.wav"/></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audio" Target="../media/audio3.wav"/><Relationship Id="rId7" Type="http://schemas.microsoft.com/office/2007/relationships/hdphoto" Target="../media/hdphoto2.wdp"/><Relationship Id="rId12" Type="http://schemas.openxmlformats.org/officeDocument/2006/relationships/audio" Target="../media/audio3.wav"/><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3.wav"/><Relationship Id="rId7" Type="http://schemas.openxmlformats.org/officeDocument/2006/relationships/image" Target="../media/image21.jp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14" Type="http://schemas.openxmlformats.org/officeDocument/2006/relationships/audio" Target="../media/audio3.wav"/></Relationships>
</file>

<file path=ppt/slides/_rels/slide8.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audio" Target="../media/audio3.wav"/><Relationship Id="rId7" Type="http://schemas.openxmlformats.org/officeDocument/2006/relationships/image" Target="../media/image22.png"/><Relationship Id="rId17" Type="http://schemas.openxmlformats.org/officeDocument/2006/relationships/audio" Target="../media/audio3.wav"/><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image" Target="../media/image7.png"/></Relationships>
</file>

<file path=ppt/slides/_rels/slide9.xml.rels><?xml version="1.0" encoding="UTF-8" standalone="yes"?>
<Relationships xmlns="http://schemas.openxmlformats.org/package/2006/relationships"><Relationship Id="rId8" Type="http://schemas.openxmlformats.org/officeDocument/2006/relationships/image" Target="../media/image24.jpg"/><Relationship Id="rId3" Type="http://schemas.openxmlformats.org/officeDocument/2006/relationships/audio" Target="../media/audio3.wav"/><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7.wdp"/><Relationship Id="rId5" Type="http://schemas.openxmlformats.org/officeDocument/2006/relationships/image" Target="../media/image20.png"/><Relationship Id="rId4" Type="http://schemas.openxmlformats.org/officeDocument/2006/relationships/image" Target="../media/image19.png"/><Relationship Id="rId9" Type="http://schemas.openxmlformats.org/officeDocument/2006/relationships/audio" Target="../media/audio3.wav"/></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7" name="Picture 24"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218265" y="5605809"/>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25" descr="music"/>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10979526" y="5585098"/>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8"/>
          <p:cNvSpPr>
            <a:spLocks noChangeArrowheads="1" noChangeShapeType="1" noTextEdit="1"/>
          </p:cNvSpPr>
          <p:nvPr/>
        </p:nvSpPr>
        <p:spPr bwMode="auto">
          <a:xfrm>
            <a:off x="6013667" y="507999"/>
            <a:ext cx="5631543" cy="5326848"/>
          </a:xfrm>
          <a:prstGeom prst="rect">
            <a:avLst/>
          </a:prstGeom>
        </p:spPr>
        <p:txBody>
          <a:bodyPr spcFirstLastPara="1" wrap="none" fromWordArt="1">
            <a:prstTxWarp prst="textArchUp">
              <a:avLst/>
            </a:prstTxWarp>
          </a:bodyPr>
          <a:lstStyle/>
          <a:p>
            <a:pPr algn="ctr">
              <a:defRPr/>
            </a:pPr>
            <a:r>
              <a:rPr lang="vi-VN" sz="3600" b="1" kern="10">
                <a:ln w="6600">
                  <a:solidFill>
                    <a:srgbClr val="FF0000"/>
                  </a:solidFill>
                  <a:prstDash val="solid"/>
                </a:ln>
                <a:solidFill>
                  <a:srgbClr val="FFFF00"/>
                </a:solidFill>
                <a:effectLst>
                  <a:glow rad="635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 </a:t>
            </a:r>
            <a:r>
              <a:rPr lang="vi-VN" sz="2400" b="1" kern="10">
                <a:ln w="6600">
                  <a:solidFill>
                    <a:srgbClr val="FF0000"/>
                  </a:solidFill>
                  <a:prstDash val="solid"/>
                </a:ln>
                <a:solidFill>
                  <a:srgbClr val="FFFF00"/>
                </a:solidFill>
                <a:effectLst>
                  <a:glow rad="635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CHÀO MỪNG </a:t>
            </a:r>
            <a:r>
              <a:rPr lang="en-US" sz="2400" b="1" kern="10" smtClean="0">
                <a:ln w="6600">
                  <a:solidFill>
                    <a:srgbClr val="FF0000"/>
                  </a:solidFill>
                  <a:prstDash val="solid"/>
                </a:ln>
                <a:solidFill>
                  <a:srgbClr val="FFFF00"/>
                </a:solidFill>
                <a:effectLst>
                  <a:glow rad="635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CÁC EM ĐẾN VỚI GIỜ ÂM NHẠC</a:t>
            </a:r>
            <a:endParaRPr lang="vi-VN" sz="2400" b="1" kern="10">
              <a:ln w="6600">
                <a:solidFill>
                  <a:srgbClr val="FF0000"/>
                </a:solidFill>
                <a:prstDash val="solid"/>
              </a:ln>
              <a:solidFill>
                <a:srgbClr val="FFFF00"/>
              </a:solidFill>
              <a:effectLst>
                <a:glow rad="63500">
                  <a:schemeClr val="accent4">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48466" y="583768"/>
            <a:ext cx="3274448" cy="1628997"/>
          </a:xfrm>
          <a:prstGeom prst="rect">
            <a:avLst/>
          </a:prstGeom>
        </p:spPr>
      </p:pic>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20919" y="583768"/>
            <a:ext cx="3210538" cy="1597202"/>
          </a:xfrm>
          <a:prstGeom prst="rect">
            <a:avLst/>
          </a:prstGeom>
        </p:spPr>
      </p:pic>
    </p:spTree>
    <p:extLst>
      <p:ext uri="{BB962C8B-B14F-4D97-AF65-F5344CB8AC3E}">
        <p14:creationId xmlns:p14="http://schemas.microsoft.com/office/powerpoint/2010/main" val="1412010446"/>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applause.wav"/>
          </p:stSnd>
        </p:sndAc>
      </p:transition>
    </mc:Choice>
    <mc:Fallback xmlns="">
      <p:transition spd="slow">
        <p:fade/>
        <p:sndAc>
          <p:stSnd>
            <p:snd r:embed="rId6" name="applause.wav"/>
          </p:stSnd>
        </p:sndAc>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243779" y="3078700"/>
            <a:ext cx="3721190" cy="3779299"/>
            <a:chOff x="243779" y="3078700"/>
            <a:chExt cx="3721190" cy="3779299"/>
          </a:xfrm>
        </p:grpSpPr>
        <p:grpSp>
          <p:nvGrpSpPr>
            <p:cNvPr id="17" name="Group 16"/>
            <p:cNvGrpSpPr/>
            <p:nvPr/>
          </p:nvGrpSpPr>
          <p:grpSpPr>
            <a:xfrm>
              <a:off x="1489901" y="3078700"/>
              <a:ext cx="2475068" cy="1662563"/>
              <a:chOff x="1067315" y="4504698"/>
              <a:chExt cx="2475068" cy="980333"/>
            </a:xfrm>
          </p:grpSpPr>
          <p:sp>
            <p:nvSpPr>
              <p:cNvPr id="19" name="Rounded Rectangular Callout 18"/>
              <p:cNvSpPr/>
              <p:nvPr/>
            </p:nvSpPr>
            <p:spPr>
              <a:xfrm>
                <a:off x="1094209" y="4575298"/>
                <a:ext cx="2394386" cy="825328"/>
              </a:xfrm>
              <a:prstGeom prst="wedgeRoundRectCallout">
                <a:avLst>
                  <a:gd name="adj1" fmla="val -63766"/>
                  <a:gd name="adj2" fmla="val 32928"/>
                  <a:gd name="adj3" fmla="val 16667"/>
                </a:avLst>
              </a:prstGeom>
              <a:solidFill>
                <a:srgbClr val="F8B7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67315" y="4504698"/>
                <a:ext cx="2475068" cy="98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hãy thổi lại nốt Si theo mẫu âm đã học ở chủ đề 2 nhé!</a:t>
                </a: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3779" y="3818964"/>
              <a:ext cx="1455825" cy="3039035"/>
            </a:xfrm>
            <a:prstGeom prst="rect">
              <a:avLst/>
            </a:prstGeom>
          </p:spPr>
        </p:pic>
      </p:grpSp>
      <p:sp>
        <p:nvSpPr>
          <p:cNvPr id="22" name="TextBox 21"/>
          <p:cNvSpPr txBox="1"/>
          <p:nvPr/>
        </p:nvSpPr>
        <p:spPr>
          <a:xfrm>
            <a:off x="5547357" y="2354784"/>
            <a:ext cx="5669641"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&amp;=2==h==!===h==!===h==!===h===</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pic>
        <p:nvPicPr>
          <p:cNvPr id="24" name="Picture 23"/>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74309" t="57853" r="7619" b="14874"/>
          <a:stretch/>
        </p:blipFill>
        <p:spPr>
          <a:xfrm>
            <a:off x="10614310" y="3437767"/>
            <a:ext cx="1577690" cy="3342651"/>
          </a:xfrm>
          <a:prstGeom prst="rect">
            <a:avLst/>
          </a:prstGeom>
        </p:spPr>
      </p:pic>
      <p:grpSp>
        <p:nvGrpSpPr>
          <p:cNvPr id="25" name="Group 24"/>
          <p:cNvGrpSpPr/>
          <p:nvPr/>
        </p:nvGrpSpPr>
        <p:grpSpPr>
          <a:xfrm>
            <a:off x="5109423" y="3278114"/>
            <a:ext cx="4644053" cy="2580368"/>
            <a:chOff x="-249020" y="3342131"/>
            <a:chExt cx="4644053" cy="2580368"/>
          </a:xfrm>
        </p:grpSpPr>
        <p:grpSp>
          <p:nvGrpSpPr>
            <p:cNvPr id="26" name="Group 25"/>
            <p:cNvGrpSpPr/>
            <p:nvPr/>
          </p:nvGrpSpPr>
          <p:grpSpPr>
            <a:xfrm>
              <a:off x="-249020" y="3342131"/>
              <a:ext cx="4644053" cy="2580368"/>
              <a:chOff x="-266843" y="3476895"/>
              <a:chExt cx="4644053" cy="2580368"/>
            </a:xfrm>
          </p:grpSpPr>
          <p:grpSp>
            <p:nvGrpSpPr>
              <p:cNvPr id="28" name="Group 27"/>
              <p:cNvGrpSpPr/>
              <p:nvPr/>
            </p:nvGrpSpPr>
            <p:grpSpPr>
              <a:xfrm>
                <a:off x="174318" y="4230951"/>
                <a:ext cx="4202892" cy="1826312"/>
                <a:chOff x="5622464" y="424281"/>
                <a:chExt cx="3368002" cy="624804"/>
              </a:xfrm>
            </p:grpSpPr>
            <p:sp>
              <p:nvSpPr>
                <p:cNvPr id="30" name="Rounded Rectangle 29"/>
                <p:cNvSpPr/>
                <p:nvPr/>
              </p:nvSpPr>
              <p:spPr>
                <a:xfrm>
                  <a:off x="5746278" y="470879"/>
                  <a:ext cx="3104172" cy="526018"/>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ounded Rectangle 30"/>
                <p:cNvSpPr/>
                <p:nvPr/>
              </p:nvSpPr>
              <p:spPr>
                <a:xfrm>
                  <a:off x="5622464" y="424281"/>
                  <a:ext cx="3368002" cy="624804"/>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9" name="Picture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6843" y="3476895"/>
                <a:ext cx="1092292" cy="1293317"/>
              </a:xfrm>
              <a:prstGeom prst="rect">
                <a:avLst/>
              </a:prstGeom>
            </p:spPr>
          </p:pic>
        </p:grpSp>
        <p:sp>
          <p:nvSpPr>
            <p:cNvPr id="27" name="Rectangle 26"/>
            <p:cNvSpPr/>
            <p:nvPr/>
          </p:nvSpPr>
          <p:spPr>
            <a:xfrm>
              <a:off x="432539" y="4383482"/>
              <a:ext cx="3604889" cy="124759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ts val="2500"/>
                </a:lnSpc>
              </a:pPr>
              <a:r>
                <a:rPr lang="en-US" sz="2000" smtClean="0">
                  <a:solidFill>
                    <a:srgbClr val="204FC4"/>
                  </a:solidFill>
                  <a:latin typeface="Tahoma" panose="020B0604030504040204" pitchFamily="34" charset="0"/>
                  <a:ea typeface="Tahoma" panose="020B0604030504040204" pitchFamily="34" charset="0"/>
                  <a:cs typeface="Tahoma" panose="020B0604030504040204" pitchFamily="34" charset="0"/>
                </a:rPr>
                <a:t>Tư thế thổi sáo. Chú ý vị trí đặt các ngón tay, thả lỏng, không nắm chặt, môi ngậm miệng sáo không quá sâu, …</a:t>
              </a:r>
            </a:p>
          </p:txBody>
        </p:sp>
      </p:grpSp>
    </p:spTree>
    <p:extLst>
      <p:ext uri="{BB962C8B-B14F-4D97-AF65-F5344CB8AC3E}">
        <p14:creationId xmlns:p14="http://schemas.microsoft.com/office/powerpoint/2010/main" val="32698350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cstate="print">
              <a:clrChange>
                <a:clrFrom>
                  <a:srgbClr val="FDFEFF"/>
                </a:clrFrom>
                <a:clrTo>
                  <a:srgbClr val="FDFE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243779" y="3066993"/>
            <a:ext cx="3213149" cy="3791006"/>
            <a:chOff x="243779" y="3066993"/>
            <a:chExt cx="3213149" cy="3791006"/>
          </a:xfrm>
        </p:grpSpPr>
        <p:grpSp>
          <p:nvGrpSpPr>
            <p:cNvPr id="17" name="Group 16"/>
            <p:cNvGrpSpPr/>
            <p:nvPr/>
          </p:nvGrpSpPr>
          <p:grpSpPr>
            <a:xfrm>
              <a:off x="1516795" y="3066993"/>
              <a:ext cx="1940133" cy="1662563"/>
              <a:chOff x="1094209" y="4497795"/>
              <a:chExt cx="1940133" cy="980333"/>
            </a:xfrm>
          </p:grpSpPr>
          <p:sp>
            <p:nvSpPr>
              <p:cNvPr id="19" name="Rounded Rectangular Callout 18"/>
              <p:cNvSpPr/>
              <p:nvPr/>
            </p:nvSpPr>
            <p:spPr>
              <a:xfrm>
                <a:off x="1094209" y="4575298"/>
                <a:ext cx="1940133" cy="825328"/>
              </a:xfrm>
              <a:prstGeom prst="wedgeRoundRectCallout">
                <a:avLst>
                  <a:gd name="adj1" fmla="val -63766"/>
                  <a:gd name="adj2" fmla="val 32928"/>
                  <a:gd name="adj3" fmla="val 16667"/>
                </a:avLst>
              </a:prstGeom>
              <a:solidFill>
                <a:srgbClr val="F8B7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94209" y="4497795"/>
                <a:ext cx="1940133" cy="98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đọc tên nốt và gõ phách đúng mẫu âm.</a:t>
                </a:r>
              </a:p>
            </p:txBody>
          </p:sp>
        </p:gr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3779" y="3818964"/>
              <a:ext cx="1455825" cy="3039035"/>
            </a:xfrm>
            <a:prstGeom prst="rect">
              <a:avLst/>
            </a:prstGeom>
          </p:spPr>
        </p:pic>
      </p:grpSp>
      <p:pic>
        <p:nvPicPr>
          <p:cNvPr id="23" name="Picture 22"/>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4309" t="57853" r="7619" b="14874"/>
          <a:stretch/>
        </p:blipFill>
        <p:spPr>
          <a:xfrm>
            <a:off x="10614310" y="3437767"/>
            <a:ext cx="1577690" cy="3342651"/>
          </a:xfrm>
          <a:prstGeom prst="rect">
            <a:avLst/>
          </a:prstGeom>
        </p:spPr>
      </p:pic>
      <p:sp>
        <p:nvSpPr>
          <p:cNvPr id="31" name="TextBox 30"/>
          <p:cNvSpPr txBox="1"/>
          <p:nvPr/>
        </p:nvSpPr>
        <p:spPr>
          <a:xfrm>
            <a:off x="4395033" y="3198432"/>
            <a:ext cx="6023897"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&amp;=2==h==!===h==!==X===X==!===h===</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spTree>
    <p:extLst>
      <p:ext uri="{BB962C8B-B14F-4D97-AF65-F5344CB8AC3E}">
        <p14:creationId xmlns:p14="http://schemas.microsoft.com/office/powerpoint/2010/main" val="27406258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1" name="TIENG LAT TRANG SACH.wav"/>
          </p:stSnd>
        </p:sndAc>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243779" y="3066993"/>
            <a:ext cx="3213149" cy="3791006"/>
            <a:chOff x="243779" y="3066993"/>
            <a:chExt cx="3213149" cy="3791006"/>
          </a:xfrm>
        </p:grpSpPr>
        <p:grpSp>
          <p:nvGrpSpPr>
            <p:cNvPr id="17" name="Group 16"/>
            <p:cNvGrpSpPr/>
            <p:nvPr/>
          </p:nvGrpSpPr>
          <p:grpSpPr>
            <a:xfrm>
              <a:off x="1516795" y="3066993"/>
              <a:ext cx="1940133" cy="1662563"/>
              <a:chOff x="1094209" y="4497795"/>
              <a:chExt cx="1940133" cy="980333"/>
            </a:xfrm>
          </p:grpSpPr>
          <p:sp>
            <p:nvSpPr>
              <p:cNvPr id="19" name="Rounded Rectangular Callout 18"/>
              <p:cNvSpPr/>
              <p:nvPr/>
            </p:nvSpPr>
            <p:spPr>
              <a:xfrm>
                <a:off x="1094209" y="4575298"/>
                <a:ext cx="1940133" cy="825328"/>
              </a:xfrm>
              <a:prstGeom prst="wedgeRoundRectCallout">
                <a:avLst>
                  <a:gd name="adj1" fmla="val -63766"/>
                  <a:gd name="adj2" fmla="val 32928"/>
                  <a:gd name="adj3" fmla="val 16667"/>
                </a:avLst>
              </a:prstGeom>
              <a:solidFill>
                <a:srgbClr val="F8B7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1094209" y="4497795"/>
                <a:ext cx="1940133" cy="98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thực hành thổi nốt Si theo mẫu âm nhé!</a:t>
                </a:r>
              </a:p>
            </p:txBody>
          </p:sp>
        </p:grpSp>
        <p:pic>
          <p:nvPicPr>
            <p:cNvPr id="18" name="Picture 17"/>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3779" y="3818964"/>
              <a:ext cx="1455825" cy="3039035"/>
            </a:xfrm>
            <a:prstGeom prst="rect">
              <a:avLst/>
            </a:prstGeom>
          </p:spPr>
        </p:pic>
      </p:grpSp>
      <p:pic>
        <p:nvPicPr>
          <p:cNvPr id="21" name="Picture 20"/>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74309" t="57853" r="7619" b="14874"/>
          <a:stretch/>
        </p:blipFill>
        <p:spPr>
          <a:xfrm>
            <a:off x="10614310" y="3437767"/>
            <a:ext cx="1577690" cy="3342651"/>
          </a:xfrm>
          <a:prstGeom prst="rect">
            <a:avLst/>
          </a:prstGeom>
        </p:spPr>
      </p:pic>
      <p:sp>
        <p:nvSpPr>
          <p:cNvPr id="22" name="TextBox 21"/>
          <p:cNvSpPr txBox="1"/>
          <p:nvPr/>
        </p:nvSpPr>
        <p:spPr>
          <a:xfrm>
            <a:off x="6127260" y="2363786"/>
            <a:ext cx="6023897"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&amp;=2==h==!===h==!==X===X==!===h===</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pic>
        <p:nvPicPr>
          <p:cNvPr id="24" name="Picture 23"/>
          <p:cNvPicPr>
            <a:picLocks noChangeAspect="1"/>
          </p:cNvPicPr>
          <p:nvPr/>
        </p:nvPicPr>
        <p:blipFill rotWithShape="1">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l="13143" t="10524" r="4682" b="5476"/>
          <a:stretch/>
        </p:blipFill>
        <p:spPr>
          <a:xfrm>
            <a:off x="5904449" y="3769467"/>
            <a:ext cx="3882431" cy="2679250"/>
          </a:xfrm>
          <a:prstGeom prst="rect">
            <a:avLst/>
          </a:prstGeom>
        </p:spPr>
      </p:pic>
    </p:spTree>
    <p:extLst>
      <p:ext uri="{BB962C8B-B14F-4D97-AF65-F5344CB8AC3E}">
        <p14:creationId xmlns:p14="http://schemas.microsoft.com/office/powerpoint/2010/main" val="23353064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cstate="print">
              <a:clrChange>
                <a:clrFrom>
                  <a:srgbClr val="FDFEFF"/>
                </a:clrFrom>
                <a:clrTo>
                  <a:srgbClr val="FDFE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243779" y="3370705"/>
            <a:ext cx="3175329" cy="3487294"/>
            <a:chOff x="243779" y="3370705"/>
            <a:chExt cx="3175329" cy="3487294"/>
          </a:xfrm>
        </p:grpSpPr>
        <p:grpSp>
          <p:nvGrpSpPr>
            <p:cNvPr id="17" name="Group 16"/>
            <p:cNvGrpSpPr/>
            <p:nvPr/>
          </p:nvGrpSpPr>
          <p:grpSpPr>
            <a:xfrm>
              <a:off x="1404251" y="3370705"/>
              <a:ext cx="2014857" cy="1274442"/>
              <a:chOff x="981665" y="4676881"/>
              <a:chExt cx="2014857" cy="751477"/>
            </a:xfrm>
          </p:grpSpPr>
          <p:sp>
            <p:nvSpPr>
              <p:cNvPr id="19" name="Rounded Rectangular Callout 18"/>
              <p:cNvSpPr/>
              <p:nvPr/>
            </p:nvSpPr>
            <p:spPr>
              <a:xfrm>
                <a:off x="1094210" y="4716422"/>
                <a:ext cx="1768676" cy="684203"/>
              </a:xfrm>
              <a:prstGeom prst="wedgeRoundRectCallout">
                <a:avLst>
                  <a:gd name="adj1" fmla="val -63766"/>
                  <a:gd name="adj2" fmla="val 32928"/>
                  <a:gd name="adj3" fmla="val 16667"/>
                </a:avLst>
              </a:prstGeom>
              <a:solidFill>
                <a:srgbClr val="F8B7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981665" y="4676881"/>
                <a:ext cx="2014857" cy="7514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thổi ghép với nhịp điệu nhé!</a:t>
                </a:r>
              </a:p>
            </p:txBody>
          </p:sp>
        </p:grpSp>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243779" y="3818964"/>
              <a:ext cx="1455825" cy="3039035"/>
            </a:xfrm>
            <a:prstGeom prst="rect">
              <a:avLst/>
            </a:prstGeom>
          </p:spPr>
        </p:pic>
      </p:grpSp>
      <p:pic>
        <p:nvPicPr>
          <p:cNvPr id="21" name="Picture 20"/>
          <p:cNvPicPr>
            <a:picLocks noChangeAspect="1"/>
          </p:cNvPicPr>
          <p:nvPr/>
        </p:nvPicPr>
        <p:blipFill rotWithShape="1">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74309" t="57853" r="7619" b="14874"/>
          <a:stretch/>
        </p:blipFill>
        <p:spPr>
          <a:xfrm>
            <a:off x="10614310" y="3437767"/>
            <a:ext cx="1577690" cy="3342651"/>
          </a:xfrm>
          <a:prstGeom prst="rect">
            <a:avLst/>
          </a:prstGeom>
        </p:spPr>
      </p:pic>
      <p:sp>
        <p:nvSpPr>
          <p:cNvPr id="22" name="TextBox 21"/>
          <p:cNvSpPr txBox="1"/>
          <p:nvPr/>
        </p:nvSpPr>
        <p:spPr>
          <a:xfrm>
            <a:off x="6127260" y="2363786"/>
            <a:ext cx="6023897"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&amp;=2==h==!===h==!==X===X==!===h===</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pic>
        <p:nvPicPr>
          <p:cNvPr id="24" name="Picture 23"/>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3143" t="10524" r="4682" b="5476"/>
          <a:stretch/>
        </p:blipFill>
        <p:spPr>
          <a:xfrm>
            <a:off x="5904449" y="3769467"/>
            <a:ext cx="3882431" cy="2679250"/>
          </a:xfrm>
          <a:prstGeom prst="rect">
            <a:avLst/>
          </a:prstGeom>
        </p:spPr>
      </p:pic>
    </p:spTree>
    <p:extLst>
      <p:ext uri="{BB962C8B-B14F-4D97-AF65-F5344CB8AC3E}">
        <p14:creationId xmlns:p14="http://schemas.microsoft.com/office/powerpoint/2010/main" val="37731457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2" name="TIENG LAT TRANG SACH.wav"/>
          </p:stSnd>
        </p:sndAc>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7" name="Group 16"/>
          <p:cNvGrpSpPr/>
          <p:nvPr/>
        </p:nvGrpSpPr>
        <p:grpSpPr>
          <a:xfrm>
            <a:off x="8430774" y="4660239"/>
            <a:ext cx="3623392" cy="2119723"/>
            <a:chOff x="3054921" y="1270145"/>
            <a:chExt cx="9400848" cy="5651482"/>
          </a:xfrm>
        </p:grpSpPr>
        <p:pic>
          <p:nvPicPr>
            <p:cNvPr id="18" name="Picture 1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54921" y="1270145"/>
              <a:ext cx="4700423" cy="5651482"/>
            </a:xfrm>
            <a:prstGeom prst="rect">
              <a:avLst/>
            </a:prstGeom>
          </p:spPr>
        </p:pic>
        <p:pic>
          <p:nvPicPr>
            <p:cNvPr id="19" name="Picture 1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55345" y="1270145"/>
              <a:ext cx="4700424" cy="5651482"/>
            </a:xfrm>
            <a:prstGeom prst="rect">
              <a:avLst/>
            </a:prstGeom>
          </p:spPr>
        </p:pic>
      </p:grpSp>
      <p:pic>
        <p:nvPicPr>
          <p:cNvPr id="20" name="Picture 19"/>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5497653" y="1840566"/>
            <a:ext cx="6694347" cy="2768239"/>
          </a:xfrm>
          <a:prstGeom prst="rect">
            <a:avLst/>
          </a:prstGeom>
        </p:spPr>
      </p:pic>
      <p:grpSp>
        <p:nvGrpSpPr>
          <p:cNvPr id="26" name="Group 25"/>
          <p:cNvGrpSpPr/>
          <p:nvPr/>
        </p:nvGrpSpPr>
        <p:grpSpPr>
          <a:xfrm>
            <a:off x="109325" y="3136655"/>
            <a:ext cx="4432068" cy="3721345"/>
            <a:chOff x="109325" y="3136655"/>
            <a:chExt cx="4432068" cy="3721345"/>
          </a:xfrm>
        </p:grpSpPr>
        <p:grpSp>
          <p:nvGrpSpPr>
            <p:cNvPr id="27" name="Group 26"/>
            <p:cNvGrpSpPr/>
            <p:nvPr/>
          </p:nvGrpSpPr>
          <p:grpSpPr>
            <a:xfrm>
              <a:off x="109325" y="3188089"/>
              <a:ext cx="4432068" cy="3669911"/>
              <a:chOff x="109325" y="3188089"/>
              <a:chExt cx="4432068" cy="3669911"/>
            </a:xfrm>
          </p:grpSpPr>
          <p:sp>
            <p:nvSpPr>
              <p:cNvPr id="29" name="Rounded Rectangular Callout 28"/>
              <p:cNvSpPr/>
              <p:nvPr/>
            </p:nvSpPr>
            <p:spPr>
              <a:xfrm>
                <a:off x="1937769" y="3188089"/>
                <a:ext cx="2603624" cy="1420716"/>
              </a:xfrm>
              <a:prstGeom prst="wedgeRoundRectCallout">
                <a:avLst>
                  <a:gd name="adj1" fmla="val -65058"/>
                  <a:gd name="adj2" fmla="val 36550"/>
                  <a:gd name="adj3" fmla="val 16667"/>
                </a:avLst>
              </a:prstGeom>
              <a:solidFill>
                <a:srgbClr val="2050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30" name="Picture 29"/>
              <p:cNvPicPr>
                <a:picLocks noChangeAspect="1"/>
              </p:cNvPicPr>
              <p:nvPr/>
            </p:nvPicPr>
            <p:blipFill rotWithShape="1">
              <a:blip r:embed="rId11">
                <a:extLst>
                  <a:ext uri="{BEBA8EAE-BF5A-486C-A8C5-ECC9F3942E4B}">
                    <a14:imgProps xmlns:a14="http://schemas.microsoft.com/office/drawing/2010/main">
                      <a14:imgLayer r:embed="rId12">
                        <a14:imgEffect>
                          <a14:saturation sat="300000"/>
                        </a14:imgEffect>
                      </a14:imgLayer>
                    </a14:imgProps>
                  </a:ext>
                  <a:ext uri="{28A0092B-C50C-407E-A947-70E740481C1C}">
                    <a14:useLocalDpi xmlns:a14="http://schemas.microsoft.com/office/drawing/2010/main" val="0"/>
                  </a:ext>
                </a:extLst>
              </a:blip>
              <a:srcRect b="6593"/>
              <a:stretch/>
            </p:blipFill>
            <p:spPr>
              <a:xfrm>
                <a:off x="109325" y="3453609"/>
                <a:ext cx="2401314" cy="3404391"/>
              </a:xfrm>
              <a:prstGeom prst="rect">
                <a:avLst/>
              </a:prstGeom>
            </p:spPr>
          </p:pic>
        </p:grpSp>
        <p:sp>
          <p:nvSpPr>
            <p:cNvPr id="28" name="Rectangle 27"/>
            <p:cNvSpPr/>
            <p:nvPr/>
          </p:nvSpPr>
          <p:spPr>
            <a:xfrm>
              <a:off x="1937769" y="3136655"/>
              <a:ext cx="2603624" cy="152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Hãy cho biết hình dạng, cấu tạo, tư thế thổi kèn, cách đặt bàn tay trên phím?</a:t>
              </a:r>
            </a:p>
          </p:txBody>
        </p:sp>
      </p:grpSp>
    </p:spTree>
    <p:extLst>
      <p:ext uri="{BB962C8B-B14F-4D97-AF65-F5344CB8AC3E}">
        <p14:creationId xmlns:p14="http://schemas.microsoft.com/office/powerpoint/2010/main" val="35989290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20" name="Group 19"/>
          <p:cNvGrpSpPr/>
          <p:nvPr/>
        </p:nvGrpSpPr>
        <p:grpSpPr>
          <a:xfrm>
            <a:off x="109325" y="3203230"/>
            <a:ext cx="4432068" cy="3654770"/>
            <a:chOff x="109325" y="3203230"/>
            <a:chExt cx="4432068" cy="3654770"/>
          </a:xfrm>
        </p:grpSpPr>
        <p:grpSp>
          <p:nvGrpSpPr>
            <p:cNvPr id="21" name="Group 20"/>
            <p:cNvGrpSpPr/>
            <p:nvPr/>
          </p:nvGrpSpPr>
          <p:grpSpPr>
            <a:xfrm>
              <a:off x="109325" y="3254664"/>
              <a:ext cx="4432068" cy="3603336"/>
              <a:chOff x="109325" y="3254664"/>
              <a:chExt cx="4432068" cy="3603336"/>
            </a:xfrm>
          </p:grpSpPr>
          <p:sp>
            <p:nvSpPr>
              <p:cNvPr id="23" name="Rounded Rectangular Callout 22"/>
              <p:cNvSpPr/>
              <p:nvPr/>
            </p:nvSpPr>
            <p:spPr>
              <a:xfrm>
                <a:off x="1937769" y="3254664"/>
                <a:ext cx="2603624" cy="1420716"/>
              </a:xfrm>
              <a:prstGeom prst="wedgeRoundRectCallout">
                <a:avLst>
                  <a:gd name="adj1" fmla="val -65058"/>
                  <a:gd name="adj2" fmla="val 36550"/>
                  <a:gd name="adj3" fmla="val 16667"/>
                </a:avLst>
              </a:prstGeom>
              <a:solidFill>
                <a:srgbClr val="2050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4" name="Picture 23"/>
              <p:cNvPicPr>
                <a:picLocks noChangeAspect="1"/>
              </p:cNvPicPr>
              <p:nvPr/>
            </p:nvPicPr>
            <p:blipFill rotWithShape="1">
              <a:blip r:embed="rId7">
                <a:extLst>
                  <a:ext uri="{BEBA8EAE-BF5A-486C-A8C5-ECC9F3942E4B}">
                    <a14:imgProps xmlns:a14="http://schemas.microsoft.com/office/drawing/2010/main">
                      <a14:imgLayer r:embed="rId8">
                        <a14:imgEffect>
                          <a14:saturation sat="300000"/>
                        </a14:imgEffect>
                      </a14:imgLayer>
                    </a14:imgProps>
                  </a:ext>
                  <a:ext uri="{28A0092B-C50C-407E-A947-70E740481C1C}">
                    <a14:useLocalDpi xmlns:a14="http://schemas.microsoft.com/office/drawing/2010/main" val="0"/>
                  </a:ext>
                </a:extLst>
              </a:blip>
              <a:srcRect b="6593"/>
              <a:stretch/>
            </p:blipFill>
            <p:spPr>
              <a:xfrm>
                <a:off x="109325" y="3453609"/>
                <a:ext cx="2401314" cy="3404391"/>
              </a:xfrm>
              <a:prstGeom prst="rect">
                <a:avLst/>
              </a:prstGeom>
            </p:spPr>
          </p:pic>
        </p:grpSp>
        <p:sp>
          <p:nvSpPr>
            <p:cNvPr id="22" name="Rectangle 21"/>
            <p:cNvSpPr/>
            <p:nvPr/>
          </p:nvSpPr>
          <p:spPr>
            <a:xfrm>
              <a:off x="1937769" y="3203230"/>
              <a:ext cx="2603624" cy="152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thổi lại </a:t>
              </a:r>
            </a:p>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3 nốt Đô, Rê, Mi theo mẫu âm đã học ở chủ đề 2 nhé!</a:t>
              </a:r>
            </a:p>
          </p:txBody>
        </p:sp>
      </p:grpSp>
      <p:pic>
        <p:nvPicPr>
          <p:cNvPr id="25" name="Picture 24"/>
          <p:cNvPicPr>
            <a:picLocks noChangeAspect="1"/>
          </p:cNvPicPr>
          <p:nvPr/>
        </p:nvPicPr>
        <p:blipFill>
          <a:blip r:embed="rId9">
            <a:extLst>
              <a:ext uri="{BEBA8EAE-BF5A-486C-A8C5-ECC9F3942E4B}">
                <a14:imgProps xmlns:a14="http://schemas.microsoft.com/office/drawing/2010/main">
                  <a14:imgLayer r:embed="rId10">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080807" y="3203230"/>
            <a:ext cx="6854429" cy="3603336"/>
          </a:xfrm>
          <a:prstGeom prst="rect">
            <a:avLst/>
          </a:prstGeom>
        </p:spPr>
      </p:pic>
      <p:sp>
        <p:nvSpPr>
          <p:cNvPr id="27" name="TextBox 26"/>
          <p:cNvSpPr txBox="1"/>
          <p:nvPr/>
        </p:nvSpPr>
        <p:spPr>
          <a:xfrm>
            <a:off x="7002672" y="2130298"/>
            <a:ext cx="4781046" cy="923330"/>
          </a:xfrm>
          <a:prstGeom prst="rect">
            <a:avLst/>
          </a:prstGeom>
          <a:noFill/>
        </p:spPr>
        <p:txBody>
          <a:bodyPr wrap="square" rtlCol="0">
            <a:spAutoFit/>
          </a:bodyPr>
          <a:lstStyle/>
          <a:p>
            <a:r>
              <a:rPr lang="en-US" sz="5400" smtClean="0">
                <a:solidFill>
                  <a:srgbClr val="0070C0"/>
                </a:solidFill>
                <a:latin typeface="MusiQwik" panose="02000000000000000000" pitchFamily="2" charset="0"/>
              </a:rPr>
              <a:t>&amp;=2==b==!===c==!===d===</a:t>
            </a:r>
            <a:r>
              <a:rPr lang="en-US" sz="5400" smtClean="0">
                <a:solidFill>
                  <a:srgbClr val="0070C0"/>
                </a:solidFill>
                <a:latin typeface="MusiQwik" panose="02000000000000000000" pitchFamily="2" charset="0"/>
                <a:sym typeface="Wingdings" panose="05000000000000000000" pitchFamily="2" charset="2"/>
              </a:rPr>
              <a:t>.</a:t>
            </a:r>
            <a:endParaRPr lang="en-US" sz="5400">
              <a:solidFill>
                <a:srgbClr val="0070C0"/>
              </a:solidFill>
              <a:latin typeface="MusiQwik" panose="02000000000000000000" pitchFamily="2" charset="0"/>
            </a:endParaRPr>
          </a:p>
        </p:txBody>
      </p:sp>
    </p:spTree>
    <p:extLst>
      <p:ext uri="{BB962C8B-B14F-4D97-AF65-F5344CB8AC3E}">
        <p14:creationId xmlns:p14="http://schemas.microsoft.com/office/powerpoint/2010/main" val="5214524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4" name="TIENG LAT TRANG SACH.wav"/>
          </p:stSnd>
        </p:sndAc>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cstate="print">
              <a:clrChange>
                <a:clrFrom>
                  <a:srgbClr val="FDFEFF"/>
                </a:clrFrom>
                <a:clrTo>
                  <a:srgbClr val="FDFE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109325" y="3203230"/>
            <a:ext cx="3848526" cy="3654770"/>
            <a:chOff x="109325" y="3203230"/>
            <a:chExt cx="3848526" cy="3654770"/>
          </a:xfrm>
        </p:grpSpPr>
        <p:grpSp>
          <p:nvGrpSpPr>
            <p:cNvPr id="17" name="Group 16"/>
            <p:cNvGrpSpPr/>
            <p:nvPr/>
          </p:nvGrpSpPr>
          <p:grpSpPr>
            <a:xfrm>
              <a:off x="109325" y="3254664"/>
              <a:ext cx="3848526" cy="3603336"/>
              <a:chOff x="109325" y="3254664"/>
              <a:chExt cx="3848526" cy="3603336"/>
            </a:xfrm>
          </p:grpSpPr>
          <p:sp>
            <p:nvSpPr>
              <p:cNvPr id="19" name="Rounded Rectangular Callout 18"/>
              <p:cNvSpPr/>
              <p:nvPr/>
            </p:nvSpPr>
            <p:spPr>
              <a:xfrm>
                <a:off x="1937769" y="3254664"/>
                <a:ext cx="2020082" cy="1420716"/>
              </a:xfrm>
              <a:prstGeom prst="wedgeRoundRectCallout">
                <a:avLst>
                  <a:gd name="adj1" fmla="val -65058"/>
                  <a:gd name="adj2" fmla="val 36550"/>
                  <a:gd name="adj3" fmla="val 16667"/>
                </a:avLst>
              </a:prstGeom>
              <a:solidFill>
                <a:srgbClr val="2050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b="6593"/>
              <a:stretch/>
            </p:blipFill>
            <p:spPr>
              <a:xfrm>
                <a:off x="109325" y="3453609"/>
                <a:ext cx="2401314" cy="3404391"/>
              </a:xfrm>
              <a:prstGeom prst="rect">
                <a:avLst/>
              </a:prstGeom>
            </p:spPr>
          </p:pic>
        </p:grpSp>
        <p:sp>
          <p:nvSpPr>
            <p:cNvPr id="18" name="Rectangle 17"/>
            <p:cNvSpPr/>
            <p:nvPr/>
          </p:nvSpPr>
          <p:spPr>
            <a:xfrm>
              <a:off x="1937769" y="3203230"/>
              <a:ext cx="1883604" cy="152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đọc tên nốt và gõ phách đúng mẫu âm.</a:t>
              </a:r>
            </a:p>
          </p:txBody>
        </p:sp>
      </p:grpSp>
      <p:sp>
        <p:nvSpPr>
          <p:cNvPr id="24" name="TextBox 23"/>
          <p:cNvSpPr txBox="1"/>
          <p:nvPr/>
        </p:nvSpPr>
        <p:spPr>
          <a:xfrm>
            <a:off x="4812425" y="3252465"/>
            <a:ext cx="7482285"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&amp;=2==R====S=!===</a:t>
            </a:r>
            <a:r>
              <a:rPr lang="en-US" sz="5400">
                <a:solidFill>
                  <a:srgbClr val="1A2BB2"/>
                </a:solidFill>
                <a:latin typeface="MusiQwik" panose="02000000000000000000" pitchFamily="2" charset="0"/>
              </a:rPr>
              <a:t>d</a:t>
            </a:r>
            <a:r>
              <a:rPr lang="en-US" sz="5400" smtClean="0">
                <a:solidFill>
                  <a:srgbClr val="1A2BB2"/>
                </a:solidFill>
                <a:latin typeface="MusiQwik" panose="02000000000000000000" pitchFamily="2" charset="0"/>
              </a:rPr>
              <a:t>==!==T====S=!===</a:t>
            </a:r>
            <a:r>
              <a:rPr lang="en-US" sz="5400">
                <a:solidFill>
                  <a:srgbClr val="1A2BB2"/>
                </a:solidFill>
                <a:latin typeface="MusiQwik" panose="02000000000000000000" pitchFamily="2" charset="0"/>
              </a:rPr>
              <a:t>b</a:t>
            </a:r>
            <a:r>
              <a:rPr lang="en-US" sz="5400" smtClean="0">
                <a:solidFill>
                  <a:srgbClr val="1A2BB2"/>
                </a:solidFill>
                <a:latin typeface="MusiQwik" panose="02000000000000000000" pitchFamily="2" charset="0"/>
              </a:rPr>
              <a:t>=!==R==</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spTree>
    <p:extLst>
      <p:ext uri="{BB962C8B-B14F-4D97-AF65-F5344CB8AC3E}">
        <p14:creationId xmlns:p14="http://schemas.microsoft.com/office/powerpoint/2010/main" val="39035392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1" name="TIENG LAT TRANG SACH.wav"/>
          </p:stSnd>
        </p:sndAc>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cstate="print">
              <a:clrChange>
                <a:clrFrom>
                  <a:srgbClr val="FDFEFF"/>
                </a:clrFrom>
                <a:clrTo>
                  <a:srgbClr val="FDFE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109325" y="3189162"/>
            <a:ext cx="3848526" cy="3668838"/>
            <a:chOff x="109325" y="3189162"/>
            <a:chExt cx="3848526" cy="3668838"/>
          </a:xfrm>
        </p:grpSpPr>
        <p:grpSp>
          <p:nvGrpSpPr>
            <p:cNvPr id="17" name="Group 16"/>
            <p:cNvGrpSpPr/>
            <p:nvPr/>
          </p:nvGrpSpPr>
          <p:grpSpPr>
            <a:xfrm>
              <a:off x="109325" y="3254664"/>
              <a:ext cx="3848526" cy="3603336"/>
              <a:chOff x="109325" y="3254664"/>
              <a:chExt cx="3848526" cy="3603336"/>
            </a:xfrm>
          </p:grpSpPr>
          <p:sp>
            <p:nvSpPr>
              <p:cNvPr id="19" name="Rounded Rectangular Callout 18"/>
              <p:cNvSpPr/>
              <p:nvPr/>
            </p:nvSpPr>
            <p:spPr>
              <a:xfrm>
                <a:off x="1937769" y="3254664"/>
                <a:ext cx="2020082" cy="1420716"/>
              </a:xfrm>
              <a:prstGeom prst="wedgeRoundRectCallout">
                <a:avLst>
                  <a:gd name="adj1" fmla="val -65058"/>
                  <a:gd name="adj2" fmla="val 36550"/>
                  <a:gd name="adj3" fmla="val 16667"/>
                </a:avLst>
              </a:prstGeom>
              <a:solidFill>
                <a:srgbClr val="2050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b="6593"/>
              <a:stretch/>
            </p:blipFill>
            <p:spPr>
              <a:xfrm>
                <a:off x="109325" y="3453609"/>
                <a:ext cx="2401314" cy="3404391"/>
              </a:xfrm>
              <a:prstGeom prst="rect">
                <a:avLst/>
              </a:prstGeom>
            </p:spPr>
          </p:pic>
        </p:grpSp>
        <p:sp>
          <p:nvSpPr>
            <p:cNvPr id="18" name="Rectangle 17"/>
            <p:cNvSpPr/>
            <p:nvPr/>
          </p:nvSpPr>
          <p:spPr>
            <a:xfrm>
              <a:off x="1909633" y="3189162"/>
              <a:ext cx="2020082" cy="152358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thực hành thổi 3 nốt Đô, Rê, Mi theo mẫu âm.</a:t>
              </a:r>
            </a:p>
          </p:txBody>
        </p:sp>
      </p:grpSp>
      <p:sp>
        <p:nvSpPr>
          <p:cNvPr id="21" name="TextBox 20"/>
          <p:cNvSpPr txBox="1"/>
          <p:nvPr/>
        </p:nvSpPr>
        <p:spPr>
          <a:xfrm>
            <a:off x="4819689" y="2149860"/>
            <a:ext cx="7482285"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&amp;=2==R====S=!===</a:t>
            </a:r>
            <a:r>
              <a:rPr lang="en-US" sz="5400">
                <a:solidFill>
                  <a:srgbClr val="1A2BB2"/>
                </a:solidFill>
                <a:latin typeface="MusiQwik" panose="02000000000000000000" pitchFamily="2" charset="0"/>
              </a:rPr>
              <a:t>d</a:t>
            </a:r>
            <a:r>
              <a:rPr lang="en-US" sz="5400" smtClean="0">
                <a:solidFill>
                  <a:srgbClr val="1A2BB2"/>
                </a:solidFill>
                <a:latin typeface="MusiQwik" panose="02000000000000000000" pitchFamily="2" charset="0"/>
              </a:rPr>
              <a:t>==!==T====S=!===</a:t>
            </a:r>
            <a:r>
              <a:rPr lang="en-US" sz="5400">
                <a:solidFill>
                  <a:srgbClr val="1A2BB2"/>
                </a:solidFill>
                <a:latin typeface="MusiQwik" panose="02000000000000000000" pitchFamily="2" charset="0"/>
              </a:rPr>
              <a:t>b</a:t>
            </a:r>
            <a:r>
              <a:rPr lang="en-US" sz="5400" smtClean="0">
                <a:solidFill>
                  <a:srgbClr val="1A2BB2"/>
                </a:solidFill>
                <a:latin typeface="MusiQwik" panose="02000000000000000000" pitchFamily="2" charset="0"/>
              </a:rPr>
              <a:t>=!==R==</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pic>
        <p:nvPicPr>
          <p:cNvPr id="26" name="Picture 25"/>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127260" y="3254664"/>
            <a:ext cx="6854429" cy="3603336"/>
          </a:xfrm>
          <a:prstGeom prst="rect">
            <a:avLst/>
          </a:prstGeom>
        </p:spPr>
      </p:pic>
    </p:spTree>
    <p:extLst>
      <p:ext uri="{BB962C8B-B14F-4D97-AF65-F5344CB8AC3E}">
        <p14:creationId xmlns:p14="http://schemas.microsoft.com/office/powerpoint/2010/main" val="20256965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4" cstate="print">
              <a:clrChange>
                <a:clrFrom>
                  <a:srgbClr val="FDFEFF"/>
                </a:clrFrom>
                <a:clrTo>
                  <a:srgbClr val="FDFEFF">
                    <a:alpha val="0"/>
                  </a:srgbClr>
                </a:clrTo>
              </a:clrChange>
              <a:extLst>
                <a:ext uri="{BEBA8EAE-BF5A-486C-A8C5-ECC9F3942E4B}">
                  <a14:imgProps xmlns:a14="http://schemas.microsoft.com/office/drawing/2010/main">
                    <a14:imgLayer r:embed="rId5">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16" name="Group 15"/>
          <p:cNvGrpSpPr/>
          <p:nvPr/>
        </p:nvGrpSpPr>
        <p:grpSpPr>
          <a:xfrm>
            <a:off x="109325" y="3341065"/>
            <a:ext cx="3520138" cy="3516935"/>
            <a:chOff x="109325" y="3341065"/>
            <a:chExt cx="3520138" cy="3516935"/>
          </a:xfrm>
        </p:grpSpPr>
        <p:grpSp>
          <p:nvGrpSpPr>
            <p:cNvPr id="17" name="Group 16"/>
            <p:cNvGrpSpPr/>
            <p:nvPr/>
          </p:nvGrpSpPr>
          <p:grpSpPr>
            <a:xfrm>
              <a:off x="109325" y="3341065"/>
              <a:ext cx="3520138" cy="3516935"/>
              <a:chOff x="109325" y="3341065"/>
              <a:chExt cx="3520138" cy="3516935"/>
            </a:xfrm>
          </p:grpSpPr>
          <p:sp>
            <p:nvSpPr>
              <p:cNvPr id="19" name="Rounded Rectangular Callout 18"/>
              <p:cNvSpPr/>
              <p:nvPr/>
            </p:nvSpPr>
            <p:spPr>
              <a:xfrm>
                <a:off x="1867429" y="3341065"/>
                <a:ext cx="1762034" cy="1221771"/>
              </a:xfrm>
              <a:prstGeom prst="wedgeRoundRectCallout">
                <a:avLst>
                  <a:gd name="adj1" fmla="val -65058"/>
                  <a:gd name="adj2" fmla="val 36550"/>
                  <a:gd name="adj3" fmla="val 16667"/>
                </a:avLst>
              </a:prstGeom>
              <a:solidFill>
                <a:srgbClr val="2050C3"/>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pic>
            <p:nvPicPr>
              <p:cNvPr id="20" name="Picture 19"/>
              <p:cNvPicPr>
                <a:picLocks noChangeAspect="1"/>
              </p:cNvPicPr>
              <p:nvPr/>
            </p:nvPicPr>
            <p:blipFill rotWithShape="1">
              <a:blip r:embed="rId6">
                <a:extLst>
                  <a:ext uri="{BEBA8EAE-BF5A-486C-A8C5-ECC9F3942E4B}">
                    <a14:imgProps xmlns:a14="http://schemas.microsoft.com/office/drawing/2010/main">
                      <a14:imgLayer r:embed="rId7">
                        <a14:imgEffect>
                          <a14:saturation sat="300000"/>
                        </a14:imgEffect>
                      </a14:imgLayer>
                    </a14:imgProps>
                  </a:ext>
                  <a:ext uri="{28A0092B-C50C-407E-A947-70E740481C1C}">
                    <a14:useLocalDpi xmlns:a14="http://schemas.microsoft.com/office/drawing/2010/main" val="0"/>
                  </a:ext>
                </a:extLst>
              </a:blip>
              <a:srcRect b="6593"/>
              <a:stretch/>
            </p:blipFill>
            <p:spPr>
              <a:xfrm>
                <a:off x="109325" y="3453609"/>
                <a:ext cx="2401314" cy="3404391"/>
              </a:xfrm>
              <a:prstGeom prst="rect">
                <a:avLst/>
              </a:prstGeom>
            </p:spPr>
          </p:pic>
        </p:grpSp>
        <p:sp>
          <p:nvSpPr>
            <p:cNvPr id="18" name="Rectangle 17"/>
            <p:cNvSpPr/>
            <p:nvPr/>
          </p:nvSpPr>
          <p:spPr>
            <a:xfrm>
              <a:off x="1921115" y="3401919"/>
              <a:ext cx="1654661" cy="10832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thổi ghép với nhịp điệu.</a:t>
              </a:r>
            </a:p>
          </p:txBody>
        </p:sp>
      </p:grpSp>
      <p:sp>
        <p:nvSpPr>
          <p:cNvPr id="21" name="TextBox 20"/>
          <p:cNvSpPr txBox="1"/>
          <p:nvPr/>
        </p:nvSpPr>
        <p:spPr>
          <a:xfrm>
            <a:off x="4777485" y="2149860"/>
            <a:ext cx="7482285" cy="923330"/>
          </a:xfrm>
          <a:prstGeom prst="rect">
            <a:avLst/>
          </a:prstGeom>
          <a:noFill/>
        </p:spPr>
        <p:txBody>
          <a:bodyPr wrap="square" rtlCol="0">
            <a:spAutoFit/>
          </a:bodyPr>
          <a:lstStyle/>
          <a:p>
            <a:r>
              <a:rPr lang="en-US" sz="5400" smtClean="0">
                <a:solidFill>
                  <a:srgbClr val="1A2BB2"/>
                </a:solidFill>
                <a:latin typeface="MusiQwik" panose="02000000000000000000" pitchFamily="2" charset="0"/>
              </a:rPr>
              <a:t>&amp;=2==R====S=!===</a:t>
            </a:r>
            <a:r>
              <a:rPr lang="en-US" sz="5400">
                <a:solidFill>
                  <a:srgbClr val="1A2BB2"/>
                </a:solidFill>
                <a:latin typeface="MusiQwik" panose="02000000000000000000" pitchFamily="2" charset="0"/>
              </a:rPr>
              <a:t>d</a:t>
            </a:r>
            <a:r>
              <a:rPr lang="en-US" sz="5400" smtClean="0">
                <a:solidFill>
                  <a:srgbClr val="1A2BB2"/>
                </a:solidFill>
                <a:latin typeface="MusiQwik" panose="02000000000000000000" pitchFamily="2" charset="0"/>
              </a:rPr>
              <a:t>==!==T====S=!===</a:t>
            </a:r>
            <a:r>
              <a:rPr lang="en-US" sz="5400">
                <a:solidFill>
                  <a:srgbClr val="1A2BB2"/>
                </a:solidFill>
                <a:latin typeface="MusiQwik" panose="02000000000000000000" pitchFamily="2" charset="0"/>
              </a:rPr>
              <a:t>b</a:t>
            </a:r>
            <a:r>
              <a:rPr lang="en-US" sz="5400" smtClean="0">
                <a:solidFill>
                  <a:srgbClr val="1A2BB2"/>
                </a:solidFill>
                <a:latin typeface="MusiQwik" panose="02000000000000000000" pitchFamily="2" charset="0"/>
              </a:rPr>
              <a:t>=!==R=:=</a:t>
            </a:r>
            <a:r>
              <a:rPr lang="en-US" sz="5400" smtClean="0">
                <a:solidFill>
                  <a:srgbClr val="1A2BB2"/>
                </a:solidFill>
                <a:latin typeface="MusiQwik" panose="02000000000000000000" pitchFamily="2" charset="0"/>
                <a:sym typeface="Wingdings" panose="05000000000000000000" pitchFamily="2" charset="2"/>
              </a:rPr>
              <a:t>.</a:t>
            </a:r>
            <a:endParaRPr lang="en-US" sz="5400">
              <a:solidFill>
                <a:srgbClr val="1A2BB2"/>
              </a:solidFill>
              <a:latin typeface="MusiQwik" panose="02000000000000000000" pitchFamily="2" charset="0"/>
            </a:endParaRPr>
          </a:p>
        </p:txBody>
      </p:sp>
      <p:pic>
        <p:nvPicPr>
          <p:cNvPr id="23" name="Picture 22"/>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6127260" y="3254664"/>
            <a:ext cx="6854429" cy="3603336"/>
          </a:xfrm>
          <a:prstGeom prst="rect">
            <a:avLst/>
          </a:prstGeom>
        </p:spPr>
      </p:pic>
    </p:spTree>
    <p:extLst>
      <p:ext uri="{BB962C8B-B14F-4D97-AF65-F5344CB8AC3E}">
        <p14:creationId xmlns:p14="http://schemas.microsoft.com/office/powerpoint/2010/main" val="39088872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2066"/>
            <a:ext cx="11831789" cy="1851087"/>
            <a:chOff x="0" y="62066"/>
            <a:chExt cx="11831789" cy="1851087"/>
          </a:xfrm>
        </p:grpSpPr>
        <p:grpSp>
          <p:nvGrpSpPr>
            <p:cNvPr id="3" name="Group 2"/>
            <p:cNvGrpSpPr/>
            <p:nvPr/>
          </p:nvGrpSpPr>
          <p:grpSpPr>
            <a:xfrm>
              <a:off x="5077020" y="62066"/>
              <a:ext cx="6754769" cy="1851087"/>
              <a:chOff x="0" y="0"/>
              <a:chExt cx="6754769" cy="1851087"/>
            </a:xfrm>
          </p:grpSpPr>
          <p:grpSp>
            <p:nvGrpSpPr>
              <p:cNvPr id="7" name="Group 6"/>
              <p:cNvGrpSpPr/>
              <p:nvPr/>
            </p:nvGrpSpPr>
            <p:grpSpPr>
              <a:xfrm>
                <a:off x="595947" y="381841"/>
                <a:ext cx="6158822" cy="1050947"/>
                <a:chOff x="5700842" y="414996"/>
                <a:chExt cx="6158822" cy="1050947"/>
              </a:xfrm>
            </p:grpSpPr>
            <p:sp>
              <p:nvSpPr>
                <p:cNvPr id="9" name="Rounded Rectangle 8"/>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643688" y="547526"/>
                  <a:ext cx="5069340"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48245" y="695849"/>
                  <a:ext cx="4739967" cy="438582"/>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Gõ đệm cho bài hát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Tết là Tết</a:t>
                  </a:r>
                  <a:endParaRPr lang="en-US" sz="2400" b="1">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838364" cy="1851087"/>
              </a:xfrm>
              <a:prstGeom prst="rect">
                <a:avLst/>
              </a:prstGeom>
              <a:effectLst>
                <a:outerShdw blurRad="50800" dist="38100" dir="2700000" algn="tl" rotWithShape="0">
                  <a:prstClr val="black">
                    <a:alpha val="40000"/>
                  </a:prstClr>
                </a:outerShdw>
              </a:effectLst>
            </p:spPr>
          </p:pic>
        </p:grpSp>
        <p:grpSp>
          <p:nvGrpSpPr>
            <p:cNvPr id="4" name="Group 3"/>
            <p:cNvGrpSpPr/>
            <p:nvPr/>
          </p:nvGrpSpPr>
          <p:grpSpPr>
            <a:xfrm>
              <a:off x="0" y="228108"/>
              <a:ext cx="5077020" cy="1519005"/>
              <a:chOff x="2566385" y="3714150"/>
              <a:chExt cx="5077020" cy="1519005"/>
            </a:xfrm>
          </p:grpSpPr>
          <p:sp>
            <p:nvSpPr>
              <p:cNvPr id="5" name="TextBox 4"/>
              <p:cNvSpPr txBox="1"/>
              <p:nvPr/>
            </p:nvSpPr>
            <p:spPr>
              <a:xfrm>
                <a:off x="2566385" y="3714150"/>
                <a:ext cx="5077020"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6" name="TextBox 5"/>
              <p:cNvSpPr txBox="1"/>
              <p:nvPr/>
            </p:nvSpPr>
            <p:spPr>
              <a:xfrm>
                <a:off x="2985983" y="4049426"/>
                <a:ext cx="4557405" cy="731887"/>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Vận dụng – Trải nghiệm</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5" name="Group 14"/>
          <p:cNvGrpSpPr/>
          <p:nvPr/>
        </p:nvGrpSpPr>
        <p:grpSpPr>
          <a:xfrm flipH="1">
            <a:off x="9465732" y="1586440"/>
            <a:ext cx="2809398" cy="5542611"/>
            <a:chOff x="-214592" y="1560717"/>
            <a:chExt cx="2809398" cy="5542611"/>
          </a:xfrm>
        </p:grpSpPr>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tretch>
              <a:fillRect/>
            </a:stretch>
          </p:blipFill>
          <p:spPr>
            <a:xfrm flipH="1">
              <a:off x="-214592" y="3555148"/>
              <a:ext cx="2523963" cy="3548180"/>
            </a:xfrm>
            <a:prstGeom prst="rect">
              <a:avLst/>
            </a:prstGeom>
          </p:spPr>
        </p:pic>
        <p:sp>
          <p:nvSpPr>
            <p:cNvPr id="17" name="Rounded Rectangular Callout 16"/>
            <p:cNvSpPr/>
            <p:nvPr/>
          </p:nvSpPr>
          <p:spPr>
            <a:xfrm>
              <a:off x="68136" y="1560717"/>
              <a:ext cx="2526670" cy="1696833"/>
            </a:xfrm>
            <a:prstGeom prst="wedgeRoundRectCallout">
              <a:avLst>
                <a:gd name="adj1" fmla="val -12432"/>
                <a:gd name="adj2" fmla="val 67829"/>
                <a:gd name="adj3" fmla="val 16667"/>
              </a:avLst>
            </a:prstGeom>
            <a:solidFill>
              <a:srgbClr val="C1E5F5"/>
            </a:solidFill>
            <a:ln>
              <a:solidFill>
                <a:srgbClr val="FCE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68135" y="1718581"/>
              <a:ext cx="2516945" cy="1386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rPr>
                <a:t>Một nhóm 8 bạn: 4 bạn gõ tiết tấu 1; 4 bạn gõ tiết tấu 2; các bạn còn lại hát bài </a:t>
              </a:r>
              <a:r>
                <a:rPr lang="en-US" sz="2000" i="1" smtClean="0">
                  <a:solidFill>
                    <a:schemeClr val="tx1"/>
                  </a:solidFill>
                  <a:latin typeface="Tahoma" panose="020B0604030504040204" pitchFamily="34" charset="0"/>
                  <a:ea typeface="Tahoma" panose="020B0604030504040204" pitchFamily="34" charset="0"/>
                  <a:cs typeface="Tahoma" panose="020B0604030504040204" pitchFamily="34" charset="0"/>
                </a:rPr>
                <a:t>Tết là Tết </a:t>
              </a:r>
              <a:r>
                <a: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rPr>
                <a:t>nhé!</a:t>
              </a:r>
            </a:p>
          </p:txBody>
        </p:sp>
      </p:grpSp>
      <p:pic>
        <p:nvPicPr>
          <p:cNvPr id="23" name="Picture 22"/>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88" y="2045683"/>
            <a:ext cx="9177165" cy="3044007"/>
          </a:xfrm>
          <a:prstGeom prst="rect">
            <a:avLst/>
          </a:prstGeom>
        </p:spPr>
      </p:pic>
      <p:grpSp>
        <p:nvGrpSpPr>
          <p:cNvPr id="27" name="Group 26"/>
          <p:cNvGrpSpPr/>
          <p:nvPr/>
        </p:nvGrpSpPr>
        <p:grpSpPr>
          <a:xfrm>
            <a:off x="5252577" y="5258031"/>
            <a:ext cx="3803742" cy="764976"/>
            <a:chOff x="2751828" y="4411865"/>
            <a:chExt cx="3803742" cy="764976"/>
          </a:xfrm>
        </p:grpSpPr>
        <p:pic>
          <p:nvPicPr>
            <p:cNvPr id="28" name="Picture 27"/>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3698" y="4411865"/>
              <a:ext cx="3561872" cy="638618"/>
            </a:xfrm>
            <a:prstGeom prst="rect">
              <a:avLst/>
            </a:prstGeom>
          </p:spPr>
        </p:pic>
        <p:sp>
          <p:nvSpPr>
            <p:cNvPr id="29" name="Rectangle 28"/>
            <p:cNvSpPr/>
            <p:nvPr/>
          </p:nvSpPr>
          <p:spPr>
            <a:xfrm>
              <a:off x="2751828" y="4726202"/>
              <a:ext cx="3515644" cy="45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b="1" smtClean="0">
                  <a:solidFill>
                    <a:srgbClr val="1A2BB2"/>
                  </a:solidFill>
                  <a:latin typeface="Tahoma" panose="020B0604030504040204" pitchFamily="34" charset="0"/>
                  <a:ea typeface="Tahoma" panose="020B0604030504040204" pitchFamily="34" charset="0"/>
                  <a:cs typeface="Tahoma" panose="020B0604030504040204" pitchFamily="34" charset="0"/>
                </a:rPr>
                <a:t>Kết hợp cùng nhạc đệm</a:t>
              </a:r>
            </a:p>
          </p:txBody>
        </p:sp>
      </p:grpSp>
    </p:spTree>
    <p:extLst>
      <p:ext uri="{BB962C8B-B14F-4D97-AF65-F5344CB8AC3E}">
        <p14:creationId xmlns:p14="http://schemas.microsoft.com/office/powerpoint/2010/main" val="1849447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7" name="TIENG LAT TRANG SACH.wav"/>
          </p:stSnd>
        </p:sndAc>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749183" y="487445"/>
            <a:ext cx="6522961" cy="1918795"/>
          </a:xfrm>
          <a:prstGeom prst="rect">
            <a:avLst/>
          </a:prstGeom>
          <a:noFill/>
        </p:spPr>
        <p:txBody>
          <a:bodyPr wrap="square" rtlCol="0">
            <a:spAutoFit/>
          </a:bodyPr>
          <a:lstStyle/>
          <a:p>
            <a:pPr algn="ctr">
              <a:lnSpc>
                <a:spcPts val="7000"/>
              </a:lnSpc>
            </a:pPr>
            <a:r>
              <a:rPr lang="en-US" sz="8000" b="1" smtClean="0">
                <a:solidFill>
                  <a:srgbClr val="FF0000"/>
                </a:solidFill>
                <a:latin typeface="UTM Beautiful Caps" panose="02040603050506020204" pitchFamily="18" charset="0"/>
              </a:rPr>
              <a:t>Khởi </a:t>
            </a:r>
          </a:p>
          <a:p>
            <a:pPr algn="ctr">
              <a:lnSpc>
                <a:spcPts val="7000"/>
              </a:lnSpc>
            </a:pPr>
            <a:r>
              <a:rPr lang="en-US" sz="8000" b="1" smtClean="0">
                <a:solidFill>
                  <a:srgbClr val="FF0000"/>
                </a:solidFill>
                <a:latin typeface="UTM Beautiful Caps" panose="02040603050506020204" pitchFamily="18" charset="0"/>
              </a:rPr>
              <a:t>   động</a:t>
            </a:r>
            <a:endParaRPr lang="en-US" sz="8000" b="1">
              <a:solidFill>
                <a:srgbClr val="FF0000"/>
              </a:solidFill>
              <a:latin typeface="UTM Beautiful Caps" panose="02040603050506020204" pitchFamily="18" charset="0"/>
            </a:endParaRPr>
          </a:p>
        </p:txBody>
      </p:sp>
      <p:sp>
        <p:nvSpPr>
          <p:cNvPr id="3" name="5-Point Star 2"/>
          <p:cNvSpPr/>
          <p:nvPr/>
        </p:nvSpPr>
        <p:spPr>
          <a:xfrm>
            <a:off x="2659603" y="352587"/>
            <a:ext cx="225789" cy="269716"/>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4" name="5-Point Star 3"/>
          <p:cNvSpPr/>
          <p:nvPr/>
        </p:nvSpPr>
        <p:spPr>
          <a:xfrm>
            <a:off x="829637" y="1446842"/>
            <a:ext cx="193796" cy="23149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sp>
        <p:nvSpPr>
          <p:cNvPr id="5" name="5-Point Star 4"/>
          <p:cNvSpPr/>
          <p:nvPr/>
        </p:nvSpPr>
        <p:spPr>
          <a:xfrm>
            <a:off x="2805196" y="1498209"/>
            <a:ext cx="193796" cy="231499"/>
          </a:xfrm>
          <a:prstGeom prst="star5">
            <a:avLst/>
          </a:prstGeom>
          <a:solidFill>
            <a:srgbClr val="FFFF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00"/>
              </a:solidFill>
            </a:endParaRPr>
          </a:p>
        </p:txBody>
      </p:sp>
      <p:pic>
        <p:nvPicPr>
          <p:cNvPr id="6" name="Picture 5"/>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94117" y="2275780"/>
            <a:ext cx="3794187" cy="3551415"/>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4773778" y="2406240"/>
            <a:ext cx="7215022" cy="2556559"/>
          </a:xfrm>
          <a:prstGeom prst="rect">
            <a:avLst/>
          </a:prstGeom>
        </p:spPr>
      </p:pic>
      <p:grpSp>
        <p:nvGrpSpPr>
          <p:cNvPr id="10" name="Group 9"/>
          <p:cNvGrpSpPr/>
          <p:nvPr/>
        </p:nvGrpSpPr>
        <p:grpSpPr>
          <a:xfrm>
            <a:off x="3494471" y="873781"/>
            <a:ext cx="8697529" cy="1015663"/>
            <a:chOff x="5354647" y="660363"/>
            <a:chExt cx="8697529" cy="1015663"/>
          </a:xfrm>
        </p:grpSpPr>
        <p:sp>
          <p:nvSpPr>
            <p:cNvPr id="8" name="TextBox 7"/>
            <p:cNvSpPr txBox="1"/>
            <p:nvPr/>
          </p:nvSpPr>
          <p:spPr>
            <a:xfrm>
              <a:off x="5354647" y="660363"/>
              <a:ext cx="8697529" cy="1015663"/>
            </a:xfrm>
            <a:prstGeom prst="rect">
              <a:avLst/>
            </a:prstGeom>
            <a:noFill/>
          </p:spPr>
          <p:txBody>
            <a:bodyPr wrap="square" rtlCol="0">
              <a:spAutoFit/>
            </a:bodyPr>
            <a:lstStyle/>
            <a:p>
              <a:r>
                <a:rPr lang="en-US" sz="6000" smtClean="0">
                  <a:solidFill>
                    <a:srgbClr val="00B050"/>
                  </a:solidFill>
                  <a:latin typeface="MusiQwik" panose="02000000000000000000" pitchFamily="2" charset="0"/>
                </a:rPr>
                <a:t>&amp;=============================================</a:t>
              </a:r>
              <a:endParaRPr lang="en-US" sz="6000">
                <a:solidFill>
                  <a:srgbClr val="00B050"/>
                </a:solidFill>
                <a:latin typeface="MusiQwik" panose="02000000000000000000" pitchFamily="2" charset="0"/>
              </a:endParaRPr>
            </a:p>
          </p:txBody>
        </p:sp>
        <p:sp>
          <p:nvSpPr>
            <p:cNvPr id="9" name="TextBox 8"/>
            <p:cNvSpPr txBox="1"/>
            <p:nvPr/>
          </p:nvSpPr>
          <p:spPr>
            <a:xfrm>
              <a:off x="5748480" y="713532"/>
              <a:ext cx="8289182" cy="584775"/>
            </a:xfrm>
            <a:prstGeom prst="rect">
              <a:avLst/>
            </a:prstGeom>
            <a:noFill/>
          </p:spPr>
          <p:txBody>
            <a:bodyPr wrap="square" rtlCol="0">
              <a:spAutoFit/>
            </a:bodyPr>
            <a:lstStyle/>
            <a:p>
              <a:r>
                <a:rPr lang="en-US" sz="3200" b="1" smtClean="0">
                  <a:ln w="6600">
                    <a:solidFill>
                      <a:srgbClr val="FF0000"/>
                    </a:solidFill>
                    <a:prstDash val="solid"/>
                  </a:ln>
                  <a:solidFill>
                    <a:srgbClr val="FFFF00"/>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Vỗ tay theo nhóm và kết hợp các nhóm</a:t>
              </a:r>
              <a:endParaRPr lang="en-US" sz="3200" b="1">
                <a:ln w="6600">
                  <a:solidFill>
                    <a:srgbClr val="FF0000"/>
                  </a:solidFill>
                  <a:prstDash val="solid"/>
                </a:ln>
                <a:solidFill>
                  <a:srgbClr val="FFFF00"/>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11" name="Oval 10"/>
          <p:cNvSpPr/>
          <p:nvPr/>
        </p:nvSpPr>
        <p:spPr>
          <a:xfrm>
            <a:off x="4370438" y="2518335"/>
            <a:ext cx="403339" cy="394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ahoma" panose="020B0604030504040204" pitchFamily="34" charset="0"/>
                <a:ea typeface="Tahoma" panose="020B0604030504040204" pitchFamily="34" charset="0"/>
                <a:cs typeface="Tahoma" panose="020B0604030504040204" pitchFamily="34" charset="0"/>
              </a:rPr>
              <a:t>1</a:t>
            </a: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4370437" y="3458118"/>
            <a:ext cx="403339" cy="394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ahoma" panose="020B0604030504040204" pitchFamily="34" charset="0"/>
                <a:ea typeface="Tahoma" panose="020B0604030504040204" pitchFamily="34" charset="0"/>
                <a:cs typeface="Tahoma" panose="020B0604030504040204" pitchFamily="34" charset="0"/>
              </a:rPr>
              <a:t>2</a:t>
            </a:r>
            <a:endParaRPr lang="en-US" b="1">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4370436" y="4381752"/>
            <a:ext cx="403339" cy="39470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smtClean="0">
                <a:latin typeface="Tahoma" panose="020B0604030504040204" pitchFamily="34" charset="0"/>
                <a:ea typeface="Tahoma" panose="020B0604030504040204" pitchFamily="34" charset="0"/>
                <a:cs typeface="Tahoma" panose="020B0604030504040204" pitchFamily="34" charset="0"/>
              </a:rPr>
              <a:t>3</a:t>
            </a:r>
            <a:endParaRPr lang="en-US" b="1">
              <a:latin typeface="Tahoma" panose="020B0604030504040204" pitchFamily="34" charset="0"/>
              <a:ea typeface="Tahoma" panose="020B0604030504040204" pitchFamily="34" charset="0"/>
              <a:cs typeface="Tahoma" panose="020B0604030504040204" pitchFamily="34" charset="0"/>
            </a:endParaRPr>
          </a:p>
        </p:txBody>
      </p:sp>
      <p:pic>
        <p:nvPicPr>
          <p:cNvPr id="20" name="Picture 1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99093" y="5116448"/>
            <a:ext cx="3623577" cy="726294"/>
          </a:xfrm>
          <a:prstGeom prst="rect">
            <a:avLst/>
          </a:prstGeom>
        </p:spPr>
      </p:pic>
      <p:sp>
        <p:nvSpPr>
          <p:cNvPr id="21" name="Rectangle 20"/>
          <p:cNvSpPr/>
          <p:nvPr/>
        </p:nvSpPr>
        <p:spPr>
          <a:xfrm>
            <a:off x="8032895" y="5349503"/>
            <a:ext cx="3272864" cy="67918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smtClean="0">
                <a:solidFill>
                  <a:schemeClr val="tx1"/>
                </a:solidFill>
                <a:latin typeface="Tahoma" panose="020B0604030504040204" pitchFamily="34" charset="0"/>
                <a:ea typeface="Tahoma" panose="020B0604030504040204" pitchFamily="34" charset="0"/>
                <a:cs typeface="Tahoma" panose="020B0604030504040204" pitchFamily="34" charset="0"/>
              </a:rPr>
              <a:t>- Cả ba nhóm kết hợp</a:t>
            </a:r>
            <a:endParaRPr lang="en-US" sz="240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592397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mph" presetSubtype="0" repeatCount="indefinite" fill="hold" grpId="0" nodeType="withEffect">
                                  <p:stCondLst>
                                    <p:cond delay="0"/>
                                  </p:stCondLst>
                                  <p:childTnLst>
                                    <p:animClr clrSpc="hsl" dir="cw">
                                      <p:cBhvr override="childStyle">
                                        <p:cTn id="6" dur="500" fill="hold"/>
                                        <p:tgtEl>
                                          <p:spTgt spid="3"/>
                                        </p:tgtEl>
                                        <p:attrNameLst>
                                          <p:attrName>style.color</p:attrName>
                                        </p:attrNameLst>
                                      </p:cBhvr>
                                      <p:by>
                                        <p:hsl h="-7200000" s="0" l="0"/>
                                      </p:by>
                                    </p:animClr>
                                    <p:animClr clrSpc="hsl" dir="cw">
                                      <p:cBhvr>
                                        <p:cTn id="7" dur="500" fill="hold"/>
                                        <p:tgtEl>
                                          <p:spTgt spid="3"/>
                                        </p:tgtEl>
                                        <p:attrNameLst>
                                          <p:attrName>fillcolor</p:attrName>
                                        </p:attrNameLst>
                                      </p:cBhvr>
                                      <p:by>
                                        <p:hsl h="-7200000" s="0" l="0"/>
                                      </p:by>
                                    </p:animClr>
                                    <p:animClr clrSpc="hsl" dir="cw">
                                      <p:cBhvr>
                                        <p:cTn id="8" dur="500" fill="hold"/>
                                        <p:tgtEl>
                                          <p:spTgt spid="3"/>
                                        </p:tgtEl>
                                        <p:attrNameLst>
                                          <p:attrName>stroke.color</p:attrName>
                                        </p:attrNameLst>
                                      </p:cBhvr>
                                      <p:by>
                                        <p:hsl h="-7200000" s="0" l="0"/>
                                      </p:by>
                                    </p:animClr>
                                    <p:set>
                                      <p:cBhvr>
                                        <p:cTn id="9" dur="500" fill="hold"/>
                                        <p:tgtEl>
                                          <p:spTgt spid="3"/>
                                        </p:tgtEl>
                                        <p:attrNameLst>
                                          <p:attrName>fill.type</p:attrName>
                                        </p:attrNameLst>
                                      </p:cBhvr>
                                      <p:to>
                                        <p:strVal val="solid"/>
                                      </p:to>
                                    </p:set>
                                  </p:childTnLst>
                                </p:cTn>
                              </p:par>
                              <p:par>
                                <p:cTn id="10" presetID="22" presetClass="emph" presetSubtype="0" repeatCount="indefinite" fill="hold" grpId="0" nodeType="withEffect">
                                  <p:stCondLst>
                                    <p:cond delay="500"/>
                                  </p:stCondLst>
                                  <p:childTnLst>
                                    <p:animClr clrSpc="hsl" dir="cw">
                                      <p:cBhvr override="childStyle">
                                        <p:cTn id="11" dur="500" fill="hold"/>
                                        <p:tgtEl>
                                          <p:spTgt spid="4"/>
                                        </p:tgtEl>
                                        <p:attrNameLst>
                                          <p:attrName>style.color</p:attrName>
                                        </p:attrNameLst>
                                      </p:cBhvr>
                                      <p:by>
                                        <p:hsl h="-7200000" s="0" l="0"/>
                                      </p:by>
                                    </p:animClr>
                                    <p:animClr clrSpc="hsl" dir="cw">
                                      <p:cBhvr>
                                        <p:cTn id="12" dur="500" fill="hold"/>
                                        <p:tgtEl>
                                          <p:spTgt spid="4"/>
                                        </p:tgtEl>
                                        <p:attrNameLst>
                                          <p:attrName>fillcolor</p:attrName>
                                        </p:attrNameLst>
                                      </p:cBhvr>
                                      <p:by>
                                        <p:hsl h="-7200000" s="0" l="0"/>
                                      </p:by>
                                    </p:animClr>
                                    <p:animClr clrSpc="hsl" dir="cw">
                                      <p:cBhvr>
                                        <p:cTn id="13" dur="500" fill="hold"/>
                                        <p:tgtEl>
                                          <p:spTgt spid="4"/>
                                        </p:tgtEl>
                                        <p:attrNameLst>
                                          <p:attrName>stroke.color</p:attrName>
                                        </p:attrNameLst>
                                      </p:cBhvr>
                                      <p:by>
                                        <p:hsl h="-7200000" s="0" l="0"/>
                                      </p:by>
                                    </p:animClr>
                                    <p:set>
                                      <p:cBhvr>
                                        <p:cTn id="14" dur="500" fill="hold"/>
                                        <p:tgtEl>
                                          <p:spTgt spid="4"/>
                                        </p:tgtEl>
                                        <p:attrNameLst>
                                          <p:attrName>fill.type</p:attrName>
                                        </p:attrNameLst>
                                      </p:cBhvr>
                                      <p:to>
                                        <p:strVal val="solid"/>
                                      </p:to>
                                    </p:set>
                                  </p:childTnLst>
                                </p:cTn>
                              </p:par>
                              <p:par>
                                <p:cTn id="15" presetID="22" presetClass="emph" presetSubtype="0" repeatCount="indefinite" fill="hold" grpId="0" nodeType="withEffect">
                                  <p:stCondLst>
                                    <p:cond delay="0"/>
                                  </p:stCondLst>
                                  <p:childTnLst>
                                    <p:animClr clrSpc="hsl" dir="cw">
                                      <p:cBhvr override="childStyle">
                                        <p:cTn id="16" dur="500" fill="hold"/>
                                        <p:tgtEl>
                                          <p:spTgt spid="5"/>
                                        </p:tgtEl>
                                        <p:attrNameLst>
                                          <p:attrName>style.color</p:attrName>
                                        </p:attrNameLst>
                                      </p:cBhvr>
                                      <p:by>
                                        <p:hsl h="-7200000" s="0" l="0"/>
                                      </p:by>
                                    </p:animClr>
                                    <p:animClr clrSpc="hsl" dir="cw">
                                      <p:cBhvr>
                                        <p:cTn id="17" dur="500" fill="hold"/>
                                        <p:tgtEl>
                                          <p:spTgt spid="5"/>
                                        </p:tgtEl>
                                        <p:attrNameLst>
                                          <p:attrName>fillcolor</p:attrName>
                                        </p:attrNameLst>
                                      </p:cBhvr>
                                      <p:by>
                                        <p:hsl h="-7200000" s="0" l="0"/>
                                      </p:by>
                                    </p:animClr>
                                    <p:animClr clrSpc="hsl" dir="cw">
                                      <p:cBhvr>
                                        <p:cTn id="18" dur="500" fill="hold"/>
                                        <p:tgtEl>
                                          <p:spTgt spid="5"/>
                                        </p:tgtEl>
                                        <p:attrNameLst>
                                          <p:attrName>stroke.color</p:attrName>
                                        </p:attrNameLst>
                                      </p:cBhvr>
                                      <p:by>
                                        <p:hsl h="-7200000" s="0" l="0"/>
                                      </p:by>
                                    </p:animClr>
                                    <p:set>
                                      <p:cBhvr>
                                        <p:cTn id="19" dur="500" fill="hold"/>
                                        <p:tgtEl>
                                          <p:spTgt spid="5"/>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62066"/>
            <a:ext cx="11831789" cy="1851087"/>
            <a:chOff x="0" y="62066"/>
            <a:chExt cx="11831789" cy="1851087"/>
          </a:xfrm>
        </p:grpSpPr>
        <p:grpSp>
          <p:nvGrpSpPr>
            <p:cNvPr id="3" name="Group 2"/>
            <p:cNvGrpSpPr/>
            <p:nvPr/>
          </p:nvGrpSpPr>
          <p:grpSpPr>
            <a:xfrm>
              <a:off x="5077020" y="62066"/>
              <a:ext cx="6754769" cy="1851087"/>
              <a:chOff x="0" y="0"/>
              <a:chExt cx="6754769" cy="1851087"/>
            </a:xfrm>
          </p:grpSpPr>
          <p:grpSp>
            <p:nvGrpSpPr>
              <p:cNvPr id="7" name="Group 6"/>
              <p:cNvGrpSpPr/>
              <p:nvPr/>
            </p:nvGrpSpPr>
            <p:grpSpPr>
              <a:xfrm>
                <a:off x="595947" y="381841"/>
                <a:ext cx="6158822" cy="1050947"/>
                <a:chOff x="5700842" y="414996"/>
                <a:chExt cx="6158822" cy="1050947"/>
              </a:xfrm>
            </p:grpSpPr>
            <p:sp>
              <p:nvSpPr>
                <p:cNvPr id="9" name="Rounded Rectangle 8"/>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6643688" y="547526"/>
                  <a:ext cx="5069340"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948245" y="695849"/>
                  <a:ext cx="4739967" cy="438582"/>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Gõ đệm cho bài hát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Tết là Tết</a:t>
                  </a:r>
                  <a:endParaRPr lang="en-US" sz="2400" b="1">
                    <a:latin typeface="Tahoma" panose="020B0604030504040204" pitchFamily="34" charset="0"/>
                    <a:ea typeface="Tahoma" panose="020B0604030504040204" pitchFamily="34" charset="0"/>
                    <a:cs typeface="Tahoma" panose="020B0604030504040204" pitchFamily="34" charset="0"/>
                  </a:endParaRPr>
                </a:p>
              </p:txBody>
            </p:sp>
          </p:grpSp>
          <p:pic>
            <p:nvPicPr>
              <p:cNvPr id="8" name="Picture 7"/>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0" y="0"/>
                <a:ext cx="1838364" cy="1851087"/>
              </a:xfrm>
              <a:prstGeom prst="rect">
                <a:avLst/>
              </a:prstGeom>
              <a:effectLst>
                <a:outerShdw blurRad="50800" dist="38100" dir="2700000" algn="tl" rotWithShape="0">
                  <a:prstClr val="black">
                    <a:alpha val="40000"/>
                  </a:prstClr>
                </a:outerShdw>
              </a:effectLst>
            </p:spPr>
          </p:pic>
        </p:grpSp>
        <p:grpSp>
          <p:nvGrpSpPr>
            <p:cNvPr id="4" name="Group 3"/>
            <p:cNvGrpSpPr/>
            <p:nvPr/>
          </p:nvGrpSpPr>
          <p:grpSpPr>
            <a:xfrm>
              <a:off x="0" y="228108"/>
              <a:ext cx="5077020" cy="1519005"/>
              <a:chOff x="2566385" y="3714150"/>
              <a:chExt cx="5077020" cy="1519005"/>
            </a:xfrm>
          </p:grpSpPr>
          <p:sp>
            <p:nvSpPr>
              <p:cNvPr id="5" name="TextBox 4"/>
              <p:cNvSpPr txBox="1"/>
              <p:nvPr/>
            </p:nvSpPr>
            <p:spPr>
              <a:xfrm>
                <a:off x="2566385" y="3714150"/>
                <a:ext cx="5077020"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6" name="TextBox 5"/>
              <p:cNvSpPr txBox="1"/>
              <p:nvPr/>
            </p:nvSpPr>
            <p:spPr>
              <a:xfrm>
                <a:off x="2985983" y="4049426"/>
                <a:ext cx="4557405" cy="731887"/>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Vận dụng – Trải nghiệm</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grpSp>
        <p:nvGrpSpPr>
          <p:cNvPr id="12" name="Group 11"/>
          <p:cNvGrpSpPr/>
          <p:nvPr/>
        </p:nvGrpSpPr>
        <p:grpSpPr>
          <a:xfrm flipH="1">
            <a:off x="9590464" y="1702739"/>
            <a:ext cx="2684666" cy="5426312"/>
            <a:chOff x="-214592" y="1677016"/>
            <a:chExt cx="2684666" cy="5426312"/>
          </a:xfrm>
        </p:grpSpPr>
        <p:pic>
          <p:nvPicPr>
            <p:cNvPr id="13" name="Picture 12"/>
            <p:cNvPicPr>
              <a:picLocks noChangeAspect="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tretch>
              <a:fillRect/>
            </a:stretch>
          </p:blipFill>
          <p:spPr>
            <a:xfrm flipH="1">
              <a:off x="-214592" y="3555148"/>
              <a:ext cx="2523963" cy="3548180"/>
            </a:xfrm>
            <a:prstGeom prst="rect">
              <a:avLst/>
            </a:prstGeom>
          </p:spPr>
        </p:pic>
        <p:sp>
          <p:nvSpPr>
            <p:cNvPr id="14" name="Rounded Rectangular Callout 13"/>
            <p:cNvSpPr/>
            <p:nvPr/>
          </p:nvSpPr>
          <p:spPr>
            <a:xfrm>
              <a:off x="151268" y="1677016"/>
              <a:ext cx="2241235" cy="1538969"/>
            </a:xfrm>
            <a:prstGeom prst="wedgeRoundRectCallout">
              <a:avLst>
                <a:gd name="adj1" fmla="val -12432"/>
                <a:gd name="adj2" fmla="val 67829"/>
                <a:gd name="adj3" fmla="val 16667"/>
              </a:avLst>
            </a:prstGeom>
            <a:solidFill>
              <a:srgbClr val="C1E5F5"/>
            </a:solidFill>
            <a:ln>
              <a:solidFill>
                <a:srgbClr val="FCEC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68136" y="1718581"/>
              <a:ext cx="2401938" cy="138645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tx1"/>
                  </a:solidFill>
                  <a:latin typeface="Tahoma" panose="020B0604030504040204" pitchFamily="34" charset="0"/>
                  <a:ea typeface="Tahoma" panose="020B0604030504040204" pitchFamily="34" charset="0"/>
                  <a:cs typeface="Tahoma" panose="020B0604030504040204" pitchFamily="34" charset="0"/>
                </a:rPr>
                <a:t>Từng nhóm thực hiện sau đó các nhóm nhận xét lẫn nhau nhé các bạn!</a:t>
              </a:r>
            </a:p>
          </p:txBody>
        </p:sp>
      </p:grpSp>
      <p:pic>
        <p:nvPicPr>
          <p:cNvPr id="16" name="Picture 15"/>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88" y="2045683"/>
            <a:ext cx="9177165" cy="3044007"/>
          </a:xfrm>
          <a:prstGeom prst="rect">
            <a:avLst/>
          </a:prstGeom>
        </p:spPr>
      </p:pic>
      <p:grpSp>
        <p:nvGrpSpPr>
          <p:cNvPr id="19" name="Group 18"/>
          <p:cNvGrpSpPr/>
          <p:nvPr/>
        </p:nvGrpSpPr>
        <p:grpSpPr>
          <a:xfrm>
            <a:off x="5252577" y="5258031"/>
            <a:ext cx="3803742" cy="764976"/>
            <a:chOff x="2751828" y="4411865"/>
            <a:chExt cx="3803742" cy="764976"/>
          </a:xfrm>
        </p:grpSpPr>
        <p:pic>
          <p:nvPicPr>
            <p:cNvPr id="20" name="Picture 1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993698" y="4411865"/>
              <a:ext cx="3561872" cy="638618"/>
            </a:xfrm>
            <a:prstGeom prst="rect">
              <a:avLst/>
            </a:prstGeom>
          </p:spPr>
        </p:pic>
        <p:sp>
          <p:nvSpPr>
            <p:cNvPr id="21" name="Rectangle 20"/>
            <p:cNvSpPr/>
            <p:nvPr/>
          </p:nvSpPr>
          <p:spPr>
            <a:xfrm>
              <a:off x="2751828" y="4726202"/>
              <a:ext cx="3515644" cy="45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b="1" smtClean="0">
                  <a:solidFill>
                    <a:srgbClr val="1A2BB2"/>
                  </a:solidFill>
                  <a:latin typeface="Tahoma" panose="020B0604030504040204" pitchFamily="34" charset="0"/>
                  <a:ea typeface="Tahoma" panose="020B0604030504040204" pitchFamily="34" charset="0"/>
                  <a:cs typeface="Tahoma" panose="020B0604030504040204" pitchFamily="34" charset="0"/>
                </a:rPr>
                <a:t>Kết hợp cùng nhạc đệm</a:t>
              </a:r>
            </a:p>
          </p:txBody>
        </p:sp>
      </p:grpSp>
    </p:spTree>
    <p:extLst>
      <p:ext uri="{BB962C8B-B14F-4D97-AF65-F5344CB8AC3E}">
        <p14:creationId xmlns:p14="http://schemas.microsoft.com/office/powerpoint/2010/main" val="39244424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2" name="TIENG LAT TRANG SACH.wav"/>
          </p:stSnd>
        </p:sndAc>
      </p:transition>
    </mc:Choice>
    <mc:Fallback xmlns="">
      <p:transition spd="slow">
        <p:fade/>
        <p:sndAc>
          <p:stSnd>
            <p:snd r:embed="rId16" name="TIENG LAT TRANG SACH.wav"/>
          </p:stSnd>
        </p:sndAc>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93000"/>
            <a:lum/>
          </a:blip>
          <a:srcRec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0670" y="405622"/>
            <a:ext cx="3790950" cy="188595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74454" y="405622"/>
            <a:ext cx="3790950" cy="1885950"/>
          </a:xfrm>
          <a:prstGeom prst="rect">
            <a:avLst/>
          </a:prstGeom>
        </p:spPr>
      </p:pic>
      <p:grpSp>
        <p:nvGrpSpPr>
          <p:cNvPr id="4" name="Group 3"/>
          <p:cNvGrpSpPr/>
          <p:nvPr/>
        </p:nvGrpSpPr>
        <p:grpSpPr>
          <a:xfrm>
            <a:off x="2303794" y="637905"/>
            <a:ext cx="7720291" cy="5868386"/>
            <a:chOff x="2725496" y="694701"/>
            <a:chExt cx="7720291" cy="5868386"/>
          </a:xfrm>
        </p:grpSpPr>
        <p:sp>
          <p:nvSpPr>
            <p:cNvPr id="5" name="Rectangle 4"/>
            <p:cNvSpPr/>
            <p:nvPr/>
          </p:nvSpPr>
          <p:spPr>
            <a:xfrm>
              <a:off x="2725496" y="694701"/>
              <a:ext cx="7720291" cy="58683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ArchUp">
                <a:avLst>
                  <a:gd name="adj" fmla="val 10800000"/>
                </a:avLst>
              </a:prstTxWarp>
              <a:noAutofit/>
            </a:bodyPr>
            <a:lstStyle/>
            <a:p>
              <a:pPr algn="ctr"/>
              <a:r>
                <a:rPr lang="en-US" sz="4400" b="1" smtClean="0">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rPr>
                <a:t>CẢM ƠN VÀ HẸN GẶP LẠI CÁC EM</a:t>
              </a:r>
              <a:endParaRPr lang="en-US" sz="4400" b="1">
                <a:ln>
                  <a:solidFill>
                    <a:srgbClr val="FF0000"/>
                  </a:solidFill>
                </a:ln>
                <a:solidFill>
                  <a:srgbClr val="FFFF00"/>
                </a:solidFill>
                <a:effectLst>
                  <a:glow rad="139700">
                    <a:schemeClr val="accent4">
                      <a:satMod val="175000"/>
                      <a:alpha val="40000"/>
                    </a:schemeClr>
                  </a:glow>
                  <a:outerShdw blurRad="38100" dist="38100" dir="2700000" algn="tl">
                    <a:srgbClr val="000000">
                      <a:alpha val="43137"/>
                    </a:srgbClr>
                  </a:outerShdw>
                  <a:reflection blurRad="6350" stA="55000" endA="300" endPos="45500" dir="5400000" sy="-100000" algn="bl" rotWithShape="0"/>
                </a:effectLst>
                <a:latin typeface="Tahoma" panose="020B0604030504040204" pitchFamily="34" charset="0"/>
                <a:ea typeface="Tahoma" panose="020B0604030504040204" pitchFamily="34" charset="0"/>
                <a:cs typeface="Tahoma" panose="020B0604030504040204" pitchFamily="34" charset="0"/>
              </a:endParaRPr>
            </a:p>
          </p:txBody>
        </p:sp>
        <p:sp>
          <p:nvSpPr>
            <p:cNvPr id="6" name="Rectangle 5"/>
            <p:cNvSpPr/>
            <p:nvPr/>
          </p:nvSpPr>
          <p:spPr>
            <a:xfrm>
              <a:off x="2819017" y="2650577"/>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127000">
                    <a:solidFill>
                      <a:srgbClr val="0096E2"/>
                    </a:solidFill>
                    <a:prstDash val="solid"/>
                  </a:ln>
                  <a:solidFill>
                    <a:srgbClr val="0096E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127000">
                    <a:solidFill>
                      <a:srgbClr val="0096E2"/>
                    </a:solidFill>
                    <a:prstDash val="solid"/>
                  </a:ln>
                  <a:solidFill>
                    <a:srgbClr val="0096E2"/>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 Chăm ngoan – Học tốt</a:t>
              </a:r>
            </a:p>
          </p:txBody>
        </p:sp>
        <p:sp>
          <p:nvSpPr>
            <p:cNvPr id="7" name="Rectangle 6"/>
            <p:cNvSpPr/>
            <p:nvPr/>
          </p:nvSpPr>
          <p:spPr>
            <a:xfrm>
              <a:off x="2828131" y="2654062"/>
              <a:ext cx="7561384" cy="9284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smtClean="0">
                  <a:ln w="6600">
                    <a:solidFill>
                      <a:schemeClr val="bg1"/>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Chúc các em</a:t>
              </a:r>
            </a:p>
            <a:p>
              <a:pPr algn="ctr"/>
              <a:r>
                <a:rPr lang="en-US" sz="3200" b="1" smtClean="0">
                  <a:ln w="6600">
                    <a:solidFill>
                      <a:schemeClr val="bg1"/>
                    </a:solidFill>
                    <a:prstDash val="solid"/>
                  </a:ln>
                  <a:solidFill>
                    <a:schemeClr val="bg1"/>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Vui tươi – Chăm ngoan – Học tốt</a:t>
              </a:r>
            </a:p>
          </p:txBody>
        </p:sp>
      </p:grpSp>
      <p:pic>
        <p:nvPicPr>
          <p:cNvPr id="8" name="Picture 24" descr="mus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0" y="5650976"/>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25" descr="music"/>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11207449" y="5650975"/>
            <a:ext cx="990600" cy="1138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502130" y="2633952"/>
            <a:ext cx="1066800" cy="1000125"/>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62342" y="218430"/>
            <a:ext cx="952500" cy="1143000"/>
          </a:xfrm>
          <a:prstGeom prst="rect">
            <a:avLst/>
          </a:prstGeom>
        </p:spPr>
      </p:pic>
      <p:pic>
        <p:nvPicPr>
          <p:cNvPr id="12" name="Picture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35530" y="962806"/>
            <a:ext cx="952500" cy="1143000"/>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71232" y="150231"/>
            <a:ext cx="952500" cy="1143000"/>
          </a:xfrm>
          <a:prstGeom prst="rect">
            <a:avLst/>
          </a:prstGeom>
        </p:spPr>
      </p:pic>
      <p:pic>
        <p:nvPicPr>
          <p:cNvPr id="14" name="Picture 1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5326" y="1532880"/>
            <a:ext cx="952500" cy="1143000"/>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01117" y="4162223"/>
            <a:ext cx="2914650" cy="2857500"/>
          </a:xfrm>
          <a:prstGeom prst="rect">
            <a:avLst/>
          </a:prstGeom>
        </p:spPr>
      </p:pic>
    </p:spTree>
    <p:extLst>
      <p:ext uri="{BB962C8B-B14F-4D97-AF65-F5344CB8AC3E}">
        <p14:creationId xmlns:p14="http://schemas.microsoft.com/office/powerpoint/2010/main" val="3308716291"/>
      </p:ext>
    </p:extLst>
  </p:cSld>
  <p:clrMapOvr>
    <a:masterClrMapping/>
  </p:clrMapOvr>
  <mc:AlternateContent xmlns:mc="http://schemas.openxmlformats.org/markup-compatibility/2006" xmlns:p14="http://schemas.microsoft.com/office/powerpoint/2010/main">
    <mc:Choice Requires="p14">
      <p:transition spd="slow" p14:dur="1400">
        <p14:doors dir="vert"/>
        <p:sndAc>
          <p:stSnd>
            <p:snd r:embed="rId2" name="nhac ket thuc bai hoc.wav"/>
          </p:stSnd>
        </p:sndAc>
      </p:transition>
    </mc:Choice>
    <mc:Fallback xmlns="">
      <p:transition spd="slow">
        <p:fade/>
        <p:sndAc>
          <p:stSnd>
            <p:snd r:embed="rId9" name="nhac ket thuc bai hoc.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repeatCount="4000" fill="hold" nodeType="withEffect">
                                  <p:stCondLst>
                                    <p:cond delay="0"/>
                                  </p:stCondLst>
                                  <p:childTnLst>
                                    <p:animEffect transition="out" filter="fade">
                                      <p:cBhvr>
                                        <p:cTn id="6" dur="1000" tmFilter="0, 0; .2, .5; .8, .5; 1, 0"/>
                                        <p:tgtEl>
                                          <p:spTgt spid="4"/>
                                        </p:tgtEl>
                                      </p:cBhvr>
                                    </p:animEffect>
                                    <p:animScale>
                                      <p:cBhvr>
                                        <p:cTn id="7" dur="500" autoRev="1" fill="hold"/>
                                        <p:tgtEl>
                                          <p:spTgt spid="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2041813" y="185257"/>
            <a:ext cx="7835705" cy="1610436"/>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a:defRPr>
                <a:solidFill>
                  <a:schemeClr val="tx1"/>
                </a:solidFill>
                <a:latin typeface=".VnArabia" panose="020B7200000000000000" pitchFamily="34" charset="0"/>
              </a:defRPr>
            </a:lvl1pPr>
            <a:lvl2pPr marL="742950" indent="-285750">
              <a:defRPr>
                <a:solidFill>
                  <a:schemeClr val="tx1"/>
                </a:solidFill>
                <a:latin typeface=".VnArabia" panose="020B7200000000000000" pitchFamily="34" charset="0"/>
              </a:defRPr>
            </a:lvl2pPr>
            <a:lvl3pPr marL="1143000" indent="-228600">
              <a:defRPr>
                <a:solidFill>
                  <a:schemeClr val="tx1"/>
                </a:solidFill>
                <a:latin typeface=".VnArabia" panose="020B7200000000000000" pitchFamily="34" charset="0"/>
              </a:defRPr>
            </a:lvl3pPr>
            <a:lvl4pPr marL="1600200" indent="-228600">
              <a:defRPr>
                <a:solidFill>
                  <a:schemeClr val="tx1"/>
                </a:solidFill>
                <a:latin typeface=".VnArabia" panose="020B7200000000000000" pitchFamily="34" charset="0"/>
              </a:defRPr>
            </a:lvl4pPr>
            <a:lvl5pPr marL="2057400" indent="-228600">
              <a:defRPr>
                <a:solidFill>
                  <a:schemeClr val="tx1"/>
                </a:solidFill>
                <a:latin typeface=".VnArabia" panose="020B7200000000000000" pitchFamily="34" charset="0"/>
              </a:defRPr>
            </a:lvl5pPr>
            <a:lvl6pPr marL="2514600" indent="-228600" eaLnBrk="0" fontAlgn="base" hangingPunct="0">
              <a:spcBef>
                <a:spcPct val="0"/>
              </a:spcBef>
              <a:spcAft>
                <a:spcPct val="0"/>
              </a:spcAft>
              <a:defRPr>
                <a:solidFill>
                  <a:schemeClr val="tx1"/>
                </a:solidFill>
                <a:latin typeface=".VnArabia" panose="020B7200000000000000" pitchFamily="34" charset="0"/>
              </a:defRPr>
            </a:lvl6pPr>
            <a:lvl7pPr marL="2971800" indent="-228600" eaLnBrk="0" fontAlgn="base" hangingPunct="0">
              <a:spcBef>
                <a:spcPct val="0"/>
              </a:spcBef>
              <a:spcAft>
                <a:spcPct val="0"/>
              </a:spcAft>
              <a:defRPr>
                <a:solidFill>
                  <a:schemeClr val="tx1"/>
                </a:solidFill>
                <a:latin typeface=".VnArabia" panose="020B7200000000000000" pitchFamily="34" charset="0"/>
              </a:defRPr>
            </a:lvl7pPr>
            <a:lvl8pPr marL="3429000" indent="-228600" eaLnBrk="0" fontAlgn="base" hangingPunct="0">
              <a:spcBef>
                <a:spcPct val="0"/>
              </a:spcBef>
              <a:spcAft>
                <a:spcPct val="0"/>
              </a:spcAft>
              <a:defRPr>
                <a:solidFill>
                  <a:schemeClr val="tx1"/>
                </a:solidFill>
                <a:latin typeface=".VnArabia" panose="020B7200000000000000" pitchFamily="34" charset="0"/>
              </a:defRPr>
            </a:lvl8pPr>
            <a:lvl9pPr marL="3886200" indent="-228600" eaLnBrk="0" fontAlgn="base" hangingPunct="0">
              <a:spcBef>
                <a:spcPct val="0"/>
              </a:spcBef>
              <a:spcAft>
                <a:spcPct val="0"/>
              </a:spcAft>
              <a:defRPr>
                <a:solidFill>
                  <a:schemeClr val="tx1"/>
                </a:solidFill>
                <a:latin typeface=".VnArabia" panose="020B7200000000000000" pitchFamily="34" charset="0"/>
              </a:defRPr>
            </a:lvl9pPr>
          </a:lstStyle>
          <a:p>
            <a:pPr algn="ctr">
              <a:lnSpc>
                <a:spcPts val="2000"/>
              </a:lnSpc>
              <a:spcBef>
                <a:spcPts val="300"/>
              </a:spcBef>
              <a:spcAft>
                <a:spcPts val="300"/>
              </a:spcAft>
              <a:defRPr/>
            </a:pPr>
            <a:r>
              <a:rPr lang="en-US" sz="2000" b="1" err="1" smtClean="0">
                <a:solidFill>
                  <a:srgbClr val="7030A0"/>
                </a:solidFill>
                <a:latin typeface="Tahoma" panose="020B0604030504040204" pitchFamily="34" charset="0"/>
                <a:cs typeface="Tahoma" panose="020B0604030504040204" pitchFamily="34" charset="0"/>
              </a:rPr>
              <a:t>Thứ</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ngày</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tháng</a:t>
            </a:r>
            <a:r>
              <a:rPr lang="en-US" sz="2000" b="1" smtClean="0">
                <a:solidFill>
                  <a:srgbClr val="7030A0"/>
                </a:solidFill>
                <a:latin typeface="Tahoma" panose="020B0604030504040204" pitchFamily="34" charset="0"/>
                <a:cs typeface="Tahoma" panose="020B0604030504040204" pitchFamily="34" charset="0"/>
              </a:rPr>
              <a:t>   </a:t>
            </a:r>
            <a:r>
              <a:rPr lang="en-US" sz="2000" b="1" err="1" smtClean="0">
                <a:solidFill>
                  <a:srgbClr val="7030A0"/>
                </a:solidFill>
                <a:latin typeface="Tahoma" panose="020B0604030504040204" pitchFamily="34" charset="0"/>
                <a:cs typeface="Tahoma" panose="020B0604030504040204" pitchFamily="34" charset="0"/>
              </a:rPr>
              <a:t>năm</a:t>
            </a:r>
            <a:r>
              <a:rPr lang="en-US" sz="2000" b="1" smtClean="0">
                <a:solidFill>
                  <a:srgbClr val="7030A0"/>
                </a:solidFill>
                <a:latin typeface="Tahoma" panose="020B0604030504040204" pitchFamily="34" charset="0"/>
                <a:cs typeface="Tahoma" panose="020B0604030504040204" pitchFamily="34" charset="0"/>
              </a:rPr>
              <a:t> 2023</a:t>
            </a:r>
            <a:endParaRPr lang="en-US" sz="2400" b="1" smtClean="0">
              <a:solidFill>
                <a:srgbClr val="7030A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err="1" smtClean="0">
                <a:solidFill>
                  <a:srgbClr val="FF0000"/>
                </a:solidFill>
                <a:latin typeface="Tahoma" panose="020B0604030504040204" pitchFamily="34" charset="0"/>
                <a:cs typeface="Tahoma" panose="020B0604030504040204" pitchFamily="34" charset="0"/>
              </a:rPr>
              <a:t>Âm</a:t>
            </a:r>
            <a:r>
              <a:rPr lang="en-US" sz="2000" b="1" smtClean="0">
                <a:solidFill>
                  <a:srgbClr val="FF0000"/>
                </a:solidFill>
                <a:latin typeface="Tahoma" panose="020B0604030504040204" pitchFamily="34" charset="0"/>
                <a:cs typeface="Tahoma" panose="020B0604030504040204" pitchFamily="34" charset="0"/>
              </a:rPr>
              <a:t> </a:t>
            </a:r>
            <a:r>
              <a:rPr lang="en-US" sz="2000" b="1" err="1" smtClean="0">
                <a:solidFill>
                  <a:srgbClr val="FF0000"/>
                </a:solidFill>
                <a:latin typeface="Tahoma" panose="020B0604030504040204" pitchFamily="34" charset="0"/>
                <a:cs typeface="Tahoma" panose="020B0604030504040204" pitchFamily="34" charset="0"/>
              </a:rPr>
              <a:t>nhạc</a:t>
            </a:r>
            <a:endParaRPr lang="en-US" sz="2000" b="1" smtClean="0">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7030A0"/>
                </a:solidFill>
                <a:latin typeface="Tahoma" panose="020B0604030504040204" pitchFamily="34" charset="0"/>
                <a:cs typeface="Tahoma" panose="020B0604030504040204" pitchFamily="34" charset="0"/>
              </a:rPr>
              <a:t>Chủ đề 4 - Tiết 14</a:t>
            </a:r>
            <a:endParaRPr lang="en-US" sz="2000" b="1">
              <a:solidFill>
                <a:srgbClr val="FF0000"/>
              </a:solidFill>
              <a:latin typeface="Tahoma" panose="020B0604030504040204" pitchFamily="34" charset="0"/>
              <a:cs typeface="Tahoma" panose="020B0604030504040204" pitchFamily="34" charset="0"/>
            </a:endParaRP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Ôn bài hát </a:t>
            </a:r>
            <a:r>
              <a:rPr lang="en-US" sz="2000" b="1" i="1" smtClean="0">
                <a:solidFill>
                  <a:srgbClr val="FF0000"/>
                </a:solidFill>
                <a:latin typeface="Tahoma" panose="020B0604030504040204" pitchFamily="34" charset="0"/>
                <a:cs typeface="Tahoma" panose="020B0604030504040204" pitchFamily="34" charset="0"/>
              </a:rPr>
              <a:t>Tết là Tết</a:t>
            </a:r>
          </a:p>
          <a:p>
            <a:pPr algn="ctr">
              <a:lnSpc>
                <a:spcPts val="2000"/>
              </a:lnSpc>
              <a:spcBef>
                <a:spcPts val="300"/>
              </a:spcBef>
              <a:spcAft>
                <a:spcPts val="300"/>
              </a:spcAft>
              <a:defRPr/>
            </a:pPr>
            <a:r>
              <a:rPr lang="en-US" sz="2000" b="1" smtClean="0">
                <a:solidFill>
                  <a:srgbClr val="FF0000"/>
                </a:solidFill>
                <a:latin typeface="Tahoma" panose="020B0604030504040204" pitchFamily="34" charset="0"/>
                <a:cs typeface="Tahoma" panose="020B0604030504040204" pitchFamily="34" charset="0"/>
              </a:rPr>
              <a:t>Thể hiện nhạc cụ gõ hoặc nhạc cụ giai điệu</a:t>
            </a:r>
            <a:endParaRPr lang="en-US" sz="2000" b="1">
              <a:solidFill>
                <a:srgbClr val="7030A0"/>
              </a:solidFill>
              <a:latin typeface="Tahoma" panose="020B0604030504040204" pitchFamily="34" charset="0"/>
              <a:cs typeface="Tahoma" panose="020B0604030504040204" pitchFamily="34" charset="0"/>
            </a:endParaRPr>
          </a:p>
        </p:txBody>
      </p:sp>
      <p:pic>
        <p:nvPicPr>
          <p:cNvPr id="2" name="Picture 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622361" y="2286179"/>
            <a:ext cx="8674608" cy="2877312"/>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649153" y="2117366"/>
            <a:ext cx="1231733" cy="2501518"/>
          </a:xfrm>
          <a:prstGeom prst="rect">
            <a:avLst/>
          </a:prstGeom>
        </p:spPr>
      </p:pic>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6969" y="4787697"/>
            <a:ext cx="1684341" cy="2025142"/>
          </a:xfrm>
          <a:prstGeom prst="rect">
            <a:avLst/>
          </a:prstGeom>
        </p:spPr>
      </p:pic>
    </p:spTree>
    <p:extLst>
      <p:ext uri="{BB962C8B-B14F-4D97-AF65-F5344CB8AC3E}">
        <p14:creationId xmlns:p14="http://schemas.microsoft.com/office/powerpoint/2010/main" val="5141316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sndAc>
          <p:stSnd>
            <p:snd r:embed="rId2" name="chimes.wav"/>
          </p:stSnd>
        </p:sndAc>
      </p:transition>
    </mc:Choice>
    <mc:Fallback xmlns="">
      <p:transition spd="slow">
        <p:fade/>
        <p:sndAc>
          <p:stSnd>
            <p:snd r:embed="rId6" name="chimes.wav"/>
          </p:stSnd>
        </p:sndAc>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9" y="-45694"/>
            <a:ext cx="12072507" cy="2172504"/>
            <a:chOff x="3379" y="-45694"/>
            <a:chExt cx="12072507" cy="2172504"/>
          </a:xfrm>
        </p:grpSpPr>
        <p:grpSp>
          <p:nvGrpSpPr>
            <p:cNvPr id="3" name="Group 2"/>
            <p:cNvGrpSpPr/>
            <p:nvPr/>
          </p:nvGrpSpPr>
          <p:grpSpPr>
            <a:xfrm>
              <a:off x="3379" y="251787"/>
              <a:ext cx="4935255" cy="1519005"/>
              <a:chOff x="232238" y="-124780"/>
              <a:chExt cx="11444909" cy="1519005"/>
            </a:xfrm>
          </p:grpSpPr>
          <p:sp>
            <p:nvSpPr>
              <p:cNvPr id="10" name="TextBox 9"/>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11" name="TextBox 10"/>
              <p:cNvSpPr txBox="1"/>
              <p:nvPr/>
            </p:nvSpPr>
            <p:spPr>
              <a:xfrm>
                <a:off x="1403584" y="264715"/>
                <a:ext cx="10105272" cy="658137"/>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Luyện tập – Thực hành</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oup 3"/>
            <p:cNvGrpSpPr/>
            <p:nvPr/>
          </p:nvGrpSpPr>
          <p:grpSpPr>
            <a:xfrm>
              <a:off x="4851550" y="-45694"/>
              <a:ext cx="7224336" cy="2172504"/>
              <a:chOff x="5040232" y="-45694"/>
              <a:chExt cx="7224336" cy="2172504"/>
            </a:xfrm>
          </p:grpSpPr>
          <p:grpSp>
            <p:nvGrpSpPr>
              <p:cNvPr id="5" name="Group 4"/>
              <p:cNvGrpSpPr/>
              <p:nvPr/>
            </p:nvGrpSpPr>
            <p:grpSpPr>
              <a:xfrm>
                <a:off x="5816953" y="487566"/>
                <a:ext cx="6447615" cy="989389"/>
                <a:chOff x="5672485" y="-121684"/>
                <a:chExt cx="6447615" cy="989389"/>
              </a:xfrm>
            </p:grpSpPr>
            <p:sp>
              <p:nvSpPr>
                <p:cNvPr id="7" name="Rounded Rectangle 6"/>
                <p:cNvSpPr/>
                <p:nvPr/>
              </p:nvSpPr>
              <p:spPr>
                <a:xfrm>
                  <a:off x="5672485" y="-121684"/>
                  <a:ext cx="6447615" cy="989389"/>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78333" y="17518"/>
                  <a:ext cx="5220689" cy="712143"/>
                </a:xfrm>
                <a:prstGeom prst="roundRect">
                  <a:avLst>
                    <a:gd name="adj" fmla="val 7105"/>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08956" y="101534"/>
                  <a:ext cx="5033913" cy="461665"/>
                </a:xfrm>
                <a:prstGeom prst="rect">
                  <a:avLst/>
                </a:prstGeom>
                <a:noFill/>
              </p:spPr>
              <p:txBody>
                <a:bodyPr wrap="square" rtlCol="0">
                  <a:spAutoFit/>
                </a:bodyPr>
                <a:lstStyle/>
                <a:p>
                  <a:pPr algn="ctr">
                    <a:spcBef>
                      <a:spcPts val="300"/>
                    </a:spcBef>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1. Ôn bài hát: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Tết là Tết</a:t>
                  </a:r>
                  <a:endParaRPr lang="en-US" sz="2400" b="1">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232" y="-45694"/>
                <a:ext cx="2298629" cy="2172504"/>
              </a:xfrm>
              <a:prstGeom prst="rect">
                <a:avLst/>
              </a:prstGeom>
            </p:spPr>
          </p:pic>
        </p:grpSp>
      </p:grpSp>
      <p:grpSp>
        <p:nvGrpSpPr>
          <p:cNvPr id="12" name="Group 11"/>
          <p:cNvGrpSpPr/>
          <p:nvPr/>
        </p:nvGrpSpPr>
        <p:grpSpPr>
          <a:xfrm>
            <a:off x="1641382" y="2163653"/>
            <a:ext cx="2280485" cy="1449949"/>
            <a:chOff x="957141" y="3999928"/>
            <a:chExt cx="2280485" cy="1154424"/>
          </a:xfrm>
        </p:grpSpPr>
        <p:sp>
          <p:nvSpPr>
            <p:cNvPr id="14" name="Rounded Rectangular Callout 13"/>
            <p:cNvSpPr/>
            <p:nvPr/>
          </p:nvSpPr>
          <p:spPr>
            <a:xfrm>
              <a:off x="1014556" y="4020457"/>
              <a:ext cx="2197670" cy="1125464"/>
            </a:xfrm>
            <a:prstGeom prst="wedgeRoundRectCallout">
              <a:avLst>
                <a:gd name="adj1" fmla="val -33073"/>
                <a:gd name="adj2" fmla="val 79168"/>
                <a:gd name="adj3" fmla="val 16667"/>
              </a:avLst>
            </a:prstGeom>
            <a:solidFill>
              <a:srgbClr val="006F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7141" y="3999928"/>
              <a:ext cx="2280485" cy="115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nghe và cảm nhận lại bài hát kết hợp biểu lộ cảm xúc.</a:t>
              </a:r>
            </a:p>
          </p:txBody>
        </p:sp>
      </p:grpSp>
      <p:pic>
        <p:nvPicPr>
          <p:cNvPr id="16" name="Picture 1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95" y="2068273"/>
            <a:ext cx="7732964" cy="4625402"/>
          </a:xfrm>
          <a:prstGeom prst="rect">
            <a:avLst/>
          </a:prstGeom>
        </p:spPr>
      </p:pic>
      <p:pic>
        <p:nvPicPr>
          <p:cNvPr id="17" name="Picture 16"/>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4113799" y="5142042"/>
            <a:ext cx="560418" cy="1545820"/>
          </a:xfrm>
          <a:prstGeom prst="rect">
            <a:avLst/>
          </a:prstGeom>
        </p:spPr>
      </p:pic>
      <p:pic>
        <p:nvPicPr>
          <p:cNvPr id="19" name="Picture 18"/>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tretch>
            <a:fillRect/>
          </a:stretch>
        </p:blipFill>
        <p:spPr>
          <a:xfrm>
            <a:off x="581481" y="3021609"/>
            <a:ext cx="2488884" cy="2379722"/>
          </a:xfrm>
          <a:prstGeom prst="rect">
            <a:avLst/>
          </a:prstGeom>
        </p:spPr>
      </p:pic>
    </p:spTree>
    <p:extLst>
      <p:ext uri="{BB962C8B-B14F-4D97-AF65-F5344CB8AC3E}">
        <p14:creationId xmlns:p14="http://schemas.microsoft.com/office/powerpoint/2010/main" val="34030875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3" name="TIENG LAT TRANG SAC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7"/>
                                        </p:tgtEl>
                                      </p:cBhvr>
                                    </p:animEffect>
                                    <p:animScale>
                                      <p:cBhvr>
                                        <p:cTn id="7" dur="250" autoRev="1" fill="hold"/>
                                        <p:tgtEl>
                                          <p:spTgt spid="17"/>
                                        </p:tgtEl>
                                      </p:cBhvr>
                                      <p:by x="105000" y="105000"/>
                                    </p:animScale>
                                  </p:childTnLst>
                                </p:cTn>
                              </p:par>
                            </p:childTnLst>
                          </p:cTn>
                        </p:par>
                      </p:childTnLst>
                    </p:cTn>
                  </p:par>
                </p:childTnLst>
              </p:cTn>
              <p:nextCondLst>
                <p:cond evt="onClick" delay="0">
                  <p:tgtEl>
                    <p:spTgt spid="17"/>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9" y="-45694"/>
            <a:ext cx="12072507" cy="2172504"/>
            <a:chOff x="3379" y="-45694"/>
            <a:chExt cx="12072507" cy="2172504"/>
          </a:xfrm>
        </p:grpSpPr>
        <p:grpSp>
          <p:nvGrpSpPr>
            <p:cNvPr id="3" name="Group 2"/>
            <p:cNvGrpSpPr/>
            <p:nvPr/>
          </p:nvGrpSpPr>
          <p:grpSpPr>
            <a:xfrm>
              <a:off x="3379" y="251787"/>
              <a:ext cx="4935255" cy="1519005"/>
              <a:chOff x="232238" y="-124780"/>
              <a:chExt cx="11444909" cy="1519005"/>
            </a:xfrm>
          </p:grpSpPr>
          <p:sp>
            <p:nvSpPr>
              <p:cNvPr id="10" name="TextBox 9"/>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11" name="TextBox 10"/>
              <p:cNvSpPr txBox="1"/>
              <p:nvPr/>
            </p:nvSpPr>
            <p:spPr>
              <a:xfrm>
                <a:off x="1403584" y="264715"/>
                <a:ext cx="10105272" cy="658137"/>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Luyện tập – Thực hành</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oup 3"/>
            <p:cNvGrpSpPr/>
            <p:nvPr/>
          </p:nvGrpSpPr>
          <p:grpSpPr>
            <a:xfrm>
              <a:off x="4851550" y="-45694"/>
              <a:ext cx="7224336" cy="2172504"/>
              <a:chOff x="5040232" y="-45694"/>
              <a:chExt cx="7224336" cy="2172504"/>
            </a:xfrm>
          </p:grpSpPr>
          <p:grpSp>
            <p:nvGrpSpPr>
              <p:cNvPr id="5" name="Group 4"/>
              <p:cNvGrpSpPr/>
              <p:nvPr/>
            </p:nvGrpSpPr>
            <p:grpSpPr>
              <a:xfrm>
                <a:off x="5816953" y="487566"/>
                <a:ext cx="6447615" cy="989389"/>
                <a:chOff x="5672485" y="-121684"/>
                <a:chExt cx="6447615" cy="989389"/>
              </a:xfrm>
            </p:grpSpPr>
            <p:sp>
              <p:nvSpPr>
                <p:cNvPr id="7" name="Rounded Rectangle 6"/>
                <p:cNvSpPr/>
                <p:nvPr/>
              </p:nvSpPr>
              <p:spPr>
                <a:xfrm>
                  <a:off x="5672485" y="-121684"/>
                  <a:ext cx="6447615" cy="989389"/>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78333" y="17518"/>
                  <a:ext cx="5220689" cy="712143"/>
                </a:xfrm>
                <a:prstGeom prst="roundRect">
                  <a:avLst>
                    <a:gd name="adj" fmla="val 7105"/>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08956" y="101534"/>
                  <a:ext cx="5033913" cy="461665"/>
                </a:xfrm>
                <a:prstGeom prst="rect">
                  <a:avLst/>
                </a:prstGeom>
                <a:noFill/>
              </p:spPr>
              <p:txBody>
                <a:bodyPr wrap="square" rtlCol="0">
                  <a:spAutoFit/>
                </a:bodyPr>
                <a:lstStyle/>
                <a:p>
                  <a:pPr algn="ctr">
                    <a:spcBef>
                      <a:spcPts val="300"/>
                    </a:spcBef>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1. Ôn bài hát: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Tết là Tết</a:t>
                  </a:r>
                  <a:endParaRPr lang="en-US" sz="2400" b="1">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232" y="-45694"/>
                <a:ext cx="2298629" cy="2172504"/>
              </a:xfrm>
              <a:prstGeom prst="rect">
                <a:avLst/>
              </a:prstGeom>
            </p:spPr>
          </p:pic>
        </p:grpSp>
      </p:grpSp>
      <p:grpSp>
        <p:nvGrpSpPr>
          <p:cNvPr id="12" name="Group 11"/>
          <p:cNvGrpSpPr/>
          <p:nvPr/>
        </p:nvGrpSpPr>
        <p:grpSpPr>
          <a:xfrm>
            <a:off x="8574847" y="4767099"/>
            <a:ext cx="3223808" cy="1874143"/>
            <a:chOff x="957141" y="4071949"/>
            <a:chExt cx="2693831" cy="1108149"/>
          </a:xfrm>
        </p:grpSpPr>
        <p:sp>
          <p:nvSpPr>
            <p:cNvPr id="13" name="Rounded Rectangular Callout 12"/>
            <p:cNvSpPr/>
            <p:nvPr/>
          </p:nvSpPr>
          <p:spPr>
            <a:xfrm>
              <a:off x="978172" y="4071949"/>
              <a:ext cx="2672800" cy="1082402"/>
            </a:xfrm>
            <a:prstGeom prst="wedgeRoundRectCallout">
              <a:avLst>
                <a:gd name="adj1" fmla="val -19721"/>
                <a:gd name="adj2" fmla="val 44461"/>
                <a:gd name="adj3" fmla="val 16667"/>
              </a:avLst>
            </a:prstGeom>
            <a:solidFill>
              <a:srgbClr val="1A2BB2"/>
            </a:solidFill>
            <a:ln>
              <a:solidFill>
                <a:srgbClr val="ECC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p:cNvSpPr/>
            <p:nvPr/>
          </p:nvSpPr>
          <p:spPr>
            <a:xfrm>
              <a:off x="957141" y="4071949"/>
              <a:ext cx="2693831" cy="11081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Các tổ/ nhóm luyện tập hát, tự thảo luận để sáng tạo động tác vận động cơ thể hoặc động tác phụ họa và nhận xét cho nhau!</a:t>
              </a:r>
            </a:p>
          </p:txBody>
        </p:sp>
      </p:grpSp>
      <p:pic>
        <p:nvPicPr>
          <p:cNvPr id="17" name="Picture 16"/>
          <p:cNvPicPr>
            <a:picLocks noChangeAspect="1"/>
          </p:cNvPicPr>
          <p:nvPr/>
        </p:nvPicPr>
        <p:blipFill>
          <a:blip r:embed="rId5" cstate="print">
            <a:extLst>
              <a:ext uri="{BEBA8EAE-BF5A-486C-A8C5-ECC9F3942E4B}">
                <a14:imgProps xmlns:a14="http://schemas.microsoft.com/office/drawing/2010/main">
                  <a14:imgLayer r:embed="rId6">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8066287" y="1770792"/>
            <a:ext cx="4009599" cy="2702470"/>
          </a:xfrm>
          <a:prstGeom prst="rect">
            <a:avLst/>
          </a:prstGeom>
        </p:spPr>
      </p:pic>
      <p:pic>
        <p:nvPicPr>
          <p:cNvPr id="18" name="Picture 17"/>
          <p:cNvPicPr>
            <a:picLocks noChangeAspect="1"/>
          </p:cNvPicPr>
          <p:nvPr/>
        </p:nvPicPr>
        <p:blipFill>
          <a:blip r:embed="rId7" cstate="print">
            <a:extLst>
              <a:ext uri="{BEBA8EAE-BF5A-486C-A8C5-ECC9F3942E4B}">
                <a14:imgProps xmlns:a14="http://schemas.microsoft.com/office/drawing/2010/main">
                  <a14:imgLayer r:embed="rId8">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3847597" y="2967828"/>
            <a:ext cx="3999576" cy="2544875"/>
          </a:xfrm>
          <a:prstGeom prst="rect">
            <a:avLst/>
          </a:prstGeom>
        </p:spPr>
      </p:pic>
      <p:pic>
        <p:nvPicPr>
          <p:cNvPr id="19" name="Picture 18"/>
          <p:cNvPicPr>
            <a:picLocks noChangeAspect="1"/>
          </p:cNvPicPr>
          <p:nvPr/>
        </p:nvPicPr>
        <p:blipFill>
          <a:blip r:embed="rId9" cstate="print">
            <a:extLst>
              <a:ext uri="{BEBA8EAE-BF5A-486C-A8C5-ECC9F3942E4B}">
                <a14:imgProps xmlns:a14="http://schemas.microsoft.com/office/drawing/2010/main">
                  <a14:imgLayer r:embed="rId10">
                    <a14:imgEffect>
                      <a14:saturation sat="200000"/>
                    </a14:imgEffect>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143314" y="1419795"/>
            <a:ext cx="4169567" cy="2141129"/>
          </a:xfrm>
          <a:prstGeom prst="rect">
            <a:avLst/>
          </a:prstGeom>
        </p:spPr>
      </p:pic>
    </p:spTree>
    <p:extLst>
      <p:ext uri="{BB962C8B-B14F-4D97-AF65-F5344CB8AC3E}">
        <p14:creationId xmlns:p14="http://schemas.microsoft.com/office/powerpoint/2010/main" val="54049851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4" name="TIENG LAT TRANG SACH.wav"/>
          </p:stSnd>
        </p:sndAc>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379" y="-45694"/>
            <a:ext cx="12072507" cy="2172504"/>
            <a:chOff x="3379" y="-45694"/>
            <a:chExt cx="12072507" cy="2172504"/>
          </a:xfrm>
        </p:grpSpPr>
        <p:grpSp>
          <p:nvGrpSpPr>
            <p:cNvPr id="3" name="Group 2"/>
            <p:cNvGrpSpPr/>
            <p:nvPr/>
          </p:nvGrpSpPr>
          <p:grpSpPr>
            <a:xfrm>
              <a:off x="3379" y="251787"/>
              <a:ext cx="4935255" cy="1519005"/>
              <a:chOff x="232238" y="-124780"/>
              <a:chExt cx="11444909" cy="1519005"/>
            </a:xfrm>
          </p:grpSpPr>
          <p:sp>
            <p:nvSpPr>
              <p:cNvPr id="10" name="TextBox 9"/>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11" name="TextBox 10"/>
              <p:cNvSpPr txBox="1"/>
              <p:nvPr/>
            </p:nvSpPr>
            <p:spPr>
              <a:xfrm>
                <a:off x="1403584" y="264715"/>
                <a:ext cx="10105272" cy="658137"/>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Luyện tập – Thực hành</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grpSp>
          <p:nvGrpSpPr>
            <p:cNvPr id="4" name="Group 3"/>
            <p:cNvGrpSpPr/>
            <p:nvPr/>
          </p:nvGrpSpPr>
          <p:grpSpPr>
            <a:xfrm>
              <a:off x="4851550" y="-45694"/>
              <a:ext cx="7224336" cy="2172504"/>
              <a:chOff x="5040232" y="-45694"/>
              <a:chExt cx="7224336" cy="2172504"/>
            </a:xfrm>
          </p:grpSpPr>
          <p:grpSp>
            <p:nvGrpSpPr>
              <p:cNvPr id="5" name="Group 4"/>
              <p:cNvGrpSpPr/>
              <p:nvPr/>
            </p:nvGrpSpPr>
            <p:grpSpPr>
              <a:xfrm>
                <a:off x="5816953" y="487566"/>
                <a:ext cx="6447615" cy="989389"/>
                <a:chOff x="5672485" y="-121684"/>
                <a:chExt cx="6447615" cy="989389"/>
              </a:xfrm>
            </p:grpSpPr>
            <p:sp>
              <p:nvSpPr>
                <p:cNvPr id="7" name="Rounded Rectangle 6"/>
                <p:cNvSpPr/>
                <p:nvPr/>
              </p:nvSpPr>
              <p:spPr>
                <a:xfrm>
                  <a:off x="5672485" y="-121684"/>
                  <a:ext cx="6447615" cy="989389"/>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6778333" y="17518"/>
                  <a:ext cx="5220689" cy="712143"/>
                </a:xfrm>
                <a:prstGeom prst="roundRect">
                  <a:avLst>
                    <a:gd name="adj" fmla="val 7105"/>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6808956" y="101534"/>
                  <a:ext cx="5033913" cy="461665"/>
                </a:xfrm>
                <a:prstGeom prst="rect">
                  <a:avLst/>
                </a:prstGeom>
                <a:noFill/>
              </p:spPr>
              <p:txBody>
                <a:bodyPr wrap="square" rtlCol="0">
                  <a:spAutoFit/>
                </a:bodyPr>
                <a:lstStyle/>
                <a:p>
                  <a:pPr algn="ctr">
                    <a:spcBef>
                      <a:spcPts val="300"/>
                    </a:spcBef>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1. Ôn bài hát: </a:t>
                  </a:r>
                  <a:r>
                    <a:rPr lang="en-US" sz="2400" b="1" i="1" smtClean="0">
                      <a:solidFill>
                        <a:srgbClr val="FF0000"/>
                      </a:solidFill>
                      <a:latin typeface="Tahoma" panose="020B0604030504040204" pitchFamily="34" charset="0"/>
                      <a:ea typeface="Tahoma" panose="020B0604030504040204" pitchFamily="34" charset="0"/>
                      <a:cs typeface="Tahoma" panose="020B0604030504040204" pitchFamily="34" charset="0"/>
                    </a:rPr>
                    <a:t>Tết là Tết</a:t>
                  </a:r>
                  <a:endParaRPr lang="en-US" sz="2400" b="1">
                    <a:latin typeface="Tahoma" panose="020B0604030504040204" pitchFamily="34" charset="0"/>
                    <a:ea typeface="Tahoma" panose="020B0604030504040204" pitchFamily="34" charset="0"/>
                    <a:cs typeface="Tahoma" panose="020B0604030504040204" pitchFamily="34" charset="0"/>
                  </a:endParaRPr>
                </a:p>
              </p:txBody>
            </p:sp>
          </p:gr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0232" y="-45694"/>
                <a:ext cx="2298629" cy="2172504"/>
              </a:xfrm>
              <a:prstGeom prst="rect">
                <a:avLst/>
              </a:prstGeom>
            </p:spPr>
          </p:pic>
        </p:grpSp>
      </p:grpSp>
      <p:grpSp>
        <p:nvGrpSpPr>
          <p:cNvPr id="12" name="Group 11"/>
          <p:cNvGrpSpPr/>
          <p:nvPr/>
        </p:nvGrpSpPr>
        <p:grpSpPr>
          <a:xfrm>
            <a:off x="583693" y="1524392"/>
            <a:ext cx="2688609" cy="1777706"/>
            <a:chOff x="312046" y="3730543"/>
            <a:chExt cx="2688609" cy="1415378"/>
          </a:xfrm>
        </p:grpSpPr>
        <p:sp>
          <p:nvSpPr>
            <p:cNvPr id="13" name="Rounded Rectangular Callout 12"/>
            <p:cNvSpPr/>
            <p:nvPr/>
          </p:nvSpPr>
          <p:spPr>
            <a:xfrm>
              <a:off x="312046" y="3730543"/>
              <a:ext cx="2688609" cy="1415378"/>
            </a:xfrm>
            <a:prstGeom prst="wedgeRoundRectCallout">
              <a:avLst>
                <a:gd name="adj1" fmla="val -19875"/>
                <a:gd name="adj2" fmla="val 73794"/>
                <a:gd name="adj3" fmla="val 16667"/>
              </a:avLst>
            </a:prstGeom>
            <a:solidFill>
              <a:srgbClr val="204FC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343546" y="3861020"/>
              <a:ext cx="2657109" cy="11544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nghe bài hát theo 2 cách sau đó đưa ra ý kiến xem cách hát nào phù hợp hơn, hay hơn nhé!</a:t>
              </a:r>
            </a:p>
          </p:txBody>
        </p:sp>
      </p:gr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20195" y="2068273"/>
            <a:ext cx="7732964" cy="4625402"/>
          </a:xfrm>
          <a:prstGeom prst="rect">
            <a:avLst/>
          </a:prstGeom>
        </p:spPr>
      </p:pic>
      <p:pic>
        <p:nvPicPr>
          <p:cNvPr id="16" name="Picture 15"/>
          <p:cNvPicPr>
            <a:picLocks noChangeAspect="1"/>
          </p:cNvPicPr>
          <p:nvPr/>
        </p:nvPicPr>
        <p:blipFill>
          <a:blip r:embed="rId6">
            <a:extLst>
              <a:ext uri="{BEBA8EAE-BF5A-486C-A8C5-ECC9F3942E4B}">
                <a14:imgProps xmlns:a14="http://schemas.microsoft.com/office/drawing/2010/main">
                  <a14:imgLayer r:embed="rId7">
                    <a14:imgEffect>
                      <a14:backgroundRemoval t="0" b="100000" l="0" r="100000"/>
                    </a14:imgEffect>
                  </a14:imgLayer>
                </a14:imgProps>
              </a:ext>
            </a:extLst>
          </a:blip>
          <a:stretch>
            <a:fillRect/>
          </a:stretch>
        </p:blipFill>
        <p:spPr>
          <a:xfrm>
            <a:off x="4113799" y="5142042"/>
            <a:ext cx="560418" cy="1545820"/>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83693" y="3668116"/>
            <a:ext cx="2230208" cy="3186720"/>
          </a:xfrm>
          <a:prstGeom prst="rect">
            <a:avLst/>
          </a:prstGeom>
        </p:spPr>
      </p:pic>
    </p:spTree>
    <p:extLst>
      <p:ext uri="{BB962C8B-B14F-4D97-AF65-F5344CB8AC3E}">
        <p14:creationId xmlns:p14="http://schemas.microsoft.com/office/powerpoint/2010/main" val="195418003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2" name="TIENG LAT TRANG SAC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childTnLst>
                          </p:cTn>
                        </p:par>
                      </p:childTnLst>
                    </p:cTn>
                  </p:par>
                </p:childTnLst>
              </p:cTn>
              <p:nextCondLst>
                <p:cond evt="onClick" delay="0">
                  <p:tgtEl>
                    <p:spTgt spid="16"/>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32397" y="5656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7" name="Group 16"/>
          <p:cNvGrpSpPr/>
          <p:nvPr/>
        </p:nvGrpSpPr>
        <p:grpSpPr>
          <a:xfrm>
            <a:off x="870859" y="1467766"/>
            <a:ext cx="3219539" cy="1153797"/>
            <a:chOff x="5599917" y="121342"/>
            <a:chExt cx="3219539" cy="1153797"/>
          </a:xfrm>
        </p:grpSpPr>
        <p:grpSp>
          <p:nvGrpSpPr>
            <p:cNvPr id="18" name="Group 17"/>
            <p:cNvGrpSpPr/>
            <p:nvPr/>
          </p:nvGrpSpPr>
          <p:grpSpPr>
            <a:xfrm>
              <a:off x="5599917" y="121342"/>
              <a:ext cx="3219539" cy="1153797"/>
              <a:chOff x="5599917" y="121342"/>
              <a:chExt cx="3219539" cy="1153797"/>
            </a:xfrm>
          </p:grpSpPr>
          <p:sp>
            <p:nvSpPr>
              <p:cNvPr id="20" name="Rounded Rectangle 19"/>
              <p:cNvSpPr/>
              <p:nvPr/>
            </p:nvSpPr>
            <p:spPr>
              <a:xfrm>
                <a:off x="5599917" y="121342"/>
                <a:ext cx="3219539"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ounded Rectangle 20"/>
              <p:cNvSpPr/>
              <p:nvPr/>
            </p:nvSpPr>
            <p:spPr>
              <a:xfrm>
                <a:off x="5746277" y="240117"/>
                <a:ext cx="2951457"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p:cNvSpPr txBox="1"/>
              <p:nvPr/>
            </p:nvSpPr>
            <p:spPr>
              <a:xfrm>
                <a:off x="6285862" y="401333"/>
                <a:ext cx="2449009"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gõ</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9" name="Picture 18"/>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pic>
        <p:nvPicPr>
          <p:cNvPr id="23" name="Picture 22"/>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7861" y="2765347"/>
            <a:ext cx="10005773" cy="1786128"/>
          </a:xfrm>
          <a:prstGeom prst="rect">
            <a:avLst/>
          </a:prstGeom>
        </p:spPr>
      </p:pic>
      <p:grpSp>
        <p:nvGrpSpPr>
          <p:cNvPr id="12" name="Group 11"/>
          <p:cNvGrpSpPr/>
          <p:nvPr/>
        </p:nvGrpSpPr>
        <p:grpSpPr>
          <a:xfrm>
            <a:off x="583693" y="2844928"/>
            <a:ext cx="2359936" cy="4009908"/>
            <a:chOff x="583693" y="2844928"/>
            <a:chExt cx="2359936" cy="4009908"/>
          </a:xfrm>
        </p:grpSpPr>
        <p:grpSp>
          <p:nvGrpSpPr>
            <p:cNvPr id="10" name="Group 9"/>
            <p:cNvGrpSpPr/>
            <p:nvPr/>
          </p:nvGrpSpPr>
          <p:grpSpPr>
            <a:xfrm>
              <a:off x="1155770" y="2844928"/>
              <a:ext cx="1787859" cy="1386458"/>
              <a:chOff x="955752" y="4313281"/>
              <a:chExt cx="1787859" cy="817527"/>
            </a:xfrm>
          </p:grpSpPr>
          <p:sp>
            <p:nvSpPr>
              <p:cNvPr id="11" name="Rounded Rectangular Callout 10"/>
              <p:cNvSpPr/>
              <p:nvPr/>
            </p:nvSpPr>
            <p:spPr>
              <a:xfrm>
                <a:off x="1014556" y="4362470"/>
                <a:ext cx="1655271" cy="720121"/>
              </a:xfrm>
              <a:prstGeom prst="wedgeRoundRectCallout">
                <a:avLst>
                  <a:gd name="adj1" fmla="val -32590"/>
                  <a:gd name="adj2" fmla="val 74895"/>
                  <a:gd name="adj3" fmla="val 16667"/>
                </a:avLst>
              </a:prstGeom>
              <a:solidFill>
                <a:srgbClr val="1A2BB2"/>
              </a:solidFill>
              <a:ln>
                <a:solidFill>
                  <a:srgbClr val="ECC1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955752" y="4313281"/>
                <a:ext cx="1787859" cy="81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quan sát, nghe gõ mẫu. </a:t>
                </a:r>
              </a:p>
            </p:txBody>
          </p:sp>
        </p:grpSp>
        <p:pic>
          <p:nvPicPr>
            <p:cNvPr id="24" name="Picture 2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83693" y="4403214"/>
              <a:ext cx="1715754" cy="2451622"/>
            </a:xfrm>
            <a:prstGeom prst="rect">
              <a:avLst/>
            </a:prstGeom>
          </p:spPr>
        </p:pic>
      </p:grpSp>
    </p:spTree>
    <p:extLst>
      <p:ext uri="{BB962C8B-B14F-4D97-AF65-F5344CB8AC3E}">
        <p14:creationId xmlns:p14="http://schemas.microsoft.com/office/powerpoint/2010/main" val="2340844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4" name="TIENG LAT TRANG SACH.wav"/>
          </p:stSnd>
        </p:sndAc>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338454" y="2804650"/>
            <a:ext cx="1973943" cy="1415484"/>
            <a:chOff x="841028" y="4322834"/>
            <a:chExt cx="1973943" cy="834642"/>
          </a:xfrm>
        </p:grpSpPr>
        <p:sp>
          <p:nvSpPr>
            <p:cNvPr id="12" name="Rounded Rectangular Callout 11"/>
            <p:cNvSpPr/>
            <p:nvPr/>
          </p:nvSpPr>
          <p:spPr>
            <a:xfrm>
              <a:off x="1014556" y="4322834"/>
              <a:ext cx="1655271" cy="823087"/>
            </a:xfrm>
            <a:prstGeom prst="wedgeRoundRectCallout">
              <a:avLst>
                <a:gd name="adj1" fmla="val -16335"/>
                <a:gd name="adj2" fmla="val 68217"/>
                <a:gd name="adj3" fmla="val 16667"/>
              </a:avLst>
            </a:prstGeom>
            <a:solidFill>
              <a:srgbClr val="1A2BB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41028" y="4339949"/>
              <a:ext cx="1973943" cy="81752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Chúng mình thực hiện gõ nối tiếp theo hình tiết tấu.</a:t>
              </a:r>
            </a:p>
          </p:txBody>
        </p:sp>
      </p:grpSp>
      <p:grpSp>
        <p:nvGrpSpPr>
          <p:cNvPr id="20" name="Group 19"/>
          <p:cNvGrpSpPr/>
          <p:nvPr/>
        </p:nvGrpSpPr>
        <p:grpSpPr>
          <a:xfrm>
            <a:off x="870859" y="1467766"/>
            <a:ext cx="3219539" cy="1153797"/>
            <a:chOff x="5599917" y="121342"/>
            <a:chExt cx="3219539" cy="1153797"/>
          </a:xfrm>
        </p:grpSpPr>
        <p:grpSp>
          <p:nvGrpSpPr>
            <p:cNvPr id="21" name="Group 20"/>
            <p:cNvGrpSpPr/>
            <p:nvPr/>
          </p:nvGrpSpPr>
          <p:grpSpPr>
            <a:xfrm>
              <a:off x="5599917" y="121342"/>
              <a:ext cx="3219539" cy="1153797"/>
              <a:chOff x="5599917" y="121342"/>
              <a:chExt cx="3219539" cy="1153797"/>
            </a:xfrm>
          </p:grpSpPr>
          <p:sp>
            <p:nvSpPr>
              <p:cNvPr id="23" name="Rounded Rectangle 22"/>
              <p:cNvSpPr/>
              <p:nvPr/>
            </p:nvSpPr>
            <p:spPr>
              <a:xfrm>
                <a:off x="5599917" y="121342"/>
                <a:ext cx="3219539"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ounded Rectangle 23"/>
              <p:cNvSpPr/>
              <p:nvPr/>
            </p:nvSpPr>
            <p:spPr>
              <a:xfrm>
                <a:off x="5746277" y="240117"/>
                <a:ext cx="2951457"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p:cNvSpPr txBox="1"/>
              <p:nvPr/>
            </p:nvSpPr>
            <p:spPr>
              <a:xfrm>
                <a:off x="6285862" y="401333"/>
                <a:ext cx="2449009"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gõ</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22" name="Picture 2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pic>
        <p:nvPicPr>
          <p:cNvPr id="27" name="Picture 2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3693" y="4403214"/>
            <a:ext cx="1715754" cy="2451622"/>
          </a:xfrm>
          <a:prstGeom prst="rect">
            <a:avLst/>
          </a:prstGeom>
        </p:spPr>
      </p:pic>
      <p:pic>
        <p:nvPicPr>
          <p:cNvPr id="28" name="Picture 27"/>
          <p:cNvPicPr>
            <a:picLocks noChangeAspect="1"/>
          </p:cNvPicPr>
          <p:nvPr/>
        </p:nvPicPr>
        <p:blipFill>
          <a:blip r:embed="rId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7861" y="2765347"/>
            <a:ext cx="10005773" cy="1786128"/>
          </a:xfrm>
          <a:prstGeom prst="rect">
            <a:avLst/>
          </a:prstGeom>
        </p:spPr>
      </p:pic>
      <p:grpSp>
        <p:nvGrpSpPr>
          <p:cNvPr id="31" name="Group 30"/>
          <p:cNvGrpSpPr/>
          <p:nvPr/>
        </p:nvGrpSpPr>
        <p:grpSpPr>
          <a:xfrm>
            <a:off x="7068725" y="4786793"/>
            <a:ext cx="3925287" cy="714872"/>
            <a:chOff x="2751827" y="4461969"/>
            <a:chExt cx="3925287" cy="714872"/>
          </a:xfrm>
        </p:grpSpPr>
        <p:pic>
          <p:nvPicPr>
            <p:cNvPr id="32" name="Picture 3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31067" y="4461969"/>
              <a:ext cx="3678813" cy="638618"/>
            </a:xfrm>
            <a:prstGeom prst="rect">
              <a:avLst/>
            </a:prstGeom>
          </p:spPr>
        </p:pic>
        <p:sp>
          <p:nvSpPr>
            <p:cNvPr id="33" name="Rectangle 32"/>
            <p:cNvSpPr/>
            <p:nvPr/>
          </p:nvSpPr>
          <p:spPr>
            <a:xfrm>
              <a:off x="2751827" y="4726202"/>
              <a:ext cx="3925287" cy="45063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b="1" smtClean="0">
                  <a:solidFill>
                    <a:srgbClr val="1A2BB2"/>
                  </a:solidFill>
                  <a:latin typeface="Tahoma" panose="020B0604030504040204" pitchFamily="34" charset="0"/>
                  <a:ea typeface="Tahoma" panose="020B0604030504040204" pitchFamily="34" charset="0"/>
                  <a:cs typeface="Tahoma" panose="020B0604030504040204" pitchFamily="34" charset="0"/>
                </a:rPr>
                <a:t>Kết hợp cả hai hình tiết tấu</a:t>
              </a:r>
            </a:p>
          </p:txBody>
        </p:sp>
      </p:grpSp>
    </p:spTree>
    <p:extLst>
      <p:ext uri="{BB962C8B-B14F-4D97-AF65-F5344CB8AC3E}">
        <p14:creationId xmlns:p14="http://schemas.microsoft.com/office/powerpoint/2010/main" val="501918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17" name="TIENG LAT TRANG SACH.wav"/>
          </p:stSnd>
        </p:sndAc>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0" y="43542"/>
            <a:ext cx="11859664" cy="2107197"/>
            <a:chOff x="0" y="29028"/>
            <a:chExt cx="11859664" cy="2107197"/>
          </a:xfrm>
        </p:grpSpPr>
        <p:grpSp>
          <p:nvGrpSpPr>
            <p:cNvPr id="3" name="Group 2"/>
            <p:cNvGrpSpPr/>
            <p:nvPr/>
          </p:nvGrpSpPr>
          <p:grpSpPr>
            <a:xfrm>
              <a:off x="0" y="227773"/>
              <a:ext cx="5077020" cy="1519005"/>
              <a:chOff x="232238" y="-124780"/>
              <a:chExt cx="11444909" cy="1519005"/>
            </a:xfrm>
          </p:grpSpPr>
          <p:sp>
            <p:nvSpPr>
              <p:cNvPr id="8" name="TextBox 7"/>
              <p:cNvSpPr txBox="1"/>
              <p:nvPr/>
            </p:nvSpPr>
            <p:spPr>
              <a:xfrm>
                <a:off x="232238" y="-124780"/>
                <a:ext cx="11444909" cy="1519005"/>
              </a:xfrm>
              <a:prstGeom prst="rect">
                <a:avLst/>
              </a:prstGeom>
              <a:noFill/>
            </p:spPr>
            <p:txBody>
              <a:bodyPr wrap="square" rtlCol="0">
                <a:prstTxWarp prst="textDeflate">
                  <a:avLst/>
                </a:prstTxWarp>
                <a:spAutoFit/>
              </a:bodyPr>
              <a:lstStyle/>
              <a:p>
                <a:r>
                  <a:rPr lang="en-US" sz="6600" smtClean="0">
                    <a:solidFill>
                      <a:srgbClr val="00B050"/>
                    </a:solidFill>
                    <a:latin typeface="MusiQwik" panose="02000000000000000000" pitchFamily="2" charset="0"/>
                  </a:rPr>
                  <a:t>&amp;===================!</a:t>
                </a:r>
                <a:endParaRPr lang="en-US" sz="6600">
                  <a:solidFill>
                    <a:srgbClr val="00B050"/>
                  </a:solidFill>
                  <a:latin typeface="MusiQwik" panose="02000000000000000000" pitchFamily="2" charset="0"/>
                </a:endParaRPr>
              </a:p>
            </p:txBody>
          </p:sp>
          <p:sp>
            <p:nvSpPr>
              <p:cNvPr id="9" name="TextBox 8"/>
              <p:cNvSpPr txBox="1"/>
              <p:nvPr/>
            </p:nvSpPr>
            <p:spPr>
              <a:xfrm>
                <a:off x="1403584" y="253359"/>
                <a:ext cx="9953988" cy="574121"/>
              </a:xfrm>
              <a:prstGeom prst="rect">
                <a:avLst/>
              </a:prstGeom>
              <a:noFill/>
            </p:spPr>
            <p:txBody>
              <a:bodyPr wrap="square" rtlCol="0">
                <a:prstTxWarp prst="textDeflate">
                  <a:avLst/>
                </a:prstTxWarp>
                <a:spAutoFit/>
              </a:bodyPr>
              <a:lstStyle/>
              <a:p>
                <a:pPr algn="ctr"/>
                <a:r>
                  <a:rPr lang="en-US" sz="2400" b="1" smtClean="0">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rPr>
                  <a:t>Hình thành kiến thức mới</a:t>
                </a:r>
                <a:endParaRPr lang="en-US" sz="2400" b="1">
                  <a:ln w="6600">
                    <a:solidFill>
                      <a:srgbClr val="FF0000"/>
                    </a:solidFill>
                    <a:prstDash val="solid"/>
                  </a:ln>
                  <a:solidFill>
                    <a:srgbClr val="FFFFFF"/>
                  </a:solidFill>
                  <a:effectLst>
                    <a:glow rad="63500">
                      <a:schemeClr val="accent2">
                        <a:satMod val="175000"/>
                        <a:alpha val="40000"/>
                      </a:schemeClr>
                    </a:glow>
                    <a:outerShdw dist="38100" dir="2700000" algn="tl" rotWithShape="0">
                      <a:schemeClr val="accent2"/>
                    </a:outerShdw>
                  </a:effectLst>
                  <a:latin typeface="Tahoma" panose="020B0604030504040204" pitchFamily="34" charset="0"/>
                  <a:ea typeface="Tahoma" panose="020B0604030504040204" pitchFamily="34" charset="0"/>
                  <a:cs typeface="Tahoma" panose="020B0604030504040204" pitchFamily="34" charset="0"/>
                </a:endParaRPr>
              </a:p>
            </p:txBody>
          </p:sp>
        </p:grpSp>
        <p:sp>
          <p:nvSpPr>
            <p:cNvPr id="4" name="Rounded Rectangle 3"/>
            <p:cNvSpPr/>
            <p:nvPr/>
          </p:nvSpPr>
          <p:spPr>
            <a:xfrm>
              <a:off x="5700842" y="414996"/>
              <a:ext cx="6158822" cy="1050947"/>
            </a:xfrm>
            <a:prstGeom prst="roundRect">
              <a:avLst>
                <a:gd name="adj" fmla="val 6728"/>
              </a:avLst>
            </a:prstGeom>
            <a:noFill/>
            <a:ln>
              <a:solidFill>
                <a:srgbClr val="00B0F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ounded Rectangle 4"/>
            <p:cNvSpPr/>
            <p:nvPr/>
          </p:nvSpPr>
          <p:spPr>
            <a:xfrm>
              <a:off x="6806690" y="547526"/>
              <a:ext cx="4906338" cy="791386"/>
            </a:xfrm>
            <a:prstGeom prst="roundRect">
              <a:avLst>
                <a:gd name="adj" fmla="val 7105"/>
              </a:avLst>
            </a:prstGeom>
            <a:solidFill>
              <a:schemeClr val="bg1"/>
            </a:solidFill>
            <a:ln>
              <a:noFill/>
            </a:ln>
            <a:effectLst>
              <a:outerShdw blurRad="50800" dist="38100" dir="2700000" algn="tl" rotWithShape="0">
                <a:prstClr val="black">
                  <a:alpha val="40000"/>
                </a:prst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7119697" y="552969"/>
              <a:ext cx="4567931" cy="784830"/>
            </a:xfrm>
            <a:prstGeom prst="rect">
              <a:avLst/>
            </a:prstGeom>
            <a:noFill/>
          </p:spPr>
          <p:txBody>
            <a:bodyPr wrap="square" rtlCol="0">
              <a:spAutoFit/>
            </a:bodyPr>
            <a:lstStyle/>
            <a:p>
              <a:pPr algn="just">
                <a:lnSpc>
                  <a:spcPts val="2700"/>
                </a:lnSpc>
              </a:pP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2. Thể hiện nhạc cụ gõ hoặc </a:t>
              </a:r>
            </a:p>
            <a:p>
              <a:pPr algn="just">
                <a:lnSpc>
                  <a:spcPts val="2700"/>
                </a:lnSpc>
              </a:pPr>
              <a:r>
                <a:rPr lang="en-US" sz="2400" b="1">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2400" b="1" smtClean="0">
                  <a:solidFill>
                    <a:srgbClr val="FF0000"/>
                  </a:solidFill>
                  <a:latin typeface="Tahoma" panose="020B0604030504040204" pitchFamily="34" charset="0"/>
                  <a:ea typeface="Tahoma" panose="020B0604030504040204" pitchFamily="34" charset="0"/>
                  <a:cs typeface="Tahoma" panose="020B0604030504040204" pitchFamily="34" charset="0"/>
                </a:rPr>
                <a:t>    nhạc cụ giai điệu</a:t>
              </a:r>
              <a:endParaRPr lang="en-US" sz="2400" b="1">
                <a:latin typeface="Tahoma" panose="020B0604030504040204" pitchFamily="34" charset="0"/>
                <a:ea typeface="Tahoma" panose="020B0604030504040204" pitchFamily="34" charset="0"/>
                <a:cs typeface="Tahoma" panose="020B0604030504040204" pitchFamily="34" charset="0"/>
              </a:endParaRP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09423" y="29028"/>
              <a:ext cx="2035674" cy="2107197"/>
            </a:xfrm>
            <a:prstGeom prst="rect">
              <a:avLst/>
            </a:prstGeom>
          </p:spPr>
        </p:pic>
      </p:grpSp>
      <p:grpSp>
        <p:nvGrpSpPr>
          <p:cNvPr id="10" name="Group 9"/>
          <p:cNvGrpSpPr/>
          <p:nvPr/>
        </p:nvGrpSpPr>
        <p:grpSpPr>
          <a:xfrm>
            <a:off x="566892" y="1573840"/>
            <a:ext cx="3974501" cy="1153797"/>
            <a:chOff x="5599917" y="121342"/>
            <a:chExt cx="3974501" cy="1153797"/>
          </a:xfrm>
        </p:grpSpPr>
        <p:grpSp>
          <p:nvGrpSpPr>
            <p:cNvPr id="11" name="Group 10"/>
            <p:cNvGrpSpPr/>
            <p:nvPr/>
          </p:nvGrpSpPr>
          <p:grpSpPr>
            <a:xfrm>
              <a:off x="5599917" y="121342"/>
              <a:ext cx="3974501" cy="1153797"/>
              <a:chOff x="5599917" y="121342"/>
              <a:chExt cx="3974501" cy="1153797"/>
            </a:xfrm>
          </p:grpSpPr>
          <p:sp>
            <p:nvSpPr>
              <p:cNvPr id="13" name="Rounded Rectangle 12"/>
              <p:cNvSpPr/>
              <p:nvPr/>
            </p:nvSpPr>
            <p:spPr>
              <a:xfrm>
                <a:off x="5599917" y="121342"/>
                <a:ext cx="3974501" cy="1153797"/>
              </a:xfrm>
              <a:prstGeom prst="roundRect">
                <a:avLst>
                  <a:gd name="adj" fmla="val 6728"/>
                </a:avLst>
              </a:prstGeom>
              <a:noFill/>
              <a:ln>
                <a:solidFill>
                  <a:srgbClr val="F95F38"/>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a:off x="5746277" y="240117"/>
                <a:ext cx="3681781" cy="898815"/>
              </a:xfrm>
              <a:prstGeom prst="roundRect">
                <a:avLst>
                  <a:gd name="adj" fmla="val 7105"/>
                </a:avLst>
              </a:prstGeom>
              <a:solidFill>
                <a:schemeClr val="bg1"/>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6210626" y="388068"/>
                <a:ext cx="3363792" cy="523220"/>
              </a:xfrm>
              <a:prstGeom prst="rect">
                <a:avLst/>
              </a:prstGeom>
              <a:noFill/>
            </p:spPr>
            <p:txBody>
              <a:bodyPr wrap="square" rtlCol="0">
                <a:spAutoFit/>
              </a:bodyPr>
              <a:lstStyle/>
              <a:p>
                <a:pPr algn="just">
                  <a:spcBef>
                    <a:spcPts val="300"/>
                  </a:spcBef>
                </a:pPr>
                <a:r>
                  <a:rPr lang="en-US" sz="2800" b="1" smtClean="0">
                    <a:latin typeface="Tahoma" panose="020B0604030504040204" pitchFamily="34" charset="0"/>
                    <a:ea typeface="Tahoma" panose="020B0604030504040204" pitchFamily="34" charset="0"/>
                    <a:cs typeface="Tahoma" panose="020B0604030504040204" pitchFamily="34" charset="0"/>
                  </a:rPr>
                  <a:t>Nhạc cụ giai điệu</a:t>
                </a:r>
                <a:endParaRPr lang="en-US" sz="2800" b="1">
                  <a:latin typeface="Tahoma" panose="020B0604030504040204" pitchFamily="34" charset="0"/>
                  <a:ea typeface="Tahoma" panose="020B0604030504040204" pitchFamily="34" charset="0"/>
                  <a:cs typeface="Tahoma" panose="020B0604030504040204" pitchFamily="34" charset="0"/>
                </a:endParaRPr>
              </a:p>
            </p:txBody>
          </p:sp>
        </p:grpSp>
        <p:pic>
          <p:nvPicPr>
            <p:cNvPr id="12" name="Picture 11"/>
            <p:cNvPicPr>
              <a:picLocks noChangeAspect="1"/>
            </p:cNvPicPr>
            <p:nvPr/>
          </p:nvPicPr>
          <p:blipFill rotWithShape="1">
            <a:blip r:embed="rId5" cstate="print">
              <a:clrChange>
                <a:clrFrom>
                  <a:srgbClr val="FDFEFF"/>
                </a:clrFrom>
                <a:clrTo>
                  <a:srgbClr val="FDFEFF">
                    <a:alpha val="0"/>
                  </a:srgbClr>
                </a:clrTo>
              </a:clrChange>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l="23464" r="37073"/>
            <a:stretch/>
          </p:blipFill>
          <p:spPr>
            <a:xfrm>
              <a:off x="5785970" y="196574"/>
              <a:ext cx="537029" cy="962453"/>
            </a:xfrm>
            <a:prstGeom prst="rect">
              <a:avLst/>
            </a:prstGeom>
          </p:spPr>
        </p:pic>
      </p:grpSp>
      <p:grpSp>
        <p:nvGrpSpPr>
          <p:cNvPr id="35" name="Group 34"/>
          <p:cNvGrpSpPr/>
          <p:nvPr/>
        </p:nvGrpSpPr>
        <p:grpSpPr>
          <a:xfrm>
            <a:off x="243779" y="3078700"/>
            <a:ext cx="3721190" cy="3779299"/>
            <a:chOff x="243779" y="3078700"/>
            <a:chExt cx="3721190" cy="3779299"/>
          </a:xfrm>
        </p:grpSpPr>
        <p:grpSp>
          <p:nvGrpSpPr>
            <p:cNvPr id="36" name="Group 35"/>
            <p:cNvGrpSpPr/>
            <p:nvPr/>
          </p:nvGrpSpPr>
          <p:grpSpPr>
            <a:xfrm>
              <a:off x="1489901" y="3078700"/>
              <a:ext cx="2475068" cy="1662563"/>
              <a:chOff x="1067315" y="4504698"/>
              <a:chExt cx="2475068" cy="980333"/>
            </a:xfrm>
          </p:grpSpPr>
          <p:sp>
            <p:nvSpPr>
              <p:cNvPr id="38" name="Rounded Rectangular Callout 37"/>
              <p:cNvSpPr/>
              <p:nvPr/>
            </p:nvSpPr>
            <p:spPr>
              <a:xfrm>
                <a:off x="1094209" y="4575298"/>
                <a:ext cx="2394386" cy="825328"/>
              </a:xfrm>
              <a:prstGeom prst="wedgeRoundRectCallout">
                <a:avLst>
                  <a:gd name="adj1" fmla="val -63766"/>
                  <a:gd name="adj2" fmla="val 32928"/>
                  <a:gd name="adj3" fmla="val 16667"/>
                </a:avLst>
              </a:prstGeom>
              <a:solidFill>
                <a:srgbClr val="F8B70B"/>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1067315" y="4504698"/>
                <a:ext cx="2475068" cy="9803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ts val="2500"/>
                  </a:lnSpc>
                </a:pPr>
                <a:r>
                  <a:rPr lang="en-US" sz="2000" smtClean="0">
                    <a:solidFill>
                      <a:schemeClr val="bg1"/>
                    </a:solidFill>
                    <a:latin typeface="Tahoma" panose="020B0604030504040204" pitchFamily="34" charset="0"/>
                    <a:ea typeface="Tahoma" panose="020B0604030504040204" pitchFamily="34" charset="0"/>
                    <a:cs typeface="Tahoma" panose="020B0604030504040204" pitchFamily="34" charset="0"/>
                  </a:rPr>
                  <a:t>Hãy cho biết hình dạng, cấu tạo, vị trí ngón bấm nốt Si?</a:t>
                </a:r>
              </a:p>
            </p:txBody>
          </p:sp>
        </p:grpSp>
        <p:pic>
          <p:nvPicPr>
            <p:cNvPr id="37" name="Picture 3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243779" y="3818964"/>
              <a:ext cx="1455825" cy="3039035"/>
            </a:xfrm>
            <a:prstGeom prst="rect">
              <a:avLst/>
            </a:prstGeom>
          </p:spPr>
        </p:pic>
      </p:grpSp>
      <p:pic>
        <p:nvPicPr>
          <p:cNvPr id="40" name="Picture 39"/>
          <p:cNvPicPr>
            <a:picLocks noChangeAspect="1"/>
          </p:cNvPicPr>
          <p:nvPr/>
        </p:nvPicPr>
        <p:blipFill rotWithShape="1">
          <a:blip r:embed="rId8">
            <a:clrChange>
              <a:clrFrom>
                <a:srgbClr val="FFFFFF"/>
              </a:clrFrom>
              <a:clrTo>
                <a:srgbClr val="FFFFFF">
                  <a:alpha val="0"/>
                </a:srgbClr>
              </a:clrTo>
            </a:clrChange>
            <a:extLst>
              <a:ext uri="{28A0092B-C50C-407E-A947-70E740481C1C}">
                <a14:useLocalDpi xmlns:a14="http://schemas.microsoft.com/office/drawing/2010/main" val="0"/>
              </a:ext>
            </a:extLst>
          </a:blip>
          <a:srcRect l="13883" t="57853" r="7619" b="14874"/>
          <a:stretch/>
        </p:blipFill>
        <p:spPr>
          <a:xfrm>
            <a:off x="4819689" y="2211192"/>
            <a:ext cx="6965376" cy="3397578"/>
          </a:xfrm>
          <a:prstGeom prst="rect">
            <a:avLst/>
          </a:prstGeom>
        </p:spPr>
      </p:pic>
    </p:spTree>
    <p:extLst>
      <p:ext uri="{BB962C8B-B14F-4D97-AF65-F5344CB8AC3E}">
        <p14:creationId xmlns:p14="http://schemas.microsoft.com/office/powerpoint/2010/main" val="39173825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sndAc>
          <p:stSnd>
            <p:snd r:embed="rId3" name="TIENG LAT TRANG SACH.wav"/>
          </p:stSnd>
        </p:sndAc>
      </p:transition>
    </mc:Choice>
    <mc:Fallback xmlns="">
      <p:transition spd="slow">
        <p:fade/>
        <p:sndAc>
          <p:stSnd>
            <p:snd r:embed="rId9" name="TIENG LAT TRANG SACH.wav"/>
          </p:stSnd>
        </p:sndAc>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842</TotalTime>
  <Words>1314</Words>
  <Application>Microsoft Office PowerPoint</Application>
  <PresentationFormat>Widescreen</PresentationFormat>
  <Paragraphs>146</Paragraphs>
  <Slides>21</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Arial</vt:lpstr>
      <vt:lpstr>Calibri</vt:lpstr>
      <vt:lpstr>Calibri Light</vt:lpstr>
      <vt:lpstr>MusiQwik</vt:lpstr>
      <vt:lpstr>Tahoma</vt:lpstr>
      <vt:lpstr>UTM Beautiful Caps</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Windows 11</cp:lastModifiedBy>
  <cp:revision>62</cp:revision>
  <dcterms:created xsi:type="dcterms:W3CDTF">2023-10-04T08:50:13Z</dcterms:created>
  <dcterms:modified xsi:type="dcterms:W3CDTF">2025-12-21T14:24:05Z</dcterms:modified>
</cp:coreProperties>
</file>