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6" r:id="rId3"/>
    <p:sldId id="307" r:id="rId4"/>
    <p:sldId id="306" r:id="rId5"/>
    <p:sldId id="257" r:id="rId6"/>
    <p:sldId id="324" r:id="rId7"/>
    <p:sldId id="260" r:id="rId8"/>
    <p:sldId id="262" r:id="rId9"/>
    <p:sldId id="263" r:id="rId10"/>
    <p:sldId id="264" r:id="rId11"/>
    <p:sldId id="269" r:id="rId12"/>
    <p:sldId id="310" r:id="rId13"/>
    <p:sldId id="311" r:id="rId14"/>
    <p:sldId id="312" r:id="rId15"/>
    <p:sldId id="313" r:id="rId16"/>
    <p:sldId id="314" r:id="rId17"/>
    <p:sldId id="315" r:id="rId18"/>
    <p:sldId id="321" r:id="rId19"/>
    <p:sldId id="320" r:id="rId20"/>
    <p:sldId id="322" r:id="rId21"/>
    <p:sldId id="29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F1500"/>
    <a:srgbClr val="50BAEE"/>
    <a:srgbClr val="A6E8FC"/>
    <a:srgbClr val="55E4DE"/>
    <a:srgbClr val="6DDAFB"/>
    <a:srgbClr val="C8EFF6"/>
    <a:srgbClr val="00642D"/>
    <a:srgbClr val="FCD5CD"/>
    <a:srgbClr val="FCFD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0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311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F2F07-B0FE-3832-DECB-601E0BA13BC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F17AA2-6D7C-D342-7DFB-61FBBF7CDBA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88C603-A255-E2EC-A072-7DCE89A41E48}"/>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BCE2F01D-B241-6320-A737-A118DA14F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10896C-A4A0-C299-AE5E-5FBABDAE5EA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83281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7404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806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1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7525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37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531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12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52D555C-84A1-5E95-F23B-64E4884B4E7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76A9441A-9E64-08B8-4C4B-032C0E8845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535DAC7-BA94-B9CF-0BEE-5876CBDBD487}"/>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98940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536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6979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1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323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slideLayout" Target="../slideLayouts/slideLayout12.xml"/><Relationship Id="rId15" Type="http://schemas.openxmlformats.org/officeDocument/2006/relationships/image" Target="../media/image12.png"/><Relationship Id="rId10" Type="http://schemas.openxmlformats.org/officeDocument/2006/relationships/image" Target="../media/image19.png"/><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slideLayout" Target="../slideLayouts/slideLayout12.xml"/><Relationship Id="rId15" Type="http://schemas.openxmlformats.org/officeDocument/2006/relationships/image" Target="../media/image12.png"/><Relationship Id="rId10" Type="http://schemas.openxmlformats.org/officeDocument/2006/relationships/image" Target="../media/image24.png"/><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slideLayout" Target="../slideLayouts/slideLayout12.xml"/><Relationship Id="rId15" Type="http://schemas.openxmlformats.org/officeDocument/2006/relationships/image" Target="../media/image12.png"/><Relationship Id="rId10" Type="http://schemas.openxmlformats.org/officeDocument/2006/relationships/image" Target="../media/image25.png"/><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3.gif"/></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slideLayout" Target="../slideLayouts/slideLayout12.xml"/><Relationship Id="rId15" Type="http://schemas.openxmlformats.org/officeDocument/2006/relationships/image" Target="../media/image12.png"/><Relationship Id="rId10" Type="http://schemas.openxmlformats.org/officeDocument/2006/relationships/image" Target="../media/image26.png"/><Relationship Id="rId4" Type="http://schemas.microsoft.com/office/2007/relationships/media" Target="../media/media4.wav"/><Relationship Id="rId9" Type="http://schemas.openxmlformats.org/officeDocument/2006/relationships/image" Target="../media/image18.png"/><Relationship Id="rId1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404"/>
          <a:stretch/>
        </p:blipFill>
        <p:spPr>
          <a:xfrm>
            <a:off x="-1" y="0"/>
            <a:ext cx="12255501" cy="6858000"/>
          </a:xfrm>
          <a:prstGeom prst="rect">
            <a:avLst/>
          </a:prstGeom>
        </p:spPr>
      </p:pic>
    </p:spTree>
    <p:extLst>
      <p:ext uri="{BB962C8B-B14F-4D97-AF65-F5344CB8AC3E}">
        <p14:creationId xmlns:p14="http://schemas.microsoft.com/office/powerpoint/2010/main" val="93581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0" i="0" u="none" strike="noStrike" kern="1200" cap="none" spc="0" normalizeH="0" baseline="0" noProof="0" dirty="0">
                    <a:ln>
                      <a:noFill/>
                    </a:ln>
                    <a:solidFill>
                      <a:sysClr val="windowText" lastClr="000000"/>
                    </a:solidFill>
                    <a:effectLst/>
                    <a:uLnTx/>
                    <a:uFillTx/>
                    <a:latin typeface="#9Slide07 IcielCadena" panose="02000503000000020004" pitchFamily="2" charset="0"/>
                    <a:ea typeface="+mn-ea"/>
                    <a:cs typeface="+mn-cs"/>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C6E51">
                        <a:lumMod val="75000"/>
                      </a:srgbClr>
                    </a:solidFill>
                    <a:effectLst/>
                    <a:uLnTx/>
                    <a:uFillTx/>
                    <a:latin typeface="#9Slide07 IcielCadena" panose="02000503000000020004" pitchFamily="2" charset="0"/>
                    <a:ea typeface="+mn-ea"/>
                    <a:cs typeface="+mn-cs"/>
                  </a:rPr>
                  <a:t>CẢM ƠN CÁC BẠN RẤT NHIỀU</a:t>
                </a:r>
                <a:endParaRPr kumimoji="0" lang="en-US" sz="5400" b="0" i="0" u="none" strike="noStrike" kern="1200" cap="none" spc="0" normalizeH="0" baseline="0" noProof="0" dirty="0">
                  <a:ln>
                    <a:noFill/>
                  </a:ln>
                  <a:solidFill>
                    <a:srgbClr val="FC6E51">
                      <a:lumMod val="75000"/>
                    </a:srgbClr>
                  </a:solidFill>
                  <a:effectLst/>
                  <a:uLnTx/>
                  <a:uFillTx/>
                  <a:latin typeface="#9Slide07 IcielCadena" panose="02000503000000020004" pitchFamily="2" charset="0"/>
                  <a:ea typeface="+mn-ea"/>
                  <a:cs typeface="+mn-cs"/>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1F809-DF14-8D2B-D30D-522FAC1E55D9}"/>
            </a:ext>
          </a:extLst>
        </p:cNvPr>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FE60B205-57F0-F100-F77D-010D378AE79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7918" b="70833"/>
          <a:stretch/>
        </p:blipFill>
        <p:spPr>
          <a:xfrm>
            <a:off x="9668510" y="1543049"/>
            <a:ext cx="1638300" cy="1375551"/>
          </a:xfrm>
          <a:prstGeom prst="rect">
            <a:avLst/>
          </a:prstGeom>
        </p:spPr>
      </p:pic>
      <p:grpSp>
        <p:nvGrpSpPr>
          <p:cNvPr id="7" name="Group 6">
            <a:extLst>
              <a:ext uri="{FF2B5EF4-FFF2-40B4-BE49-F238E27FC236}">
                <a16:creationId xmlns:a16="http://schemas.microsoft.com/office/drawing/2014/main" id="{E47A4EBD-6DC2-BE10-AA05-FEB2189B8EDF}"/>
              </a:ext>
            </a:extLst>
          </p:cNvPr>
          <p:cNvGrpSpPr/>
          <p:nvPr/>
        </p:nvGrpSpPr>
        <p:grpSpPr>
          <a:xfrm>
            <a:off x="1428430" y="299266"/>
            <a:ext cx="6780849" cy="6259467"/>
            <a:chOff x="1814511" y="595993"/>
            <a:chExt cx="6000750" cy="5500914"/>
          </a:xfrm>
        </p:grpSpPr>
        <p:sp>
          <p:nvSpPr>
            <p:cNvPr id="6" name="矩形 5">
              <a:extLst>
                <a:ext uri="{FF2B5EF4-FFF2-40B4-BE49-F238E27FC236}">
                  <a16:creationId xmlns:a16="http://schemas.microsoft.com/office/drawing/2014/main" id="{87518225-4B9E-8818-1170-17B0453FD243}"/>
                </a:ext>
              </a:extLst>
            </p:cNvPr>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CAAECEE-2070-39D4-77BA-39E1BB30F2A1}"/>
                </a:ext>
              </a:extLst>
            </p:cNvPr>
            <p:cNvPicPr>
              <a:picLocks noChangeAspect="1"/>
            </p:cNvPicPr>
            <p:nvPr/>
          </p:nvPicPr>
          <p:blipFill>
            <a:blip r:embed="rId4" cstate="hqprint">
              <a:extLst>
                <a:ext uri="{28A0092B-C50C-407E-A947-70E740481C1C}">
                  <a14:useLocalDpi xmlns:a14="http://schemas.microsoft.com/office/drawing/2010/main" val="0"/>
                </a:ext>
              </a:extLst>
            </a:blip>
            <a:srcRect l="7003" t="14632" r="4762" b="4482"/>
            <a:stretch/>
          </p:blipFill>
          <p:spPr>
            <a:xfrm>
              <a:off x="1814511" y="595993"/>
              <a:ext cx="6000750" cy="5500914"/>
            </a:xfrm>
            <a:prstGeom prst="rect">
              <a:avLst/>
            </a:prstGeom>
          </p:spPr>
        </p:pic>
      </p:grpSp>
      <p:pic>
        <p:nvPicPr>
          <p:cNvPr id="2" name="Picture 1">
            <a:extLst>
              <a:ext uri="{FF2B5EF4-FFF2-40B4-BE49-F238E27FC236}">
                <a16:creationId xmlns:a16="http://schemas.microsoft.com/office/drawing/2014/main" id="{A309296B-00D4-51AB-6E08-C628E981DEF4}"/>
              </a:ext>
            </a:extLst>
          </p:cNvPr>
          <p:cNvPicPr>
            <a:picLocks noChangeAspect="1"/>
          </p:cNvPicPr>
          <p:nvPr/>
        </p:nvPicPr>
        <p:blipFill>
          <a:blip r:embed="rId5"/>
          <a:stretch>
            <a:fillRect/>
          </a:stretch>
        </p:blipFill>
        <p:spPr>
          <a:xfrm>
            <a:off x="2380285" y="1862785"/>
            <a:ext cx="4688230" cy="3804234"/>
          </a:xfrm>
          <a:prstGeom prst="rect">
            <a:avLst/>
          </a:prstGeom>
        </p:spPr>
      </p:pic>
    </p:spTree>
    <p:extLst>
      <p:ext uri="{BB962C8B-B14F-4D97-AF65-F5344CB8AC3E}">
        <p14:creationId xmlns:p14="http://schemas.microsoft.com/office/powerpoint/2010/main" val="320332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5E79FC07-41BE-DAEE-5C20-11ABFE742DC3}"/>
              </a:ext>
            </a:extLst>
          </p:cNvPr>
          <p:cNvGrpSpPr/>
          <p:nvPr/>
        </p:nvGrpSpPr>
        <p:grpSpPr>
          <a:xfrm>
            <a:off x="0" y="372036"/>
            <a:ext cx="7611762" cy="1290190"/>
            <a:chOff x="0" y="372036"/>
            <a:chExt cx="7611762" cy="1290190"/>
          </a:xfrm>
        </p:grpSpPr>
        <p:grpSp>
          <p:nvGrpSpPr>
            <p:cNvPr id="6" name="Group 5">
              <a:extLst>
                <a:ext uri="{FF2B5EF4-FFF2-40B4-BE49-F238E27FC236}">
                  <a16:creationId xmlns:a16="http://schemas.microsoft.com/office/drawing/2014/main" id="{90427582-0355-ACBA-B18B-36DFBD11D58B}"/>
                </a:ext>
              </a:extLst>
            </p:cNvPr>
            <p:cNvGrpSpPr/>
            <p:nvPr/>
          </p:nvGrpSpPr>
          <p:grpSpPr>
            <a:xfrm>
              <a:off x="0" y="372036"/>
              <a:ext cx="7611762" cy="1290190"/>
              <a:chOff x="0" y="372036"/>
              <a:chExt cx="7611762" cy="1290190"/>
            </a:xfrm>
          </p:grpSpPr>
          <p:pic>
            <p:nvPicPr>
              <p:cNvPr id="3" name="图片 15">
                <a:extLst>
                  <a:ext uri="{FF2B5EF4-FFF2-40B4-BE49-F238E27FC236}">
                    <a16:creationId xmlns:a16="http://schemas.microsoft.com/office/drawing/2014/main" id="{157A14BD-9E83-6364-59A3-D256B40CEB2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723" b="54721"/>
              <a:stretch/>
            </p:blipFill>
            <p:spPr>
              <a:xfrm>
                <a:off x="0" y="372036"/>
                <a:ext cx="4707449" cy="1290190"/>
              </a:xfrm>
              <a:prstGeom prst="rect">
                <a:avLst/>
              </a:prstGeom>
            </p:spPr>
          </p:pic>
          <p:sp>
            <p:nvSpPr>
              <p:cNvPr id="5" name="Rectangle 4">
                <a:extLst>
                  <a:ext uri="{FF2B5EF4-FFF2-40B4-BE49-F238E27FC236}">
                    <a16:creationId xmlns:a16="http://schemas.microsoft.com/office/drawing/2014/main" id="{2D1DA117-8F8B-3B00-543F-C4E978B01881}"/>
                  </a:ext>
                </a:extLst>
              </p:cNvPr>
              <p:cNvSpPr/>
              <p:nvPr/>
            </p:nvSpPr>
            <p:spPr>
              <a:xfrm>
                <a:off x="2353723" y="572288"/>
                <a:ext cx="5258039" cy="889686"/>
              </a:xfrm>
              <a:prstGeom prst="rect">
                <a:avLst/>
              </a:prstGeom>
              <a:solidFill>
                <a:srgbClr val="C8EF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文本框 17">
              <a:extLst>
                <a:ext uri="{FF2B5EF4-FFF2-40B4-BE49-F238E27FC236}">
                  <a16:creationId xmlns:a16="http://schemas.microsoft.com/office/drawing/2014/main" id="{4D95A968-1300-FEEE-AE9A-B618FD1234B4}"/>
                </a:ext>
              </a:extLst>
            </p:cNvPr>
            <p:cNvSpPr txBox="1"/>
            <p:nvPr/>
          </p:nvSpPr>
          <p:spPr>
            <a:xfrm>
              <a:off x="1304730" y="512924"/>
              <a:ext cx="6179824" cy="880819"/>
            </a:xfrm>
            <a:prstGeom prst="rect">
              <a:avLst/>
            </a:prstGeom>
            <a:noFill/>
          </p:spPr>
          <p:txBody>
            <a:bodyPr wrap="square">
              <a:spAutoFit/>
            </a:bodyPr>
            <a:lstStyle/>
            <a:p>
              <a:pPr algn="just">
                <a:lnSpc>
                  <a:spcPct val="130000"/>
                </a:lnSpc>
              </a:pPr>
              <a:r>
                <a:rPr lang="vi-VN" altLang="zh-CN" sz="4400" b="1" dirty="0">
                  <a:solidFill>
                    <a:srgbClr val="002060"/>
                  </a:solidFill>
                  <a:latin typeface="Cambria" panose="02040503050406030204" pitchFamily="18" charset="0"/>
                  <a:ea typeface="Cambria" panose="02040503050406030204" pitchFamily="18" charset="0"/>
                  <a:cs typeface="+mn-ea"/>
                  <a:sym typeface="思源宋体 CN" panose="02020400000000000000" pitchFamily="18" charset="-122"/>
                </a:rPr>
                <a:t>Bài 1: Đặt tính rồi tính</a:t>
              </a:r>
              <a:endParaRPr lang="zh-CN" altLang="en-US" sz="4400" b="1" dirty="0">
                <a:solidFill>
                  <a:srgbClr val="002060"/>
                </a:solidFill>
                <a:latin typeface="Cambria" panose="02040503050406030204" pitchFamily="18" charset="0"/>
                <a:ea typeface="Aa厚底黑" panose="00020600040101010101" pitchFamily="18" charset="-122"/>
                <a:cs typeface="+mn-ea"/>
                <a:sym typeface="思源宋体 CN" panose="02020400000000000000" pitchFamily="18" charset="-122"/>
              </a:endParaRPr>
            </a:p>
          </p:txBody>
        </p:sp>
      </p:grpSp>
      <p:grpSp>
        <p:nvGrpSpPr>
          <p:cNvPr id="23" name="Group 22">
            <a:extLst>
              <a:ext uri="{FF2B5EF4-FFF2-40B4-BE49-F238E27FC236}">
                <a16:creationId xmlns:a16="http://schemas.microsoft.com/office/drawing/2014/main" id="{9BA2D2B8-C343-3D12-38E0-3D8E7DBCAFB6}"/>
              </a:ext>
            </a:extLst>
          </p:cNvPr>
          <p:cNvGrpSpPr/>
          <p:nvPr/>
        </p:nvGrpSpPr>
        <p:grpSpPr>
          <a:xfrm>
            <a:off x="880744" y="1814125"/>
            <a:ext cx="2263808" cy="750568"/>
            <a:chOff x="594803" y="1803114"/>
            <a:chExt cx="2263808" cy="750568"/>
          </a:xfrm>
        </p:grpSpPr>
        <p:pic>
          <p:nvPicPr>
            <p:cNvPr id="24" name="Picture 23">
              <a:extLst>
                <a:ext uri="{FF2B5EF4-FFF2-40B4-BE49-F238E27FC236}">
                  <a16:creationId xmlns:a16="http://schemas.microsoft.com/office/drawing/2014/main" id="{2E78DA2D-8729-CBA6-3F01-529DE44775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25" name="TextBox 24">
              <a:extLst>
                <a:ext uri="{FF2B5EF4-FFF2-40B4-BE49-F238E27FC236}">
                  <a16:creationId xmlns:a16="http://schemas.microsoft.com/office/drawing/2014/main" id="{9CF28931-8F89-9492-4C25-7025E677AF9D}"/>
                </a:ext>
              </a:extLst>
            </p:cNvPr>
            <p:cNvSpPr txBox="1"/>
            <p:nvPr/>
          </p:nvSpPr>
          <p:spPr>
            <a:xfrm>
              <a:off x="690058" y="1829748"/>
              <a:ext cx="2073298" cy="707886"/>
            </a:xfrm>
            <a:prstGeom prst="rect">
              <a:avLst/>
            </a:prstGeom>
            <a:noFill/>
          </p:spPr>
          <p:txBody>
            <a:bodyPr wrap="square" rtlCol="0">
              <a:spAutoFit/>
            </a:bodyPr>
            <a:lstStyle/>
            <a:p>
              <a:pPr algn="ctr"/>
              <a:r>
                <a:rPr lang="vi-VN" sz="4000" dirty="0"/>
                <a:t>6,52 : 2</a:t>
              </a:r>
              <a:endParaRPr lang="en-US" sz="4000" dirty="0"/>
            </a:p>
          </p:txBody>
        </p:sp>
      </p:grpSp>
      <p:grpSp>
        <p:nvGrpSpPr>
          <p:cNvPr id="26" name="Group 25">
            <a:extLst>
              <a:ext uri="{FF2B5EF4-FFF2-40B4-BE49-F238E27FC236}">
                <a16:creationId xmlns:a16="http://schemas.microsoft.com/office/drawing/2014/main" id="{0F605B55-844D-3FAC-0113-604FA2750EE8}"/>
              </a:ext>
            </a:extLst>
          </p:cNvPr>
          <p:cNvGrpSpPr/>
          <p:nvPr/>
        </p:nvGrpSpPr>
        <p:grpSpPr>
          <a:xfrm>
            <a:off x="3475803" y="1808832"/>
            <a:ext cx="2263808" cy="750568"/>
            <a:chOff x="594803" y="1803114"/>
            <a:chExt cx="2263808" cy="750568"/>
          </a:xfrm>
        </p:grpSpPr>
        <p:pic>
          <p:nvPicPr>
            <p:cNvPr id="27" name="Picture 26">
              <a:extLst>
                <a:ext uri="{FF2B5EF4-FFF2-40B4-BE49-F238E27FC236}">
                  <a16:creationId xmlns:a16="http://schemas.microsoft.com/office/drawing/2014/main" id="{8181BA55-92B5-D545-84C1-5443955E3A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28" name="TextBox 27">
              <a:extLst>
                <a:ext uri="{FF2B5EF4-FFF2-40B4-BE49-F238E27FC236}">
                  <a16:creationId xmlns:a16="http://schemas.microsoft.com/office/drawing/2014/main" id="{39059006-1481-DD03-CB75-07D532BB17BB}"/>
                </a:ext>
              </a:extLst>
            </p:cNvPr>
            <p:cNvSpPr txBox="1"/>
            <p:nvPr/>
          </p:nvSpPr>
          <p:spPr>
            <a:xfrm>
              <a:off x="690058" y="1829748"/>
              <a:ext cx="2073298" cy="707886"/>
            </a:xfrm>
            <a:prstGeom prst="rect">
              <a:avLst/>
            </a:prstGeom>
            <a:noFill/>
          </p:spPr>
          <p:txBody>
            <a:bodyPr wrap="square" rtlCol="0">
              <a:spAutoFit/>
            </a:bodyPr>
            <a:lstStyle/>
            <a:p>
              <a:pPr algn="ctr"/>
              <a:r>
                <a:rPr lang="vi-VN" sz="4000" dirty="0"/>
                <a:t>72 : 15</a:t>
              </a:r>
              <a:endParaRPr lang="en-US" sz="4000" dirty="0"/>
            </a:p>
          </p:txBody>
        </p:sp>
      </p:grpSp>
      <p:grpSp>
        <p:nvGrpSpPr>
          <p:cNvPr id="29" name="Group 28">
            <a:extLst>
              <a:ext uri="{FF2B5EF4-FFF2-40B4-BE49-F238E27FC236}">
                <a16:creationId xmlns:a16="http://schemas.microsoft.com/office/drawing/2014/main" id="{7FD5C647-E125-9439-74E0-35B9F33F9370}"/>
              </a:ext>
            </a:extLst>
          </p:cNvPr>
          <p:cNvGrpSpPr/>
          <p:nvPr/>
        </p:nvGrpSpPr>
        <p:grpSpPr>
          <a:xfrm>
            <a:off x="6123373" y="1803114"/>
            <a:ext cx="2564167" cy="750568"/>
            <a:chOff x="594803" y="1803114"/>
            <a:chExt cx="2263808" cy="750568"/>
          </a:xfrm>
        </p:grpSpPr>
        <p:pic>
          <p:nvPicPr>
            <p:cNvPr id="30" name="Picture 29">
              <a:extLst>
                <a:ext uri="{FF2B5EF4-FFF2-40B4-BE49-F238E27FC236}">
                  <a16:creationId xmlns:a16="http://schemas.microsoft.com/office/drawing/2014/main" id="{119ED1AB-7195-2A6E-F556-EAE9A21AD0B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31" name="TextBox 30">
              <a:extLst>
                <a:ext uri="{FF2B5EF4-FFF2-40B4-BE49-F238E27FC236}">
                  <a16:creationId xmlns:a16="http://schemas.microsoft.com/office/drawing/2014/main" id="{2E40E000-ED28-145D-1D74-187C43019E40}"/>
                </a:ext>
              </a:extLst>
            </p:cNvPr>
            <p:cNvSpPr txBox="1"/>
            <p:nvPr/>
          </p:nvSpPr>
          <p:spPr>
            <a:xfrm>
              <a:off x="690058" y="1829748"/>
              <a:ext cx="2073298" cy="707886"/>
            </a:xfrm>
            <a:prstGeom prst="rect">
              <a:avLst/>
            </a:prstGeom>
            <a:noFill/>
          </p:spPr>
          <p:txBody>
            <a:bodyPr wrap="square" rtlCol="0">
              <a:spAutoFit/>
            </a:bodyPr>
            <a:lstStyle/>
            <a:p>
              <a:pPr algn="ctr"/>
              <a:r>
                <a:rPr lang="vi-VN" sz="4000" dirty="0"/>
                <a:t>2,52 : 2,1 </a:t>
              </a:r>
              <a:endParaRPr lang="en-US" sz="4000" dirty="0"/>
            </a:p>
          </p:txBody>
        </p:sp>
      </p:grpSp>
      <p:grpSp>
        <p:nvGrpSpPr>
          <p:cNvPr id="32" name="Group 31">
            <a:extLst>
              <a:ext uri="{FF2B5EF4-FFF2-40B4-BE49-F238E27FC236}">
                <a16:creationId xmlns:a16="http://schemas.microsoft.com/office/drawing/2014/main" id="{B49B7046-06CB-045A-B046-43E081F74955}"/>
              </a:ext>
            </a:extLst>
          </p:cNvPr>
          <p:cNvGrpSpPr/>
          <p:nvPr/>
        </p:nvGrpSpPr>
        <p:grpSpPr>
          <a:xfrm>
            <a:off x="9074458" y="1803114"/>
            <a:ext cx="2263808" cy="750568"/>
            <a:chOff x="594803" y="1803114"/>
            <a:chExt cx="2263808" cy="750568"/>
          </a:xfrm>
        </p:grpSpPr>
        <p:pic>
          <p:nvPicPr>
            <p:cNvPr id="33" name="Picture 32">
              <a:extLst>
                <a:ext uri="{FF2B5EF4-FFF2-40B4-BE49-F238E27FC236}">
                  <a16:creationId xmlns:a16="http://schemas.microsoft.com/office/drawing/2014/main" id="{E21652DF-3C91-FF03-EEC0-3A210F1E65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34" name="TextBox 33">
              <a:extLst>
                <a:ext uri="{FF2B5EF4-FFF2-40B4-BE49-F238E27FC236}">
                  <a16:creationId xmlns:a16="http://schemas.microsoft.com/office/drawing/2014/main" id="{8CC11507-4B17-21BE-CA04-EA9740DA9F37}"/>
                </a:ext>
              </a:extLst>
            </p:cNvPr>
            <p:cNvSpPr txBox="1"/>
            <p:nvPr/>
          </p:nvSpPr>
          <p:spPr>
            <a:xfrm>
              <a:off x="690058" y="1829748"/>
              <a:ext cx="2073298" cy="707886"/>
            </a:xfrm>
            <a:prstGeom prst="rect">
              <a:avLst/>
            </a:prstGeom>
            <a:noFill/>
          </p:spPr>
          <p:txBody>
            <a:bodyPr wrap="square" rtlCol="0">
              <a:spAutoFit/>
            </a:bodyPr>
            <a:lstStyle/>
            <a:p>
              <a:pPr algn="ctr"/>
              <a:r>
                <a:rPr lang="vi-VN" sz="4000" dirty="0"/>
                <a:t>42 : 1,4</a:t>
              </a:r>
              <a:endParaRPr lang="en-US" sz="4000" dirty="0"/>
            </a:p>
          </p:txBody>
        </p:sp>
      </p:grpSp>
      <p:pic>
        <p:nvPicPr>
          <p:cNvPr id="36" name="Picture 35">
            <a:extLst>
              <a:ext uri="{FF2B5EF4-FFF2-40B4-BE49-F238E27FC236}">
                <a16:creationId xmlns:a16="http://schemas.microsoft.com/office/drawing/2014/main" id="{08F1711A-5877-107E-06A7-E3647D7E38F3}"/>
              </a:ext>
            </a:extLst>
          </p:cNvPr>
          <p:cNvPicPr>
            <a:picLocks noChangeAspect="1"/>
          </p:cNvPicPr>
          <p:nvPr/>
        </p:nvPicPr>
        <p:blipFill>
          <a:blip r:embed="rId5"/>
          <a:stretch>
            <a:fillRect/>
          </a:stretch>
        </p:blipFill>
        <p:spPr>
          <a:xfrm>
            <a:off x="3191262" y="3084353"/>
            <a:ext cx="5096698" cy="3237257"/>
          </a:xfrm>
          <a:prstGeom prst="rect">
            <a:avLst/>
          </a:prstGeom>
        </p:spPr>
      </p:pic>
    </p:spTree>
    <p:extLst>
      <p:ext uri="{BB962C8B-B14F-4D97-AF65-F5344CB8AC3E}">
        <p14:creationId xmlns:p14="http://schemas.microsoft.com/office/powerpoint/2010/main" val="235016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 raising his hand and holding a pencil and a book&#10;&#10;Description automatically generated">
            <a:extLst>
              <a:ext uri="{FF2B5EF4-FFF2-40B4-BE49-F238E27FC236}">
                <a16:creationId xmlns:a16="http://schemas.microsoft.com/office/drawing/2014/main" id="{1DEC829D-E774-582C-49E8-996C8CABD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00" y="4048407"/>
            <a:ext cx="2472587" cy="2521069"/>
          </a:xfrm>
          <a:prstGeom prst="rect">
            <a:avLst/>
          </a:prstGeom>
        </p:spPr>
      </p:pic>
      <p:grpSp>
        <p:nvGrpSpPr>
          <p:cNvPr id="4" name="Group 3">
            <a:extLst>
              <a:ext uri="{FF2B5EF4-FFF2-40B4-BE49-F238E27FC236}">
                <a16:creationId xmlns:a16="http://schemas.microsoft.com/office/drawing/2014/main" id="{20F5A5B4-489A-E2A1-5418-8CE1A9CDDB87}"/>
              </a:ext>
            </a:extLst>
          </p:cNvPr>
          <p:cNvGrpSpPr/>
          <p:nvPr/>
        </p:nvGrpSpPr>
        <p:grpSpPr>
          <a:xfrm>
            <a:off x="773889" y="539260"/>
            <a:ext cx="2263808" cy="750568"/>
            <a:chOff x="594803" y="1803114"/>
            <a:chExt cx="2263808" cy="750568"/>
          </a:xfrm>
        </p:grpSpPr>
        <p:pic>
          <p:nvPicPr>
            <p:cNvPr id="5" name="Picture 4">
              <a:extLst>
                <a:ext uri="{FF2B5EF4-FFF2-40B4-BE49-F238E27FC236}">
                  <a16:creationId xmlns:a16="http://schemas.microsoft.com/office/drawing/2014/main" id="{98DF56F5-158D-9C4F-CD57-78B0D567C2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6" name="TextBox 5">
              <a:extLst>
                <a:ext uri="{FF2B5EF4-FFF2-40B4-BE49-F238E27FC236}">
                  <a16:creationId xmlns:a16="http://schemas.microsoft.com/office/drawing/2014/main" id="{373ED4C4-0B57-D9C6-39C5-439C876AD083}"/>
                </a:ext>
              </a:extLst>
            </p:cNvPr>
            <p:cNvSpPr txBox="1"/>
            <p:nvPr/>
          </p:nvSpPr>
          <p:spPr>
            <a:xfrm>
              <a:off x="690058" y="1829748"/>
              <a:ext cx="2073298" cy="707886"/>
            </a:xfrm>
            <a:prstGeom prst="rect">
              <a:avLst/>
            </a:prstGeom>
            <a:noFill/>
          </p:spPr>
          <p:txBody>
            <a:bodyPr wrap="square" rtlCol="0">
              <a:spAutoFit/>
            </a:bodyPr>
            <a:lstStyle/>
            <a:p>
              <a:pPr algn="ctr"/>
              <a:r>
                <a:rPr lang="vi-VN" sz="4000" dirty="0"/>
                <a:t>6,52 : 2</a:t>
              </a:r>
              <a:endParaRPr lang="en-US" sz="4000" dirty="0"/>
            </a:p>
          </p:txBody>
        </p:sp>
      </p:grpSp>
      <p:grpSp>
        <p:nvGrpSpPr>
          <p:cNvPr id="7" name="Group 6">
            <a:extLst>
              <a:ext uri="{FF2B5EF4-FFF2-40B4-BE49-F238E27FC236}">
                <a16:creationId xmlns:a16="http://schemas.microsoft.com/office/drawing/2014/main" id="{7960825D-5FF1-515A-0D21-4C1B6B27C725}"/>
              </a:ext>
            </a:extLst>
          </p:cNvPr>
          <p:cNvGrpSpPr/>
          <p:nvPr/>
        </p:nvGrpSpPr>
        <p:grpSpPr>
          <a:xfrm>
            <a:off x="4550000" y="539260"/>
            <a:ext cx="2263808" cy="750568"/>
            <a:chOff x="594803" y="1803114"/>
            <a:chExt cx="2263808" cy="750568"/>
          </a:xfrm>
        </p:grpSpPr>
        <p:pic>
          <p:nvPicPr>
            <p:cNvPr id="8" name="Picture 7">
              <a:extLst>
                <a:ext uri="{FF2B5EF4-FFF2-40B4-BE49-F238E27FC236}">
                  <a16:creationId xmlns:a16="http://schemas.microsoft.com/office/drawing/2014/main" id="{C820C369-09FD-68C0-CE0C-7D31D082787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9" name="TextBox 8">
              <a:extLst>
                <a:ext uri="{FF2B5EF4-FFF2-40B4-BE49-F238E27FC236}">
                  <a16:creationId xmlns:a16="http://schemas.microsoft.com/office/drawing/2014/main" id="{52BB1E91-75FD-7D8F-046D-2B4B230482D2}"/>
                </a:ext>
              </a:extLst>
            </p:cNvPr>
            <p:cNvSpPr txBox="1"/>
            <p:nvPr/>
          </p:nvSpPr>
          <p:spPr>
            <a:xfrm>
              <a:off x="690058" y="1829748"/>
              <a:ext cx="2073298" cy="707886"/>
            </a:xfrm>
            <a:prstGeom prst="rect">
              <a:avLst/>
            </a:prstGeom>
            <a:noFill/>
          </p:spPr>
          <p:txBody>
            <a:bodyPr wrap="square" rtlCol="0">
              <a:spAutoFit/>
            </a:bodyPr>
            <a:lstStyle/>
            <a:p>
              <a:pPr algn="ctr"/>
              <a:r>
                <a:rPr lang="vi-VN" sz="4000" dirty="0"/>
                <a:t>72 : 15</a:t>
              </a:r>
              <a:endParaRPr lang="en-US" sz="4000" dirty="0"/>
            </a:p>
          </p:txBody>
        </p:sp>
      </p:grpSp>
      <p:grpSp>
        <p:nvGrpSpPr>
          <p:cNvPr id="17" name="Group 16">
            <a:extLst>
              <a:ext uri="{FF2B5EF4-FFF2-40B4-BE49-F238E27FC236}">
                <a16:creationId xmlns:a16="http://schemas.microsoft.com/office/drawing/2014/main" id="{F9FC1080-9323-5FF5-7F60-3EBA9F1524DA}"/>
              </a:ext>
            </a:extLst>
          </p:cNvPr>
          <p:cNvGrpSpPr/>
          <p:nvPr/>
        </p:nvGrpSpPr>
        <p:grpSpPr>
          <a:xfrm>
            <a:off x="8563370" y="565894"/>
            <a:ext cx="2564167" cy="750568"/>
            <a:chOff x="594803" y="1803114"/>
            <a:chExt cx="2263808" cy="750568"/>
          </a:xfrm>
        </p:grpSpPr>
        <p:pic>
          <p:nvPicPr>
            <p:cNvPr id="18" name="Picture 17">
              <a:extLst>
                <a:ext uri="{FF2B5EF4-FFF2-40B4-BE49-F238E27FC236}">
                  <a16:creationId xmlns:a16="http://schemas.microsoft.com/office/drawing/2014/main" id="{4C6B1380-F397-4D25-98DE-2976422715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19" name="TextBox 18">
              <a:extLst>
                <a:ext uri="{FF2B5EF4-FFF2-40B4-BE49-F238E27FC236}">
                  <a16:creationId xmlns:a16="http://schemas.microsoft.com/office/drawing/2014/main" id="{EE99181E-DEB4-1D4D-05B1-031C81669FC9}"/>
                </a:ext>
              </a:extLst>
            </p:cNvPr>
            <p:cNvSpPr txBox="1"/>
            <p:nvPr/>
          </p:nvSpPr>
          <p:spPr>
            <a:xfrm>
              <a:off x="690058" y="1829748"/>
              <a:ext cx="2073298" cy="707886"/>
            </a:xfrm>
            <a:prstGeom prst="rect">
              <a:avLst/>
            </a:prstGeom>
            <a:noFill/>
          </p:spPr>
          <p:txBody>
            <a:bodyPr wrap="square" rtlCol="0">
              <a:spAutoFit/>
            </a:bodyPr>
            <a:lstStyle/>
            <a:p>
              <a:pPr algn="ctr"/>
              <a:r>
                <a:rPr lang="vi-VN" sz="4000" dirty="0"/>
                <a:t>2,52 : 2,1 </a:t>
              </a:r>
              <a:endParaRPr lang="en-US" sz="4000" dirty="0"/>
            </a:p>
          </p:txBody>
        </p:sp>
      </p:grpSp>
      <p:grpSp>
        <p:nvGrpSpPr>
          <p:cNvPr id="20" name="Group 19">
            <a:extLst>
              <a:ext uri="{FF2B5EF4-FFF2-40B4-BE49-F238E27FC236}">
                <a16:creationId xmlns:a16="http://schemas.microsoft.com/office/drawing/2014/main" id="{9A5FA932-3473-2E05-0ED7-84FFFF50831A}"/>
              </a:ext>
            </a:extLst>
          </p:cNvPr>
          <p:cNvGrpSpPr/>
          <p:nvPr/>
        </p:nvGrpSpPr>
        <p:grpSpPr>
          <a:xfrm>
            <a:off x="6460408" y="3657556"/>
            <a:ext cx="2263808" cy="750568"/>
            <a:chOff x="594803" y="1803114"/>
            <a:chExt cx="2263808" cy="750568"/>
          </a:xfrm>
        </p:grpSpPr>
        <p:pic>
          <p:nvPicPr>
            <p:cNvPr id="21" name="Picture 20">
              <a:extLst>
                <a:ext uri="{FF2B5EF4-FFF2-40B4-BE49-F238E27FC236}">
                  <a16:creationId xmlns:a16="http://schemas.microsoft.com/office/drawing/2014/main" id="{4DD7828B-CC4F-642B-308D-34A3B6BD76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803" y="1803114"/>
              <a:ext cx="2263808" cy="750568"/>
            </a:xfrm>
            <a:prstGeom prst="rect">
              <a:avLst/>
            </a:prstGeom>
          </p:spPr>
        </p:pic>
        <p:sp>
          <p:nvSpPr>
            <p:cNvPr id="22" name="TextBox 21">
              <a:extLst>
                <a:ext uri="{FF2B5EF4-FFF2-40B4-BE49-F238E27FC236}">
                  <a16:creationId xmlns:a16="http://schemas.microsoft.com/office/drawing/2014/main" id="{2965AD17-A09F-FAED-6F3A-946B49709308}"/>
                </a:ext>
              </a:extLst>
            </p:cNvPr>
            <p:cNvSpPr txBox="1"/>
            <p:nvPr/>
          </p:nvSpPr>
          <p:spPr>
            <a:xfrm>
              <a:off x="690058" y="1829748"/>
              <a:ext cx="2073298" cy="707886"/>
            </a:xfrm>
            <a:prstGeom prst="rect">
              <a:avLst/>
            </a:prstGeom>
            <a:noFill/>
          </p:spPr>
          <p:txBody>
            <a:bodyPr wrap="square" rtlCol="0">
              <a:spAutoFit/>
            </a:bodyPr>
            <a:lstStyle/>
            <a:p>
              <a:pPr algn="ctr"/>
              <a:r>
                <a:rPr lang="vi-VN" sz="4000" dirty="0"/>
                <a:t>42 : 1,4</a:t>
              </a:r>
              <a:endParaRPr lang="en-US" sz="4000" dirty="0"/>
            </a:p>
          </p:txBody>
        </p:sp>
      </p:grpSp>
      <p:graphicFrame>
        <p:nvGraphicFramePr>
          <p:cNvPr id="23" name="Table 22">
            <a:extLst>
              <a:ext uri="{FF2B5EF4-FFF2-40B4-BE49-F238E27FC236}">
                <a16:creationId xmlns:a16="http://schemas.microsoft.com/office/drawing/2014/main" id="{356AC4E6-E15E-603D-8313-5533394AD0AB}"/>
              </a:ext>
            </a:extLst>
          </p:cNvPr>
          <p:cNvGraphicFramePr/>
          <p:nvPr>
            <p:extLst>
              <p:ext uri="{D42A27DB-BD31-4B8C-83A1-F6EECF244321}">
                <p14:modId xmlns:p14="http://schemas.microsoft.com/office/powerpoint/2010/main" val="1915106306"/>
              </p:ext>
            </p:extLst>
          </p:nvPr>
        </p:nvGraphicFramePr>
        <p:xfrm>
          <a:off x="470467" y="1400601"/>
          <a:ext cx="2877899" cy="1896745"/>
        </p:xfrm>
        <a:graphic>
          <a:graphicData uri="http://schemas.openxmlformats.org/drawingml/2006/table">
            <a:tbl>
              <a:tblPr firstRow="1" bandRow="1">
                <a:tableStyleId>{5C22544A-7EE6-4342-B048-85BDC9FD1C3A}</a:tableStyleId>
              </a:tblPr>
              <a:tblGrid>
                <a:gridCol w="1734686">
                  <a:extLst>
                    <a:ext uri="{9D8B030D-6E8A-4147-A177-3AD203B41FA5}">
                      <a16:colId xmlns:a16="http://schemas.microsoft.com/office/drawing/2014/main" val="20000"/>
                    </a:ext>
                  </a:extLst>
                </a:gridCol>
                <a:gridCol w="1143213">
                  <a:extLst>
                    <a:ext uri="{9D8B030D-6E8A-4147-A177-3AD203B41FA5}">
                      <a16:colId xmlns:a16="http://schemas.microsoft.com/office/drawing/2014/main" val="20001"/>
                    </a:ext>
                  </a:extLst>
                </a:gridCol>
              </a:tblGrid>
              <a:tr h="634365">
                <a:tc>
                  <a:txBody>
                    <a:bodyPr/>
                    <a:lstStyle/>
                    <a:p>
                      <a:pPr>
                        <a:buNone/>
                      </a:pPr>
                      <a:r>
                        <a:rPr lang="vi-VN"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6,52</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4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2</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32F70072-B0B9-4FBE-AA18-D15B9EB21AF3}"/>
              </a:ext>
            </a:extLst>
          </p:cNvPr>
          <p:cNvSpPr txBox="1"/>
          <p:nvPr/>
        </p:nvSpPr>
        <p:spPr>
          <a:xfrm>
            <a:off x="2223581" y="2064731"/>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3</a:t>
            </a:r>
            <a:endParaRPr lang="en-US" sz="4400" b="1" dirty="0">
              <a:solidFill>
                <a:srgbClr val="00206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75130BD8-460A-245A-E0FA-77D7AC96CE8B}"/>
              </a:ext>
            </a:extLst>
          </p:cNvPr>
          <p:cNvSpPr txBox="1"/>
          <p:nvPr/>
        </p:nvSpPr>
        <p:spPr>
          <a:xfrm>
            <a:off x="845838" y="2040889"/>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6BDFAFE9-5DDC-40CB-3CDB-F5CA46F2C021}"/>
              </a:ext>
            </a:extLst>
          </p:cNvPr>
          <p:cNvSpPr txBox="1"/>
          <p:nvPr/>
        </p:nvSpPr>
        <p:spPr>
          <a:xfrm>
            <a:off x="1271902" y="2033719"/>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5</a:t>
            </a:r>
            <a:endParaRPr lang="en-US" sz="44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3AA552A3-F4F1-297A-0AD8-6FA1D2A84C79}"/>
              </a:ext>
            </a:extLst>
          </p:cNvPr>
          <p:cNvSpPr txBox="1"/>
          <p:nvPr/>
        </p:nvSpPr>
        <p:spPr>
          <a:xfrm>
            <a:off x="2517274" y="2033718"/>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a:t>
            </a:r>
            <a:endParaRPr lang="en-US" sz="4400" b="1" dirty="0">
              <a:solidFill>
                <a:srgbClr val="00206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FB5066A7-BFC8-783A-DD90-5C11738DE7B5}"/>
              </a:ext>
            </a:extLst>
          </p:cNvPr>
          <p:cNvSpPr txBox="1"/>
          <p:nvPr/>
        </p:nvSpPr>
        <p:spPr>
          <a:xfrm>
            <a:off x="2645230" y="2064730"/>
            <a:ext cx="599839"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2</a:t>
            </a:r>
            <a:endParaRPr lang="en-US" sz="44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97166B2-A209-BBD4-69AB-EA7C5A29C2C5}"/>
              </a:ext>
            </a:extLst>
          </p:cNvPr>
          <p:cNvSpPr txBox="1"/>
          <p:nvPr/>
        </p:nvSpPr>
        <p:spPr>
          <a:xfrm>
            <a:off x="1271902" y="2567654"/>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1</a:t>
            </a:r>
            <a:endParaRPr lang="en-US" sz="4400" b="1" dirty="0">
              <a:solidFill>
                <a:srgbClr val="002060"/>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2FD9EE0E-B0DF-E571-BE1B-BCBEEF7A0035}"/>
              </a:ext>
            </a:extLst>
          </p:cNvPr>
          <p:cNvSpPr txBox="1"/>
          <p:nvPr/>
        </p:nvSpPr>
        <p:spPr>
          <a:xfrm>
            <a:off x="1604558" y="2558918"/>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2</a:t>
            </a:r>
            <a:endParaRPr lang="en-US" sz="4400" b="1" dirty="0">
              <a:solidFill>
                <a:srgbClr val="00206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61CE21B5-372B-D26E-F875-9FAD970A8CD0}"/>
              </a:ext>
            </a:extLst>
          </p:cNvPr>
          <p:cNvSpPr txBox="1"/>
          <p:nvPr/>
        </p:nvSpPr>
        <p:spPr>
          <a:xfrm>
            <a:off x="2984741" y="2064730"/>
            <a:ext cx="599839"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6</a:t>
            </a:r>
            <a:endParaRPr lang="en-US" sz="44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505F33E-9974-7D8A-D3F8-367AD71828B9}"/>
              </a:ext>
            </a:extLst>
          </p:cNvPr>
          <p:cNvSpPr txBox="1"/>
          <p:nvPr/>
        </p:nvSpPr>
        <p:spPr>
          <a:xfrm>
            <a:off x="1581413" y="3051557"/>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graphicFrame>
        <p:nvGraphicFramePr>
          <p:cNvPr id="35" name="Table 34">
            <a:extLst>
              <a:ext uri="{FF2B5EF4-FFF2-40B4-BE49-F238E27FC236}">
                <a16:creationId xmlns:a16="http://schemas.microsoft.com/office/drawing/2014/main" id="{B4258503-E09B-19AC-938F-087A78552DE5}"/>
              </a:ext>
            </a:extLst>
          </p:cNvPr>
          <p:cNvGraphicFramePr/>
          <p:nvPr>
            <p:extLst>
              <p:ext uri="{D42A27DB-BD31-4B8C-83A1-F6EECF244321}">
                <p14:modId xmlns:p14="http://schemas.microsoft.com/office/powerpoint/2010/main" val="2921766508"/>
              </p:ext>
            </p:extLst>
          </p:nvPr>
        </p:nvGraphicFramePr>
        <p:xfrm>
          <a:off x="3934245" y="1366563"/>
          <a:ext cx="2877899" cy="1896745"/>
        </p:xfrm>
        <a:graphic>
          <a:graphicData uri="http://schemas.openxmlformats.org/drawingml/2006/table">
            <a:tbl>
              <a:tblPr firstRow="1" bandRow="1">
                <a:tableStyleId>{5C22544A-7EE6-4342-B048-85BDC9FD1C3A}</a:tableStyleId>
              </a:tblPr>
              <a:tblGrid>
                <a:gridCol w="1734686">
                  <a:extLst>
                    <a:ext uri="{9D8B030D-6E8A-4147-A177-3AD203B41FA5}">
                      <a16:colId xmlns:a16="http://schemas.microsoft.com/office/drawing/2014/main" val="20000"/>
                    </a:ext>
                  </a:extLst>
                </a:gridCol>
                <a:gridCol w="1143213">
                  <a:extLst>
                    <a:ext uri="{9D8B030D-6E8A-4147-A177-3AD203B41FA5}">
                      <a16:colId xmlns:a16="http://schemas.microsoft.com/office/drawing/2014/main" val="20001"/>
                    </a:ext>
                  </a:extLst>
                </a:gridCol>
              </a:tblGrid>
              <a:tr h="634365">
                <a:tc>
                  <a:txBody>
                    <a:bodyPr/>
                    <a:lstStyle/>
                    <a:p>
                      <a:pPr>
                        <a:buNone/>
                      </a:pPr>
                      <a:r>
                        <a:rPr lang="vi-VN"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72</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4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15</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 name="TextBox 35">
            <a:extLst>
              <a:ext uri="{FF2B5EF4-FFF2-40B4-BE49-F238E27FC236}">
                <a16:creationId xmlns:a16="http://schemas.microsoft.com/office/drawing/2014/main" id="{849E48CD-ED46-7302-E4B1-5EBD6D36183A}"/>
              </a:ext>
            </a:extLst>
          </p:cNvPr>
          <p:cNvSpPr txBox="1"/>
          <p:nvPr/>
        </p:nvSpPr>
        <p:spPr>
          <a:xfrm>
            <a:off x="5687359" y="2030693"/>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4</a:t>
            </a:r>
            <a:endParaRPr lang="en-US" sz="4400" b="1" dirty="0">
              <a:solidFill>
                <a:srgbClr val="002060"/>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F328F9E-B793-093B-C05C-E0C86B37B586}"/>
              </a:ext>
            </a:extLst>
          </p:cNvPr>
          <p:cNvSpPr txBox="1"/>
          <p:nvPr/>
        </p:nvSpPr>
        <p:spPr>
          <a:xfrm>
            <a:off x="4403024" y="1979572"/>
            <a:ext cx="949435"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12</a:t>
            </a:r>
            <a:endParaRPr lang="en-US" sz="4400" b="1" dirty="0">
              <a:solidFill>
                <a:srgbClr val="00206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49005665-3A61-CF66-4485-D6E56AA158C1}"/>
              </a:ext>
            </a:extLst>
          </p:cNvPr>
          <p:cNvSpPr txBox="1"/>
          <p:nvPr/>
        </p:nvSpPr>
        <p:spPr>
          <a:xfrm>
            <a:off x="5998808" y="1999680"/>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a:t>
            </a:r>
            <a:endParaRPr lang="en-US" sz="44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3F1B54FA-5DBF-6BC7-7E11-5F534969E045}"/>
              </a:ext>
            </a:extLst>
          </p:cNvPr>
          <p:cNvSpPr txBox="1"/>
          <p:nvPr/>
        </p:nvSpPr>
        <p:spPr>
          <a:xfrm>
            <a:off x="6153398" y="2039570"/>
            <a:ext cx="599839"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8</a:t>
            </a:r>
            <a:endParaRPr lang="en-US" sz="4400" b="1" dirty="0">
              <a:solidFill>
                <a:srgbClr val="002060"/>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1717BF7C-3950-BC34-00E1-E233759C2FAD}"/>
              </a:ext>
            </a:extLst>
          </p:cNvPr>
          <p:cNvSpPr txBox="1"/>
          <p:nvPr/>
        </p:nvSpPr>
        <p:spPr>
          <a:xfrm>
            <a:off x="5045191" y="1959080"/>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5D211F60-7311-5381-2DDF-E765B928F626}"/>
              </a:ext>
            </a:extLst>
          </p:cNvPr>
          <p:cNvSpPr txBox="1"/>
          <p:nvPr/>
        </p:nvSpPr>
        <p:spPr>
          <a:xfrm>
            <a:off x="5069083" y="2543574"/>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graphicFrame>
        <p:nvGraphicFramePr>
          <p:cNvPr id="45" name="Table 44">
            <a:extLst>
              <a:ext uri="{FF2B5EF4-FFF2-40B4-BE49-F238E27FC236}">
                <a16:creationId xmlns:a16="http://schemas.microsoft.com/office/drawing/2014/main" id="{A8B4ABA4-C3E3-3E4E-C83A-2E67B6E4351A}"/>
              </a:ext>
            </a:extLst>
          </p:cNvPr>
          <p:cNvGraphicFramePr/>
          <p:nvPr>
            <p:extLst>
              <p:ext uri="{D42A27DB-BD31-4B8C-83A1-F6EECF244321}">
                <p14:modId xmlns:p14="http://schemas.microsoft.com/office/powerpoint/2010/main" val="400951344"/>
              </p:ext>
            </p:extLst>
          </p:nvPr>
        </p:nvGraphicFramePr>
        <p:xfrm>
          <a:off x="7946982" y="1563007"/>
          <a:ext cx="3166693" cy="1896745"/>
        </p:xfrm>
        <a:graphic>
          <a:graphicData uri="http://schemas.openxmlformats.org/drawingml/2006/table">
            <a:tbl>
              <a:tblPr firstRow="1" bandRow="1">
                <a:tableStyleId>{5C22544A-7EE6-4342-B048-85BDC9FD1C3A}</a:tableStyleId>
              </a:tblPr>
              <a:tblGrid>
                <a:gridCol w="1908760">
                  <a:extLst>
                    <a:ext uri="{9D8B030D-6E8A-4147-A177-3AD203B41FA5}">
                      <a16:colId xmlns:a16="http://schemas.microsoft.com/office/drawing/2014/main" val="20000"/>
                    </a:ext>
                  </a:extLst>
                </a:gridCol>
                <a:gridCol w="1257933">
                  <a:extLst>
                    <a:ext uri="{9D8B030D-6E8A-4147-A177-3AD203B41FA5}">
                      <a16:colId xmlns:a16="http://schemas.microsoft.com/office/drawing/2014/main" val="20001"/>
                    </a:ext>
                  </a:extLst>
                </a:gridCol>
              </a:tblGrid>
              <a:tr h="634365">
                <a:tc>
                  <a:txBody>
                    <a:bodyPr/>
                    <a:lstStyle/>
                    <a:p>
                      <a:pPr>
                        <a:buNone/>
                      </a:pPr>
                      <a:r>
                        <a:rPr lang="vi-VN"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2,52</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4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2,1</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6" name="TextBox 45">
            <a:extLst>
              <a:ext uri="{FF2B5EF4-FFF2-40B4-BE49-F238E27FC236}">
                <a16:creationId xmlns:a16="http://schemas.microsoft.com/office/drawing/2014/main" id="{CB520EA9-2F7A-EE52-E675-ACFFE6D7FD23}"/>
              </a:ext>
            </a:extLst>
          </p:cNvPr>
          <p:cNvSpPr txBox="1"/>
          <p:nvPr/>
        </p:nvSpPr>
        <p:spPr>
          <a:xfrm>
            <a:off x="10274798" y="1858292"/>
            <a:ext cx="383458"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US" sz="6000" b="1" dirty="0">
              <a:solidFill>
                <a:srgbClr val="FF0000"/>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3A8C1944-05FF-DDB9-B4FA-6BE42BA3D742}"/>
              </a:ext>
            </a:extLst>
          </p:cNvPr>
          <p:cNvSpPr txBox="1"/>
          <p:nvPr/>
        </p:nvSpPr>
        <p:spPr>
          <a:xfrm>
            <a:off x="8724216" y="1853368"/>
            <a:ext cx="383458"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US" sz="6000" b="1" dirty="0">
              <a:solidFill>
                <a:srgbClr val="FF000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CF2841DE-DED0-A021-C4E2-AFA9DDF8CEED}"/>
              </a:ext>
            </a:extLst>
          </p:cNvPr>
          <p:cNvSpPr txBox="1"/>
          <p:nvPr/>
        </p:nvSpPr>
        <p:spPr>
          <a:xfrm>
            <a:off x="9148260" y="1593187"/>
            <a:ext cx="665313" cy="769441"/>
          </a:xfrm>
          <a:prstGeom prst="rect">
            <a:avLst/>
          </a:prstGeom>
          <a:noFill/>
        </p:spPr>
        <p:txBody>
          <a:bodyPr wrap="square" rtlCol="0">
            <a:spAutoFit/>
          </a:bodyPr>
          <a:lstStyle/>
          <a:p>
            <a:r>
              <a:rPr lang="vi-VN" sz="4400" b="1" dirty="0">
                <a:solidFill>
                  <a:srgbClr val="FF0000"/>
                </a:solidFill>
                <a:latin typeface="Cambria" panose="02040503050406030204" pitchFamily="18" charset="0"/>
                <a:ea typeface="Cambria" panose="02040503050406030204" pitchFamily="18" charset="0"/>
              </a:rPr>
              <a:t>,</a:t>
            </a:r>
            <a:endParaRPr lang="en-US" sz="4400" b="1" dirty="0">
              <a:solidFill>
                <a:srgbClr val="FF000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5138C391-50F5-D075-8092-A46AEDBD3BCF}"/>
              </a:ext>
            </a:extLst>
          </p:cNvPr>
          <p:cNvSpPr txBox="1"/>
          <p:nvPr/>
        </p:nvSpPr>
        <p:spPr>
          <a:xfrm>
            <a:off x="9887996" y="2276417"/>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1</a:t>
            </a:r>
            <a:endParaRPr lang="en-US" sz="44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1630D47A-B568-0A7B-E09D-8673638EF387}"/>
              </a:ext>
            </a:extLst>
          </p:cNvPr>
          <p:cNvSpPr txBox="1"/>
          <p:nvPr/>
        </p:nvSpPr>
        <p:spPr>
          <a:xfrm>
            <a:off x="8867263" y="2224452"/>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4</a:t>
            </a:r>
            <a:endParaRPr lang="en-US" sz="44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4A464523-A493-91E3-54AD-0A6C0C667DBA}"/>
              </a:ext>
            </a:extLst>
          </p:cNvPr>
          <p:cNvSpPr txBox="1"/>
          <p:nvPr/>
        </p:nvSpPr>
        <p:spPr>
          <a:xfrm>
            <a:off x="10220652" y="2276416"/>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a:t>
            </a:r>
            <a:endParaRPr lang="en-US" sz="44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FBBF576D-B883-DC1E-1F89-4239B603DEB1}"/>
              </a:ext>
            </a:extLst>
          </p:cNvPr>
          <p:cNvSpPr txBox="1"/>
          <p:nvPr/>
        </p:nvSpPr>
        <p:spPr>
          <a:xfrm>
            <a:off x="9219595" y="2234255"/>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2</a:t>
            </a:r>
            <a:endParaRPr lang="en-US" sz="44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AAD8CF51-7E66-A3FC-6186-44CF94860BDB}"/>
              </a:ext>
            </a:extLst>
          </p:cNvPr>
          <p:cNvSpPr txBox="1"/>
          <p:nvPr/>
        </p:nvSpPr>
        <p:spPr>
          <a:xfrm>
            <a:off x="10395889" y="2270590"/>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2</a:t>
            </a:r>
            <a:endParaRPr lang="en-US" sz="44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FAB37909-7AF0-30CD-ED0E-844F28A03803}"/>
              </a:ext>
            </a:extLst>
          </p:cNvPr>
          <p:cNvSpPr txBox="1"/>
          <p:nvPr/>
        </p:nvSpPr>
        <p:spPr>
          <a:xfrm>
            <a:off x="9199919" y="2845504"/>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graphicFrame>
        <p:nvGraphicFramePr>
          <p:cNvPr id="56" name="Table 55">
            <a:extLst>
              <a:ext uri="{FF2B5EF4-FFF2-40B4-BE49-F238E27FC236}">
                <a16:creationId xmlns:a16="http://schemas.microsoft.com/office/drawing/2014/main" id="{C7A3A1C9-8827-DA72-0651-D7C5DE2D9CB1}"/>
              </a:ext>
            </a:extLst>
          </p:cNvPr>
          <p:cNvGraphicFramePr/>
          <p:nvPr>
            <p:extLst>
              <p:ext uri="{D42A27DB-BD31-4B8C-83A1-F6EECF244321}">
                <p14:modId xmlns:p14="http://schemas.microsoft.com/office/powerpoint/2010/main" val="351964573"/>
              </p:ext>
            </p:extLst>
          </p:nvPr>
        </p:nvGraphicFramePr>
        <p:xfrm>
          <a:off x="5681904" y="4526586"/>
          <a:ext cx="3166693" cy="1896745"/>
        </p:xfrm>
        <a:graphic>
          <a:graphicData uri="http://schemas.openxmlformats.org/drawingml/2006/table">
            <a:tbl>
              <a:tblPr firstRow="1" bandRow="1">
                <a:tableStyleId>{5C22544A-7EE6-4342-B048-85BDC9FD1C3A}</a:tableStyleId>
              </a:tblPr>
              <a:tblGrid>
                <a:gridCol w="1908760">
                  <a:extLst>
                    <a:ext uri="{9D8B030D-6E8A-4147-A177-3AD203B41FA5}">
                      <a16:colId xmlns:a16="http://schemas.microsoft.com/office/drawing/2014/main" val="20000"/>
                    </a:ext>
                  </a:extLst>
                </a:gridCol>
                <a:gridCol w="1257933">
                  <a:extLst>
                    <a:ext uri="{9D8B030D-6E8A-4147-A177-3AD203B41FA5}">
                      <a16:colId xmlns:a16="http://schemas.microsoft.com/office/drawing/2014/main" val="20001"/>
                    </a:ext>
                  </a:extLst>
                </a:gridCol>
              </a:tblGrid>
              <a:tr h="634365">
                <a:tc>
                  <a:txBody>
                    <a:bodyPr/>
                    <a:lstStyle/>
                    <a:p>
                      <a:pPr>
                        <a:buNone/>
                      </a:pPr>
                      <a:r>
                        <a:rPr lang="vi-VN"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42</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4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1,4</a:t>
                      </a:r>
                      <a:endParaRPr lang="en-US" sz="44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7" name="TextBox 56">
            <a:extLst>
              <a:ext uri="{FF2B5EF4-FFF2-40B4-BE49-F238E27FC236}">
                <a16:creationId xmlns:a16="http://schemas.microsoft.com/office/drawing/2014/main" id="{7E04CC32-F811-7B63-A096-1763419E921E}"/>
              </a:ext>
            </a:extLst>
          </p:cNvPr>
          <p:cNvSpPr txBox="1"/>
          <p:nvPr/>
        </p:nvSpPr>
        <p:spPr>
          <a:xfrm>
            <a:off x="7994688" y="4812420"/>
            <a:ext cx="383458"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US" sz="6000" b="1" dirty="0">
              <a:solidFill>
                <a:srgbClr val="FF0000"/>
              </a:solidFill>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8AD6BEC4-A2AC-43E7-8706-B305E545FC24}"/>
              </a:ext>
            </a:extLst>
          </p:cNvPr>
          <p:cNvSpPr txBox="1"/>
          <p:nvPr/>
        </p:nvSpPr>
        <p:spPr>
          <a:xfrm>
            <a:off x="7000233" y="4549548"/>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C965EE9F-7007-1F4B-D9CF-275453DDF688}"/>
              </a:ext>
            </a:extLst>
          </p:cNvPr>
          <p:cNvSpPr txBox="1"/>
          <p:nvPr/>
        </p:nvSpPr>
        <p:spPr>
          <a:xfrm>
            <a:off x="7712833" y="5236974"/>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3</a:t>
            </a:r>
            <a:endParaRPr lang="en-US" sz="4400" b="1" dirty="0">
              <a:solidFill>
                <a:srgbClr val="002060"/>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9FB3650F-D7FF-3AE0-5541-9B615CE4D216}"/>
              </a:ext>
            </a:extLst>
          </p:cNvPr>
          <p:cNvSpPr txBox="1"/>
          <p:nvPr/>
        </p:nvSpPr>
        <p:spPr>
          <a:xfrm>
            <a:off x="6599937" y="5220926"/>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1499FF87-D2FD-ED54-A565-20835BA2CEDF}"/>
              </a:ext>
            </a:extLst>
          </p:cNvPr>
          <p:cNvSpPr txBox="1"/>
          <p:nvPr/>
        </p:nvSpPr>
        <p:spPr>
          <a:xfrm>
            <a:off x="7008935" y="5224319"/>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6174B5A1-B8E7-E847-BE96-2AF449DC3F54}"/>
              </a:ext>
            </a:extLst>
          </p:cNvPr>
          <p:cNvSpPr txBox="1"/>
          <p:nvPr/>
        </p:nvSpPr>
        <p:spPr>
          <a:xfrm>
            <a:off x="8151143" y="5236974"/>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393D09D9-7B93-E0F5-B56D-E482AC220079}"/>
              </a:ext>
            </a:extLst>
          </p:cNvPr>
          <p:cNvSpPr txBox="1"/>
          <p:nvPr/>
        </p:nvSpPr>
        <p:spPr>
          <a:xfrm>
            <a:off x="7008935" y="5805969"/>
            <a:ext cx="665313" cy="769441"/>
          </a:xfrm>
          <a:prstGeom prst="rect">
            <a:avLst/>
          </a:prstGeom>
          <a:noFill/>
        </p:spPr>
        <p:txBody>
          <a:bodyPr wrap="square" rtlCol="0">
            <a:spAutoFit/>
          </a:bodyPr>
          <a:lstStyle/>
          <a:p>
            <a:r>
              <a:rPr lang="vi-VN" sz="4400" b="1" dirty="0">
                <a:solidFill>
                  <a:srgbClr val="002060"/>
                </a:solidFill>
                <a:latin typeface="Cambria" panose="02040503050406030204" pitchFamily="18" charset="0"/>
                <a:ea typeface="Cambria" panose="02040503050406030204" pitchFamily="18" charset="0"/>
              </a:rPr>
              <a:t>0</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02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anim calcmode="lin" valueType="num">
                                      <p:cBhvr>
                                        <p:cTn id="66" dur="1000" fill="hold"/>
                                        <p:tgtEl>
                                          <p:spTgt spid="32"/>
                                        </p:tgtEl>
                                        <p:attrNameLst>
                                          <p:attrName>ppt_x</p:attrName>
                                        </p:attrNameLst>
                                      </p:cBhvr>
                                      <p:tavLst>
                                        <p:tav tm="0">
                                          <p:val>
                                            <p:strVal val="#ppt_x"/>
                                          </p:val>
                                        </p:tav>
                                        <p:tav tm="100000">
                                          <p:val>
                                            <p:strVal val="#ppt_x"/>
                                          </p:val>
                                        </p:tav>
                                      </p:tavLst>
                                    </p:anim>
                                    <p:anim calcmode="lin" valueType="num">
                                      <p:cBhvr>
                                        <p:cTn id="6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randombar(horizontal)">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barn(inVertical)">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barn(inVertical)">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barn(inVertical)">
                                      <p:cBhvr>
                                        <p:cTn id="99" dur="500"/>
                                        <p:tgtEl>
                                          <p:spTgt spid="39"/>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barn(inVertical)">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childTnLst>
                          </p:cTn>
                        </p:par>
                      </p:childTnLst>
                    </p:cTn>
                  </p:par>
                  <p:par>
                    <p:cTn id="110" fill="hold">
                      <p:stCondLst>
                        <p:cond delay="indefinite"/>
                      </p:stCondLst>
                      <p:childTnLst>
                        <p:par>
                          <p:cTn id="111" fill="hold">
                            <p:stCondLst>
                              <p:cond delay="0"/>
                            </p:stCondLst>
                            <p:childTnLst>
                              <p:par>
                                <p:cTn id="112" presetID="47" presetClass="entr" presetSubtype="0" fill="hold" grpId="0" nodeType="click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1000"/>
                                        <p:tgtEl>
                                          <p:spTgt spid="44"/>
                                        </p:tgtEl>
                                      </p:cBhvr>
                                    </p:animEffect>
                                    <p:anim calcmode="lin" valueType="num">
                                      <p:cBhvr>
                                        <p:cTn id="115" dur="1000" fill="hold"/>
                                        <p:tgtEl>
                                          <p:spTgt spid="44"/>
                                        </p:tgtEl>
                                        <p:attrNameLst>
                                          <p:attrName>ppt_x</p:attrName>
                                        </p:attrNameLst>
                                      </p:cBhvr>
                                      <p:tavLst>
                                        <p:tav tm="0">
                                          <p:val>
                                            <p:strVal val="#ppt_x"/>
                                          </p:val>
                                        </p:tav>
                                        <p:tav tm="100000">
                                          <p:val>
                                            <p:strVal val="#ppt_x"/>
                                          </p:val>
                                        </p:tav>
                                      </p:tavLst>
                                    </p:anim>
                                    <p:anim calcmode="lin" valueType="num">
                                      <p:cBhvr>
                                        <p:cTn id="1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randombar(horizont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animEffect transition="in" filter="fade">
                                      <p:cBhvr>
                                        <p:cTn id="128" dur="500"/>
                                        <p:tgtEl>
                                          <p:spTgt spid="4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47"/>
                                        </p:tgtEl>
                                        <p:attrNameLst>
                                          <p:attrName>style.visibility</p:attrName>
                                        </p:attrNameLst>
                                      </p:cBhvr>
                                      <p:to>
                                        <p:strVal val="visible"/>
                                      </p:to>
                                    </p:set>
                                    <p:anim calcmode="lin" valueType="num">
                                      <p:cBhvr>
                                        <p:cTn id="133" dur="500" fill="hold"/>
                                        <p:tgtEl>
                                          <p:spTgt spid="47"/>
                                        </p:tgtEl>
                                        <p:attrNameLst>
                                          <p:attrName>ppt_w</p:attrName>
                                        </p:attrNameLst>
                                      </p:cBhvr>
                                      <p:tavLst>
                                        <p:tav tm="0">
                                          <p:val>
                                            <p:fltVal val="0"/>
                                          </p:val>
                                        </p:tav>
                                        <p:tav tm="100000">
                                          <p:val>
                                            <p:strVal val="#ppt_w"/>
                                          </p:val>
                                        </p:tav>
                                      </p:tavLst>
                                    </p:anim>
                                    <p:anim calcmode="lin" valueType="num">
                                      <p:cBhvr>
                                        <p:cTn id="134" dur="500" fill="hold"/>
                                        <p:tgtEl>
                                          <p:spTgt spid="47"/>
                                        </p:tgtEl>
                                        <p:attrNameLst>
                                          <p:attrName>ppt_h</p:attrName>
                                        </p:attrNameLst>
                                      </p:cBhvr>
                                      <p:tavLst>
                                        <p:tav tm="0">
                                          <p:val>
                                            <p:fltVal val="0"/>
                                          </p:val>
                                        </p:tav>
                                        <p:tav tm="100000">
                                          <p:val>
                                            <p:strVal val="#ppt_h"/>
                                          </p:val>
                                        </p:tav>
                                      </p:tavLst>
                                    </p:anim>
                                    <p:animEffect transition="in" filter="fade">
                                      <p:cBhvr>
                                        <p:cTn id="135" dur="500"/>
                                        <p:tgtEl>
                                          <p:spTgt spid="47"/>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barn(inVertical)">
                                      <p:cBhvr>
                                        <p:cTn id="140" dur="500"/>
                                        <p:tgtEl>
                                          <p:spTgt spid="48"/>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1" fill="hold" grpId="0" nodeType="clickEffect">
                                  <p:stCondLst>
                                    <p:cond delay="0"/>
                                  </p:stCondLst>
                                  <p:childTnLst>
                                    <p:set>
                                      <p:cBhvr>
                                        <p:cTn id="144" dur="1" fill="hold">
                                          <p:stCondLst>
                                            <p:cond delay="0"/>
                                          </p:stCondLst>
                                        </p:cTn>
                                        <p:tgtEl>
                                          <p:spTgt spid="49"/>
                                        </p:tgtEl>
                                        <p:attrNameLst>
                                          <p:attrName>style.visibility</p:attrName>
                                        </p:attrNameLst>
                                      </p:cBhvr>
                                      <p:to>
                                        <p:strVal val="visible"/>
                                      </p:to>
                                    </p:set>
                                    <p:animEffect transition="in" filter="barn(inVertical)">
                                      <p:cBhvr>
                                        <p:cTn id="145" dur="500"/>
                                        <p:tgtEl>
                                          <p:spTgt spid="49"/>
                                        </p:tgtEl>
                                      </p:cBhvr>
                                    </p:animEffect>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50"/>
                                        </p:tgtEl>
                                        <p:attrNameLst>
                                          <p:attrName>style.visibility</p:attrName>
                                        </p:attrNameLst>
                                      </p:cBhvr>
                                      <p:to>
                                        <p:strVal val="visible"/>
                                      </p:to>
                                    </p:set>
                                    <p:animEffect transition="in" filter="fade">
                                      <p:cBhvr>
                                        <p:cTn id="150" dur="1000"/>
                                        <p:tgtEl>
                                          <p:spTgt spid="50"/>
                                        </p:tgtEl>
                                      </p:cBhvr>
                                    </p:animEffect>
                                    <p:anim calcmode="lin" valueType="num">
                                      <p:cBhvr>
                                        <p:cTn id="151" dur="1000" fill="hold"/>
                                        <p:tgtEl>
                                          <p:spTgt spid="50"/>
                                        </p:tgtEl>
                                        <p:attrNameLst>
                                          <p:attrName>ppt_x</p:attrName>
                                        </p:attrNameLst>
                                      </p:cBhvr>
                                      <p:tavLst>
                                        <p:tav tm="0">
                                          <p:val>
                                            <p:strVal val="#ppt_x"/>
                                          </p:val>
                                        </p:tav>
                                        <p:tav tm="100000">
                                          <p:val>
                                            <p:strVal val="#ppt_x"/>
                                          </p:val>
                                        </p:tav>
                                      </p:tavLst>
                                    </p:anim>
                                    <p:anim calcmode="lin" valueType="num">
                                      <p:cBhvr>
                                        <p:cTn id="15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barn(inVertical)">
                                      <p:cBhvr>
                                        <p:cTn id="157" dur="500"/>
                                        <p:tgtEl>
                                          <p:spTgt spid="52"/>
                                        </p:tgtEl>
                                      </p:cBhvr>
                                    </p:animEffect>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53"/>
                                        </p:tgtEl>
                                        <p:attrNameLst>
                                          <p:attrName>style.visibility</p:attrName>
                                        </p:attrNameLst>
                                      </p:cBhvr>
                                      <p:to>
                                        <p:strVal val="visible"/>
                                      </p:to>
                                    </p:set>
                                    <p:animEffect transition="in" filter="fade">
                                      <p:cBhvr>
                                        <p:cTn id="162" dur="1000"/>
                                        <p:tgtEl>
                                          <p:spTgt spid="53"/>
                                        </p:tgtEl>
                                      </p:cBhvr>
                                    </p:animEffect>
                                    <p:anim calcmode="lin" valueType="num">
                                      <p:cBhvr>
                                        <p:cTn id="163" dur="1000" fill="hold"/>
                                        <p:tgtEl>
                                          <p:spTgt spid="53"/>
                                        </p:tgtEl>
                                        <p:attrNameLst>
                                          <p:attrName>ppt_x</p:attrName>
                                        </p:attrNameLst>
                                      </p:cBhvr>
                                      <p:tavLst>
                                        <p:tav tm="0">
                                          <p:val>
                                            <p:strVal val="#ppt_x"/>
                                          </p:val>
                                        </p:tav>
                                        <p:tav tm="100000">
                                          <p:val>
                                            <p:strVal val="#ppt_x"/>
                                          </p:val>
                                        </p:tav>
                                      </p:tavLst>
                                    </p:anim>
                                    <p:anim calcmode="lin" valueType="num">
                                      <p:cBhvr>
                                        <p:cTn id="16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ntr" presetSubtype="0" fill="hold" grpId="0" nodeType="click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1000"/>
                                        <p:tgtEl>
                                          <p:spTgt spid="54"/>
                                        </p:tgtEl>
                                      </p:cBhvr>
                                    </p:animEffect>
                                    <p:anim calcmode="lin" valueType="num">
                                      <p:cBhvr>
                                        <p:cTn id="170" dur="1000" fill="hold"/>
                                        <p:tgtEl>
                                          <p:spTgt spid="54"/>
                                        </p:tgtEl>
                                        <p:attrNameLst>
                                          <p:attrName>ppt_x</p:attrName>
                                        </p:attrNameLst>
                                      </p:cBhvr>
                                      <p:tavLst>
                                        <p:tav tm="0">
                                          <p:val>
                                            <p:strVal val="#ppt_x"/>
                                          </p:val>
                                        </p:tav>
                                        <p:tav tm="100000">
                                          <p:val>
                                            <p:strVal val="#ppt_x"/>
                                          </p:val>
                                        </p:tav>
                                      </p:tavLst>
                                    </p:anim>
                                    <p:anim calcmode="lin" valueType="num">
                                      <p:cBhvr>
                                        <p:cTn id="17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7" presetClass="entr" presetSubtype="0" fill="hold" grpId="0" nodeType="clickEffect">
                                  <p:stCondLst>
                                    <p:cond delay="0"/>
                                  </p:stCondLst>
                                  <p:childTnLst>
                                    <p:set>
                                      <p:cBhvr>
                                        <p:cTn id="175" dur="1" fill="hold">
                                          <p:stCondLst>
                                            <p:cond delay="0"/>
                                          </p:stCondLst>
                                        </p:cTn>
                                        <p:tgtEl>
                                          <p:spTgt spid="55"/>
                                        </p:tgtEl>
                                        <p:attrNameLst>
                                          <p:attrName>style.visibility</p:attrName>
                                        </p:attrNameLst>
                                      </p:cBhvr>
                                      <p:to>
                                        <p:strVal val="visible"/>
                                      </p:to>
                                    </p:set>
                                    <p:animEffect transition="in" filter="fade">
                                      <p:cBhvr>
                                        <p:cTn id="176" dur="1000"/>
                                        <p:tgtEl>
                                          <p:spTgt spid="55"/>
                                        </p:tgtEl>
                                      </p:cBhvr>
                                    </p:animEffect>
                                    <p:anim calcmode="lin" valueType="num">
                                      <p:cBhvr>
                                        <p:cTn id="177" dur="1000" fill="hold"/>
                                        <p:tgtEl>
                                          <p:spTgt spid="55"/>
                                        </p:tgtEl>
                                        <p:attrNameLst>
                                          <p:attrName>ppt_x</p:attrName>
                                        </p:attrNameLst>
                                      </p:cBhvr>
                                      <p:tavLst>
                                        <p:tav tm="0">
                                          <p:val>
                                            <p:strVal val="#ppt_x"/>
                                          </p:val>
                                        </p:tav>
                                        <p:tav tm="100000">
                                          <p:val>
                                            <p:strVal val="#ppt_x"/>
                                          </p:val>
                                        </p:tav>
                                      </p:tavLst>
                                    </p:anim>
                                    <p:anim calcmode="lin" valueType="num">
                                      <p:cBhvr>
                                        <p:cTn id="17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4" presetClass="entr" presetSubtype="10" fill="hold" nodeType="clickEffect">
                                  <p:stCondLst>
                                    <p:cond delay="0"/>
                                  </p:stCondLst>
                                  <p:childTnLst>
                                    <p:set>
                                      <p:cBhvr>
                                        <p:cTn id="182" dur="1" fill="hold">
                                          <p:stCondLst>
                                            <p:cond delay="0"/>
                                          </p:stCondLst>
                                        </p:cTn>
                                        <p:tgtEl>
                                          <p:spTgt spid="56"/>
                                        </p:tgtEl>
                                        <p:attrNameLst>
                                          <p:attrName>style.visibility</p:attrName>
                                        </p:attrNameLst>
                                      </p:cBhvr>
                                      <p:to>
                                        <p:strVal val="visible"/>
                                      </p:to>
                                    </p:set>
                                    <p:animEffect transition="in" filter="randombar(horizontal)">
                                      <p:cBhvr>
                                        <p:cTn id="183" dur="500"/>
                                        <p:tgtEl>
                                          <p:spTgt spid="56"/>
                                        </p:tgtEl>
                                      </p:cBhvr>
                                    </p:animEffec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grpId="0" nodeType="clickEffect">
                                  <p:stCondLst>
                                    <p:cond delay="0"/>
                                  </p:stCondLst>
                                  <p:childTnLst>
                                    <p:set>
                                      <p:cBhvr>
                                        <p:cTn id="187" dur="1" fill="hold">
                                          <p:stCondLst>
                                            <p:cond delay="0"/>
                                          </p:stCondLst>
                                        </p:cTn>
                                        <p:tgtEl>
                                          <p:spTgt spid="57"/>
                                        </p:tgtEl>
                                        <p:attrNameLst>
                                          <p:attrName>style.visibility</p:attrName>
                                        </p:attrNameLst>
                                      </p:cBhvr>
                                      <p:to>
                                        <p:strVal val="visible"/>
                                      </p:to>
                                    </p:set>
                                    <p:anim calcmode="lin" valueType="num">
                                      <p:cBhvr>
                                        <p:cTn id="188" dur="500" fill="hold"/>
                                        <p:tgtEl>
                                          <p:spTgt spid="57"/>
                                        </p:tgtEl>
                                        <p:attrNameLst>
                                          <p:attrName>ppt_w</p:attrName>
                                        </p:attrNameLst>
                                      </p:cBhvr>
                                      <p:tavLst>
                                        <p:tav tm="0">
                                          <p:val>
                                            <p:fltVal val="0"/>
                                          </p:val>
                                        </p:tav>
                                        <p:tav tm="100000">
                                          <p:val>
                                            <p:strVal val="#ppt_w"/>
                                          </p:val>
                                        </p:tav>
                                      </p:tavLst>
                                    </p:anim>
                                    <p:anim calcmode="lin" valueType="num">
                                      <p:cBhvr>
                                        <p:cTn id="189" dur="500" fill="hold"/>
                                        <p:tgtEl>
                                          <p:spTgt spid="57"/>
                                        </p:tgtEl>
                                        <p:attrNameLst>
                                          <p:attrName>ppt_h</p:attrName>
                                        </p:attrNameLst>
                                      </p:cBhvr>
                                      <p:tavLst>
                                        <p:tav tm="0">
                                          <p:val>
                                            <p:fltVal val="0"/>
                                          </p:val>
                                        </p:tav>
                                        <p:tav tm="100000">
                                          <p:val>
                                            <p:strVal val="#ppt_h"/>
                                          </p:val>
                                        </p:tav>
                                      </p:tavLst>
                                    </p:anim>
                                    <p:animEffect transition="in" filter="fade">
                                      <p:cBhvr>
                                        <p:cTn id="190" dur="500"/>
                                        <p:tgtEl>
                                          <p:spTgt spid="57"/>
                                        </p:tgtEl>
                                      </p:cBhvr>
                                    </p:animEffect>
                                  </p:childTnLst>
                                </p:cTn>
                              </p:par>
                            </p:childTnLst>
                          </p:cTn>
                        </p:par>
                      </p:childTnLst>
                    </p:cTn>
                  </p:par>
                  <p:par>
                    <p:cTn id="191" fill="hold">
                      <p:stCondLst>
                        <p:cond delay="indefinite"/>
                      </p:stCondLst>
                      <p:childTnLst>
                        <p:par>
                          <p:cTn id="192" fill="hold">
                            <p:stCondLst>
                              <p:cond delay="0"/>
                            </p:stCondLst>
                            <p:childTnLst>
                              <p:par>
                                <p:cTn id="193" presetID="47" presetClass="entr" presetSubtype="0" fill="hold" grpId="0" nodeType="clickEffect">
                                  <p:stCondLst>
                                    <p:cond delay="0"/>
                                  </p:stCondLst>
                                  <p:childTnLst>
                                    <p:set>
                                      <p:cBhvr>
                                        <p:cTn id="194" dur="1" fill="hold">
                                          <p:stCondLst>
                                            <p:cond delay="0"/>
                                          </p:stCondLst>
                                        </p:cTn>
                                        <p:tgtEl>
                                          <p:spTgt spid="58"/>
                                        </p:tgtEl>
                                        <p:attrNameLst>
                                          <p:attrName>style.visibility</p:attrName>
                                        </p:attrNameLst>
                                      </p:cBhvr>
                                      <p:to>
                                        <p:strVal val="visible"/>
                                      </p:to>
                                    </p:set>
                                    <p:animEffect transition="in" filter="fade">
                                      <p:cBhvr>
                                        <p:cTn id="195" dur="1000"/>
                                        <p:tgtEl>
                                          <p:spTgt spid="58"/>
                                        </p:tgtEl>
                                      </p:cBhvr>
                                    </p:animEffect>
                                    <p:anim calcmode="lin" valueType="num">
                                      <p:cBhvr>
                                        <p:cTn id="196" dur="1000" fill="hold"/>
                                        <p:tgtEl>
                                          <p:spTgt spid="58"/>
                                        </p:tgtEl>
                                        <p:attrNameLst>
                                          <p:attrName>ppt_x</p:attrName>
                                        </p:attrNameLst>
                                      </p:cBhvr>
                                      <p:tavLst>
                                        <p:tav tm="0">
                                          <p:val>
                                            <p:strVal val="#ppt_x"/>
                                          </p:val>
                                        </p:tav>
                                        <p:tav tm="100000">
                                          <p:val>
                                            <p:strVal val="#ppt_x"/>
                                          </p:val>
                                        </p:tav>
                                      </p:tavLst>
                                    </p:anim>
                                    <p:anim calcmode="lin" valueType="num">
                                      <p:cBhvr>
                                        <p:cTn id="19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grpId="0" nodeType="click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barn(inVertical)">
                                      <p:cBhvr>
                                        <p:cTn id="202" dur="500"/>
                                        <p:tgtEl>
                                          <p:spTgt spid="59"/>
                                        </p:tgtEl>
                                      </p:cBhvr>
                                    </p:animEffect>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1000"/>
                                        <p:tgtEl>
                                          <p:spTgt spid="60"/>
                                        </p:tgtEl>
                                      </p:cBhvr>
                                    </p:animEffect>
                                    <p:anim calcmode="lin" valueType="num">
                                      <p:cBhvr>
                                        <p:cTn id="208" dur="1000" fill="hold"/>
                                        <p:tgtEl>
                                          <p:spTgt spid="60"/>
                                        </p:tgtEl>
                                        <p:attrNameLst>
                                          <p:attrName>ppt_x</p:attrName>
                                        </p:attrNameLst>
                                      </p:cBhvr>
                                      <p:tavLst>
                                        <p:tav tm="0">
                                          <p:val>
                                            <p:strVal val="#ppt_x"/>
                                          </p:val>
                                        </p:tav>
                                        <p:tav tm="100000">
                                          <p:val>
                                            <p:strVal val="#ppt_x"/>
                                          </p:val>
                                        </p:tav>
                                      </p:tavLst>
                                    </p:anim>
                                    <p:anim calcmode="lin" valueType="num">
                                      <p:cBhvr>
                                        <p:cTn id="20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7" presetClass="entr" presetSubtype="0" fill="hold" grpId="0" nodeType="clickEffect">
                                  <p:stCondLst>
                                    <p:cond delay="0"/>
                                  </p:stCondLst>
                                  <p:childTnLst>
                                    <p:set>
                                      <p:cBhvr>
                                        <p:cTn id="213" dur="1" fill="hold">
                                          <p:stCondLst>
                                            <p:cond delay="0"/>
                                          </p:stCondLst>
                                        </p:cTn>
                                        <p:tgtEl>
                                          <p:spTgt spid="61"/>
                                        </p:tgtEl>
                                        <p:attrNameLst>
                                          <p:attrName>style.visibility</p:attrName>
                                        </p:attrNameLst>
                                      </p:cBhvr>
                                      <p:to>
                                        <p:strVal val="visible"/>
                                      </p:to>
                                    </p:set>
                                    <p:animEffect transition="in" filter="fade">
                                      <p:cBhvr>
                                        <p:cTn id="214" dur="1000"/>
                                        <p:tgtEl>
                                          <p:spTgt spid="61"/>
                                        </p:tgtEl>
                                      </p:cBhvr>
                                    </p:animEffect>
                                    <p:anim calcmode="lin" valueType="num">
                                      <p:cBhvr>
                                        <p:cTn id="215" dur="1000" fill="hold"/>
                                        <p:tgtEl>
                                          <p:spTgt spid="61"/>
                                        </p:tgtEl>
                                        <p:attrNameLst>
                                          <p:attrName>ppt_x</p:attrName>
                                        </p:attrNameLst>
                                      </p:cBhvr>
                                      <p:tavLst>
                                        <p:tav tm="0">
                                          <p:val>
                                            <p:strVal val="#ppt_x"/>
                                          </p:val>
                                        </p:tav>
                                        <p:tav tm="100000">
                                          <p:val>
                                            <p:strVal val="#ppt_x"/>
                                          </p:val>
                                        </p:tav>
                                      </p:tavLst>
                                    </p:anim>
                                    <p:anim calcmode="lin" valueType="num">
                                      <p:cBhvr>
                                        <p:cTn id="2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16" presetClass="entr" presetSubtype="21" fill="hold" grpId="0" nodeType="clickEffect">
                                  <p:stCondLst>
                                    <p:cond delay="0"/>
                                  </p:stCondLst>
                                  <p:childTnLst>
                                    <p:set>
                                      <p:cBhvr>
                                        <p:cTn id="220" dur="1" fill="hold">
                                          <p:stCondLst>
                                            <p:cond delay="0"/>
                                          </p:stCondLst>
                                        </p:cTn>
                                        <p:tgtEl>
                                          <p:spTgt spid="62"/>
                                        </p:tgtEl>
                                        <p:attrNameLst>
                                          <p:attrName>style.visibility</p:attrName>
                                        </p:attrNameLst>
                                      </p:cBhvr>
                                      <p:to>
                                        <p:strVal val="visible"/>
                                      </p:to>
                                    </p:set>
                                    <p:animEffect transition="in" filter="barn(inVertical)">
                                      <p:cBhvr>
                                        <p:cTn id="221" dur="500"/>
                                        <p:tgtEl>
                                          <p:spTgt spid="62"/>
                                        </p:tgtEl>
                                      </p:cBhvr>
                                    </p:animEffect>
                                  </p:childTnLst>
                                </p:cTn>
                              </p:par>
                            </p:childTnLst>
                          </p:cTn>
                        </p:par>
                      </p:childTnLst>
                    </p:cTn>
                  </p:par>
                  <p:par>
                    <p:cTn id="222" fill="hold">
                      <p:stCondLst>
                        <p:cond delay="indefinite"/>
                      </p:stCondLst>
                      <p:childTnLst>
                        <p:par>
                          <p:cTn id="223" fill="hold">
                            <p:stCondLst>
                              <p:cond delay="0"/>
                            </p:stCondLst>
                            <p:childTnLst>
                              <p:par>
                                <p:cTn id="224" presetID="47" presetClass="entr" presetSubtype="0" fill="hold" grpId="0" nodeType="clickEffect">
                                  <p:stCondLst>
                                    <p:cond delay="0"/>
                                  </p:stCondLst>
                                  <p:childTnLst>
                                    <p:set>
                                      <p:cBhvr>
                                        <p:cTn id="225" dur="1" fill="hold">
                                          <p:stCondLst>
                                            <p:cond delay="0"/>
                                          </p:stCondLst>
                                        </p:cTn>
                                        <p:tgtEl>
                                          <p:spTgt spid="63"/>
                                        </p:tgtEl>
                                        <p:attrNameLst>
                                          <p:attrName>style.visibility</p:attrName>
                                        </p:attrNameLst>
                                      </p:cBhvr>
                                      <p:to>
                                        <p:strVal val="visible"/>
                                      </p:to>
                                    </p:set>
                                    <p:animEffect transition="in" filter="fade">
                                      <p:cBhvr>
                                        <p:cTn id="226" dur="1000"/>
                                        <p:tgtEl>
                                          <p:spTgt spid="63"/>
                                        </p:tgtEl>
                                      </p:cBhvr>
                                    </p:animEffect>
                                    <p:anim calcmode="lin" valueType="num">
                                      <p:cBhvr>
                                        <p:cTn id="227" dur="1000" fill="hold"/>
                                        <p:tgtEl>
                                          <p:spTgt spid="63"/>
                                        </p:tgtEl>
                                        <p:attrNameLst>
                                          <p:attrName>ppt_x</p:attrName>
                                        </p:attrNameLst>
                                      </p:cBhvr>
                                      <p:tavLst>
                                        <p:tav tm="0">
                                          <p:val>
                                            <p:strVal val="#ppt_x"/>
                                          </p:val>
                                        </p:tav>
                                        <p:tav tm="100000">
                                          <p:val>
                                            <p:strVal val="#ppt_x"/>
                                          </p:val>
                                        </p:tav>
                                      </p:tavLst>
                                    </p:anim>
                                    <p:anim calcmode="lin" valueType="num">
                                      <p:cBhvr>
                                        <p:cTn id="22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2" grpId="0"/>
      <p:bldP spid="33" grpId="0"/>
      <p:bldP spid="34" grpId="0"/>
      <p:bldP spid="36" grpId="0"/>
      <p:bldP spid="37" grpId="0"/>
      <p:bldP spid="39" grpId="0"/>
      <p:bldP spid="40" grpId="0"/>
      <p:bldP spid="41" grpId="0"/>
      <p:bldP spid="44" grpId="0"/>
      <p:bldP spid="46" grpId="0"/>
      <p:bldP spid="47" grpId="0"/>
      <p:bldP spid="48" grpId="0"/>
      <p:bldP spid="49" grpId="0"/>
      <p:bldP spid="50" grpId="0"/>
      <p:bldP spid="52" grpId="0"/>
      <p:bldP spid="53" grpId="0"/>
      <p:bldP spid="54" grpId="0"/>
      <p:bldP spid="55" grpId="0"/>
      <p:bldP spid="57" grpId="0"/>
      <p:bldP spid="58" grpId="0"/>
      <p:bldP spid="59" grpId="0"/>
      <p:bldP spid="60" grpId="0"/>
      <p:bldP spid="61" grpId="0"/>
      <p:bldP spid="62"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558E9BD-83EC-3F40-0CB5-EE7913BF1D8B}"/>
              </a:ext>
            </a:extLst>
          </p:cNvPr>
          <p:cNvGrpSpPr/>
          <p:nvPr/>
        </p:nvGrpSpPr>
        <p:grpSpPr>
          <a:xfrm>
            <a:off x="0" y="372036"/>
            <a:ext cx="4707449" cy="1290190"/>
            <a:chOff x="0" y="372036"/>
            <a:chExt cx="4707449" cy="1290190"/>
          </a:xfrm>
        </p:grpSpPr>
        <p:pic>
          <p:nvPicPr>
            <p:cNvPr id="5" name="图片 15">
              <a:extLst>
                <a:ext uri="{FF2B5EF4-FFF2-40B4-BE49-F238E27FC236}">
                  <a16:creationId xmlns:a16="http://schemas.microsoft.com/office/drawing/2014/main" id="{34437488-9EC9-07C1-C0FB-B0F7A6FE7A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723" b="54721"/>
            <a:stretch/>
          </p:blipFill>
          <p:spPr>
            <a:xfrm>
              <a:off x="0" y="372036"/>
              <a:ext cx="4707449" cy="1290190"/>
            </a:xfrm>
            <a:prstGeom prst="rect">
              <a:avLst/>
            </a:prstGeom>
          </p:spPr>
        </p:pic>
        <p:sp>
          <p:nvSpPr>
            <p:cNvPr id="4" name="文本框 17">
              <a:extLst>
                <a:ext uri="{FF2B5EF4-FFF2-40B4-BE49-F238E27FC236}">
                  <a16:creationId xmlns:a16="http://schemas.microsoft.com/office/drawing/2014/main" id="{2B12A938-A7FD-0B41-3679-5962700F1552}"/>
                </a:ext>
              </a:extLst>
            </p:cNvPr>
            <p:cNvSpPr txBox="1"/>
            <p:nvPr/>
          </p:nvSpPr>
          <p:spPr>
            <a:xfrm>
              <a:off x="1146107" y="497110"/>
              <a:ext cx="2931368" cy="880819"/>
            </a:xfrm>
            <a:prstGeom prst="rect">
              <a:avLst/>
            </a:prstGeom>
            <a:noFill/>
          </p:spPr>
          <p:txBody>
            <a:bodyPr wrap="square">
              <a:spAutoFit/>
            </a:bodyPr>
            <a:lstStyle/>
            <a:p>
              <a:pPr algn="just">
                <a:lnSpc>
                  <a:spcPct val="130000"/>
                </a:lnSpc>
              </a:pPr>
              <a:r>
                <a:rPr lang="vi-VN" altLang="zh-CN" sz="4400" b="1" dirty="0">
                  <a:solidFill>
                    <a:srgbClr val="002060"/>
                  </a:solidFill>
                  <a:latin typeface="Cambria" panose="02040503050406030204" pitchFamily="18" charset="0"/>
                  <a:ea typeface="Cambria" panose="02040503050406030204" pitchFamily="18" charset="0"/>
                  <a:cs typeface="+mn-ea"/>
                  <a:sym typeface="思源宋体 CN" panose="02020400000000000000" pitchFamily="18" charset="-122"/>
                </a:rPr>
                <a:t>Bài 2: Số?</a:t>
              </a:r>
              <a:endParaRPr lang="zh-CN" altLang="en-US" sz="4400" b="1" dirty="0">
                <a:solidFill>
                  <a:srgbClr val="002060"/>
                </a:solidFill>
                <a:latin typeface="Cambria" panose="02040503050406030204" pitchFamily="18" charset="0"/>
                <a:ea typeface="Aa厚底黑" panose="00020600040101010101" pitchFamily="18" charset="-122"/>
                <a:cs typeface="+mn-ea"/>
                <a:sym typeface="思源宋体 CN" panose="02020400000000000000" pitchFamily="18" charset="-122"/>
              </a:endParaRPr>
            </a:p>
          </p:txBody>
        </p:sp>
      </p:grpSp>
      <p:graphicFrame>
        <p:nvGraphicFramePr>
          <p:cNvPr id="7" name="Table 6">
            <a:extLst>
              <a:ext uri="{FF2B5EF4-FFF2-40B4-BE49-F238E27FC236}">
                <a16:creationId xmlns:a16="http://schemas.microsoft.com/office/drawing/2014/main" id="{97535E69-F82E-FA47-E364-D96DF88345FF}"/>
              </a:ext>
            </a:extLst>
          </p:cNvPr>
          <p:cNvGraphicFramePr>
            <a:graphicFrameLocks noGrp="1"/>
          </p:cNvGraphicFramePr>
          <p:nvPr>
            <p:extLst>
              <p:ext uri="{D42A27DB-BD31-4B8C-83A1-F6EECF244321}">
                <p14:modId xmlns:p14="http://schemas.microsoft.com/office/powerpoint/2010/main" val="2880235108"/>
              </p:ext>
            </p:extLst>
          </p:nvPr>
        </p:nvGraphicFramePr>
        <p:xfrm>
          <a:off x="842865" y="1628673"/>
          <a:ext cx="10506270" cy="2337447"/>
        </p:xfrm>
        <a:graphic>
          <a:graphicData uri="http://schemas.openxmlformats.org/drawingml/2006/table">
            <a:tbl>
              <a:tblPr firstRow="1" bandRow="1">
                <a:tableStyleId>{C4B1156A-380E-4F78-BDF5-A606A8083BF9}</a:tableStyleId>
              </a:tblPr>
              <a:tblGrid>
                <a:gridCol w="2101254">
                  <a:extLst>
                    <a:ext uri="{9D8B030D-6E8A-4147-A177-3AD203B41FA5}">
                      <a16:colId xmlns:a16="http://schemas.microsoft.com/office/drawing/2014/main" val="3454563418"/>
                    </a:ext>
                  </a:extLst>
                </a:gridCol>
                <a:gridCol w="2101254">
                  <a:extLst>
                    <a:ext uri="{9D8B030D-6E8A-4147-A177-3AD203B41FA5}">
                      <a16:colId xmlns:a16="http://schemas.microsoft.com/office/drawing/2014/main" val="1237741515"/>
                    </a:ext>
                  </a:extLst>
                </a:gridCol>
                <a:gridCol w="2101254">
                  <a:extLst>
                    <a:ext uri="{9D8B030D-6E8A-4147-A177-3AD203B41FA5}">
                      <a16:colId xmlns:a16="http://schemas.microsoft.com/office/drawing/2014/main" val="380004437"/>
                    </a:ext>
                  </a:extLst>
                </a:gridCol>
                <a:gridCol w="2101254">
                  <a:extLst>
                    <a:ext uri="{9D8B030D-6E8A-4147-A177-3AD203B41FA5}">
                      <a16:colId xmlns:a16="http://schemas.microsoft.com/office/drawing/2014/main" val="3756002492"/>
                    </a:ext>
                  </a:extLst>
                </a:gridCol>
                <a:gridCol w="2101254">
                  <a:extLst>
                    <a:ext uri="{9D8B030D-6E8A-4147-A177-3AD203B41FA5}">
                      <a16:colId xmlns:a16="http://schemas.microsoft.com/office/drawing/2014/main" val="3286672095"/>
                    </a:ext>
                  </a:extLst>
                </a:gridCol>
              </a:tblGrid>
              <a:tr h="779149">
                <a:tc>
                  <a:txBody>
                    <a:bodyPr/>
                    <a:lstStyle/>
                    <a:p>
                      <a:pPr algn="ctr"/>
                      <a:r>
                        <a:rPr lang="vi-VN" sz="3200" b="0" dirty="0">
                          <a:latin typeface="Cambria" panose="02040503050406030204" pitchFamily="18" charset="0"/>
                          <a:ea typeface="Cambria" panose="02040503050406030204" pitchFamily="18" charset="0"/>
                        </a:rPr>
                        <a:t>Số bị chia</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16,5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27</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9,45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790619713"/>
                  </a:ext>
                </a:extLst>
              </a:tr>
              <a:tr h="779149">
                <a:tc>
                  <a:txBody>
                    <a:bodyPr/>
                    <a:lstStyle/>
                    <a:p>
                      <a:pPr algn="ctr"/>
                      <a:r>
                        <a:rPr lang="vi-VN" sz="3200" b="0" dirty="0">
                          <a:latin typeface="Cambria" panose="02040503050406030204" pitchFamily="18" charset="0"/>
                          <a:ea typeface="Cambria" panose="02040503050406030204" pitchFamily="18" charset="0"/>
                        </a:rPr>
                        <a:t>Số chia </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11</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3,5</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481078660"/>
                  </a:ext>
                </a:extLst>
              </a:tr>
              <a:tr h="779149">
                <a:tc>
                  <a:txBody>
                    <a:bodyPr/>
                    <a:lstStyle/>
                    <a:p>
                      <a:pPr algn="ctr"/>
                      <a:r>
                        <a:rPr lang="vi-VN" sz="3200" b="0" dirty="0">
                          <a:latin typeface="Cambria" panose="02040503050406030204" pitchFamily="18" charset="0"/>
                          <a:ea typeface="Cambria" panose="02040503050406030204" pitchFamily="18" charset="0"/>
                        </a:rPr>
                        <a:t>Thương </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2,7</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2,16</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462640704"/>
                  </a:ext>
                </a:extLst>
              </a:tr>
            </a:tbl>
          </a:graphicData>
        </a:graphic>
      </p:graphicFrame>
      <p:grpSp>
        <p:nvGrpSpPr>
          <p:cNvPr id="18" name="Group 17">
            <a:extLst>
              <a:ext uri="{FF2B5EF4-FFF2-40B4-BE49-F238E27FC236}">
                <a16:creationId xmlns:a16="http://schemas.microsoft.com/office/drawing/2014/main" id="{9971FC67-18F4-988C-202E-353FF90B19B3}"/>
              </a:ext>
            </a:extLst>
          </p:cNvPr>
          <p:cNvGrpSpPr/>
          <p:nvPr/>
        </p:nvGrpSpPr>
        <p:grpSpPr>
          <a:xfrm>
            <a:off x="3256579" y="4682502"/>
            <a:ext cx="5678842" cy="1824581"/>
            <a:chOff x="5670293" y="4638726"/>
            <a:chExt cx="5678842" cy="1824581"/>
          </a:xfrm>
        </p:grpSpPr>
        <p:sp>
          <p:nvSpPr>
            <p:cNvPr id="16" name="Rectangle: Rounded Corners 15">
              <a:extLst>
                <a:ext uri="{FF2B5EF4-FFF2-40B4-BE49-F238E27FC236}">
                  <a16:creationId xmlns:a16="http://schemas.microsoft.com/office/drawing/2014/main" id="{6432499E-6ED2-5BD1-991B-FE2F7593A63E}"/>
                </a:ext>
              </a:extLst>
            </p:cNvPr>
            <p:cNvSpPr/>
            <p:nvPr/>
          </p:nvSpPr>
          <p:spPr>
            <a:xfrm>
              <a:off x="5670293" y="4638726"/>
              <a:ext cx="5678842" cy="1824581"/>
            </a:xfrm>
            <a:prstGeom prst="roundRect">
              <a:avLst/>
            </a:prstGeom>
            <a:solidFill>
              <a:srgbClr val="A6E8FC"/>
            </a:solidFill>
            <a:ln>
              <a:solidFill>
                <a:srgbClr val="55E4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F1500"/>
                </a:solidFill>
              </a:endParaRPr>
            </a:p>
          </p:txBody>
        </p:sp>
        <p:sp>
          <p:nvSpPr>
            <p:cNvPr id="17" name="TextBox 16">
              <a:extLst>
                <a:ext uri="{FF2B5EF4-FFF2-40B4-BE49-F238E27FC236}">
                  <a16:creationId xmlns:a16="http://schemas.microsoft.com/office/drawing/2014/main" id="{721591B5-3920-FD4B-F906-7D76C7FEDFC4}"/>
                </a:ext>
              </a:extLst>
            </p:cNvPr>
            <p:cNvSpPr txBox="1"/>
            <p:nvPr/>
          </p:nvSpPr>
          <p:spPr>
            <a:xfrm>
              <a:off x="5848933" y="4713351"/>
              <a:ext cx="5431777" cy="1717393"/>
            </a:xfrm>
            <a:prstGeom prst="rect">
              <a:avLst/>
            </a:prstGeom>
            <a:noFill/>
          </p:spPr>
          <p:txBody>
            <a:bodyPr wrap="square" rtlCol="0">
              <a:spAutoFit/>
            </a:bodyPr>
            <a:lstStyle/>
            <a:p>
              <a:pPr>
                <a:lnSpc>
                  <a:spcPct val="110000"/>
                </a:lnSpc>
              </a:pPr>
              <a:r>
                <a:rPr lang="vi-VN" sz="3200" b="1" dirty="0">
                  <a:solidFill>
                    <a:srgbClr val="AF1500"/>
                  </a:solidFill>
                  <a:latin typeface="Cambria" panose="02040503050406030204" pitchFamily="18" charset="0"/>
                  <a:ea typeface="Cambria" panose="02040503050406030204" pitchFamily="18" charset="0"/>
                </a:rPr>
                <a:t>Thương</a:t>
              </a:r>
              <a:r>
                <a:rPr lang="vi-VN" sz="3200" dirty="0">
                  <a:solidFill>
                    <a:srgbClr val="AF1500"/>
                  </a:solidFill>
                  <a:latin typeface="Cambria" panose="02040503050406030204" pitchFamily="18" charset="0"/>
                  <a:ea typeface="Cambria" panose="02040503050406030204" pitchFamily="18" charset="0"/>
                </a:rPr>
                <a:t> = Số bị chia : số chia</a:t>
              </a:r>
            </a:p>
            <a:p>
              <a:pPr>
                <a:lnSpc>
                  <a:spcPct val="110000"/>
                </a:lnSpc>
              </a:pPr>
              <a:r>
                <a:rPr lang="vi-VN" sz="3200" b="1" dirty="0">
                  <a:solidFill>
                    <a:srgbClr val="AF1500"/>
                  </a:solidFill>
                  <a:latin typeface="Cambria" panose="02040503050406030204" pitchFamily="18" charset="0"/>
                  <a:ea typeface="Cambria" panose="02040503050406030204" pitchFamily="18" charset="0"/>
                </a:rPr>
                <a:t>Số bị chia </a:t>
              </a:r>
              <a:r>
                <a:rPr lang="vi-VN" sz="3200" dirty="0">
                  <a:solidFill>
                    <a:srgbClr val="AF1500"/>
                  </a:solidFill>
                  <a:latin typeface="Cambria" panose="02040503050406030204" pitchFamily="18" charset="0"/>
                  <a:ea typeface="Cambria" panose="02040503050406030204" pitchFamily="18" charset="0"/>
                </a:rPr>
                <a:t>= Thương x số chia</a:t>
              </a:r>
            </a:p>
            <a:p>
              <a:pPr>
                <a:lnSpc>
                  <a:spcPct val="110000"/>
                </a:lnSpc>
              </a:pPr>
              <a:r>
                <a:rPr lang="vi-VN" sz="3200" b="1" dirty="0">
                  <a:solidFill>
                    <a:srgbClr val="AF1500"/>
                  </a:solidFill>
                  <a:latin typeface="Cambria" panose="02040503050406030204" pitchFamily="18" charset="0"/>
                  <a:ea typeface="Cambria" panose="02040503050406030204" pitchFamily="18" charset="0"/>
                </a:rPr>
                <a:t>Số chia </a:t>
              </a:r>
              <a:r>
                <a:rPr lang="vi-VN" sz="3200" dirty="0">
                  <a:solidFill>
                    <a:srgbClr val="AF1500"/>
                  </a:solidFill>
                  <a:latin typeface="Cambria" panose="02040503050406030204" pitchFamily="18" charset="0"/>
                  <a:ea typeface="Cambria" panose="02040503050406030204" pitchFamily="18" charset="0"/>
                </a:rPr>
                <a:t>= Số bị chia : thương</a:t>
              </a:r>
              <a:endParaRPr lang="en-US" sz="3200" dirty="0">
                <a:solidFill>
                  <a:srgbClr val="AF15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466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4C704CDB-D607-0022-8D6B-49B22D07FF8F}"/>
              </a:ext>
            </a:extLst>
          </p:cNvPr>
          <p:cNvGrpSpPr/>
          <p:nvPr/>
        </p:nvGrpSpPr>
        <p:grpSpPr>
          <a:xfrm>
            <a:off x="0" y="372036"/>
            <a:ext cx="4707449" cy="1290190"/>
            <a:chOff x="0" y="372036"/>
            <a:chExt cx="4707449" cy="1290190"/>
          </a:xfrm>
        </p:grpSpPr>
        <p:pic>
          <p:nvPicPr>
            <p:cNvPr id="3" name="图片 15">
              <a:extLst>
                <a:ext uri="{FF2B5EF4-FFF2-40B4-BE49-F238E27FC236}">
                  <a16:creationId xmlns:a16="http://schemas.microsoft.com/office/drawing/2014/main" id="{386162E8-FD1C-C227-9AD1-E066A24359F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723" b="54721"/>
            <a:stretch/>
          </p:blipFill>
          <p:spPr>
            <a:xfrm>
              <a:off x="0" y="372036"/>
              <a:ext cx="4707449" cy="1290190"/>
            </a:xfrm>
            <a:prstGeom prst="rect">
              <a:avLst/>
            </a:prstGeom>
          </p:spPr>
        </p:pic>
        <p:sp>
          <p:nvSpPr>
            <p:cNvPr id="4" name="文本框 17">
              <a:extLst>
                <a:ext uri="{FF2B5EF4-FFF2-40B4-BE49-F238E27FC236}">
                  <a16:creationId xmlns:a16="http://schemas.microsoft.com/office/drawing/2014/main" id="{247E7F5A-AB54-867E-385F-04183A268E8C}"/>
                </a:ext>
              </a:extLst>
            </p:cNvPr>
            <p:cNvSpPr txBox="1"/>
            <p:nvPr/>
          </p:nvSpPr>
          <p:spPr>
            <a:xfrm>
              <a:off x="1146107" y="497110"/>
              <a:ext cx="2931368" cy="880819"/>
            </a:xfrm>
            <a:prstGeom prst="rect">
              <a:avLst/>
            </a:prstGeom>
            <a:noFill/>
          </p:spPr>
          <p:txBody>
            <a:bodyPr wrap="square">
              <a:spAutoFit/>
            </a:bodyPr>
            <a:lstStyle/>
            <a:p>
              <a:pPr algn="just">
                <a:lnSpc>
                  <a:spcPct val="130000"/>
                </a:lnSpc>
              </a:pPr>
              <a:r>
                <a:rPr lang="vi-VN" altLang="zh-CN" sz="4400" b="1" dirty="0">
                  <a:solidFill>
                    <a:srgbClr val="002060"/>
                  </a:solidFill>
                  <a:latin typeface="Cambria" panose="02040503050406030204" pitchFamily="18" charset="0"/>
                  <a:ea typeface="Cambria" panose="02040503050406030204" pitchFamily="18" charset="0"/>
                  <a:cs typeface="+mn-ea"/>
                  <a:sym typeface="思源宋体 CN" panose="02020400000000000000" pitchFamily="18" charset="-122"/>
                </a:rPr>
                <a:t>Bài 2: Số?</a:t>
              </a:r>
              <a:endParaRPr lang="zh-CN" altLang="en-US" sz="4400" b="1" dirty="0">
                <a:solidFill>
                  <a:srgbClr val="002060"/>
                </a:solidFill>
                <a:latin typeface="Cambria" panose="02040503050406030204" pitchFamily="18" charset="0"/>
                <a:ea typeface="Aa厚底黑" panose="00020600040101010101" pitchFamily="18" charset="-122"/>
                <a:cs typeface="+mn-ea"/>
                <a:sym typeface="思源宋体 CN" panose="02020400000000000000" pitchFamily="18" charset="-122"/>
              </a:endParaRPr>
            </a:p>
          </p:txBody>
        </p:sp>
      </p:grpSp>
      <p:graphicFrame>
        <p:nvGraphicFramePr>
          <p:cNvPr id="5" name="Table 4">
            <a:extLst>
              <a:ext uri="{FF2B5EF4-FFF2-40B4-BE49-F238E27FC236}">
                <a16:creationId xmlns:a16="http://schemas.microsoft.com/office/drawing/2014/main" id="{07099918-D181-2AF7-D201-1390BD8865B5}"/>
              </a:ext>
            </a:extLst>
          </p:cNvPr>
          <p:cNvGraphicFramePr>
            <a:graphicFrameLocks noGrp="1"/>
          </p:cNvGraphicFramePr>
          <p:nvPr>
            <p:extLst>
              <p:ext uri="{D42A27DB-BD31-4B8C-83A1-F6EECF244321}">
                <p14:modId xmlns:p14="http://schemas.microsoft.com/office/powerpoint/2010/main" val="3740297673"/>
              </p:ext>
            </p:extLst>
          </p:nvPr>
        </p:nvGraphicFramePr>
        <p:xfrm>
          <a:off x="893665" y="2403373"/>
          <a:ext cx="10506270" cy="2337447"/>
        </p:xfrm>
        <a:graphic>
          <a:graphicData uri="http://schemas.openxmlformats.org/drawingml/2006/table">
            <a:tbl>
              <a:tblPr firstRow="1" bandRow="1">
                <a:tableStyleId>{C4B1156A-380E-4F78-BDF5-A606A8083BF9}</a:tableStyleId>
              </a:tblPr>
              <a:tblGrid>
                <a:gridCol w="2101254">
                  <a:extLst>
                    <a:ext uri="{9D8B030D-6E8A-4147-A177-3AD203B41FA5}">
                      <a16:colId xmlns:a16="http://schemas.microsoft.com/office/drawing/2014/main" val="3454563418"/>
                    </a:ext>
                  </a:extLst>
                </a:gridCol>
                <a:gridCol w="2101254">
                  <a:extLst>
                    <a:ext uri="{9D8B030D-6E8A-4147-A177-3AD203B41FA5}">
                      <a16:colId xmlns:a16="http://schemas.microsoft.com/office/drawing/2014/main" val="1237741515"/>
                    </a:ext>
                  </a:extLst>
                </a:gridCol>
                <a:gridCol w="2101254">
                  <a:extLst>
                    <a:ext uri="{9D8B030D-6E8A-4147-A177-3AD203B41FA5}">
                      <a16:colId xmlns:a16="http://schemas.microsoft.com/office/drawing/2014/main" val="380004437"/>
                    </a:ext>
                  </a:extLst>
                </a:gridCol>
                <a:gridCol w="2101254">
                  <a:extLst>
                    <a:ext uri="{9D8B030D-6E8A-4147-A177-3AD203B41FA5}">
                      <a16:colId xmlns:a16="http://schemas.microsoft.com/office/drawing/2014/main" val="3756002492"/>
                    </a:ext>
                  </a:extLst>
                </a:gridCol>
                <a:gridCol w="2101254">
                  <a:extLst>
                    <a:ext uri="{9D8B030D-6E8A-4147-A177-3AD203B41FA5}">
                      <a16:colId xmlns:a16="http://schemas.microsoft.com/office/drawing/2014/main" val="3286672095"/>
                    </a:ext>
                  </a:extLst>
                </a:gridCol>
              </a:tblGrid>
              <a:tr h="779149">
                <a:tc>
                  <a:txBody>
                    <a:bodyPr/>
                    <a:lstStyle/>
                    <a:p>
                      <a:pPr algn="ctr"/>
                      <a:r>
                        <a:rPr lang="vi-VN" sz="3200" b="0" dirty="0">
                          <a:latin typeface="Cambria" panose="02040503050406030204" pitchFamily="18" charset="0"/>
                          <a:ea typeface="Cambria" panose="02040503050406030204" pitchFamily="18" charset="0"/>
                        </a:rPr>
                        <a:t>Số bị chia</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16,5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27</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9,45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790619713"/>
                  </a:ext>
                </a:extLst>
              </a:tr>
              <a:tr h="779149">
                <a:tc>
                  <a:txBody>
                    <a:bodyPr/>
                    <a:lstStyle/>
                    <a:p>
                      <a:pPr algn="ctr"/>
                      <a:r>
                        <a:rPr lang="vi-VN" sz="3200" b="0" dirty="0">
                          <a:latin typeface="Cambria" panose="02040503050406030204" pitchFamily="18" charset="0"/>
                          <a:ea typeface="Cambria" panose="02040503050406030204" pitchFamily="18" charset="0"/>
                        </a:rPr>
                        <a:t>Số chia </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11</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3,5</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481078660"/>
                  </a:ext>
                </a:extLst>
              </a:tr>
              <a:tr h="779149">
                <a:tc>
                  <a:txBody>
                    <a:bodyPr/>
                    <a:lstStyle/>
                    <a:p>
                      <a:pPr algn="ctr"/>
                      <a:r>
                        <a:rPr lang="vi-VN" sz="3200" b="0" dirty="0">
                          <a:latin typeface="Cambria" panose="02040503050406030204" pitchFamily="18" charset="0"/>
                          <a:ea typeface="Cambria" panose="02040503050406030204" pitchFamily="18" charset="0"/>
                        </a:rPr>
                        <a:t>Thương </a:t>
                      </a:r>
                      <a:endParaRPr lang="en-US" sz="3200" b="0" dirty="0">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tc>
                  <a:txBody>
                    <a:bodyPr/>
                    <a:lstStyle/>
                    <a:p>
                      <a:pPr algn="ctr"/>
                      <a:r>
                        <a:rPr lang="vi-VN" sz="3200" b="0" dirty="0">
                          <a:latin typeface="Cambria" panose="02040503050406030204" pitchFamily="18" charset="0"/>
                          <a:ea typeface="Cambria" panose="02040503050406030204" pitchFamily="18" charset="0"/>
                        </a:rPr>
                        <a:t>1,5</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2,7</a:t>
                      </a:r>
                      <a:endParaRPr lang="en-US" sz="3200" b="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dirty="0">
                          <a:latin typeface="Cambria" panose="02040503050406030204" pitchFamily="18" charset="0"/>
                          <a:ea typeface="Cambria" panose="02040503050406030204" pitchFamily="18" charset="0"/>
                        </a:rPr>
                        <a:t>2,16</a:t>
                      </a:r>
                      <a:endParaRPr lang="en-US" sz="3200" b="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462640704"/>
                  </a:ext>
                </a:extLst>
              </a:tr>
            </a:tbl>
          </a:graphicData>
        </a:graphic>
      </p:graphicFrame>
      <p:sp>
        <p:nvSpPr>
          <p:cNvPr id="8" name="TextBox 7">
            <a:extLst>
              <a:ext uri="{FF2B5EF4-FFF2-40B4-BE49-F238E27FC236}">
                <a16:creationId xmlns:a16="http://schemas.microsoft.com/office/drawing/2014/main" id="{9550B193-BAA2-3465-F999-ACC69364165A}"/>
              </a:ext>
            </a:extLst>
          </p:cNvPr>
          <p:cNvSpPr txBox="1"/>
          <p:nvPr/>
        </p:nvSpPr>
        <p:spPr>
          <a:xfrm>
            <a:off x="5294604" y="4059077"/>
            <a:ext cx="1763486" cy="584775"/>
          </a:xfrm>
          <a:prstGeom prst="rect">
            <a:avLst/>
          </a:prstGeom>
          <a:solidFill>
            <a:schemeClr val="bg1"/>
          </a:solid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5,4</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6DD05CC-8249-9105-3DBC-89B21B2A91CE}"/>
              </a:ext>
            </a:extLst>
          </p:cNvPr>
          <p:cNvSpPr txBox="1"/>
          <p:nvPr/>
        </p:nvSpPr>
        <p:spPr>
          <a:xfrm>
            <a:off x="7359780" y="3279708"/>
            <a:ext cx="1763486" cy="584775"/>
          </a:xfrm>
          <a:prstGeom prst="rect">
            <a:avLst/>
          </a:prstGeom>
          <a:solidFill>
            <a:schemeClr val="bg1"/>
          </a:solid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3,5</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1F8ECBF-E7FE-41CD-A5FD-C39824F87A6F}"/>
              </a:ext>
            </a:extLst>
          </p:cNvPr>
          <p:cNvSpPr txBox="1"/>
          <p:nvPr/>
        </p:nvSpPr>
        <p:spPr>
          <a:xfrm>
            <a:off x="9462282" y="2512923"/>
            <a:ext cx="1763486" cy="584775"/>
          </a:xfrm>
          <a:prstGeom prst="rect">
            <a:avLst/>
          </a:prstGeom>
          <a:solidFill>
            <a:schemeClr val="bg1"/>
          </a:solid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7,56</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4986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152400" y="152400"/>
            <a:ext cx="11899900" cy="65659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E11012-5A56-A7A7-E894-AC442987FC59}"/>
              </a:ext>
            </a:extLst>
          </p:cNvPr>
          <p:cNvPicPr>
            <a:picLocks noChangeAspect="1"/>
          </p:cNvPicPr>
          <p:nvPr/>
        </p:nvPicPr>
        <p:blipFill>
          <a:blip r:embed="rId3"/>
          <a:stretch>
            <a:fillRect/>
          </a:stretch>
        </p:blipFill>
        <p:spPr>
          <a:xfrm>
            <a:off x="2943177" y="3807422"/>
            <a:ext cx="6339504" cy="2788650"/>
          </a:xfrm>
          <a:prstGeom prst="rect">
            <a:avLst/>
          </a:prstGeom>
          <a:ln>
            <a:noFill/>
          </a:ln>
          <a:effectLst>
            <a:softEdge rad="112500"/>
          </a:effectLst>
        </p:spPr>
      </p:pic>
      <p:sp>
        <p:nvSpPr>
          <p:cNvPr id="7" name="TextBox 6">
            <a:extLst>
              <a:ext uri="{FF2B5EF4-FFF2-40B4-BE49-F238E27FC236}">
                <a16:creationId xmlns:a16="http://schemas.microsoft.com/office/drawing/2014/main" id="{FB7C52E9-D128-F0FF-4D78-BA9193E453BB}"/>
              </a:ext>
            </a:extLst>
          </p:cNvPr>
          <p:cNvSpPr txBox="1"/>
          <p:nvPr/>
        </p:nvSpPr>
        <p:spPr>
          <a:xfrm>
            <a:off x="547397" y="438539"/>
            <a:ext cx="11097208" cy="1938992"/>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Bài 3: </a:t>
            </a:r>
            <a:r>
              <a:rPr lang="vi-VN" sz="3000" dirty="0">
                <a:solidFill>
                  <a:srgbClr val="002060"/>
                </a:solidFill>
                <a:latin typeface="Cambria" panose="02040503050406030204" pitchFamily="18" charset="0"/>
                <a:ea typeface="Cambria" panose="02040503050406030204" pitchFamily="18" charset="0"/>
              </a:rPr>
              <a:t>Để trang trí lớp nhân ngày kỉ niệm thành lập trường, lớp 5A cần chuẩn bị các sợi dây kim tuyến dài 1,2 m. Biết rằng cuộn dây kim tuyến dài 12,6 m. Hỏi lớp 5A có thể cắt được nhiều nhất bao nhiêu sợi dây kim tuyến như vậy?</a:t>
            </a:r>
            <a:endParaRPr lang="en-US" sz="3000"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23321C3-7272-2CB3-F834-A4F075DD8C6F}"/>
              </a:ext>
            </a:extLst>
          </p:cNvPr>
          <p:cNvGrpSpPr/>
          <p:nvPr/>
        </p:nvGrpSpPr>
        <p:grpSpPr>
          <a:xfrm>
            <a:off x="438148" y="2407499"/>
            <a:ext cx="11355745" cy="1021501"/>
            <a:chOff x="5670293" y="4638727"/>
            <a:chExt cx="5678842" cy="1173812"/>
          </a:xfrm>
        </p:grpSpPr>
        <p:sp>
          <p:nvSpPr>
            <p:cNvPr id="15" name="Rectangle: Rounded Corners 14">
              <a:extLst>
                <a:ext uri="{FF2B5EF4-FFF2-40B4-BE49-F238E27FC236}">
                  <a16:creationId xmlns:a16="http://schemas.microsoft.com/office/drawing/2014/main" id="{C2AC7170-0E09-39B5-E93E-B9660D0259AD}"/>
                </a:ext>
              </a:extLst>
            </p:cNvPr>
            <p:cNvSpPr/>
            <p:nvPr/>
          </p:nvSpPr>
          <p:spPr>
            <a:xfrm>
              <a:off x="5670293" y="4638727"/>
              <a:ext cx="5678842" cy="1173812"/>
            </a:xfrm>
            <a:prstGeom prst="roundRect">
              <a:avLst/>
            </a:prstGeom>
            <a:solidFill>
              <a:srgbClr val="A6E8FC"/>
            </a:solidFill>
            <a:ln>
              <a:solidFill>
                <a:srgbClr val="55E4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98B312F8-3C53-54CF-A743-3A4BA7B95FA4}"/>
                </a:ext>
              </a:extLst>
            </p:cNvPr>
            <p:cNvSpPr txBox="1"/>
            <p:nvPr/>
          </p:nvSpPr>
          <p:spPr>
            <a:xfrm>
              <a:off x="5740278" y="4951636"/>
              <a:ext cx="5535780" cy="513859"/>
            </a:xfrm>
            <a:prstGeom prst="rect">
              <a:avLst/>
            </a:prstGeom>
            <a:noFill/>
          </p:spPr>
          <p:txBody>
            <a:bodyPr wrap="square" rtlCol="0">
              <a:spAutoFit/>
            </a:bodyPr>
            <a:lstStyle/>
            <a:p>
              <a:pPr algn="just">
                <a:lnSpc>
                  <a:spcPct val="110000"/>
                </a:lnSpc>
              </a:pPr>
              <a:r>
                <a:rPr lang="vi-VN" sz="2700" b="1" dirty="0">
                  <a:solidFill>
                    <a:srgbClr val="002060"/>
                  </a:solidFill>
                  <a:latin typeface="Cambria" panose="02040503050406030204" pitchFamily="18" charset="0"/>
                  <a:ea typeface="Cambria" panose="02040503050406030204" pitchFamily="18" charset="0"/>
                </a:rPr>
                <a:t>Số sợi dây kim tuyến cắt được = độ dài cuộn dây : độ dài của 1 sợi dây </a:t>
              </a:r>
              <a:endParaRPr lang="vi-VN" sz="27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1235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72F5C-2888-46A2-CC1F-D6EEFC703CB5}"/>
            </a:ext>
          </a:extLst>
        </p:cNvPr>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p:nvSpPr>
        <p:spPr>
          <a:xfrm>
            <a:off x="152400" y="152400"/>
            <a:ext cx="11899900" cy="65659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1992FC-46AB-1E53-843B-7AA85E7EBE64}"/>
              </a:ext>
            </a:extLst>
          </p:cNvPr>
          <p:cNvPicPr>
            <a:picLocks noChangeAspect="1"/>
          </p:cNvPicPr>
          <p:nvPr/>
        </p:nvPicPr>
        <p:blipFill>
          <a:blip r:embed="rId3"/>
          <a:stretch>
            <a:fillRect/>
          </a:stretch>
        </p:blipFill>
        <p:spPr>
          <a:xfrm>
            <a:off x="6334077" y="3806890"/>
            <a:ext cx="5459816" cy="2532317"/>
          </a:xfrm>
          <a:prstGeom prst="rect">
            <a:avLst/>
          </a:prstGeom>
          <a:ln>
            <a:noFill/>
          </a:ln>
          <a:effectLst>
            <a:softEdge rad="112500"/>
          </a:effectLst>
        </p:spPr>
      </p:pic>
      <p:sp>
        <p:nvSpPr>
          <p:cNvPr id="7" name="TextBox 6">
            <a:extLst>
              <a:ext uri="{FF2B5EF4-FFF2-40B4-BE49-F238E27FC236}">
                <a16:creationId xmlns:a16="http://schemas.microsoft.com/office/drawing/2014/main" id="{6A15E1D4-72A2-4D9E-E855-A11A69D50190}"/>
              </a:ext>
            </a:extLst>
          </p:cNvPr>
          <p:cNvSpPr txBox="1"/>
          <p:nvPr/>
        </p:nvSpPr>
        <p:spPr>
          <a:xfrm>
            <a:off x="547397" y="438539"/>
            <a:ext cx="11097208" cy="1938992"/>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Bài 3: </a:t>
            </a:r>
            <a:r>
              <a:rPr lang="vi-VN" sz="3000" dirty="0">
                <a:solidFill>
                  <a:srgbClr val="002060"/>
                </a:solidFill>
                <a:latin typeface="Cambria" panose="02040503050406030204" pitchFamily="18" charset="0"/>
                <a:ea typeface="Cambria" panose="02040503050406030204" pitchFamily="18" charset="0"/>
              </a:rPr>
              <a:t>Để trang trí lớp nhân ngày kỉ niệm thành lập trường, lớp 5A cần chuẩn bị các sợi dây kim tuyến dài 1,2 m. Biết rằng cuộn dây kim tuyến dài 12,6 m. Hỏi lớp 5A có thể cắt được nhiều nhất bao nhiêu sợi dây kim tuyến như vậy?</a:t>
            </a:r>
            <a:endParaRPr lang="en-US" sz="3000" dirty="0">
              <a:solidFill>
                <a:srgbClr val="00206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A32DC5CB-13DC-8600-9D05-A2E82931B1CF}"/>
              </a:ext>
            </a:extLst>
          </p:cNvPr>
          <p:cNvSpPr txBox="1"/>
          <p:nvPr/>
        </p:nvSpPr>
        <p:spPr>
          <a:xfrm>
            <a:off x="1226202" y="2634657"/>
            <a:ext cx="3653708" cy="523220"/>
          </a:xfrm>
          <a:prstGeom prst="rect">
            <a:avLst/>
          </a:prstGeom>
          <a:noFill/>
        </p:spPr>
        <p:txBody>
          <a:bodyPr wrap="square" rtlCol="0">
            <a:spAutoFit/>
          </a:bodyPr>
          <a:lstStyle/>
          <a:p>
            <a:pPr algn="ctr"/>
            <a:r>
              <a:rPr lang="vi-VN" sz="2800" b="1" u="sng" dirty="0">
                <a:solidFill>
                  <a:srgbClr val="7030A0"/>
                </a:solidFill>
                <a:latin typeface="Cambria" panose="02040503050406030204" pitchFamily="18" charset="0"/>
                <a:ea typeface="Cambria" panose="02040503050406030204" pitchFamily="18" charset="0"/>
              </a:rPr>
              <a:t>Bài giải</a:t>
            </a:r>
            <a:endParaRPr lang="en-US" sz="2800" b="1" u="sng" dirty="0">
              <a:solidFill>
                <a:srgbClr val="7030A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5C2A850-D536-8899-2423-64C9A6DD227F}"/>
              </a:ext>
            </a:extLst>
          </p:cNvPr>
          <p:cNvSpPr txBox="1"/>
          <p:nvPr/>
        </p:nvSpPr>
        <p:spPr>
          <a:xfrm>
            <a:off x="398107" y="3386907"/>
            <a:ext cx="5935970" cy="2554545"/>
          </a:xfrm>
          <a:prstGeom prst="rect">
            <a:avLst/>
          </a:prstGeom>
          <a:noFill/>
        </p:spPr>
        <p:txBody>
          <a:bodyPr wrap="square" rtlCol="0">
            <a:spAutoFit/>
          </a:bodyPr>
          <a:lstStyle/>
          <a:p>
            <a:pPr algn="ctr">
              <a:spcBef>
                <a:spcPts val="600"/>
              </a:spcBef>
            </a:pPr>
            <a:r>
              <a:rPr lang="vi-VN" sz="3000" dirty="0">
                <a:solidFill>
                  <a:srgbClr val="C00000"/>
                </a:solidFill>
                <a:latin typeface="Cambria" panose="02040503050406030204" pitchFamily="18" charset="0"/>
                <a:ea typeface="Cambria" panose="02040503050406030204" pitchFamily="18" charset="0"/>
              </a:rPr>
              <a:t>Ta có 12,6 : 1,2 = </a:t>
            </a:r>
            <a:r>
              <a:rPr lang="vi-VN" sz="3000" dirty="0" smtClean="0">
                <a:solidFill>
                  <a:srgbClr val="C00000"/>
                </a:solidFill>
                <a:latin typeface="Cambria" panose="02040503050406030204" pitchFamily="18" charset="0"/>
                <a:ea typeface="Cambria" panose="02040503050406030204" pitchFamily="18" charset="0"/>
              </a:rPr>
              <a:t>10</a:t>
            </a:r>
            <a:r>
              <a:rPr lang="en-US" sz="3000" dirty="0">
                <a:solidFill>
                  <a:srgbClr val="C00000"/>
                </a:solidFill>
                <a:latin typeface="Cambria" panose="02040503050406030204" pitchFamily="18" charset="0"/>
                <a:ea typeface="Cambria" panose="02040503050406030204" pitchFamily="18" charset="0"/>
              </a:rPr>
              <a:t> </a:t>
            </a:r>
            <a:r>
              <a:rPr lang="en-US" sz="3000" dirty="0" smtClean="0">
                <a:solidFill>
                  <a:srgbClr val="C00000"/>
                </a:solidFill>
                <a:latin typeface="Cambria" panose="02040503050406030204" pitchFamily="18" charset="0"/>
                <a:ea typeface="Cambria" panose="02040503050406030204" pitchFamily="18" charset="0"/>
              </a:rPr>
              <a:t>(</a:t>
            </a:r>
            <a:r>
              <a:rPr lang="en-US" sz="3000" dirty="0" err="1" smtClean="0">
                <a:solidFill>
                  <a:srgbClr val="C00000"/>
                </a:solidFill>
                <a:latin typeface="Cambria" panose="02040503050406030204" pitchFamily="18" charset="0"/>
                <a:ea typeface="Cambria" panose="02040503050406030204" pitchFamily="18" charset="0"/>
              </a:rPr>
              <a:t>dư</a:t>
            </a:r>
            <a:r>
              <a:rPr lang="en-US" sz="3000" dirty="0" smtClean="0">
                <a:solidFill>
                  <a:srgbClr val="C00000"/>
                </a:solidFill>
                <a:latin typeface="Cambria" panose="02040503050406030204" pitchFamily="18" charset="0"/>
                <a:ea typeface="Cambria" panose="02040503050406030204" pitchFamily="18" charset="0"/>
              </a:rPr>
              <a:t> 0,6)</a:t>
            </a:r>
            <a:r>
              <a:rPr lang="vi-VN" sz="3000" dirty="0" smtClean="0">
                <a:solidFill>
                  <a:srgbClr val="C00000"/>
                </a:solidFill>
                <a:latin typeface="Cambria" panose="02040503050406030204" pitchFamily="18" charset="0"/>
                <a:ea typeface="Cambria" panose="02040503050406030204" pitchFamily="18" charset="0"/>
              </a:rPr>
              <a:t> Với </a:t>
            </a:r>
            <a:r>
              <a:rPr lang="vi-VN" sz="3000" dirty="0">
                <a:solidFill>
                  <a:srgbClr val="C00000"/>
                </a:solidFill>
                <a:latin typeface="Cambria" panose="02040503050406030204" pitchFamily="18" charset="0"/>
                <a:ea typeface="Cambria" panose="02040503050406030204" pitchFamily="18" charset="0"/>
              </a:rPr>
              <a:t>cuộn dây dài 12,6 m ta có thể cắt được nhiều nhất 10 sợi dây kim tuyến như vậy.      </a:t>
            </a:r>
          </a:p>
          <a:p>
            <a:pPr algn="ctr">
              <a:spcBef>
                <a:spcPts val="600"/>
              </a:spcBef>
            </a:pPr>
            <a:r>
              <a:rPr lang="vi-VN" sz="3000" dirty="0">
                <a:solidFill>
                  <a:srgbClr val="C00000"/>
                </a:solidFill>
                <a:latin typeface="Cambria" panose="02040503050406030204" pitchFamily="18" charset="0"/>
                <a:ea typeface="Cambria" panose="02040503050406030204" pitchFamily="18" charset="0"/>
              </a:rPr>
              <a:t>Đáp số: 10 sợi dây</a:t>
            </a:r>
            <a:endParaRPr lang="en-US" sz="3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873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barn(inVertic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ounded Rectangle 13"/>
          <p:cNvSpPr/>
          <p:nvPr/>
        </p:nvSpPr>
        <p:spPr>
          <a:xfrm>
            <a:off x="152400" y="152400"/>
            <a:ext cx="11899900" cy="65659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D5817C8-808A-B1ED-1C30-FCDD5BB639BE}"/>
              </a:ext>
            </a:extLst>
          </p:cNvPr>
          <p:cNvSpPr txBox="1"/>
          <p:nvPr/>
        </p:nvSpPr>
        <p:spPr>
          <a:xfrm>
            <a:off x="789993" y="438539"/>
            <a:ext cx="10761305"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Bài 4: </a:t>
            </a:r>
            <a:r>
              <a:rPr lang="vi-VN" sz="3200" dirty="0">
                <a:solidFill>
                  <a:srgbClr val="002060"/>
                </a:solidFill>
                <a:latin typeface="Cambria" panose="02040503050406030204" pitchFamily="18" charset="0"/>
                <a:ea typeface="Cambria" panose="02040503050406030204" pitchFamily="18" charset="0"/>
              </a:rPr>
              <a:t>Bác Bình có 6 kg 750 g nấm tươi. Bác muốn đóng gói số nấm này thành 9 hộp như nhau. Hỏi mỗi hộp có bao nhiêu ki-lô-gam nấm?</a:t>
            </a:r>
            <a:endParaRPr lang="en-US" sz="32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C0E2188-C4D4-035A-8CD2-ADEFD78E4574}"/>
              </a:ext>
            </a:extLst>
          </p:cNvPr>
          <p:cNvPicPr>
            <a:picLocks noChangeAspect="1"/>
          </p:cNvPicPr>
          <p:nvPr/>
        </p:nvPicPr>
        <p:blipFill>
          <a:blip r:embed="rId4"/>
          <a:srcRect l="20522" t="11578" r="1914"/>
          <a:stretch/>
        </p:blipFill>
        <p:spPr>
          <a:xfrm>
            <a:off x="1922379" y="3179624"/>
            <a:ext cx="9834193" cy="3471104"/>
          </a:xfrm>
          <a:prstGeom prst="rect">
            <a:avLst/>
          </a:prstGeom>
          <a:ln>
            <a:noFill/>
          </a:ln>
          <a:effectLst>
            <a:softEdge rad="112500"/>
          </a:effectLst>
        </p:spPr>
      </p:pic>
      <p:sp>
        <p:nvSpPr>
          <p:cNvPr id="5" name="Speech Bubble: Oval 34">
            <a:extLst>
              <a:ext uri="{FF2B5EF4-FFF2-40B4-BE49-F238E27FC236}">
                <a16:creationId xmlns:a16="http://schemas.microsoft.com/office/drawing/2014/main" id="{8B87D33A-CB65-67F9-EB41-FA7348559053}"/>
              </a:ext>
            </a:extLst>
          </p:cNvPr>
          <p:cNvSpPr/>
          <p:nvPr/>
        </p:nvSpPr>
        <p:spPr>
          <a:xfrm>
            <a:off x="4014169" y="2195682"/>
            <a:ext cx="3755923" cy="2654120"/>
          </a:xfrm>
          <a:custGeom>
            <a:avLst/>
            <a:gdLst>
              <a:gd name="connsiteX0" fmla="*/ 4032960 w 3755923"/>
              <a:gd name="connsiteY0" fmla="*/ 1987830 h 2654120"/>
              <a:gd name="connsiteX1" fmla="*/ 3426446 w 3755923"/>
              <a:gd name="connsiteY1" fmla="*/ 2077884 h 2654120"/>
              <a:gd name="connsiteX2" fmla="*/ 1371522 w 3755923"/>
              <a:gd name="connsiteY2" fmla="*/ 2604954 h 2654120"/>
              <a:gd name="connsiteX3" fmla="*/ 160721 w 3755923"/>
              <a:gd name="connsiteY3" fmla="*/ 789900 h 2654120"/>
              <a:gd name="connsiteX4" fmla="*/ 2183178 w 3755923"/>
              <a:gd name="connsiteY4" fmla="*/ 17644 h 2654120"/>
              <a:gd name="connsiteX5" fmla="*/ 3711716 w 3755923"/>
              <a:gd name="connsiteY5" fmla="*/ 1613304 h 2654120"/>
              <a:gd name="connsiteX6" fmla="*/ 4032960 w 3755923"/>
              <a:gd name="connsiteY6" fmla="*/ 1987830 h 265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5923" h="2654120" fill="none" extrusionOk="0">
                <a:moveTo>
                  <a:pt x="4032960" y="1987830"/>
                </a:moveTo>
                <a:cubicBezTo>
                  <a:pt x="3819754" y="2056472"/>
                  <a:pt x="3604456" y="2037005"/>
                  <a:pt x="3426446" y="2077884"/>
                </a:cubicBezTo>
                <a:cubicBezTo>
                  <a:pt x="2875859" y="2452074"/>
                  <a:pt x="2229556" y="2855188"/>
                  <a:pt x="1371522" y="2604954"/>
                </a:cubicBezTo>
                <a:cubicBezTo>
                  <a:pt x="317226" y="2327827"/>
                  <a:pt x="-370659" y="1524119"/>
                  <a:pt x="160721" y="789900"/>
                </a:cubicBezTo>
                <a:cubicBezTo>
                  <a:pt x="505258" y="129681"/>
                  <a:pt x="1177925" y="-131094"/>
                  <a:pt x="2183178" y="17644"/>
                </a:cubicBezTo>
                <a:cubicBezTo>
                  <a:pt x="3127102" y="77787"/>
                  <a:pt x="4055351" y="807431"/>
                  <a:pt x="3711716" y="1613304"/>
                </a:cubicBezTo>
                <a:cubicBezTo>
                  <a:pt x="3770327" y="1704091"/>
                  <a:pt x="3922488" y="1834920"/>
                  <a:pt x="4032960" y="1987830"/>
                </a:cubicBezTo>
                <a:close/>
              </a:path>
              <a:path w="3755923" h="2654120" stroke="0" extrusionOk="0">
                <a:moveTo>
                  <a:pt x="4032960" y="1987830"/>
                </a:moveTo>
                <a:cubicBezTo>
                  <a:pt x="3783441" y="2029857"/>
                  <a:pt x="3702561" y="2002145"/>
                  <a:pt x="3426446" y="2077884"/>
                </a:cubicBezTo>
                <a:cubicBezTo>
                  <a:pt x="2823681" y="2561798"/>
                  <a:pt x="2135896" y="2794207"/>
                  <a:pt x="1371522" y="2604954"/>
                </a:cubicBezTo>
                <a:cubicBezTo>
                  <a:pt x="218087" y="2536609"/>
                  <a:pt x="-182638" y="1610593"/>
                  <a:pt x="160721" y="789900"/>
                </a:cubicBezTo>
                <a:cubicBezTo>
                  <a:pt x="499092" y="272837"/>
                  <a:pt x="1171477" y="-52754"/>
                  <a:pt x="2183178" y="17644"/>
                </a:cubicBezTo>
                <a:cubicBezTo>
                  <a:pt x="3134059" y="96304"/>
                  <a:pt x="3994993" y="881719"/>
                  <a:pt x="3711716" y="1613304"/>
                </a:cubicBezTo>
                <a:cubicBezTo>
                  <a:pt x="3817928" y="1675610"/>
                  <a:pt x="3980373" y="1909808"/>
                  <a:pt x="4032960" y="1987830"/>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rgbClr val="002060"/>
                </a:solidFill>
                <a:latin typeface="UTM Avo" panose="02040603050506020204" pitchFamily="18" charset="0"/>
                <a:ea typeface="Cambria" panose="02040503050406030204" pitchFamily="18" charset="0"/>
              </a:rPr>
              <a:t>Bài</a:t>
            </a:r>
            <a:r>
              <a:rPr lang="en-US" sz="4400" b="1" dirty="0">
                <a:solidFill>
                  <a:srgbClr val="002060"/>
                </a:solidFill>
                <a:latin typeface="UTM Avo" panose="02040603050506020204" pitchFamily="18" charset="0"/>
                <a:ea typeface="Cambria" panose="02040503050406030204" pitchFamily="18" charset="0"/>
              </a:rPr>
              <a:t> </a:t>
            </a:r>
            <a:r>
              <a:rPr lang="en-US" sz="4400" b="1" dirty="0" err="1">
                <a:solidFill>
                  <a:srgbClr val="002060"/>
                </a:solidFill>
                <a:latin typeface="UTM Avo" panose="02040603050506020204" pitchFamily="18" charset="0"/>
                <a:ea typeface="Cambria" panose="02040503050406030204" pitchFamily="18" charset="0"/>
              </a:rPr>
              <a:t>toán</a:t>
            </a:r>
            <a:r>
              <a:rPr lang="en-US" sz="4400" b="1" dirty="0">
                <a:solidFill>
                  <a:srgbClr val="002060"/>
                </a:solidFill>
                <a:latin typeface="UTM Avo" panose="02040603050506020204" pitchFamily="18" charset="0"/>
                <a:ea typeface="Cambria" panose="02040503050406030204" pitchFamily="18" charset="0"/>
              </a:rPr>
              <a:t> </a:t>
            </a:r>
            <a:r>
              <a:rPr lang="en-US" sz="4400" b="1" dirty="0" err="1">
                <a:solidFill>
                  <a:srgbClr val="002060"/>
                </a:solidFill>
                <a:latin typeface="UTM Avo" panose="02040603050506020204" pitchFamily="18" charset="0"/>
                <a:ea typeface="Cambria" panose="02040503050406030204" pitchFamily="18" charset="0"/>
              </a:rPr>
              <a:t>cho</a:t>
            </a:r>
            <a:r>
              <a:rPr lang="en-US" sz="4400" b="1" dirty="0">
                <a:solidFill>
                  <a:srgbClr val="002060"/>
                </a:solidFill>
                <a:latin typeface="UTM Avo" panose="02040603050506020204" pitchFamily="18" charset="0"/>
                <a:ea typeface="Cambria" panose="02040503050406030204" pitchFamily="18" charset="0"/>
              </a:rPr>
              <a:t> </a:t>
            </a:r>
            <a:r>
              <a:rPr lang="en-US" sz="4400" b="1" dirty="0" err="1">
                <a:solidFill>
                  <a:srgbClr val="002060"/>
                </a:solidFill>
                <a:latin typeface="UTM Avo" panose="02040603050506020204" pitchFamily="18" charset="0"/>
                <a:ea typeface="Cambria" panose="02040503050406030204" pitchFamily="18" charset="0"/>
              </a:rPr>
              <a:t>biết</a:t>
            </a:r>
            <a:r>
              <a:rPr lang="en-US" sz="4400" b="1" dirty="0">
                <a:solidFill>
                  <a:srgbClr val="002060"/>
                </a:solidFill>
                <a:latin typeface="UTM Avo" panose="02040603050506020204" pitchFamily="18" charset="0"/>
                <a:ea typeface="Cambria" panose="02040503050406030204" pitchFamily="18" charset="0"/>
              </a:rPr>
              <a:t> </a:t>
            </a:r>
            <a:r>
              <a:rPr lang="en-US" sz="4400" b="1" dirty="0" err="1">
                <a:solidFill>
                  <a:srgbClr val="002060"/>
                </a:solidFill>
                <a:latin typeface="UTM Avo" panose="02040603050506020204" pitchFamily="18" charset="0"/>
                <a:ea typeface="Cambria" panose="02040503050406030204" pitchFamily="18" charset="0"/>
              </a:rPr>
              <a:t>gì</a:t>
            </a:r>
            <a:r>
              <a:rPr lang="en-US" sz="4400" b="1" dirty="0">
                <a:solidFill>
                  <a:srgbClr val="002060"/>
                </a:solidFill>
                <a:latin typeface="UTM Avo" panose="02040603050506020204" pitchFamily="18" charset="0"/>
                <a:ea typeface="Cambria" panose="02040503050406030204" pitchFamily="18" charset="0"/>
              </a:rPr>
              <a:t>?</a:t>
            </a:r>
          </a:p>
        </p:txBody>
      </p:sp>
      <p:cxnSp>
        <p:nvCxnSpPr>
          <p:cNvPr id="6" name="Straight Connector 5">
            <a:extLst>
              <a:ext uri="{FF2B5EF4-FFF2-40B4-BE49-F238E27FC236}">
                <a16:creationId xmlns:a16="http://schemas.microsoft.com/office/drawing/2014/main" id="{4A087FEC-D82F-BE05-C2E8-952939D3AEB0}"/>
              </a:ext>
            </a:extLst>
          </p:cNvPr>
          <p:cNvCxnSpPr>
            <a:cxnSpLocks/>
          </p:cNvCxnSpPr>
          <p:nvPr/>
        </p:nvCxnSpPr>
        <p:spPr>
          <a:xfrm>
            <a:off x="2097370" y="920907"/>
            <a:ext cx="5760720" cy="0"/>
          </a:xfrm>
          <a:prstGeom prst="line">
            <a:avLst/>
          </a:prstGeom>
          <a:ln w="28575">
            <a:solidFill>
              <a:srgbClr val="ED194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8D34411-0C24-2123-5033-B31D00C2CA9C}"/>
              </a:ext>
            </a:extLst>
          </p:cNvPr>
          <p:cNvCxnSpPr>
            <a:cxnSpLocks/>
          </p:cNvCxnSpPr>
          <p:nvPr/>
        </p:nvCxnSpPr>
        <p:spPr>
          <a:xfrm>
            <a:off x="8128055" y="920907"/>
            <a:ext cx="3291840" cy="0"/>
          </a:xfrm>
          <a:prstGeom prst="line">
            <a:avLst/>
          </a:prstGeom>
          <a:ln w="28575">
            <a:solidFill>
              <a:srgbClr val="ED194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F7439B-3E00-719E-6A3F-6710C54B62BC}"/>
              </a:ext>
            </a:extLst>
          </p:cNvPr>
          <p:cNvCxnSpPr>
            <a:cxnSpLocks/>
          </p:cNvCxnSpPr>
          <p:nvPr/>
        </p:nvCxnSpPr>
        <p:spPr>
          <a:xfrm>
            <a:off x="899940" y="1409210"/>
            <a:ext cx="5943600" cy="0"/>
          </a:xfrm>
          <a:prstGeom prst="line">
            <a:avLst/>
          </a:prstGeom>
          <a:ln w="28575">
            <a:solidFill>
              <a:srgbClr val="ED194C"/>
            </a:solidFill>
          </a:ln>
        </p:spPr>
        <p:style>
          <a:lnRef idx="1">
            <a:schemeClr val="accent1"/>
          </a:lnRef>
          <a:fillRef idx="0">
            <a:schemeClr val="accent1"/>
          </a:fillRef>
          <a:effectRef idx="0">
            <a:schemeClr val="accent1"/>
          </a:effectRef>
          <a:fontRef idx="minor">
            <a:schemeClr val="tx1"/>
          </a:fontRef>
        </p:style>
      </p:cxnSp>
      <p:sp>
        <p:nvSpPr>
          <p:cNvPr id="9" name="Speech Bubble: Oval 38">
            <a:extLst>
              <a:ext uri="{FF2B5EF4-FFF2-40B4-BE49-F238E27FC236}">
                <a16:creationId xmlns:a16="http://schemas.microsoft.com/office/drawing/2014/main" id="{A0DC1006-6219-1503-07FB-C5133AA1A19E}"/>
              </a:ext>
            </a:extLst>
          </p:cNvPr>
          <p:cNvSpPr/>
          <p:nvPr/>
        </p:nvSpPr>
        <p:spPr>
          <a:xfrm>
            <a:off x="3830860" y="2008199"/>
            <a:ext cx="3939232" cy="2907514"/>
          </a:xfrm>
          <a:custGeom>
            <a:avLst/>
            <a:gdLst>
              <a:gd name="connsiteX0" fmla="*/ 4229790 w 3939232"/>
              <a:gd name="connsiteY0" fmla="*/ 2177612 h 2907514"/>
              <a:gd name="connsiteX1" fmla="*/ 3593675 w 3939232"/>
              <a:gd name="connsiteY1" fmla="*/ 2276264 h 2907514"/>
              <a:gd name="connsiteX2" fmla="*/ 1394800 w 3939232"/>
              <a:gd name="connsiteY2" fmla="*/ 2844227 h 2907514"/>
              <a:gd name="connsiteX3" fmla="*/ 167986 w 3939232"/>
              <a:gd name="connsiteY3" fmla="*/ 866282 h 2907514"/>
              <a:gd name="connsiteX4" fmla="*/ 2317382 w 3939232"/>
              <a:gd name="connsiteY4" fmla="*/ 22840 h 2907514"/>
              <a:gd name="connsiteX5" fmla="*/ 3892868 w 3939232"/>
              <a:gd name="connsiteY5" fmla="*/ 1767330 h 2907514"/>
              <a:gd name="connsiteX6" fmla="*/ 4229790 w 3939232"/>
              <a:gd name="connsiteY6" fmla="*/ 2177612 h 290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9232" h="2907514" fill="none" extrusionOk="0">
                <a:moveTo>
                  <a:pt x="4229790" y="2177612"/>
                </a:moveTo>
                <a:cubicBezTo>
                  <a:pt x="4120944" y="2206241"/>
                  <a:pt x="3753918" y="2292415"/>
                  <a:pt x="3593675" y="2276264"/>
                </a:cubicBezTo>
                <a:cubicBezTo>
                  <a:pt x="3061985" y="2755063"/>
                  <a:pt x="2227510" y="3041398"/>
                  <a:pt x="1394800" y="2844227"/>
                </a:cubicBezTo>
                <a:cubicBezTo>
                  <a:pt x="328081" y="2511388"/>
                  <a:pt x="-366106" y="1659476"/>
                  <a:pt x="167986" y="866282"/>
                </a:cubicBezTo>
                <a:cubicBezTo>
                  <a:pt x="532896" y="123900"/>
                  <a:pt x="1265557" y="-144982"/>
                  <a:pt x="2317382" y="22840"/>
                </a:cubicBezTo>
                <a:cubicBezTo>
                  <a:pt x="3282533" y="95956"/>
                  <a:pt x="4217667" y="914116"/>
                  <a:pt x="3892868" y="1767330"/>
                </a:cubicBezTo>
                <a:cubicBezTo>
                  <a:pt x="3934751" y="1848651"/>
                  <a:pt x="4131242" y="2080435"/>
                  <a:pt x="4229790" y="2177612"/>
                </a:cubicBezTo>
                <a:close/>
              </a:path>
              <a:path w="3939232" h="2907514" stroke="0" extrusionOk="0">
                <a:moveTo>
                  <a:pt x="4229790" y="2177612"/>
                </a:moveTo>
                <a:cubicBezTo>
                  <a:pt x="4044482" y="2185230"/>
                  <a:pt x="3766127" y="2216567"/>
                  <a:pt x="3593675" y="2276264"/>
                </a:cubicBezTo>
                <a:cubicBezTo>
                  <a:pt x="3045735" y="2805992"/>
                  <a:pt x="2208061" y="3063444"/>
                  <a:pt x="1394800" y="2844227"/>
                </a:cubicBezTo>
                <a:cubicBezTo>
                  <a:pt x="236373" y="2672933"/>
                  <a:pt x="-172400" y="1756745"/>
                  <a:pt x="167986" y="866282"/>
                </a:cubicBezTo>
                <a:cubicBezTo>
                  <a:pt x="503935" y="392479"/>
                  <a:pt x="1288517" y="-73126"/>
                  <a:pt x="2317382" y="22840"/>
                </a:cubicBezTo>
                <a:cubicBezTo>
                  <a:pt x="3357559" y="144121"/>
                  <a:pt x="4215660" y="979747"/>
                  <a:pt x="3892868" y="1767330"/>
                </a:cubicBezTo>
                <a:cubicBezTo>
                  <a:pt x="4006813" y="1945899"/>
                  <a:pt x="4073435" y="1981152"/>
                  <a:pt x="4229790" y="2177612"/>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4">
                    <a:lumMod val="75000"/>
                  </a:schemeClr>
                </a:solidFill>
                <a:latin typeface="UTM Avo" panose="02040603050506020204" pitchFamily="18" charset="0"/>
                <a:ea typeface="Cambria" panose="02040503050406030204" pitchFamily="18" charset="0"/>
              </a:rPr>
              <a:t>Bài</a:t>
            </a:r>
            <a:r>
              <a:rPr lang="en-US" sz="4400" b="1" dirty="0">
                <a:solidFill>
                  <a:schemeClr val="accent4">
                    <a:lumMod val="75000"/>
                  </a:schemeClr>
                </a:solidFill>
                <a:latin typeface="UTM Avo" panose="02040603050506020204" pitchFamily="18" charset="0"/>
                <a:ea typeface="Cambria" panose="02040503050406030204" pitchFamily="18" charset="0"/>
              </a:rPr>
              <a:t> </a:t>
            </a:r>
            <a:r>
              <a:rPr lang="en-US" sz="4400" b="1" dirty="0" err="1">
                <a:solidFill>
                  <a:schemeClr val="accent4">
                    <a:lumMod val="75000"/>
                  </a:schemeClr>
                </a:solidFill>
                <a:latin typeface="UTM Avo" panose="02040603050506020204" pitchFamily="18" charset="0"/>
                <a:ea typeface="Cambria" panose="02040503050406030204" pitchFamily="18" charset="0"/>
              </a:rPr>
              <a:t>toán</a:t>
            </a:r>
            <a:r>
              <a:rPr lang="en-US" sz="4400" b="1" dirty="0">
                <a:solidFill>
                  <a:schemeClr val="accent4">
                    <a:lumMod val="75000"/>
                  </a:schemeClr>
                </a:solidFill>
                <a:latin typeface="UTM Avo" panose="02040603050506020204" pitchFamily="18" charset="0"/>
                <a:ea typeface="Cambria" panose="02040503050406030204" pitchFamily="18" charset="0"/>
              </a:rPr>
              <a:t> </a:t>
            </a:r>
            <a:r>
              <a:rPr lang="vi-VN" sz="4400" b="1" dirty="0">
                <a:solidFill>
                  <a:schemeClr val="accent4">
                    <a:lumMod val="75000"/>
                  </a:schemeClr>
                </a:solidFill>
                <a:latin typeface="UTM Avo" panose="02040603050506020204" pitchFamily="18" charset="0"/>
                <a:ea typeface="Cambria" panose="02040503050406030204" pitchFamily="18" charset="0"/>
              </a:rPr>
              <a:t>yêu cầu tính gì </a:t>
            </a:r>
            <a:r>
              <a:rPr lang="en-US" sz="4400" b="1" dirty="0">
                <a:solidFill>
                  <a:schemeClr val="accent4">
                    <a:lumMod val="75000"/>
                  </a:schemeClr>
                </a:solidFill>
                <a:latin typeface="UTM Avo" panose="02040603050506020204" pitchFamily="18" charset="0"/>
                <a:ea typeface="Cambria" panose="02040503050406030204" pitchFamily="18" charset="0"/>
              </a:rPr>
              <a:t>?</a:t>
            </a:r>
          </a:p>
        </p:txBody>
      </p:sp>
      <p:cxnSp>
        <p:nvCxnSpPr>
          <p:cNvPr id="10" name="Straight Connector 9">
            <a:extLst>
              <a:ext uri="{FF2B5EF4-FFF2-40B4-BE49-F238E27FC236}">
                <a16:creationId xmlns:a16="http://schemas.microsoft.com/office/drawing/2014/main" id="{B5400543-613C-84D6-8896-2BA79F94BA57}"/>
              </a:ext>
            </a:extLst>
          </p:cNvPr>
          <p:cNvCxnSpPr>
            <a:cxnSpLocks/>
          </p:cNvCxnSpPr>
          <p:nvPr/>
        </p:nvCxnSpPr>
        <p:spPr>
          <a:xfrm>
            <a:off x="7035130" y="1418541"/>
            <a:ext cx="43891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CF89A-91B9-9303-096F-3FA1D8500C51}"/>
              </a:ext>
            </a:extLst>
          </p:cNvPr>
          <p:cNvCxnSpPr>
            <a:cxnSpLocks/>
          </p:cNvCxnSpPr>
          <p:nvPr/>
        </p:nvCxnSpPr>
        <p:spPr>
          <a:xfrm>
            <a:off x="890609" y="1914889"/>
            <a:ext cx="25603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E49338-9095-FE63-D9B5-E8C7FAA3C40A}"/>
              </a:ext>
            </a:extLst>
          </p:cNvPr>
          <p:cNvSpPr txBox="1"/>
          <p:nvPr/>
        </p:nvSpPr>
        <p:spPr>
          <a:xfrm>
            <a:off x="652425" y="2266801"/>
            <a:ext cx="2956585" cy="584775"/>
          </a:xfrm>
          <a:prstGeom prst="rect">
            <a:avLst/>
          </a:prstGeom>
          <a:noFill/>
        </p:spPr>
        <p:txBody>
          <a:bodyPr wrap="square" rtlCol="0">
            <a:spAutoFit/>
          </a:bodyPr>
          <a:lstStyle/>
          <a:p>
            <a:r>
              <a:rPr lang="en-US" sz="3200" b="1" u="sng" dirty="0" err="1">
                <a:solidFill>
                  <a:srgbClr val="7030A0"/>
                </a:solidFill>
                <a:latin typeface="Cambria" panose="02040503050406030204" pitchFamily="18" charset="0"/>
                <a:ea typeface="Cambria" panose="02040503050406030204" pitchFamily="18" charset="0"/>
              </a:rPr>
              <a:t>Tóm</a:t>
            </a:r>
            <a:r>
              <a:rPr lang="en-US" sz="3200" b="1" u="sng" dirty="0">
                <a:solidFill>
                  <a:srgbClr val="7030A0"/>
                </a:solidFill>
                <a:latin typeface="Cambria" panose="02040503050406030204" pitchFamily="18" charset="0"/>
                <a:ea typeface="Cambria" panose="02040503050406030204" pitchFamily="18" charset="0"/>
              </a:rPr>
              <a:t> </a:t>
            </a:r>
            <a:r>
              <a:rPr lang="en-US" sz="3200" b="1" u="sng" dirty="0" err="1">
                <a:solidFill>
                  <a:srgbClr val="7030A0"/>
                </a:solidFill>
                <a:latin typeface="Cambria" panose="02040503050406030204" pitchFamily="18" charset="0"/>
                <a:ea typeface="Cambria" panose="02040503050406030204" pitchFamily="18" charset="0"/>
              </a:rPr>
              <a:t>tắt</a:t>
            </a:r>
            <a:endParaRPr lang="en-US" sz="3200" b="1" u="sng" dirty="0">
              <a:solidFill>
                <a:srgbClr val="7030A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2B73B13-27D9-A8AC-E45E-314A2B4056EA}"/>
              </a:ext>
            </a:extLst>
          </p:cNvPr>
          <p:cNvSpPr txBox="1"/>
          <p:nvPr/>
        </p:nvSpPr>
        <p:spPr>
          <a:xfrm>
            <a:off x="589116" y="3039059"/>
            <a:ext cx="3611584" cy="1219821"/>
          </a:xfrm>
          <a:prstGeom prst="rect">
            <a:avLst/>
          </a:prstGeom>
          <a:noFill/>
        </p:spPr>
        <p:txBody>
          <a:bodyPr wrap="square" rtlCol="0">
            <a:spAutoFit/>
          </a:bodyPr>
          <a:lstStyle/>
          <a:p>
            <a:pPr>
              <a:lnSpc>
                <a:spcPct val="120000"/>
              </a:lnSpc>
            </a:pPr>
            <a:r>
              <a:rPr lang="vi-VN" sz="3200" b="1" dirty="0">
                <a:solidFill>
                  <a:srgbClr val="002060"/>
                </a:solidFill>
                <a:latin typeface="Cambria" panose="02040503050406030204" pitchFamily="18" charset="0"/>
                <a:ea typeface="Cambria" panose="02040503050406030204" pitchFamily="18" charset="0"/>
              </a:rPr>
              <a:t>9 hộp: 6 kg 750 g</a:t>
            </a:r>
          </a:p>
          <a:p>
            <a:pPr>
              <a:lnSpc>
                <a:spcPct val="120000"/>
              </a:lnSpc>
            </a:pPr>
            <a:r>
              <a:rPr lang="vi-VN" sz="3200" b="1" dirty="0">
                <a:solidFill>
                  <a:srgbClr val="002060"/>
                </a:solidFill>
                <a:latin typeface="Cambria" panose="02040503050406030204" pitchFamily="18" charset="0"/>
                <a:ea typeface="Cambria" panose="02040503050406030204" pitchFamily="18" charset="0"/>
              </a:rPr>
              <a:t>1 hộp: .?. kg</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68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1" nodeType="clickEffect">
                                  <p:stCondLst>
                                    <p:cond delay="0"/>
                                  </p:stCondLst>
                                  <p:childTnLst>
                                    <p:animEffect transition="out" filter="randombar(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grpId="1" nodeType="clickEffect">
                                  <p:stCondLst>
                                    <p:cond delay="0"/>
                                  </p:stCondLst>
                                  <p:childTnLst>
                                    <p:animEffect transition="out" filter="randombar(horizont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9" grpId="0" animBg="1"/>
      <p:bldP spid="9" grpId="1"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2F230-00ED-4DEC-D201-BBB0F0317771}"/>
            </a:ext>
          </a:extLst>
        </p:cNvPr>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0"/>
            <a:ext cx="12192000" cy="6858000"/>
          </a:xfrm>
          <a:prstGeom prst="rect">
            <a:avLst/>
          </a:prstGeom>
        </p:spPr>
      </p:pic>
      <p:sp>
        <p:nvSpPr>
          <p:cNvPr id="6" name="Rounded Rectangle 5"/>
          <p:cNvSpPr/>
          <p:nvPr/>
        </p:nvSpPr>
        <p:spPr>
          <a:xfrm>
            <a:off x="152400" y="152400"/>
            <a:ext cx="11899900" cy="65659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FF8491-6A4E-0B36-3572-7EAFBE9F47AC}"/>
              </a:ext>
            </a:extLst>
          </p:cNvPr>
          <p:cNvSpPr txBox="1"/>
          <p:nvPr/>
        </p:nvSpPr>
        <p:spPr>
          <a:xfrm>
            <a:off x="789993" y="438539"/>
            <a:ext cx="10761305"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Bài 4: Bác Bình có 6 kg 750 g nấm tươi. Bác muốn đóng gói số nấm này thành 9 hộp như nhau. Hỏi mỗi hộp có bao nhiêu ki-lô-gam nấm?</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BD101B0-0F45-D4E1-C85C-7BCF6C8F428C}"/>
              </a:ext>
            </a:extLst>
          </p:cNvPr>
          <p:cNvPicPr>
            <a:picLocks noChangeAspect="1"/>
          </p:cNvPicPr>
          <p:nvPr/>
        </p:nvPicPr>
        <p:blipFill>
          <a:blip r:embed="rId3"/>
          <a:srcRect l="20522" t="11578" r="1914"/>
          <a:stretch/>
        </p:blipFill>
        <p:spPr>
          <a:xfrm>
            <a:off x="1922379" y="3179624"/>
            <a:ext cx="9834193" cy="3471104"/>
          </a:xfrm>
          <a:prstGeom prst="rect">
            <a:avLst/>
          </a:prstGeom>
          <a:ln>
            <a:noFill/>
          </a:ln>
          <a:effectLst>
            <a:softEdge rad="112500"/>
          </a:effectLst>
        </p:spPr>
      </p:pic>
      <p:sp>
        <p:nvSpPr>
          <p:cNvPr id="12" name="TextBox 11">
            <a:extLst>
              <a:ext uri="{FF2B5EF4-FFF2-40B4-BE49-F238E27FC236}">
                <a16:creationId xmlns:a16="http://schemas.microsoft.com/office/drawing/2014/main" id="{9481FC09-05EC-0A8B-91C2-A16E4CE4184B}"/>
              </a:ext>
            </a:extLst>
          </p:cNvPr>
          <p:cNvSpPr txBox="1"/>
          <p:nvPr/>
        </p:nvSpPr>
        <p:spPr>
          <a:xfrm>
            <a:off x="2770473" y="2152048"/>
            <a:ext cx="2956585" cy="584775"/>
          </a:xfrm>
          <a:prstGeom prst="rect">
            <a:avLst/>
          </a:prstGeom>
          <a:noFill/>
        </p:spPr>
        <p:txBody>
          <a:bodyPr wrap="square" rtlCol="0">
            <a:spAutoFit/>
          </a:bodyPr>
          <a:lstStyle/>
          <a:p>
            <a:r>
              <a:rPr lang="vi-VN" sz="3200" b="1" u="sng" dirty="0">
                <a:solidFill>
                  <a:srgbClr val="7030A0"/>
                </a:solidFill>
                <a:latin typeface="Cambria" panose="02040503050406030204" pitchFamily="18" charset="0"/>
                <a:ea typeface="Cambria" panose="02040503050406030204" pitchFamily="18" charset="0"/>
              </a:rPr>
              <a:t>Bài </a:t>
            </a:r>
            <a:r>
              <a:rPr lang="vi-VN" sz="3200" b="1" u="sng" dirty="0" smtClean="0">
                <a:solidFill>
                  <a:srgbClr val="7030A0"/>
                </a:solidFill>
                <a:latin typeface="Cambria" panose="02040503050406030204" pitchFamily="18" charset="0"/>
                <a:ea typeface="Cambria" panose="02040503050406030204" pitchFamily="18" charset="0"/>
              </a:rPr>
              <a:t>giải</a:t>
            </a:r>
            <a:r>
              <a:rPr lang="en-US" sz="3200" b="1" u="sng" dirty="0" smtClean="0">
                <a:solidFill>
                  <a:srgbClr val="7030A0"/>
                </a:solidFill>
                <a:latin typeface="Cambria" panose="02040503050406030204" pitchFamily="18" charset="0"/>
                <a:ea typeface="Cambria" panose="02040503050406030204" pitchFamily="18" charset="0"/>
              </a:rPr>
              <a:t>:</a:t>
            </a:r>
            <a:endParaRPr lang="en-US" sz="3200" b="1" u="sng" dirty="0">
              <a:solidFill>
                <a:srgbClr val="7030A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A05D6F7-53DD-25C6-2040-D7B0DD60226D}"/>
              </a:ext>
            </a:extLst>
          </p:cNvPr>
          <p:cNvSpPr txBox="1"/>
          <p:nvPr/>
        </p:nvSpPr>
        <p:spPr>
          <a:xfrm>
            <a:off x="106618" y="2736823"/>
            <a:ext cx="7068623" cy="2690352"/>
          </a:xfrm>
          <a:prstGeom prst="rect">
            <a:avLst/>
          </a:prstGeom>
          <a:noFill/>
        </p:spPr>
        <p:txBody>
          <a:bodyPr wrap="square" rtlCol="0">
            <a:spAutoFit/>
          </a:bodyPr>
          <a:lstStyle/>
          <a:p>
            <a:pPr algn="ctr">
              <a:lnSpc>
                <a:spcPct val="120000"/>
              </a:lnSpc>
            </a:pPr>
            <a:r>
              <a:rPr lang="vi-VN" sz="3600" b="1" dirty="0">
                <a:solidFill>
                  <a:srgbClr val="FF0000"/>
                </a:solidFill>
                <a:latin typeface="Cambria" panose="02040503050406030204" pitchFamily="18" charset="0"/>
                <a:ea typeface="Cambria" panose="02040503050406030204" pitchFamily="18" charset="0"/>
              </a:rPr>
              <a:t>Đổi: 6 kg 750 g = 6,75 kg</a:t>
            </a:r>
          </a:p>
          <a:p>
            <a:pPr algn="ctr">
              <a:lnSpc>
                <a:spcPct val="120000"/>
              </a:lnSpc>
            </a:pPr>
            <a:r>
              <a:rPr lang="vi-VN" sz="3600" b="1" dirty="0">
                <a:solidFill>
                  <a:srgbClr val="FF0000"/>
                </a:solidFill>
                <a:latin typeface="Cambria" panose="02040503050406030204" pitchFamily="18" charset="0"/>
                <a:ea typeface="Cambria" panose="02040503050406030204" pitchFamily="18" charset="0"/>
              </a:rPr>
              <a:t>Mỗi hộp có số kg nấm là:</a:t>
            </a:r>
          </a:p>
          <a:p>
            <a:pPr algn="ctr">
              <a:lnSpc>
                <a:spcPct val="120000"/>
              </a:lnSpc>
            </a:pPr>
            <a:r>
              <a:rPr lang="vi-VN" sz="3600" b="1" dirty="0">
                <a:solidFill>
                  <a:srgbClr val="FF0000"/>
                </a:solidFill>
                <a:latin typeface="Cambria" panose="02040503050406030204" pitchFamily="18" charset="0"/>
                <a:ea typeface="Cambria" panose="02040503050406030204" pitchFamily="18" charset="0"/>
              </a:rPr>
              <a:t>6,75 : 9 = 0,75 (kg)</a:t>
            </a:r>
          </a:p>
          <a:p>
            <a:pPr algn="ctr">
              <a:lnSpc>
                <a:spcPct val="120000"/>
              </a:lnSpc>
            </a:pPr>
            <a:r>
              <a:rPr lang="vi-VN" sz="3600" b="1" dirty="0">
                <a:solidFill>
                  <a:srgbClr val="FF0000"/>
                </a:solidFill>
                <a:latin typeface="Cambria" panose="02040503050406030204" pitchFamily="18" charset="0"/>
                <a:ea typeface="Cambria" panose="02040503050406030204" pitchFamily="18" charset="0"/>
              </a:rPr>
              <a:t>      Đáp số: 0,75 kg nấm</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7933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1000"/>
                                        <p:tgtEl>
                                          <p:spTgt spid="13">
                                            <p:txEl>
                                              <p:pRg st="3" end="3"/>
                                            </p:txEl>
                                          </p:spTgt>
                                        </p:tgtEl>
                                      </p:cBhvr>
                                    </p:animEffect>
                                    <p:anim calcmode="lin" valueType="num">
                                      <p:cBhvr>
                                        <p:cTn id="3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任意多边形: 形状 40">
            <a:extLst>
              <a:ext uri="{FF2B5EF4-FFF2-40B4-BE49-F238E27FC236}">
                <a16:creationId xmlns:a16="http://schemas.microsoft.com/office/drawing/2014/main" id="{22F04AC2-561F-8FF3-F87E-CF1D070AA682}"/>
              </a:ext>
            </a:extLst>
          </p:cNvPr>
          <p:cNvSpPr/>
          <p:nvPr/>
        </p:nvSpPr>
        <p:spPr>
          <a:xfrm>
            <a:off x="820802" y="1726545"/>
            <a:ext cx="10979606" cy="433858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4" name="Picture 3">
            <a:extLst>
              <a:ext uri="{FF2B5EF4-FFF2-40B4-BE49-F238E27FC236}">
                <a16:creationId xmlns:a16="http://schemas.microsoft.com/office/drawing/2014/main" id="{15BCAF4A-AAC0-EB1B-A714-1E2D45C44A71}"/>
              </a:ext>
            </a:extLst>
          </p:cNvPr>
          <p:cNvPicPr>
            <a:picLocks noChangeAspect="1"/>
          </p:cNvPicPr>
          <p:nvPr/>
        </p:nvPicPr>
        <p:blipFill>
          <a:blip r:embed="rId3"/>
          <a:stretch>
            <a:fillRect/>
          </a:stretch>
        </p:blipFill>
        <p:spPr>
          <a:xfrm>
            <a:off x="2075098" y="597160"/>
            <a:ext cx="8041803" cy="1683353"/>
          </a:xfrm>
          <a:prstGeom prst="rect">
            <a:avLst/>
          </a:prstGeom>
        </p:spPr>
      </p:pic>
      <p:sp>
        <p:nvSpPr>
          <p:cNvPr id="6" name="TextBox 5">
            <a:extLst>
              <a:ext uri="{FF2B5EF4-FFF2-40B4-BE49-F238E27FC236}">
                <a16:creationId xmlns:a16="http://schemas.microsoft.com/office/drawing/2014/main" id="{4292A7C3-2F69-57BA-5DB2-51B1A8023DA1}"/>
              </a:ext>
            </a:extLst>
          </p:cNvPr>
          <p:cNvSpPr txBox="1"/>
          <p:nvPr/>
        </p:nvSpPr>
        <p:spPr>
          <a:xfrm>
            <a:off x="1322128" y="2118079"/>
            <a:ext cx="10049070" cy="3777957"/>
          </a:xfrm>
          <a:prstGeom prst="rect">
            <a:avLst/>
          </a:prstGeom>
          <a:noFill/>
        </p:spPr>
        <p:txBody>
          <a:bodyPr wrap="square" rtlCol="0">
            <a:spAutoFit/>
          </a:bodyPr>
          <a:lstStyle/>
          <a:p>
            <a:pPr marL="0" lvl="1" algn="just">
              <a:spcBef>
                <a:spcPts val="300"/>
              </a:spcBef>
            </a:pPr>
            <a:r>
              <a:rPr lang="vi-VN" sz="2900" b="1" dirty="0">
                <a:solidFill>
                  <a:srgbClr val="7030A0"/>
                </a:solidFill>
                <a:latin typeface="Cambria" panose="02040503050406030204" pitchFamily="18" charset="0"/>
                <a:ea typeface="Cambria" panose="02040503050406030204" pitchFamily="18" charset="0"/>
              </a:rPr>
              <a:t>– HS thực hiện được phép chia số thập phân.</a:t>
            </a:r>
          </a:p>
          <a:p>
            <a:pPr marL="0" lvl="1" algn="just">
              <a:spcBef>
                <a:spcPts val="300"/>
              </a:spcBef>
            </a:pPr>
            <a:r>
              <a:rPr lang="vi-VN" sz="2900" b="1" dirty="0">
                <a:solidFill>
                  <a:srgbClr val="7030A0"/>
                </a:solidFill>
                <a:latin typeface="Cambria" panose="02040503050406030204" pitchFamily="18" charset="0"/>
                <a:ea typeface="Cambria" panose="02040503050406030204" pitchFamily="18" charset="0"/>
              </a:rPr>
              <a:t>– HS tìm được thành phần chưa biết trong phép chia số thập phân.</a:t>
            </a:r>
          </a:p>
          <a:p>
            <a:pPr marL="0" lvl="1" algn="just">
              <a:spcBef>
                <a:spcPts val="300"/>
              </a:spcBef>
            </a:pPr>
            <a:r>
              <a:rPr lang="vi-VN" sz="2900" b="1" dirty="0">
                <a:solidFill>
                  <a:srgbClr val="7030A0"/>
                </a:solidFill>
                <a:latin typeface="Cambria" panose="02040503050406030204" pitchFamily="18" charset="0"/>
                <a:ea typeface="Cambria" panose="02040503050406030204" pitchFamily="18" charset="0"/>
              </a:rPr>
              <a:t>– HS vận dụng được phép chia số thập phân để giải quyết vấn đề thực tế.</a:t>
            </a:r>
          </a:p>
          <a:p>
            <a:pPr marL="0" lvl="1" algn="just">
              <a:spcBef>
                <a:spcPts val="300"/>
              </a:spcBef>
            </a:pPr>
            <a:r>
              <a:rPr lang="vi-VN" sz="2900" b="1" dirty="0">
                <a:solidFill>
                  <a:srgbClr val="7030A0"/>
                </a:solidFill>
                <a:latin typeface="Cambria" panose="02040503050406030204" pitchFamily="18" charset="0"/>
                <a:ea typeface="Cambria" panose="02040503050406030204" pitchFamily="18" charset="0"/>
              </a:rPr>
              <a:t>– HS có cơ hội phát triển năng lực tư duy và lập luận toán học, năng lực giải quyết vấn đề, năng lực giao tiếp toán học,...</a:t>
            </a:r>
            <a:endParaRPr lang="en-US" sz="29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7247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152400" y="152400"/>
            <a:ext cx="11899900" cy="6565900"/>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6D37D7-16AC-5C59-AC93-C035EC63296D}"/>
              </a:ext>
            </a:extLst>
          </p:cNvPr>
          <p:cNvPicPr>
            <a:picLocks noChangeAspect="1"/>
          </p:cNvPicPr>
          <p:nvPr/>
        </p:nvPicPr>
        <p:blipFill>
          <a:blip r:embed="rId3"/>
          <a:stretch>
            <a:fillRect/>
          </a:stretch>
        </p:blipFill>
        <p:spPr>
          <a:xfrm>
            <a:off x="4112680" y="844993"/>
            <a:ext cx="4012355" cy="1824368"/>
          </a:xfrm>
          <a:prstGeom prst="rect">
            <a:avLst/>
          </a:prstGeom>
        </p:spPr>
      </p:pic>
      <p:sp>
        <p:nvSpPr>
          <p:cNvPr id="3" name="TextBox 2">
            <a:extLst>
              <a:ext uri="{FF2B5EF4-FFF2-40B4-BE49-F238E27FC236}">
                <a16:creationId xmlns:a16="http://schemas.microsoft.com/office/drawing/2014/main" id="{C69FFFB0-9804-AA9B-0AD6-26447D57870A}"/>
              </a:ext>
            </a:extLst>
          </p:cNvPr>
          <p:cNvSpPr txBox="1"/>
          <p:nvPr/>
        </p:nvSpPr>
        <p:spPr>
          <a:xfrm>
            <a:off x="3533248" y="2669361"/>
            <a:ext cx="6008575" cy="2217017"/>
          </a:xfrm>
          <a:prstGeom prst="rect">
            <a:avLst/>
          </a:prstGeom>
          <a:noFill/>
        </p:spPr>
        <p:txBody>
          <a:bodyPr wrap="square">
            <a:spAutoFit/>
          </a:bodyPr>
          <a:lstStyle/>
          <a:p>
            <a:pPr algn="just">
              <a:lnSpc>
                <a:spcPct val="150000"/>
              </a:lnSpc>
            </a:pP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Ôn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tập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kiến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đã</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i="1" dirty="0">
                <a:solidFill>
                  <a:srgbClr val="0070C0"/>
                </a:solidFill>
                <a:latin typeface="Cambria" panose="02040503050406030204" pitchFamily="18" charset="0"/>
                <a:ea typeface="Cambria" panose="02040503050406030204" pitchFamily="18" charset="0"/>
              </a:rPr>
              <a:t>.</a:t>
            </a:r>
            <a:endParaRPr lang="en-US" sz="3200" b="1" dirty="0">
              <a:solidFill>
                <a:srgbClr val="0070C0"/>
              </a:solidFill>
              <a:latin typeface="Cambria" panose="02040503050406030204" pitchFamily="18" charset="0"/>
              <a:ea typeface="Cambria" panose="02040503050406030204" pitchFamily="18" charset="0"/>
            </a:endParaRPr>
          </a:p>
          <a:p>
            <a:pPr algn="just">
              <a:lnSpc>
                <a:spcPct val="150000"/>
              </a:lnSpc>
            </a:pPr>
            <a:r>
              <a:rPr lang="en-US" sz="3200" b="1" dirty="0">
                <a:solidFill>
                  <a:srgbClr val="0070C0"/>
                </a:solidFill>
                <a:latin typeface="Cambria" panose="02040503050406030204" pitchFamily="18" charset="0"/>
                <a:ea typeface="Cambria" panose="02040503050406030204" pitchFamily="18" charset="0"/>
              </a:rPr>
              <a:t>- Hoàn </a:t>
            </a:r>
            <a:r>
              <a:rPr lang="en-US" sz="3200" b="1" dirty="0" err="1">
                <a:solidFill>
                  <a:srgbClr val="0070C0"/>
                </a:solidFill>
                <a:latin typeface="Cambria" panose="02040503050406030204" pitchFamily="18" charset="0"/>
                <a:ea typeface="Cambria" panose="02040503050406030204" pitchFamily="18" charset="0"/>
              </a:rPr>
              <a:t>thành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tập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trong</a:t>
            </a:r>
            <a:r>
              <a:rPr lang="en-US" sz="3200" b="1" dirty="0">
                <a:solidFill>
                  <a:srgbClr val="0070C0"/>
                </a:solidFill>
                <a:latin typeface="Cambria" panose="02040503050406030204" pitchFamily="18" charset="0"/>
                <a:ea typeface="Cambria" panose="02040503050406030204" pitchFamily="18" charset="0"/>
              </a:rPr>
              <a:t> SBT.</a:t>
            </a:r>
          </a:p>
          <a:p>
            <a:pPr algn="just">
              <a:lnSpc>
                <a:spcPct val="150000"/>
              </a:lnSpc>
            </a:pP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Đọc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chuẩn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bị</a:t>
            </a:r>
            <a:r>
              <a:rPr lang="en-US" sz="3200" b="1" dirty="0">
                <a:solidFill>
                  <a:srgbClr val="0070C0"/>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bài tiếp theo.</a:t>
            </a:r>
            <a:endParaRPr lang="vi-VN" sz="6000" b="1" i="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0410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77183" cy="6858000"/>
          </a:xfrm>
          <a:prstGeom prst="rect">
            <a:avLst/>
          </a:prstGeom>
        </p:spPr>
      </p:pic>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599083"/>
            <a:ext cx="406400" cy="406400"/>
          </a:xfrm>
          <a:prstGeom prst="rect">
            <a:avLst/>
          </a:prstGeom>
        </p:spPr>
      </p:pic>
      <p:pic>
        <p:nvPicPr>
          <p:cNvPr id="3" name="Picture 2">
            <a:extLst>
              <a:ext uri="{FF2B5EF4-FFF2-40B4-BE49-F238E27FC236}">
                <a16:creationId xmlns:a16="http://schemas.microsoft.com/office/drawing/2014/main" id="{A8691EDD-C5ED-1139-3293-D02185FD403F}"/>
              </a:ext>
            </a:extLst>
          </p:cNvPr>
          <p:cNvPicPr>
            <a:picLocks noChangeAspect="1"/>
          </p:cNvPicPr>
          <p:nvPr/>
        </p:nvPicPr>
        <p:blipFill>
          <a:blip r:embed="rId12"/>
          <a:stretch>
            <a:fillRect/>
          </a:stretch>
        </p:blipFill>
        <p:spPr>
          <a:xfrm>
            <a:off x="3284291" y="842114"/>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par>
                                    <p:cTn id="93" presetID="2" presetClass="entr" presetSubtype="1" fill="hold" nodeType="withEffect">
                                      <p:stCondLst>
                                        <p:cond delay="75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500" fill="hold"/>
                                            <p:tgtEl>
                                              <p:spTgt spid="3"/>
                                            </p:tgtEl>
                                            <p:attrNameLst>
                                              <p:attrName>ppt_x</p:attrName>
                                            </p:attrNameLst>
                                          </p:cBhvr>
                                          <p:tavLst>
                                            <p:tav tm="0">
                                              <p:val>
                                                <p:strVal val="#ppt_x"/>
                                              </p:val>
                                            </p:tav>
                                            <p:tav tm="100000">
                                              <p:val>
                                                <p:strVal val="#ppt_x"/>
                                              </p:val>
                                            </p:tav>
                                          </p:tavLst>
                                        </p:anim>
                                        <p:anim calcmode="lin" valueType="num">
                                          <p:cBhvr additive="base">
                                            <p:cTn id="9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750" fill="hold"/>
                                            <p:tgtEl>
                                              <p:spTgt spid="75"/>
                                            </p:tgtEl>
                                            <p:attrNameLst>
                                              <p:attrName>ppt_x</p:attrName>
                                            </p:attrNameLst>
                                          </p:cBhvr>
                                          <p:tavLst>
                                            <p:tav tm="0">
                                              <p:val>
                                                <p:strVal val="#ppt_x"/>
                                              </p:val>
                                            </p:tav>
                                            <p:tav tm="100000">
                                              <p:val>
                                                <p:strVal val="#ppt_x"/>
                                              </p:val>
                                            </p:tav>
                                          </p:tavLst>
                                        </p:anim>
                                        <p:anim calcmode="lin" valueType="num">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additive="base">
                                            <p:cTn id="41" dur="750" fill="hold"/>
                                            <p:tgtEl>
                                              <p:spTgt spid="85"/>
                                            </p:tgtEl>
                                            <p:attrNameLst>
                                              <p:attrName>ppt_x</p:attrName>
                                            </p:attrNameLst>
                                          </p:cBhvr>
                                          <p:tavLst>
                                            <p:tav tm="0">
                                              <p:val>
                                                <p:strVal val="#ppt_x"/>
                                              </p:val>
                                            </p:tav>
                                            <p:tav tm="100000">
                                              <p:val>
                                                <p:strVal val="#ppt_x"/>
                                              </p:val>
                                            </p:tav>
                                          </p:tavLst>
                                        </p:anim>
                                        <p:anim calcmode="lin" valueType="num">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cBhvr additive="base">
                                            <p:cTn id="45" dur="750" fill="hold"/>
                                            <p:tgtEl>
                                              <p:spTgt spid="456"/>
                                            </p:tgtEl>
                                            <p:attrNameLst>
                                              <p:attrName>ppt_x</p:attrName>
                                            </p:attrNameLst>
                                          </p:cBhvr>
                                          <p:tavLst>
                                            <p:tav tm="0">
                                              <p:val>
                                                <p:strVal val="#ppt_x"/>
                                              </p:val>
                                            </p:tav>
                                            <p:tav tm="100000">
                                              <p:val>
                                                <p:strVal val="#ppt_x"/>
                                              </p:val>
                                            </p:tav>
                                          </p:tavLst>
                                        </p:anim>
                                        <p:anim calcmode="lin" valueType="num">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750" fill="hold"/>
                                            <p:tgtEl>
                                              <p:spTgt spid="33"/>
                                            </p:tgtEl>
                                            <p:attrNameLst>
                                              <p:attrName>ppt_x</p:attrName>
                                            </p:attrNameLst>
                                          </p:cBhvr>
                                          <p:tavLst>
                                            <p:tav tm="0">
                                              <p:val>
                                                <p:strVal val="#ppt_x"/>
                                              </p:val>
                                            </p:tav>
                                            <p:tav tm="100000">
                                              <p:val>
                                                <p:strVal val="#ppt_x"/>
                                              </p:val>
                                            </p:tav>
                                          </p:tavLst>
                                        </p:anim>
                                        <p:anim calcmode="lin" valueType="num">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750" fill="hold"/>
                                            <p:tgtEl>
                                              <p:spTgt spid="37"/>
                                            </p:tgtEl>
                                            <p:attrNameLst>
                                              <p:attrName>ppt_x</p:attrName>
                                            </p:attrNameLst>
                                          </p:cBhvr>
                                          <p:tavLst>
                                            <p:tav tm="0">
                                              <p:val>
                                                <p:strVal val="#ppt_x"/>
                                              </p:val>
                                            </p:tav>
                                            <p:tav tm="100000">
                                              <p:val>
                                                <p:strVal val="#ppt_x"/>
                                              </p:val>
                                            </p:tav>
                                          </p:tavLst>
                                        </p:anim>
                                        <p:anim calcmode="lin" valueType="num">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750" fill="hold"/>
                                            <p:tgtEl>
                                              <p:spTgt spid="42"/>
                                            </p:tgtEl>
                                            <p:attrNameLst>
                                              <p:attrName>ppt_x</p:attrName>
                                            </p:attrNameLst>
                                          </p:cBhvr>
                                          <p:tavLst>
                                            <p:tav tm="0">
                                              <p:val>
                                                <p:strVal val="#ppt_x"/>
                                              </p:val>
                                            </p:tav>
                                            <p:tav tm="100000">
                                              <p:val>
                                                <p:strVal val="#ppt_x"/>
                                              </p:val>
                                            </p:tav>
                                          </p:tavLst>
                                        </p:anim>
                                        <p:anim calcmode="lin" valueType="num">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750" fill="hold"/>
                                            <p:tgtEl>
                                              <p:spTgt spid="43"/>
                                            </p:tgtEl>
                                            <p:attrNameLst>
                                              <p:attrName>ppt_x</p:attrName>
                                            </p:attrNameLst>
                                          </p:cBhvr>
                                          <p:tavLst>
                                            <p:tav tm="0">
                                              <p:val>
                                                <p:strVal val="#ppt_x"/>
                                              </p:val>
                                            </p:tav>
                                            <p:tav tm="100000">
                                              <p:val>
                                                <p:strVal val="#ppt_x"/>
                                              </p:val>
                                            </p:tav>
                                          </p:tavLst>
                                        </p:anim>
                                        <p:anim calcmode="lin" valueType="num">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par>
                                    <p:cTn id="93" presetID="2" presetClass="entr" presetSubtype="1" fill="hold" nodeType="withEffect">
                                      <p:stCondLst>
                                        <p:cond delay="75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500" fill="hold"/>
                                            <p:tgtEl>
                                              <p:spTgt spid="3"/>
                                            </p:tgtEl>
                                            <p:attrNameLst>
                                              <p:attrName>ppt_x</p:attrName>
                                            </p:attrNameLst>
                                          </p:cBhvr>
                                          <p:tavLst>
                                            <p:tav tm="0">
                                              <p:val>
                                                <p:strVal val="#ppt_x"/>
                                              </p:val>
                                            </p:tav>
                                            <p:tav tm="100000">
                                              <p:val>
                                                <p:strVal val="#ppt_x"/>
                                              </p:val>
                                            </p:tav>
                                          </p:tavLst>
                                        </p:anim>
                                        <p:anim calcmode="lin" valueType="num">
                                          <p:cBhvr additive="base">
                                            <p:cTn id="9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video-cua-toi-11-09-08-am-11-29-20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30614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2867999" y="2344057"/>
              <a:ext cx="29335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3</a:t>
              </a:r>
              <a:endParaRPr kumimoji="0" lang="en-US"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2629151" y="3701453"/>
              <a:ext cx="77104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0,3</a:t>
              </a:r>
              <a:endParaRPr kumimoji="0" lang="en-US"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8604066" y="2382675"/>
              <a:ext cx="76623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2,5</a:t>
              </a:r>
              <a:endParaRPr kumimoji="0" lang="en-US"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8374536" y="3776633"/>
              <a:ext cx="110767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0,25</a:t>
              </a:r>
              <a:endParaRPr kumimoji="0" lang="en-US" sz="4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2009504" y="530326"/>
              <a:ext cx="8145558"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1: </a:t>
              </a:r>
              <a:r>
                <a:rPr lang="pt-BR" sz="5400" b="1" dirty="0">
                  <a:latin typeface="Cambria" panose="02040503050406030204" pitchFamily="18" charset="0"/>
                  <a:ea typeface="Cambria" panose="02040503050406030204" pitchFamily="18" charset="0"/>
                </a:rPr>
                <a:t>Tính 7,5</a:t>
              </a:r>
              <a:r>
                <a:rPr lang="vi-VN" sz="5400" b="1" dirty="0">
                  <a:latin typeface="Cambria" panose="02040503050406030204" pitchFamily="18" charset="0"/>
                  <a:ea typeface="Cambria" panose="02040503050406030204" pitchFamily="18" charset="0"/>
                </a:rPr>
                <a:t> </a:t>
              </a:r>
              <a:r>
                <a:rPr lang="pt-BR" sz="5400" b="1" dirty="0">
                  <a:latin typeface="Cambria" panose="02040503050406030204" pitchFamily="18" charset="0"/>
                  <a:ea typeface="Cambria" panose="02040503050406030204" pitchFamily="18" charset="0"/>
                </a:rPr>
                <a:t>:</a:t>
              </a:r>
              <a:r>
                <a:rPr lang="vi-VN" sz="5400" b="1" dirty="0">
                  <a:latin typeface="Cambria" panose="02040503050406030204" pitchFamily="18" charset="0"/>
                  <a:ea typeface="Cambria" panose="02040503050406030204" pitchFamily="18" charset="0"/>
                </a:rPr>
                <a:t> </a:t>
              </a:r>
              <a:r>
                <a:rPr lang="pt-BR" sz="5400" b="1" dirty="0">
                  <a:latin typeface="Cambria" panose="02040503050406030204" pitchFamily="18" charset="0"/>
                  <a:ea typeface="Cambria" panose="02040503050406030204" pitchFamily="18" charset="0"/>
                </a:rPr>
                <a:t>2,5</a:t>
              </a:r>
              <a:r>
                <a:rPr lang="vi-VN" sz="5400" b="1" dirty="0">
                  <a:latin typeface="Cambria" panose="02040503050406030204" pitchFamily="18" charset="0"/>
                  <a:ea typeface="Cambria" panose="02040503050406030204" pitchFamily="18" charset="0"/>
                </a:rPr>
                <a:t> </a:t>
              </a:r>
              <a:r>
                <a:rPr lang="pt-BR" sz="5400" b="1" dirty="0">
                  <a:latin typeface="Cambria" panose="02040503050406030204" pitchFamily="18" charset="0"/>
                  <a:ea typeface="Cambria" panose="02040503050406030204" pitchFamily="18" charset="0"/>
                </a:rPr>
                <a:t>=</a:t>
              </a:r>
              <a:r>
                <a:rPr lang="vi-VN" sz="5400" b="1" dirty="0">
                  <a:latin typeface="Cambria" panose="02040503050406030204" pitchFamily="18" charset="0"/>
                  <a:ea typeface="Cambria" panose="02040503050406030204" pitchFamily="18" charset="0"/>
                </a:rPr>
                <a:t> </a:t>
              </a:r>
              <a:r>
                <a:rPr lang="pt-BR" sz="5400" b="1" dirty="0">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2406425" y="2258427"/>
              <a:ext cx="1251946"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0,08</a:t>
              </a:r>
              <a:endParaRPr kumimoji="0" lang="en-US"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2467380" y="3650476"/>
              <a:ext cx="878446"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0,8</a:t>
              </a:r>
              <a:endParaRPr kumimoji="0" lang="en-US"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8722368" y="2303834"/>
              <a:ext cx="355867"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8</a:t>
              </a:r>
              <a:endParaRPr kumimoji="0" lang="en-US"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8494884" y="3752814"/>
              <a:ext cx="729367"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80</a:t>
              </a:r>
              <a:endParaRPr kumimoji="0" lang="en-US" sz="48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78555"/>
              <a:ext cx="9752564"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accent6">
                      <a:lumMod val="50000"/>
                    </a:schemeClr>
                  </a:solidFill>
                  <a:latin typeface="Cambria" panose="02040503050406030204" pitchFamily="18" charset="0"/>
                  <a:ea typeface="Cambria" panose="02040503050406030204" pitchFamily="18" charset="0"/>
                </a:rPr>
                <a:t>Câu</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vi-VN" sz="4000" b="1" dirty="0">
                  <a:solidFill>
                    <a:schemeClr val="accent6">
                      <a:lumMod val="50000"/>
                    </a:schemeClr>
                  </a:solidFill>
                  <a:latin typeface="Cambria" panose="02040503050406030204" pitchFamily="18" charset="0"/>
                  <a:ea typeface="Cambria" panose="02040503050406030204" pitchFamily="18" charset="0"/>
                </a:rPr>
                <a:t>2</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quả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phép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tính</a:t>
              </a:r>
              <a:r>
                <a:rPr lang="en-US" sz="4000" b="1" dirty="0">
                  <a:latin typeface="Cambria" panose="02040503050406030204" pitchFamily="18" charset="0"/>
                  <a:ea typeface="Cambria" panose="02040503050406030204" pitchFamily="18" charset="0"/>
                </a:rPr>
                <a:t> 0,56</a:t>
              </a:r>
              <a:r>
                <a:rPr lang="vi-VN" sz="4000" b="1"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0,07</a:t>
              </a:r>
              <a:r>
                <a:rPr lang="vi-VN"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bao </a:t>
              </a:r>
              <a:r>
                <a:rPr lang="en-US" sz="4000" b="1" dirty="0" err="1">
                  <a:latin typeface="Cambria" panose="02040503050406030204" pitchFamily="18" charset="0"/>
                  <a:ea typeface="Cambria" panose="02040503050406030204" pitchFamily="18" charset="0"/>
                </a:rPr>
                <a:t>nhiêu</a:t>
              </a:r>
              <a:r>
                <a:rPr lang="en-US" sz="4000" b="1" dirty="0">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2555232" y="2233826"/>
              <a:ext cx="904094"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6,3</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2866666" y="3667458"/>
              <a:ext cx="379912"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7</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8480595" y="2246306"/>
              <a:ext cx="966611"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0,7</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8825730" y="3707885"/>
              <a:ext cx="381515"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9</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55342" y="554910"/>
              <a:ext cx="1021433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vi-VN" sz="4400" b="1" dirty="0">
                  <a:solidFill>
                    <a:schemeClr val="accent6">
                      <a:lumMod val="50000"/>
                    </a:schemeClr>
                  </a:solidFill>
                  <a:latin typeface="Cambria" panose="02040503050406030204" pitchFamily="18" charset="0"/>
                  <a:ea typeface="Cambria" panose="02040503050406030204" pitchFamily="18" charset="0"/>
                </a:rPr>
                <a:t>3</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Kết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của</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tính</a:t>
              </a:r>
              <a:r>
                <a:rPr lang="en-US" sz="4400" b="1" dirty="0">
                  <a:latin typeface="Cambria" panose="02040503050406030204" pitchFamily="18" charset="0"/>
                  <a:ea typeface="Cambria" panose="02040503050406030204" pitchFamily="18" charset="0"/>
                </a:rPr>
                <a:t> 6,3</a:t>
              </a:r>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a:t>
              </a:r>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0,9</a:t>
              </a:r>
              <a:r>
                <a:rPr lang="vi-VN"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2624265" y="2243904"/>
              <a:ext cx="968214"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0,9</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2921197" y="3679635"/>
              <a:ext cx="400751"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8</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8355683" y="2295052"/>
              <a:ext cx="1231106"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0,81</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8709544" y="3707885"/>
              <a:ext cx="381515"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rPr>
                <a:t>9</a:t>
              </a:r>
              <a:endParaRPr kumimoji="0" lang="en-US" sz="5400" b="0" i="0" u="none" strike="noStrike" kern="1200" cap="none" spc="0" normalizeH="0" baseline="0" noProof="0" dirty="0">
                <a:ln>
                  <a:noFill/>
                </a:ln>
                <a:solidFill>
                  <a:srgbClr val="793307"/>
                </a:solidFill>
                <a:effectLst/>
                <a:uLnTx/>
                <a:uFillTx/>
                <a:latin typeface="#9Slide03 Quicksand Medium" panose="00000600000000000000" pitchFamily="2" charset="-93"/>
                <a:ea typeface="+mn-ea"/>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4608" y="317459"/>
              <a:ext cx="10315893"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4: </a:t>
              </a:r>
              <a:r>
                <a:rPr kumimoji="0" lang="vi-V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9Slide07 Itim" panose="00000500000000000000" pitchFamily="2" charset="-34"/>
                </a:rPr>
                <a:t>Một sợi dây dài 8,1m, nếu cắt mỗi đoạn </a:t>
              </a:r>
              <a:r>
                <a:rPr lang="vi-VN" sz="4000" b="1" dirty="0">
                  <a:latin typeface="Cambria" panose="02040503050406030204" pitchFamily="18" charset="0"/>
                  <a:ea typeface="Cambria" panose="02040503050406030204" pitchFamily="18" charset="0"/>
                  <a:cs typeface="#9Slide07 Itim" panose="00000500000000000000" pitchFamily="2" charset="-34"/>
                </a:rPr>
                <a:t>0,9m thì cắt được bao nhiêu đoạn dây?</a:t>
              </a:r>
              <a:endParaRPr kumimoji="0" lang="en-US"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473</TotalTime>
  <Words>657</Words>
  <Application>Microsoft Office PowerPoint</Application>
  <PresentationFormat>Widescreen</PresentationFormat>
  <Paragraphs>153</Paragraphs>
  <Slides>20</Slides>
  <Notes>0</Notes>
  <HiddenSlides>0</HiddenSlides>
  <MMClips>19</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20</vt:i4>
      </vt:variant>
    </vt:vector>
  </HeadingPairs>
  <TitlesOfParts>
    <vt:vector size="38" baseType="lpstr">
      <vt:lpstr>微软雅黑</vt:lpstr>
      <vt:lpstr>#9Slide02 Noi dung dai</vt:lpstr>
      <vt:lpstr>#9Slide02 Tieu de dai</vt:lpstr>
      <vt:lpstr>#9Slide03 Quicksand Medium</vt:lpstr>
      <vt:lpstr>#9Slide07 IcielCadena</vt:lpstr>
      <vt:lpstr>#9Slide07 IcielCrocante</vt:lpstr>
      <vt:lpstr>#9Slide07 Itim</vt:lpstr>
      <vt:lpstr>Aa厚底黑</vt:lpstr>
      <vt:lpstr>Arial</vt:lpstr>
      <vt:lpstr>Cambria</vt:lpstr>
      <vt:lpstr>等线</vt:lpstr>
      <vt:lpstr>Mali</vt:lpstr>
      <vt:lpstr>Times New Roman</vt:lpstr>
      <vt:lpstr>UTM Avo</vt:lpstr>
      <vt:lpstr>思源宋体 CN</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 sun</dc:creator>
  <cp:lastModifiedBy>PC</cp:lastModifiedBy>
  <cp:revision>39</cp:revision>
  <dcterms:created xsi:type="dcterms:W3CDTF">2023-05-20T16:58:17Z</dcterms:created>
  <dcterms:modified xsi:type="dcterms:W3CDTF">2025-12-15T16:23:18Z</dcterms:modified>
</cp:coreProperties>
</file>