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3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9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2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3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8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6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13AE-C8C2-47D2-8C67-F258C33A15EB}" type="datetimeFigureOut">
              <a:rPr lang="en-US" smtClean="0"/>
              <a:t>04/03/2025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653F-7F50-4273-9762-3122D53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45424F-B36B-4306-84FE-AAB8713A64C3}"/>
              </a:ext>
            </a:extLst>
          </p:cNvPr>
          <p:cNvSpPr txBox="1"/>
          <p:nvPr/>
        </p:nvSpPr>
        <p:spPr>
          <a:xfrm>
            <a:off x="304800" y="668280"/>
            <a:ext cx="5087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Dấu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gì</a:t>
            </a:r>
            <a:r>
              <a:rPr lang="vi-VN" sz="32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đặt ở cuối câu báo hiệu câu đã kết thúc. 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B7A925-7435-4234-AC49-330503F97DE4}"/>
              </a:ext>
            </a:extLst>
          </p:cNvPr>
          <p:cNvSpPr txBox="1"/>
          <p:nvPr/>
        </p:nvSpPr>
        <p:spPr>
          <a:xfrm>
            <a:off x="6377354" y="886061"/>
            <a:ext cx="2392616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3733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Dấu</a:t>
            </a:r>
            <a:r>
              <a:rPr lang="en-US" sz="3733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 </a:t>
            </a:r>
            <a:r>
              <a:rPr lang="en-US" sz="3733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chấm</a:t>
            </a:r>
            <a:endParaRPr lang="en-US" sz="3733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Pattaya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A45424F-B36B-4306-84FE-AAB8713A64C3}"/>
              </a:ext>
            </a:extLst>
          </p:cNvPr>
          <p:cNvSpPr txBox="1"/>
          <p:nvPr/>
        </p:nvSpPr>
        <p:spPr>
          <a:xfrm>
            <a:off x="179615" y="3352800"/>
            <a:ext cx="5230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Dấu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gì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dùng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 báo hiệu sự liệt kê hoặc nhấn mạnh ý trích dẫn trực tiếp.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B7A925-7435-4234-AC49-330503F97DE4}"/>
              </a:ext>
            </a:extLst>
          </p:cNvPr>
          <p:cNvSpPr txBox="1"/>
          <p:nvPr/>
        </p:nvSpPr>
        <p:spPr>
          <a:xfrm>
            <a:off x="6400800" y="3681223"/>
            <a:ext cx="2392616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Dấu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hai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Pattaya" panose="00000500000000000000" pitchFamily="2" charset="-34"/>
              </a:rPr>
              <a:t>chấm</a:t>
            </a:r>
            <a:endParaRPr kumimoji="0" lang="en-US" sz="3733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Pattaya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38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0"/>
            <a:ext cx="6913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TIẾNG VIỆT: LUYỆN TẬP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 GẠCH NGANG; DẤU NGOẶC KÉP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882EF6-0A48-4A54-9D63-64120BFA0D4C}"/>
              </a:ext>
            </a:extLst>
          </p:cNvPr>
          <p:cNvSpPr txBox="1"/>
          <p:nvPr/>
        </p:nvSpPr>
        <p:spPr>
          <a:xfrm>
            <a:off x="304800" y="1295400"/>
            <a:ext cx="83534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Cambria" panose="02040503050406030204" pitchFamily="18" charset="0"/>
                <a:ea typeface="Cambria" panose="02040503050406030204" pitchFamily="18" charset="0"/>
              </a:rPr>
              <a:t>- Xin bác nhận cháu vào học tiết mục “Phi ngựa đánh đàn”.</a:t>
            </a:r>
          </a:p>
          <a:p>
            <a:r>
              <a:rPr lang="vi-VN" sz="3200" dirty="0">
                <a:latin typeface="Cambria" panose="02040503050406030204" pitchFamily="18" charset="0"/>
                <a:ea typeface="Cambria" panose="02040503050406030204" pitchFamily="18" charset="0"/>
              </a:rPr>
              <a:t>- Được!</a:t>
            </a:r>
          </a:p>
          <a:p>
            <a:r>
              <a:rPr lang="vi-VN" sz="3200" dirty="0">
                <a:latin typeface="Cambria" panose="02040503050406030204" pitchFamily="18" charset="0"/>
                <a:ea typeface="Cambria" panose="02040503050406030204" pitchFamily="18" charset="0"/>
              </a:rPr>
              <a:t>- Thế cháu biết phi ngựa chưa?</a:t>
            </a:r>
          </a:p>
          <a:p>
            <a:r>
              <a:rPr lang="vi-VN" sz="3200" dirty="0">
                <a:latin typeface="Cambria" panose="02040503050406030204" pitchFamily="18" charset="0"/>
                <a:ea typeface="Cambria" panose="02040503050406030204" pitchFamily="18" charset="0"/>
              </a:rPr>
              <a:t>- Dạ, chưa. Nhưng cháu rất thích và sẽ học được ạ.</a:t>
            </a:r>
          </a:p>
          <a:p>
            <a:r>
              <a:rPr lang="vi-VN" sz="3200" dirty="0">
                <a:latin typeface="Cambria" panose="02040503050406030204" pitchFamily="18" charset="0"/>
                <a:ea typeface="Cambria" panose="02040503050406030204" pitchFamily="18" charset="0"/>
              </a:rPr>
              <a:t>- Tốt! Bây giờ, cháu cầm cái chổi kia theo bác.</a:t>
            </a:r>
          </a:p>
          <a:p>
            <a:r>
              <a:rPr lang="vi-VN" sz="3200" dirty="0">
                <a:latin typeface="Cambria" panose="02040503050406030204" pitchFamily="18" charset="0"/>
                <a:ea typeface="Cambria" panose="02040503050406030204" pitchFamily="18" charset="0"/>
              </a:rPr>
              <a:t>- Việc trước tiên của cháu là quét chuống ngựa và làm quen với con ngựa này, bạn biểu diễn của cháu đấy.</a:t>
            </a:r>
          </a:p>
        </p:txBody>
      </p:sp>
    </p:spTree>
    <p:extLst>
      <p:ext uri="{BB962C8B-B14F-4D97-AF65-F5344CB8AC3E}">
        <p14:creationId xmlns:p14="http://schemas.microsoft.com/office/powerpoint/2010/main" val="22301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82EF6-0A48-4A54-9D63-64120BFA0D4C}"/>
              </a:ext>
            </a:extLst>
          </p:cNvPr>
          <p:cNvSpPr txBox="1"/>
          <p:nvPr/>
        </p:nvSpPr>
        <p:spPr>
          <a:xfrm>
            <a:off x="381000" y="419101"/>
            <a:ext cx="8201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 Công việc của diễn viên phi ngựa đánh đàn bắt đầu thế đấy, cháu ạ. Cái tháp cao nào cũng phải bắt đầu xây từ mặt đất lên….</a:t>
            </a:r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xmlns="" id="{73873F75-81F5-4523-9205-A0CF577D4D69}"/>
              </a:ext>
            </a:extLst>
          </p:cNvPr>
          <p:cNvSpPr/>
          <p:nvPr/>
        </p:nvSpPr>
        <p:spPr>
          <a:xfrm>
            <a:off x="253072" y="3124200"/>
            <a:ext cx="8289177" cy="770631"/>
          </a:xfrm>
          <a:prstGeom prst="wedgeRoundRectCallout">
            <a:avLst>
              <a:gd name="adj1" fmla="val -53673"/>
              <a:gd name="adj2" fmla="val 39437"/>
              <a:gd name="adj3" fmla="val 16667"/>
            </a:avLst>
          </a:prstGeom>
          <a:solidFill>
            <a:schemeClr val="bg1"/>
          </a:solidFill>
          <a:ln>
            <a:solidFill>
              <a:srgbClr val="F476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Dấu gạch ngang trong những câu em tìm được dùng để làm gì?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76800"/>
            <a:ext cx="83585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54"/>
            <a:r>
              <a:rPr lang="vi-VN" sz="2400" b="1" kern="0" dirty="0">
                <a:solidFill>
                  <a:srgbClr val="0070C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  <a:sym typeface="Arial"/>
              </a:rPr>
              <a:t>Dấu gạch ngang trong bài Học nghề dùng để đánh dấu lời nói của nhân vật</a:t>
            </a:r>
            <a:endParaRPr lang="vi-VN" sz="2400" b="1" i="1" kern="0" dirty="0">
              <a:solidFill>
                <a:srgbClr val="0070C0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282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6;p1">
            <a:extLst>
              <a:ext uri="{FF2B5EF4-FFF2-40B4-BE49-F238E27FC236}">
                <a16:creationId xmlns:a16="http://schemas.microsoft.com/office/drawing/2014/main" xmlns="" id="{04E62545-CDD7-44D5-BBF1-0E260C94CF46}"/>
              </a:ext>
            </a:extLst>
          </p:cNvPr>
          <p:cNvSpPr txBox="1"/>
          <p:nvPr/>
        </p:nvSpPr>
        <p:spPr>
          <a:xfrm>
            <a:off x="-1" y="101853"/>
            <a:ext cx="10402119" cy="919401"/>
          </a:xfrm>
          <a:prstGeom prst="roundRect">
            <a:avLst/>
          </a:prstGeom>
          <a:solidFill>
            <a:srgbClr val="0C79A7"/>
          </a:solidFill>
          <a:ln w="38100">
            <a:solidFill>
              <a:srgbClr val="FFFFFF"/>
            </a:solidFill>
          </a:ln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685800">
              <a:spcBef>
                <a:spcPct val="0"/>
              </a:spcBef>
              <a:buClrTx/>
              <a:buFont typeface="Arial" panose="020B0604020202020204" pitchFamily="34" charset="0"/>
              <a:buNone/>
              <a:defRPr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defTabSz="914354"/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3.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Tìm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những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lời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đối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thoại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có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trong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câu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chuyện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sau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. Theo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em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,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cần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sử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dụng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dấu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câu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nào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để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đánh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dấu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lời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đối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thoại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của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nhân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 </a:t>
            </a:r>
            <a:r>
              <a:rPr lang="en-US" sz="2400" kern="0" dirty="0" err="1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vật</a:t>
            </a:r>
            <a:r>
              <a:rPr lang="en-US" sz="2400" kern="0" dirty="0"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4C237E-3477-491F-A409-007290F7D45F}"/>
              </a:ext>
            </a:extLst>
          </p:cNvPr>
          <p:cNvSpPr txBox="1"/>
          <p:nvPr/>
        </p:nvSpPr>
        <p:spPr>
          <a:xfrm>
            <a:off x="238943" y="1771650"/>
            <a:ext cx="9420225" cy="40318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bác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ngừng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endParaRPr lang="en-US" sz="32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3200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3200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3200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bác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lừng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danh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thế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giới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Đác-uyn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vẫn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ngừng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lần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thấy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cha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miệt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mài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đọc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sách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đêm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khuya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con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Đác-uyn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 </a:t>
            </a:r>
            <a:r>
              <a:rPr lang="en-US" sz="3200" b="0" i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r>
              <a:rPr lang="en-US" sz="3200" b="0" i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Cha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3200" b="0" i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bác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rồi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đêm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nghiên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cứu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gì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3200" b="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mệt</a:t>
            </a:r>
            <a:r>
              <a:rPr lang="en-US" sz="3200" b="0" i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?”.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Đác-uyn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bình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thản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đáp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 </a:t>
            </a:r>
            <a:r>
              <a:rPr lang="en-US" sz="3200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’’</a:t>
            </a:r>
            <a:r>
              <a:rPr lang="en-US" sz="3200" b="0" i="1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Bác</a:t>
            </a:r>
            <a:r>
              <a:rPr lang="en-US" sz="3200" b="0" i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ngừng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3200" b="0" i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’’.</a:t>
            </a:r>
            <a:endParaRPr lang="en-US" sz="32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(Theo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Vi)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26914" y="4185634"/>
            <a:ext cx="8422784" cy="772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1343" y="4750158"/>
            <a:ext cx="3285588" cy="386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1343" y="5237407"/>
            <a:ext cx="4931938" cy="386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13326" y="4769477"/>
            <a:ext cx="1236372" cy="1931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3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5</cp:revision>
  <dcterms:created xsi:type="dcterms:W3CDTF">2025-03-04T04:47:25Z</dcterms:created>
  <dcterms:modified xsi:type="dcterms:W3CDTF">2025-03-04T04:56:48Z</dcterms:modified>
</cp:coreProperties>
</file>