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9" r:id="rId4"/>
    <p:sldMasterId id="2147483739" r:id="rId5"/>
  </p:sldMasterIdLst>
  <p:notesMasterIdLst>
    <p:notesMasterId r:id="rId16"/>
  </p:notesMasterIdLst>
  <p:sldIdLst>
    <p:sldId id="375" r:id="rId6"/>
    <p:sldId id="300" r:id="rId7"/>
    <p:sldId id="3242" r:id="rId8"/>
    <p:sldId id="3237" r:id="rId9"/>
    <p:sldId id="3243" r:id="rId10"/>
    <p:sldId id="3244" r:id="rId11"/>
    <p:sldId id="3246" r:id="rId12"/>
    <p:sldId id="3247" r:id="rId13"/>
    <p:sldId id="265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481" autoAdjust="0"/>
  </p:normalViewPr>
  <p:slideViewPr>
    <p:cSldViewPr snapToGrid="0">
      <p:cViewPr varScale="1">
        <p:scale>
          <a:sx n="66" d="100"/>
          <a:sy n="66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3F0B-763A-4879-870C-1E0F6A4AE66B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A06B2-E86E-4864-BF69-F15608308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1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6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6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8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=""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=""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7837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303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0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3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6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8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1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8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5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5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2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55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=""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=""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411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2873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06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34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6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0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6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0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4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9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6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7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2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=""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=""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11157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49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91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4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24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16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720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785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48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2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66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252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740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638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543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465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58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66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001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71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0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226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02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733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878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36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=""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=""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94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="" xmlns:a16="http://schemas.microsoft.com/office/drawing/2014/main" id="{684C7A04-A69C-4DFF-A852-8682B23266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="" xmlns:a16="http://schemas.microsoft.com/office/drawing/2014/main" id="{A5D48340-1132-476E-ACAF-E8C13498080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257B68FC-00C3-47DD-9685-AB14469BC40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492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11FE11-6CB1-D179-B9A1-C4A099E6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68" y="2053936"/>
            <a:ext cx="673666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CCDD4D4-BA18-422E-8589-B2DD81EDDAB0}"/>
              </a:ext>
            </a:extLst>
          </p:cNvPr>
          <p:cNvGrpSpPr/>
          <p:nvPr/>
        </p:nvGrpSpPr>
        <p:grpSpPr>
          <a:xfrm>
            <a:off x="5822941" y="1011733"/>
            <a:ext cx="5318657" cy="1239002"/>
            <a:chOff x="6201903" y="1735381"/>
            <a:chExt cx="5318657" cy="1239002"/>
          </a:xfrm>
        </p:grpSpPr>
        <p:pic>
          <p:nvPicPr>
            <p:cNvPr id="17" name="Picture 16" descr="Shape, arrow&#10;&#10;Description automatically generated">
              <a:extLst>
                <a:ext uri="{FF2B5EF4-FFF2-40B4-BE49-F238E27FC236}">
                  <a16:creationId xmlns="" xmlns:a16="http://schemas.microsoft.com/office/drawing/2014/main" id="{B54421C8-FB9A-4354-897E-23850704C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71" b="46246"/>
            <a:stretch/>
          </p:blipFill>
          <p:spPr>
            <a:xfrm>
              <a:off x="6201903" y="1735381"/>
              <a:ext cx="5318657" cy="12390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BD5A6D2-9823-401E-9FA1-200719D53002}"/>
                </a:ext>
              </a:extLst>
            </p:cNvPr>
            <p:cNvSpPr txBox="1"/>
            <p:nvPr/>
          </p:nvSpPr>
          <p:spPr>
            <a:xfrm>
              <a:off x="7195115" y="1853709"/>
              <a:ext cx="353638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Tự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nhiên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và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Xã</a:t>
              </a:r>
              <a:r>
                <a:rPr kumimoji="0" lang="en-US" sz="3100" b="0" i="0" u="none" strike="noStrike" kern="1200" cap="none" spc="0" normalizeH="0" baseline="0" noProof="0" dirty="0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100" b="0" i="0" u="none" strike="noStrike" kern="1200" cap="none" spc="0" normalizeH="0" baseline="0" noProof="0" dirty="0" err="1">
                  <a:ln>
                    <a:solidFill>
                      <a:srgbClr val="FF478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ea typeface="+mn-ea"/>
                  <a:cs typeface="+mn-cs"/>
                </a:rPr>
                <a:t>hội</a:t>
              </a:r>
              <a:endParaRPr kumimoji="0" lang="en-US" sz="3100" b="0" i="0" u="none" strike="noStrike" kern="1200" cap="none" spc="0" normalizeH="0" baseline="0" noProof="0" dirty="0">
                <a:ln>
                  <a:solidFill>
                    <a:srgbClr val="FF478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D94FE3-9F12-5076-2D92-2D155CAAD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319" y="2858148"/>
            <a:ext cx="638916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70204B-0D15-0CFA-2113-F0B94961029B}"/>
              </a:ext>
            </a:extLst>
          </p:cNvPr>
          <p:cNvSpPr txBox="1"/>
          <p:nvPr/>
        </p:nvSpPr>
        <p:spPr>
          <a:xfrm>
            <a:off x="2" y="42203"/>
            <a:ext cx="7258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gradFill>
                <a:gsLst>
                  <a:gs pos="0">
                    <a:srgbClr val="FF0000"/>
                  </a:gs>
                  <a:gs pos="23000">
                    <a:srgbClr val="FFC000"/>
                  </a:gs>
                  <a:gs pos="63000">
                    <a:srgbClr val="00B0F0"/>
                  </a:gs>
                  <a:gs pos="50000">
                    <a:srgbClr val="92D050"/>
                  </a:gs>
                  <a:gs pos="35000">
                    <a:srgbClr val="FFFF00"/>
                  </a:gs>
                  <a:gs pos="91000">
                    <a:srgbClr val="7030A0"/>
                  </a:gs>
                  <a:gs pos="75000">
                    <a:srgbClr val="0070C0"/>
                  </a:gs>
                </a:gsLst>
                <a:lin ang="0" scaled="1"/>
              </a:gra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D86789-1F8C-44EB-A902-3063F7E80EA9}"/>
              </a:ext>
            </a:extLst>
          </p:cNvPr>
          <p:cNvSpPr txBox="1"/>
          <p:nvPr/>
        </p:nvSpPr>
        <p:spPr>
          <a:xfrm>
            <a:off x="1" y="133639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Lựa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nội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hoạch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tin. </a:t>
            </a:r>
          </a:p>
        </p:txBody>
      </p:sp>
      <p:sp>
        <p:nvSpPr>
          <p:cNvPr id="21" name="Rounded Rectangular Callout 9">
            <a:extLst>
              <a:ext uri="{FF2B5EF4-FFF2-40B4-BE49-F238E27FC236}">
                <a16:creationId xmlns="" xmlns:a16="http://schemas.microsoft.com/office/drawing/2014/main" id="{D988B452-85E3-6A31-91C6-B0649498C114}"/>
              </a:ext>
            </a:extLst>
          </p:cNvPr>
          <p:cNvSpPr/>
          <p:nvPr/>
        </p:nvSpPr>
        <p:spPr>
          <a:xfrm>
            <a:off x="236021" y="2100791"/>
            <a:ext cx="9729846" cy="764730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1621460-C74C-36F3-3A02-89F5A902C24E}"/>
              </a:ext>
            </a:extLst>
          </p:cNvPr>
          <p:cNvSpPr txBox="1"/>
          <p:nvPr/>
        </p:nvSpPr>
        <p:spPr>
          <a:xfrm>
            <a:off x="547614" y="3101340"/>
            <a:ext cx="8524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thuốc lá đến cơ quan tiêu hóa hoặc tuần hoàn.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rượu đến cơ quan tiêu hóa hoặc thần kinh.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 của ma túy đến cơ quan thần kinh hoặc tuần hoàn.</a:t>
            </a:r>
          </a:p>
        </p:txBody>
      </p:sp>
    </p:spTree>
    <p:extLst>
      <p:ext uri="{BB962C8B-B14F-4D97-AF65-F5344CB8AC3E}">
        <p14:creationId xmlns:p14="http://schemas.microsoft.com/office/powerpoint/2010/main" val="40777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7F8F5C0B-47E7-4B2E-E607-D7DB9D69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7358"/>
              </p:ext>
            </p:extLst>
          </p:nvPr>
        </p:nvGraphicFramePr>
        <p:xfrm>
          <a:off x="1600200" y="1228725"/>
          <a:ext cx="9163049" cy="3950208"/>
        </p:xfrm>
        <a:graphic>
          <a:graphicData uri="http://schemas.openxmlformats.org/drawingml/2006/table">
            <a:tbl>
              <a:tblPr firstRow="1" firstCol="1" bandRow="1"/>
              <a:tblGrid>
                <a:gridCol w="9163049">
                  <a:extLst>
                    <a:ext uri="{9D8B030D-6E8A-4147-A177-3AD203B41FA5}">
                      <a16:colId xmlns="" xmlns:a16="http://schemas.microsoft.com/office/drawing/2014/main" val="1597627221"/>
                    </a:ext>
                  </a:extLst>
                </a:gridCol>
              </a:tblGrid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1: Tác hại của thuốc lá đến CQ tiêu hóa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4946571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2: Tác hại của thuốc lá đến CQ tuần hoàn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8889264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3: Tác hại của rượu đến CQ tiêu hóa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8919197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4: Tác hại của rượu đến CQ thần kinh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6508799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5: Tác hại của ma túy đến CQ tuần hoàn</a:t>
                      </a:r>
                      <a:endParaRPr lang="en-US" sz="3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4546180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6: Tác hại của ma túy đến CQ thần kinh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987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675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9">
            <a:extLst>
              <a:ext uri="{FF2B5EF4-FFF2-40B4-BE49-F238E27FC236}">
                <a16:creationId xmlns="" xmlns:a16="http://schemas.microsoft.com/office/drawing/2014/main" id="{D988B452-85E3-6A31-91C6-B0649498C114}"/>
              </a:ext>
            </a:extLst>
          </p:cNvPr>
          <p:cNvSpPr/>
          <p:nvPr/>
        </p:nvSpPr>
        <p:spPr>
          <a:xfrm>
            <a:off x="1252479" y="178246"/>
            <a:ext cx="9729846" cy="926654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9F21E5-06A9-CA52-528B-6DE47462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0225"/>
            <a:ext cx="101917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9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70204B-0D15-0CFA-2113-F0B94961029B}"/>
              </a:ext>
            </a:extLst>
          </p:cNvPr>
          <p:cNvSpPr txBox="1"/>
          <p:nvPr/>
        </p:nvSpPr>
        <p:spPr>
          <a:xfrm>
            <a:off x="109412" y="0"/>
            <a:ext cx="559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gradFill>
                <a:gsLst>
                  <a:gs pos="0">
                    <a:srgbClr val="FF0000"/>
                  </a:gs>
                  <a:gs pos="23000">
                    <a:srgbClr val="FFC000"/>
                  </a:gs>
                  <a:gs pos="63000">
                    <a:srgbClr val="00B0F0"/>
                  </a:gs>
                  <a:gs pos="50000">
                    <a:srgbClr val="92D050"/>
                  </a:gs>
                  <a:gs pos="35000">
                    <a:srgbClr val="FFFF00"/>
                  </a:gs>
                  <a:gs pos="91000">
                    <a:srgbClr val="7030A0"/>
                  </a:gs>
                  <a:gs pos="75000">
                    <a:srgbClr val="0070C0"/>
                  </a:gs>
                </a:gsLst>
                <a:lin ang="0" scaled="1"/>
              </a:gra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D86789-1F8C-44EB-A902-3063F7E80EA9}"/>
              </a:ext>
            </a:extLst>
          </p:cNvPr>
          <p:cNvSpPr txBox="1"/>
          <p:nvPr/>
        </p:nvSpPr>
        <p:spPr>
          <a:xfrm>
            <a:off x="109412" y="1446550"/>
            <a:ext cx="1208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5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hoạch</a:t>
            </a:r>
            <a:endParaRPr kumimoji="0" lang="en-US" sz="5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7BE60E-D6D5-825C-67AE-36881D27A6D2}"/>
              </a:ext>
            </a:extLst>
          </p:cNvPr>
          <p:cNvSpPr txBox="1"/>
          <p:nvPr/>
        </p:nvSpPr>
        <p:spPr>
          <a:xfrm>
            <a:off x="109412" y="2404408"/>
            <a:ext cx="12082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lang="vi-VN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 hành thực hiện thu thập thông tin theo nhiệm vụ đã được phân công.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8D86789-1F8C-44EB-A902-3063F7E80EA9}"/>
              </a:ext>
            </a:extLst>
          </p:cNvPr>
          <p:cNvSpPr txBox="1"/>
          <p:nvPr/>
        </p:nvSpPr>
        <p:spPr>
          <a:xfrm>
            <a:off x="109412" y="3870060"/>
            <a:ext cx="940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0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22A92F8-A6B8-4350-BDC9-0DF8FC554852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ular Callout 9">
            <a:extLst>
              <a:ext uri="{FF2B5EF4-FFF2-40B4-BE49-F238E27FC236}">
                <a16:creationId xmlns="" xmlns:a16="http://schemas.microsoft.com/office/drawing/2014/main" id="{D988B452-85E3-6A31-91C6-B0649498C114}"/>
              </a:ext>
            </a:extLst>
          </p:cNvPr>
          <p:cNvSpPr/>
          <p:nvPr/>
        </p:nvSpPr>
        <p:spPr>
          <a:xfrm>
            <a:off x="1252479" y="178246"/>
            <a:ext cx="9729846" cy="926654"/>
          </a:xfrm>
          <a:prstGeom prst="wedgeRoundRectCallout">
            <a:avLst>
              <a:gd name="adj1" fmla="val 29101"/>
              <a:gd name="adj2" fmla="val 48718"/>
              <a:gd name="adj3" fmla="val 16667"/>
            </a:avLst>
          </a:prstGeom>
          <a:solidFill>
            <a:srgbClr val="FFFF00"/>
          </a:solidFill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ác nhóm báo cáo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433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7C025E6-B42B-D64E-D281-6CB080892FCF}"/>
              </a:ext>
            </a:extLst>
          </p:cNvPr>
          <p:cNvGrpSpPr/>
          <p:nvPr/>
        </p:nvGrpSpPr>
        <p:grpSpPr>
          <a:xfrm>
            <a:off x="4100240" y="694473"/>
            <a:ext cx="7180673" cy="5429896"/>
            <a:chOff x="4795979" y="813742"/>
            <a:chExt cx="6500639" cy="5429896"/>
          </a:xfrm>
        </p:grpSpPr>
        <p:sp>
          <p:nvSpPr>
            <p:cNvPr id="6" name="Rectangle: Rounded Corners 13">
              <a:extLst>
                <a:ext uri="{FF2B5EF4-FFF2-40B4-BE49-F238E27FC236}">
                  <a16:creationId xmlns="" xmlns:a16="http://schemas.microsoft.com/office/drawing/2014/main" id="{0C150AAA-DBDF-364F-0DD5-6A3C267C559C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13">
              <a:extLst>
                <a:ext uri="{FF2B5EF4-FFF2-40B4-BE49-F238E27FC236}">
                  <a16:creationId xmlns="" xmlns:a16="http://schemas.microsoft.com/office/drawing/2014/main" id="{DFECE687-CE67-50FB-50D3-3A932203AC73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170204B-0D15-0CFA-2113-F0B94961029B}"/>
              </a:ext>
            </a:extLst>
          </p:cNvPr>
          <p:cNvSpPr txBox="1"/>
          <p:nvPr/>
        </p:nvSpPr>
        <p:spPr>
          <a:xfrm>
            <a:off x="4892427" y="2804519"/>
            <a:ext cx="5593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gradFill>
                <a:gsLst>
                  <a:gs pos="0">
                    <a:srgbClr val="FF0000"/>
                  </a:gs>
                  <a:gs pos="23000">
                    <a:srgbClr val="FFC000"/>
                  </a:gs>
                  <a:gs pos="63000">
                    <a:srgbClr val="00B0F0"/>
                  </a:gs>
                  <a:gs pos="50000">
                    <a:srgbClr val="92D050"/>
                  </a:gs>
                  <a:gs pos="35000">
                    <a:srgbClr val="FFFF00"/>
                  </a:gs>
                  <a:gs pos="91000">
                    <a:srgbClr val="7030A0"/>
                  </a:gs>
                  <a:gs pos="75000">
                    <a:srgbClr val="0070C0"/>
                  </a:gs>
                </a:gsLst>
                <a:lin ang="0" scaled="1"/>
              </a:gra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3222DA5-2786-49B3-9B4F-44FC13BCA7CB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AD922F9E-DCC8-4DB8-8404-C71F85F9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FF8E79A-8106-43AE-BA39-7C59982BEDD0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9ECF68-97D1-478B-9787-F3CDA362A82F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BB59B59-F929-4D86-9566-2986898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1D07249-DD3E-4458-B72A-9F63F6A7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AB7A21F-E116-4332-836E-35A622DE6A23}"/>
              </a:ext>
            </a:extLst>
          </p:cNvPr>
          <p:cNvGrpSpPr/>
          <p:nvPr/>
        </p:nvGrpSpPr>
        <p:grpSpPr>
          <a:xfrm>
            <a:off x="1653699" y="527517"/>
            <a:ext cx="6115582" cy="1910551"/>
            <a:chOff x="4195788" y="1480665"/>
            <a:chExt cx="6115582" cy="1910551"/>
          </a:xfrm>
        </p:grpSpPr>
        <p:sp>
          <p:nvSpPr>
            <p:cNvPr id="26" name="Thought Bubble: Cloud 25">
              <a:extLst>
                <a:ext uri="{FF2B5EF4-FFF2-40B4-BE49-F238E27FC236}">
                  <a16:creationId xmlns="" xmlns:a16="http://schemas.microsoft.com/office/drawing/2014/main" id="{41A2C241-E315-4ABF-932C-2CDB42432EF5}"/>
                </a:ext>
              </a:extLst>
            </p:cNvPr>
            <p:cNvSpPr/>
            <p:nvPr/>
          </p:nvSpPr>
          <p:spPr>
            <a:xfrm>
              <a:off x="4195788" y="1480665"/>
              <a:ext cx="6115582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0513B81-688F-4A1E-8525-45D328E6D744}"/>
                </a:ext>
              </a:extLst>
            </p:cNvPr>
            <p:cNvSpPr txBox="1"/>
            <p:nvPr/>
          </p:nvSpPr>
          <p:spPr>
            <a:xfrm>
              <a:off x="4686816" y="1823889"/>
              <a:ext cx="53323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Khi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nhận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được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bóng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,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trả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lời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câu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hỏi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của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GV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VD: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Em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hãy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nêu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tác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hại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thuốc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lá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đối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tim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200" b="1" kern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mạch</a:t>
              </a:r>
              <a:r>
                <a:rPr lang="en-US" sz="2200" b="1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AB4D053-CEEF-4D5D-9544-C36F5C2C2C49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32" name="Thought Bubble: Cloud 31">
              <a:extLst>
                <a:ext uri="{FF2B5EF4-FFF2-40B4-BE49-F238E27FC236}">
                  <a16:creationId xmlns="" xmlns:a16="http://schemas.microsoft.com/office/drawing/2014/main" id="{FCAEA26A-E81F-4ECF-AB72-30C200217A4E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CA9F90F-6FB4-4485-A000-8D408B8823AE}"/>
                </a:ext>
              </a:extLst>
            </p:cNvPr>
            <p:cNvSpPr txBox="1"/>
            <p:nvPr/>
          </p:nvSpPr>
          <p:spPr>
            <a:xfrm>
              <a:off x="4541018" y="1724567"/>
              <a:ext cx="3409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Gây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đau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thắt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ngực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413C065-8B98-4E20-B391-07B39F9D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264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1_Office Theme</vt:lpstr>
      <vt:lpstr>2_Office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15</cp:revision>
  <dcterms:created xsi:type="dcterms:W3CDTF">2023-03-11T03:06:14Z</dcterms:created>
  <dcterms:modified xsi:type="dcterms:W3CDTF">2025-03-17T05:05:02Z</dcterms:modified>
</cp:coreProperties>
</file>