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14" r:id="rId2"/>
    <p:sldId id="344" r:id="rId3"/>
    <p:sldId id="345" r:id="rId4"/>
    <p:sldId id="329" r:id="rId5"/>
    <p:sldId id="358" r:id="rId6"/>
    <p:sldId id="347" r:id="rId7"/>
    <p:sldId id="334" r:id="rId8"/>
    <p:sldId id="359" r:id="rId9"/>
    <p:sldId id="360" r:id="rId10"/>
    <p:sldId id="365" r:id="rId11"/>
    <p:sldId id="376" r:id="rId12"/>
    <p:sldId id="374" r:id="rId13"/>
    <p:sldId id="34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204" autoAdjust="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A10BC-23A3-43EB-A750-D6254404A424}"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A305C-30F2-4D60-A386-237A88907496}" type="slidenum">
              <a:rPr lang="en-US" smtClean="0"/>
              <a:t>‹#›</a:t>
            </a:fld>
            <a:endParaRPr lang="en-US"/>
          </a:p>
        </p:txBody>
      </p:sp>
    </p:spTree>
    <p:extLst>
      <p:ext uri="{BB962C8B-B14F-4D97-AF65-F5344CB8AC3E}">
        <p14:creationId xmlns:p14="http://schemas.microsoft.com/office/powerpoint/2010/main" val="236695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431A305C-30F2-4D60-A386-237A88907496}" type="slidenum">
              <a:rPr lang="en-US" smtClean="0"/>
              <a:t>2</a:t>
            </a:fld>
            <a:endParaRPr lang="en-US"/>
          </a:p>
        </p:txBody>
      </p:sp>
    </p:spTree>
    <p:extLst>
      <p:ext uri="{BB962C8B-B14F-4D97-AF65-F5344CB8AC3E}">
        <p14:creationId xmlns:p14="http://schemas.microsoft.com/office/powerpoint/2010/main" val="99302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Tree>
    <p:extLst>
      <p:ext uri="{BB962C8B-B14F-4D97-AF65-F5344CB8AC3E}">
        <p14:creationId xmlns:p14="http://schemas.microsoft.com/office/powerpoint/2010/main" val="1420915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16045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2264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76097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矩形 3"/>
          <p:cNvSpPr/>
          <p:nvPr userDrawn="1"/>
        </p:nvSpPr>
        <p:spPr>
          <a:xfrm>
            <a:off x="0" y="6121400"/>
            <a:ext cx="12192000" cy="749300"/>
          </a:xfrm>
          <a:prstGeom prst="rect">
            <a:avLst/>
          </a:prstGeom>
          <a:solidFill>
            <a:srgbClr val="83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895350" y="489218"/>
            <a:ext cx="10172700" cy="5384800"/>
          </a:xfrm>
          <a:prstGeom prst="roundRect">
            <a:avLst>
              <a:gd name="adj" fmla="val 6347"/>
            </a:avLst>
          </a:prstGeom>
          <a:solidFill>
            <a:srgbClr val="156C80"/>
          </a:solidFill>
          <a:ln w="152400">
            <a:solidFill>
              <a:srgbClr val="D49955"/>
            </a:solidFill>
          </a:ln>
          <a:effectLst>
            <a:outerShdw blurRad="50800" dist="1397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350" t="34783" r="63486" b="31300"/>
          <a:stretch>
            <a:fillRect/>
          </a:stretch>
        </p:blipFill>
        <p:spPr>
          <a:xfrm>
            <a:off x="0" y="0"/>
            <a:ext cx="1574351" cy="3429000"/>
          </a:xfrm>
          <a:prstGeom prst="rect">
            <a:avLst/>
          </a:prstGeom>
        </p:spPr>
      </p:pic>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54363" t="25371" r="7374" b="38201"/>
          <a:stretch>
            <a:fillRect/>
          </a:stretch>
        </p:blipFill>
        <p:spPr>
          <a:xfrm>
            <a:off x="8221366" y="-1565460"/>
            <a:ext cx="4975819" cy="710655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4" t="78330" r="74723" b="6671"/>
          <a:stretch>
            <a:fillRect/>
          </a:stretch>
        </p:blipFill>
        <p:spPr>
          <a:xfrm>
            <a:off x="10378114" y="5292724"/>
            <a:ext cx="1243859" cy="1325692"/>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9441" t="93144" r="57777" b="1486"/>
          <a:stretch>
            <a:fillRect/>
          </a:stretch>
        </p:blipFill>
        <p:spPr>
          <a:xfrm>
            <a:off x="10378114" y="6489700"/>
            <a:ext cx="1498600" cy="368300"/>
          </a:xfrm>
          <a:prstGeom prst="rect">
            <a:avLst/>
          </a:prstGeom>
        </p:spPr>
      </p:pic>
    </p:spTree>
    <p:extLst>
      <p:ext uri="{BB962C8B-B14F-4D97-AF65-F5344CB8AC3E}">
        <p14:creationId xmlns:p14="http://schemas.microsoft.com/office/powerpoint/2010/main" val="1776359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34080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8488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6499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47362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46612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56188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67842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3959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475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85863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grpSp>
        <p:nvGrpSpPr>
          <p:cNvPr id="2" name="组合 1"/>
          <p:cNvGrpSpPr/>
          <p:nvPr/>
        </p:nvGrpSpPr>
        <p:grpSpPr>
          <a:xfrm>
            <a:off x="419100" y="665789"/>
            <a:ext cx="11477625" cy="5525785"/>
            <a:chOff x="756891" y="721391"/>
            <a:chExt cx="10860708" cy="5525785"/>
          </a:xfrm>
          <a:effectLst>
            <a:outerShdw blurRad="50800" dist="38100" dir="16200000" rotWithShape="0">
              <a:prstClr val="black">
                <a:alpha val="40000"/>
              </a:prstClr>
            </a:outerShdw>
          </a:effectLst>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sp>
        <p:nvSpPr>
          <p:cNvPr id="29" name="TextBox 28">
            <a:extLst>
              <a:ext uri="{FF2B5EF4-FFF2-40B4-BE49-F238E27FC236}">
                <a16:creationId xmlns:a16="http://schemas.microsoft.com/office/drawing/2014/main" id="{2C91287F-6FD2-412A-95A7-21632CCE99C7}"/>
              </a:ext>
            </a:extLst>
          </p:cNvPr>
          <p:cNvSpPr txBox="1"/>
          <p:nvPr/>
        </p:nvSpPr>
        <p:spPr>
          <a:xfrm>
            <a:off x="2222690" y="855994"/>
            <a:ext cx="9807385"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0F0"/>
                </a:solidFill>
                <a:effectLst/>
                <a:uLnTx/>
                <a:uFillTx/>
                <a:latin typeface="Calibri"/>
                <a:ea typeface="+mn-ea"/>
                <a:cs typeface="+mn-cs"/>
              </a:rPr>
              <a:t>5. </a:t>
            </a:r>
            <a:r>
              <a:rPr kumimoji="0" lang="vi-VN" sz="3600" b="1" i="0" u="none" strike="noStrike" kern="1200" cap="none" spc="0" normalizeH="0" baseline="0" noProof="0" dirty="0">
                <a:ln>
                  <a:noFill/>
                </a:ln>
                <a:solidFill>
                  <a:srgbClr val="00B0F0"/>
                </a:solidFill>
                <a:effectLst/>
                <a:uLnTx/>
                <a:uFillTx/>
                <a:latin typeface="Calibri"/>
                <a:ea typeface="+mn-ea"/>
                <a:cs typeface="+mn-cs"/>
              </a:rPr>
              <a:t>Dựa vào các tranh dưới đây để đặt câu.</a:t>
            </a:r>
          </a:p>
        </p:txBody>
      </p:sp>
      <p:sp>
        <p:nvSpPr>
          <p:cNvPr id="12" name="Đáp Án D">
            <a:extLst>
              <a:ext uri="{FF2B5EF4-FFF2-40B4-BE49-F238E27FC236}">
                <a16:creationId xmlns:a16="http://schemas.microsoft.com/office/drawing/2014/main" id="{56B47196-8AAE-4644-AC1E-C6A7B6B12845}"/>
              </a:ext>
            </a:extLst>
          </p:cNvPr>
          <p:cNvSpPr/>
          <p:nvPr/>
        </p:nvSpPr>
        <p:spPr>
          <a:xfrm>
            <a:off x="801758" y="1744915"/>
            <a:ext cx="2408167" cy="746219"/>
          </a:xfrm>
          <a:prstGeom prst="roundRect">
            <a:avLst>
              <a:gd name="adj" fmla="val 18562"/>
            </a:avLst>
          </a:prstGeom>
          <a:solidFill>
            <a:schemeClr val="bg1"/>
          </a:solidFill>
          <a:ln w="57150">
            <a:solidFill>
              <a:srgbClr val="F581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Đáp Án D">
            <a:extLst>
              <a:ext uri="{FF2B5EF4-FFF2-40B4-BE49-F238E27FC236}">
                <a16:creationId xmlns:a16="http://schemas.microsoft.com/office/drawing/2014/main" id="{05FE5FA2-22AF-4EF6-AE20-F4139FA09E9C}"/>
              </a:ext>
            </a:extLst>
          </p:cNvPr>
          <p:cNvSpPr/>
          <p:nvPr/>
        </p:nvSpPr>
        <p:spPr>
          <a:xfrm>
            <a:off x="3467101" y="1763965"/>
            <a:ext cx="2590799" cy="746219"/>
          </a:xfrm>
          <a:prstGeom prst="roundRect">
            <a:avLst>
              <a:gd name="adj" fmla="val 18562"/>
            </a:avLst>
          </a:prstGeom>
          <a:solidFill>
            <a:schemeClr val="bg1"/>
          </a:solidFill>
          <a:ln w="57150">
            <a:solidFill>
              <a:srgbClr val="F581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cảm</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Đáp Án D">
            <a:extLst>
              <a:ext uri="{FF2B5EF4-FFF2-40B4-BE49-F238E27FC236}">
                <a16:creationId xmlns:a16="http://schemas.microsoft.com/office/drawing/2014/main" id="{8C89A63E-DDFC-40A8-8C5F-27AD1A7661ED}"/>
              </a:ext>
            </a:extLst>
          </p:cNvPr>
          <p:cNvSpPr/>
          <p:nvPr/>
        </p:nvSpPr>
        <p:spPr>
          <a:xfrm>
            <a:off x="6353175" y="1773490"/>
            <a:ext cx="2266949" cy="746219"/>
          </a:xfrm>
          <a:prstGeom prst="roundRect">
            <a:avLst>
              <a:gd name="adj" fmla="val 18562"/>
            </a:avLst>
          </a:prstGeom>
          <a:solidFill>
            <a:schemeClr val="bg1"/>
          </a:solidFill>
          <a:ln w="57150">
            <a:solidFill>
              <a:srgbClr val="F581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kể</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Đáp Án D">
            <a:extLst>
              <a:ext uri="{FF2B5EF4-FFF2-40B4-BE49-F238E27FC236}">
                <a16:creationId xmlns:a16="http://schemas.microsoft.com/office/drawing/2014/main" id="{376D0D72-62B7-4DBF-9BE5-9AE6F3855336}"/>
              </a:ext>
            </a:extLst>
          </p:cNvPr>
          <p:cNvSpPr/>
          <p:nvPr/>
        </p:nvSpPr>
        <p:spPr>
          <a:xfrm>
            <a:off x="8772525" y="1744915"/>
            <a:ext cx="2876549" cy="746219"/>
          </a:xfrm>
          <a:prstGeom prst="roundRect">
            <a:avLst>
              <a:gd name="adj" fmla="val 18562"/>
            </a:avLst>
          </a:prstGeom>
          <a:solidFill>
            <a:schemeClr val="bg1"/>
          </a:solidFill>
          <a:ln w="57150">
            <a:solidFill>
              <a:srgbClr val="F581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d.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khiến</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123D18ED-2B45-4B02-B4F8-C4CB9A63DDBD}"/>
              </a:ext>
            </a:extLst>
          </p:cNvPr>
          <p:cNvPicPr>
            <a:picLocks noChangeAspect="1"/>
          </p:cNvPicPr>
          <p:nvPr/>
        </p:nvPicPr>
        <p:blipFill>
          <a:blip r:embed="rId6"/>
          <a:stretch>
            <a:fillRect/>
          </a:stretch>
        </p:blipFill>
        <p:spPr>
          <a:xfrm>
            <a:off x="457200" y="3086100"/>
            <a:ext cx="5829300" cy="2552700"/>
          </a:xfrm>
          <a:prstGeom prst="rect">
            <a:avLst/>
          </a:prstGeom>
        </p:spPr>
      </p:pic>
      <p:pic>
        <p:nvPicPr>
          <p:cNvPr id="10" name="Picture 9">
            <a:extLst>
              <a:ext uri="{FF2B5EF4-FFF2-40B4-BE49-F238E27FC236}">
                <a16:creationId xmlns:a16="http://schemas.microsoft.com/office/drawing/2014/main" id="{8ACA96C7-90CE-453F-9691-A699FD0A384A}"/>
              </a:ext>
            </a:extLst>
          </p:cNvPr>
          <p:cNvPicPr>
            <a:picLocks noChangeAspect="1"/>
          </p:cNvPicPr>
          <p:nvPr/>
        </p:nvPicPr>
        <p:blipFill>
          <a:blip r:embed="rId7"/>
          <a:stretch>
            <a:fillRect/>
          </a:stretch>
        </p:blipFill>
        <p:spPr>
          <a:xfrm>
            <a:off x="6215062" y="3043237"/>
            <a:ext cx="5438775" cy="2486025"/>
          </a:xfrm>
          <a:prstGeom prst="rect">
            <a:avLst/>
          </a:prstGeom>
        </p:spPr>
      </p:pic>
    </p:spTree>
    <p:extLst>
      <p:ext uri="{BB962C8B-B14F-4D97-AF65-F5344CB8AC3E}">
        <p14:creationId xmlns:p14="http://schemas.microsoft.com/office/powerpoint/2010/main" val="1109791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subTnLst>
                                    <p:audio>
                                      <p:cMediaNode>
                                        <p:cTn display="0" masterRel="sameClick">
                                          <p:stCondLst>
                                            <p:cond evt="begin" delay="0">
                                              <p:tn val="8"/>
                                            </p:cond>
                                          </p:stCondLst>
                                          <p:endCondLst>
                                            <p:cond evt="onStopAudio" delay="0">
                                              <p:tgtEl>
                                                <p:sldTgt/>
                                              </p:tgtEl>
                                            </p:cond>
                                          </p:endCondLst>
                                        </p:cTn>
                                        <p:tgtEl>
                                          <p:sndTgt r:embed="rId2" name="Trò-chơi-chíu.wav"/>
                                        </p:tgtEl>
                                      </p:cMediaNode>
                                    </p:audio>
                                  </p:sub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subTnLst>
                                    <p:audio>
                                      <p:cMediaNode>
                                        <p:cTn display="0" masterRel="sameClick">
                                          <p:stCondLst>
                                            <p:cond evt="begin" delay="0">
                                              <p:tn val="11"/>
                                            </p:cond>
                                          </p:stCondLst>
                                          <p:endCondLst>
                                            <p:cond evt="onStopAudio" delay="0">
                                              <p:tgtEl>
                                                <p:sldTgt/>
                                              </p:tgtEl>
                                            </p:cond>
                                          </p:endCondLst>
                                        </p:cTn>
                                        <p:tgtEl>
                                          <p:sndTgt r:embed="rId2" name="Trò-chơi-chíu.wav"/>
                                        </p:tgtEl>
                                      </p:cMediaNode>
                                    </p:audio>
                                  </p:sub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subTnLst>
                                    <p:audio>
                                      <p:cMediaNode>
                                        <p:cTn display="0" masterRel="sameClick">
                                          <p:stCondLst>
                                            <p:cond evt="begin" delay="0">
                                              <p:tn val="14"/>
                                            </p:cond>
                                          </p:stCondLst>
                                          <p:endCondLst>
                                            <p:cond evt="onStopAudio" delay="0">
                                              <p:tgtEl>
                                                <p:sldTgt/>
                                              </p:tgtEl>
                                            </p:cond>
                                          </p:endCondLst>
                                        </p:cTn>
                                        <p:tgtEl>
                                          <p:sndTgt r:embed="rId2" name="Trò-chơi-chíu.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368274" y="846818"/>
            <a:ext cx="9455449" cy="5163728"/>
            <a:chOff x="1227083" y="675833"/>
            <a:chExt cx="10162697" cy="5898322"/>
          </a:xfrm>
          <a:effectLst>
            <a:outerShdw blurRad="50800" dist="38100" dir="16200000" rotWithShape="0">
              <a:prstClr val="black">
                <a:alpha val="40000"/>
              </a:prstClr>
            </a:outerShdw>
          </a:effectLst>
        </p:grpSpPr>
        <p:sp>
          <p:nvSpPr>
            <p:cNvPr id="8" name="矩形 7"/>
            <p:cNvSpPr/>
            <p:nvPr/>
          </p:nvSpPr>
          <p:spPr>
            <a:xfrm rot="344791">
              <a:off x="1331380" y="828233"/>
              <a:ext cx="10058400"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36" name="TextBox 35">
            <a:extLst>
              <a:ext uri="{FF2B5EF4-FFF2-40B4-BE49-F238E27FC236}">
                <a16:creationId xmlns:a16="http://schemas.microsoft.com/office/drawing/2014/main" id="{51B21E0C-61B0-44F6-8714-9176069712EC}"/>
              </a:ext>
            </a:extLst>
          </p:cNvPr>
          <p:cNvSpPr txBox="1"/>
          <p:nvPr/>
        </p:nvSpPr>
        <p:spPr>
          <a:xfrm>
            <a:off x="4019934" y="1450085"/>
            <a:ext cx="4152130" cy="769441"/>
          </a:xfrm>
          <a:prstGeom prst="rect">
            <a:avLst/>
          </a:prstGeom>
          <a:noFill/>
        </p:spPr>
        <p:txBody>
          <a:bodyPr wrap="square" rtlCol="0">
            <a:prstTxWarp prst="textArchUp">
              <a:avLst>
                <a:gd name="adj" fmla="val 10799999"/>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66"/>
                </a:solidFill>
                <a:effectLst>
                  <a:glow rad="88900">
                    <a:srgbClr val="FFFF00">
                      <a:alpha val="70000"/>
                    </a:srgbClr>
                  </a:glow>
                </a:effectLst>
                <a:uLnTx/>
                <a:uFillTx/>
                <a:latin typeface="+mj-lt"/>
                <a:ea typeface="+mn-ea"/>
                <a:cs typeface="+mn-cs"/>
              </a:rPr>
              <a:t>CHIA SẺ TRƯỚC LỚP</a:t>
            </a:r>
          </a:p>
        </p:txBody>
      </p:sp>
      <p:grpSp>
        <p:nvGrpSpPr>
          <p:cNvPr id="3" name="Group 2">
            <a:extLst>
              <a:ext uri="{FF2B5EF4-FFF2-40B4-BE49-F238E27FC236}">
                <a16:creationId xmlns:a16="http://schemas.microsoft.com/office/drawing/2014/main" id="{51A3B7E3-545B-40DC-B3DC-1811A99AD13B}"/>
              </a:ext>
            </a:extLst>
          </p:cNvPr>
          <p:cNvGrpSpPr/>
          <p:nvPr/>
        </p:nvGrpSpPr>
        <p:grpSpPr>
          <a:xfrm>
            <a:off x="1367765" y="662608"/>
            <a:ext cx="2560320" cy="2560320"/>
            <a:chOff x="1367765" y="662608"/>
            <a:chExt cx="2560320" cy="2560320"/>
          </a:xfrm>
        </p:grpSpPr>
        <p:pic>
          <p:nvPicPr>
            <p:cNvPr id="6146" name="Picture 2" descr="Purple Bubble Transparent">
              <a:extLst>
                <a:ext uri="{FF2B5EF4-FFF2-40B4-BE49-F238E27FC236}">
                  <a16:creationId xmlns:a16="http://schemas.microsoft.com/office/drawing/2014/main" id="{0BD33E40-6D27-4EE5-9E1A-01A1CA913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765" y="662608"/>
              <a:ext cx="2560320" cy="25603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B614322-B9CD-4980-B020-DC905480F42E}"/>
                </a:ext>
              </a:extLst>
            </p:cNvPr>
            <p:cNvSpPr txBox="1"/>
            <p:nvPr/>
          </p:nvSpPr>
          <p:spPr>
            <a:xfrm>
              <a:off x="1680216" y="1450085"/>
              <a:ext cx="19354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alibri"/>
                  <a:ea typeface="+mn-ea"/>
                  <a:cs typeface="+mn-cs"/>
                </a:rPr>
                <a:t>TRÌNH BÀY</a:t>
              </a:r>
            </a:p>
          </p:txBody>
        </p:sp>
      </p:grpSp>
      <p:grpSp>
        <p:nvGrpSpPr>
          <p:cNvPr id="5" name="Group 4">
            <a:extLst>
              <a:ext uri="{FF2B5EF4-FFF2-40B4-BE49-F238E27FC236}">
                <a16:creationId xmlns:a16="http://schemas.microsoft.com/office/drawing/2014/main" id="{37248539-B00A-46D3-8149-8E9261958C43}"/>
              </a:ext>
            </a:extLst>
          </p:cNvPr>
          <p:cNvGrpSpPr/>
          <p:nvPr/>
        </p:nvGrpSpPr>
        <p:grpSpPr>
          <a:xfrm>
            <a:off x="8163514" y="662608"/>
            <a:ext cx="2560320" cy="2560320"/>
            <a:chOff x="8163514" y="662608"/>
            <a:chExt cx="2560320" cy="2560320"/>
          </a:xfrm>
        </p:grpSpPr>
        <p:pic>
          <p:nvPicPr>
            <p:cNvPr id="17" name="Picture 2" descr="Purple Bubble Transparent">
              <a:extLst>
                <a:ext uri="{FF2B5EF4-FFF2-40B4-BE49-F238E27FC236}">
                  <a16:creationId xmlns:a16="http://schemas.microsoft.com/office/drawing/2014/main" id="{5827F7EA-9D63-4D5D-9216-D223AD888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163514" y="662608"/>
              <a:ext cx="2560320" cy="256032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5325C05-252E-48D5-A395-14537A6C032C}"/>
                </a:ext>
              </a:extLst>
            </p:cNvPr>
            <p:cNvSpPr txBox="1"/>
            <p:nvPr/>
          </p:nvSpPr>
          <p:spPr>
            <a:xfrm>
              <a:off x="8480240" y="1450084"/>
              <a:ext cx="19354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alibri"/>
                  <a:ea typeface="+mn-ea"/>
                  <a:cs typeface="+mn-cs"/>
                </a:rPr>
                <a:t>NHẬN XÉT</a:t>
              </a:r>
            </a:p>
          </p:txBody>
        </p:sp>
      </p:grpSp>
    </p:spTree>
    <p:extLst>
      <p:ext uri="{BB962C8B-B14F-4D97-AF65-F5344CB8AC3E}">
        <p14:creationId xmlns:p14="http://schemas.microsoft.com/office/powerpoint/2010/main" val="2198805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6" presetClass="entr" presetSubtype="32"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ircle(out)">
                                      <p:cBhvr>
                                        <p:cTn id="12" dur="500"/>
                                        <p:tgtEl>
                                          <p:spTgt spid="36"/>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2BF3848-5ECA-4C67-840E-811552C13676}"/>
              </a:ext>
            </a:extLst>
          </p:cNvPr>
          <p:cNvPicPr>
            <a:picLocks noChangeAspect="1"/>
          </p:cNvPicPr>
          <p:nvPr/>
        </p:nvPicPr>
        <p:blipFill>
          <a:blip r:embed="rId2"/>
          <a:stretch>
            <a:fillRect/>
          </a:stretch>
        </p:blipFill>
        <p:spPr>
          <a:xfrm>
            <a:off x="3357433" y="2021205"/>
            <a:ext cx="5803895" cy="1329043"/>
          </a:xfrm>
          <a:prstGeom prst="rect">
            <a:avLst/>
          </a:prstGeom>
        </p:spPr>
      </p:pic>
    </p:spTree>
    <p:extLst>
      <p:ext uri="{BB962C8B-B14F-4D97-AF65-F5344CB8AC3E}">
        <p14:creationId xmlns:p14="http://schemas.microsoft.com/office/powerpoint/2010/main" val="883969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584388" y="752495"/>
            <a:ext cx="7938098" cy="4862829"/>
            <a:chOff x="1227083" y="675833"/>
            <a:chExt cx="10162697" cy="5898322"/>
          </a:xfrm>
          <a:effectLst>
            <a:outerShdw blurRad="50800" dist="38100" dir="16200000" rotWithShape="0">
              <a:prstClr val="black">
                <a:alpha val="40000"/>
              </a:prstClr>
            </a:outerShdw>
          </a:effectLst>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 name="Picture 1">
            <a:extLst>
              <a:ext uri="{FF2B5EF4-FFF2-40B4-BE49-F238E27FC236}">
                <a16:creationId xmlns:a16="http://schemas.microsoft.com/office/drawing/2014/main" id="{F465CD23-A4F0-4385-B91F-79DA2D8A0289}"/>
              </a:ext>
            </a:extLst>
          </p:cNvPr>
          <p:cNvPicPr>
            <a:picLocks noChangeAspect="1"/>
          </p:cNvPicPr>
          <p:nvPr/>
        </p:nvPicPr>
        <p:blipFill>
          <a:blip r:embed="rId3"/>
          <a:stretch>
            <a:fillRect/>
          </a:stretch>
        </p:blipFill>
        <p:spPr>
          <a:xfrm>
            <a:off x="2110064" y="1985270"/>
            <a:ext cx="6809822" cy="2792210"/>
          </a:xfrm>
          <a:prstGeom prst="rect">
            <a:avLst/>
          </a:prstGeom>
        </p:spPr>
      </p:pic>
    </p:spTree>
    <p:extLst>
      <p:ext uri="{BB962C8B-B14F-4D97-AF65-F5344CB8AC3E}">
        <p14:creationId xmlns:p14="http://schemas.microsoft.com/office/powerpoint/2010/main" val="2176749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8688FE0-74BF-48AF-B502-3BEB5D76E622}"/>
              </a:ext>
            </a:extLst>
          </p:cNvPr>
          <p:cNvPicPr>
            <a:picLocks noChangeAspect="1"/>
          </p:cNvPicPr>
          <p:nvPr/>
        </p:nvPicPr>
        <p:blipFill>
          <a:blip r:embed="rId3"/>
          <a:stretch>
            <a:fillRect/>
          </a:stretch>
        </p:blipFill>
        <p:spPr>
          <a:xfrm>
            <a:off x="2171700" y="2385424"/>
            <a:ext cx="7439244" cy="1717567"/>
          </a:xfrm>
          <a:prstGeom prst="rect">
            <a:avLst/>
          </a:prstGeom>
        </p:spPr>
      </p:pic>
      <p:sp>
        <p:nvSpPr>
          <p:cNvPr id="18" name="TextBox 17">
            <a:extLst>
              <a:ext uri="{FF2B5EF4-FFF2-40B4-BE49-F238E27FC236}">
                <a16:creationId xmlns:a16="http://schemas.microsoft.com/office/drawing/2014/main" id="{EB26E2FE-7378-4D57-9129-2D9F1530D6F9}"/>
              </a:ext>
            </a:extLst>
          </p:cNvPr>
          <p:cNvSpPr txBox="1"/>
          <p:nvPr/>
        </p:nvSpPr>
        <p:spPr>
          <a:xfrm>
            <a:off x="4810125" y="4086225"/>
            <a:ext cx="3152775" cy="646331"/>
          </a:xfrm>
          <a:prstGeom prst="rect">
            <a:avLst/>
          </a:prstGeom>
          <a:noFill/>
        </p:spPr>
        <p:txBody>
          <a:bodyPr wrap="square" rtlCol="0">
            <a:spAutoFit/>
          </a:bodyPr>
          <a:lstStyle/>
          <a:p>
            <a:r>
              <a:rPr lang="en-US" sz="3600" b="1" dirty="0">
                <a:solidFill>
                  <a:srgbClr val="FF0000"/>
                </a:solidFill>
              </a:rPr>
              <a:t>(</a:t>
            </a:r>
            <a:r>
              <a:rPr lang="en-US" sz="3600" b="1" dirty="0" err="1">
                <a:solidFill>
                  <a:srgbClr val="FF0000"/>
                </a:solidFill>
              </a:rPr>
              <a:t>Tiết</a:t>
            </a:r>
            <a:r>
              <a:rPr lang="en-US" sz="3600" b="1" dirty="0">
                <a:solidFill>
                  <a:srgbClr val="FF0000"/>
                </a:solidFill>
              </a:rPr>
              <a:t> 3 + 4)</a:t>
            </a:r>
          </a:p>
        </p:txBody>
      </p:sp>
    </p:spTree>
    <p:extLst>
      <p:ext uri="{BB962C8B-B14F-4D97-AF65-F5344CB8AC3E}">
        <p14:creationId xmlns:p14="http://schemas.microsoft.com/office/powerpoint/2010/main" val="1978791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6">
            <a:extLst>
              <a:ext uri="{FF2B5EF4-FFF2-40B4-BE49-F238E27FC236}">
                <a16:creationId xmlns:a16="http://schemas.microsoft.com/office/drawing/2014/main" id="{9BDF1D96-0F12-430D-85AD-1FAA40D7DC0B}"/>
              </a:ext>
            </a:extLst>
          </p:cNvPr>
          <p:cNvSpPr/>
          <p:nvPr/>
        </p:nvSpPr>
        <p:spPr>
          <a:xfrm>
            <a:off x="1323975" y="2092270"/>
            <a:ext cx="9544050" cy="3799483"/>
          </a:xfrm>
          <a:prstGeom prst="roundRect">
            <a:avLst/>
          </a:prstGeom>
          <a:solidFill>
            <a:schemeClr val="bg1"/>
          </a:solid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Picture 41">
            <a:extLst>
              <a:ext uri="{FF2B5EF4-FFF2-40B4-BE49-F238E27FC236}">
                <a16:creationId xmlns:a16="http://schemas.microsoft.com/office/drawing/2014/main" id="{A6F6DC60-457F-45A5-B47E-AB7B5D4AC5FE}"/>
              </a:ext>
            </a:extLst>
          </p:cNvPr>
          <p:cNvPicPr>
            <a:picLocks noChangeAspect="1"/>
          </p:cNvPicPr>
          <p:nvPr/>
        </p:nvPicPr>
        <p:blipFill>
          <a:blip r:embed="rId2"/>
          <a:stretch>
            <a:fillRect/>
          </a:stretch>
        </p:blipFill>
        <p:spPr>
          <a:xfrm>
            <a:off x="3705225" y="267391"/>
            <a:ext cx="4826347" cy="2074132"/>
          </a:xfrm>
          <a:prstGeom prst="rect">
            <a:avLst/>
          </a:prstGeom>
        </p:spPr>
      </p:pic>
      <p:sp>
        <p:nvSpPr>
          <p:cNvPr id="44" name="TextBox 43">
            <a:extLst>
              <a:ext uri="{FF2B5EF4-FFF2-40B4-BE49-F238E27FC236}">
                <a16:creationId xmlns:a16="http://schemas.microsoft.com/office/drawing/2014/main" id="{ACD32915-5624-40E1-A568-E083E59870D3}"/>
              </a:ext>
            </a:extLst>
          </p:cNvPr>
          <p:cNvSpPr txBox="1"/>
          <p:nvPr/>
        </p:nvSpPr>
        <p:spPr>
          <a:xfrm>
            <a:off x="2637737" y="2833469"/>
            <a:ext cx="7058085" cy="1446550"/>
          </a:xfrm>
          <a:prstGeom prst="rect">
            <a:avLst/>
          </a:prstGeom>
          <a:noFill/>
        </p:spPr>
        <p:txBody>
          <a:bodyPr wrap="square" rtlCol="0">
            <a:spAutoFit/>
          </a:bodyPr>
          <a:lstStyle/>
          <a:p>
            <a:pPr algn="ctr"/>
            <a:r>
              <a:rPr lang="en-US" sz="4400" dirty="0" err="1">
                <a:latin typeface="Calibri" panose="020F0502020204030204" pitchFamily="34" charset="0"/>
                <a:cs typeface="Calibri" panose="020F0502020204030204" pitchFamily="34" charset="0"/>
              </a:rPr>
              <a:t>Em</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hãy</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nêu</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lại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tên</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các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bài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tập</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đọc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đã</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học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trong</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học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kì</a:t>
            </a:r>
            <a:r>
              <a:rPr lang="en-US" sz="4400" dirty="0">
                <a:latin typeface="Calibri" panose="020F0502020204030204" pitchFamily="34" charset="0"/>
                <a:cs typeface="Calibri" panose="020F0502020204030204" pitchFamily="34" charset="0"/>
              </a:rPr>
              <a:t> 1</a:t>
            </a:r>
          </a:p>
        </p:txBody>
      </p:sp>
    </p:spTree>
    <p:extLst>
      <p:ext uri="{BB962C8B-B14F-4D97-AF65-F5344CB8AC3E}">
        <p14:creationId xmlns:p14="http://schemas.microsoft.com/office/powerpoint/2010/main" val="2567577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60000">
                                          <p:cBhvr additive="base">
                                            <p:cTn id="7" dur="500" fill="hold"/>
                                            <p:tgtEl>
                                              <p:spTgt spid="42"/>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C91287F-6FD2-412A-95A7-21632CCE99C7}"/>
              </a:ext>
            </a:extLst>
          </p:cNvPr>
          <p:cNvSpPr txBox="1"/>
          <p:nvPr/>
        </p:nvSpPr>
        <p:spPr>
          <a:xfrm>
            <a:off x="1312602" y="255716"/>
            <a:ext cx="9574473"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Calibri"/>
              </a:rPr>
              <a:t>1. </a:t>
            </a:r>
            <a:r>
              <a:rPr lang="en-US" sz="3200" b="1" dirty="0" err="1">
                <a:solidFill>
                  <a:srgbClr val="00B050"/>
                </a:solidFill>
                <a:latin typeface="Calibri"/>
              </a:rPr>
              <a:t>Đọc</a:t>
            </a:r>
            <a:r>
              <a:rPr lang="en-US" sz="3200" b="1" dirty="0">
                <a:solidFill>
                  <a:srgbClr val="00B050"/>
                </a:solidFill>
                <a:latin typeface="Calibri"/>
              </a:rPr>
              <a:t> </a:t>
            </a:r>
            <a:r>
              <a:rPr lang="en-US" sz="3200" b="1" dirty="0" err="1">
                <a:solidFill>
                  <a:srgbClr val="00B050"/>
                </a:solidFill>
                <a:latin typeface="Calibri"/>
              </a:rPr>
              <a:t>các</a:t>
            </a:r>
            <a:r>
              <a:rPr lang="en-US" sz="3200" b="1" dirty="0">
                <a:solidFill>
                  <a:srgbClr val="00B050"/>
                </a:solidFill>
                <a:latin typeface="Calibri"/>
              </a:rPr>
              <a:t> </a:t>
            </a:r>
            <a:r>
              <a:rPr lang="en-US" sz="3200" b="1" dirty="0" err="1">
                <a:solidFill>
                  <a:srgbClr val="00B050"/>
                </a:solidFill>
                <a:latin typeface="Calibri"/>
              </a:rPr>
              <a:t>khổ</a:t>
            </a:r>
            <a:r>
              <a:rPr lang="en-US" sz="3200" b="1" dirty="0">
                <a:solidFill>
                  <a:srgbClr val="00B050"/>
                </a:solidFill>
                <a:latin typeface="Calibri"/>
              </a:rPr>
              <a:t> </a:t>
            </a:r>
            <a:r>
              <a:rPr lang="en-US" sz="3200" b="1" dirty="0" err="1">
                <a:solidFill>
                  <a:srgbClr val="00B050"/>
                </a:solidFill>
                <a:latin typeface="Calibri"/>
              </a:rPr>
              <a:t>thơ</a:t>
            </a:r>
            <a:r>
              <a:rPr lang="en-US" sz="3200" b="1" dirty="0">
                <a:solidFill>
                  <a:srgbClr val="00B050"/>
                </a:solidFill>
                <a:latin typeface="Calibri"/>
              </a:rPr>
              <a:t> </a:t>
            </a:r>
            <a:r>
              <a:rPr lang="en-US" sz="3200" b="1" dirty="0" err="1">
                <a:solidFill>
                  <a:srgbClr val="00B050"/>
                </a:solidFill>
                <a:latin typeface="Calibri"/>
              </a:rPr>
              <a:t>dưới</a:t>
            </a:r>
            <a:r>
              <a:rPr lang="en-US" sz="3200" b="1" dirty="0">
                <a:solidFill>
                  <a:srgbClr val="00B050"/>
                </a:solidFill>
                <a:latin typeface="Calibri"/>
              </a:rPr>
              <a:t> </a:t>
            </a:r>
            <a:r>
              <a:rPr lang="en-US" sz="3200" b="1" dirty="0" err="1">
                <a:solidFill>
                  <a:srgbClr val="00B050"/>
                </a:solidFill>
                <a:latin typeface="Calibri"/>
              </a:rPr>
              <a:t>đây</a:t>
            </a:r>
            <a:r>
              <a:rPr lang="en-US" sz="3200" b="1" dirty="0">
                <a:solidFill>
                  <a:srgbClr val="00B050"/>
                </a:solidFill>
                <a:latin typeface="Calibri"/>
              </a:rPr>
              <a:t> </a:t>
            </a:r>
            <a:r>
              <a:rPr lang="en-US" sz="3200" b="1" dirty="0" err="1">
                <a:solidFill>
                  <a:srgbClr val="00B050"/>
                </a:solidFill>
                <a:latin typeface="Calibri"/>
              </a:rPr>
              <a:t>và</a:t>
            </a:r>
            <a:r>
              <a:rPr lang="en-US" sz="3200" b="1" dirty="0">
                <a:solidFill>
                  <a:srgbClr val="00B050"/>
                </a:solidFill>
                <a:latin typeface="Calibri"/>
              </a:rPr>
              <a:t> </a:t>
            </a:r>
            <a:r>
              <a:rPr lang="en-US" sz="3200" b="1" dirty="0" err="1">
                <a:solidFill>
                  <a:srgbClr val="00B050"/>
                </a:solidFill>
                <a:latin typeface="Calibri"/>
              </a:rPr>
              <a:t>nêu</a:t>
            </a:r>
            <a:r>
              <a:rPr lang="en-US" sz="3200" b="1" dirty="0">
                <a:solidFill>
                  <a:srgbClr val="00B050"/>
                </a:solidFill>
                <a:latin typeface="Calibri"/>
              </a:rPr>
              <a:t> </a:t>
            </a:r>
            <a:r>
              <a:rPr lang="en-US" sz="3200" b="1" dirty="0" err="1">
                <a:solidFill>
                  <a:srgbClr val="00B050"/>
                </a:solidFill>
                <a:latin typeface="Calibri"/>
              </a:rPr>
              <a:t>tên</a:t>
            </a:r>
            <a:r>
              <a:rPr lang="en-US" sz="3200" b="1" dirty="0">
                <a:solidFill>
                  <a:srgbClr val="00B050"/>
                </a:solidFill>
                <a:latin typeface="Calibri"/>
              </a:rPr>
              <a:t> </a:t>
            </a:r>
            <a:r>
              <a:rPr lang="en-US" sz="3200" b="1" dirty="0" err="1">
                <a:solidFill>
                  <a:srgbClr val="00B050"/>
                </a:solidFill>
                <a:latin typeface="Calibri"/>
              </a:rPr>
              <a:t>bài</a:t>
            </a:r>
            <a:r>
              <a:rPr lang="en-US" sz="3200" b="1" dirty="0">
                <a:solidFill>
                  <a:srgbClr val="00B050"/>
                </a:solidFill>
                <a:latin typeface="Calibri"/>
              </a:rPr>
              <a:t> </a:t>
            </a:r>
            <a:r>
              <a:rPr lang="en-US" sz="3200" b="1" dirty="0" err="1">
                <a:solidFill>
                  <a:srgbClr val="00B050"/>
                </a:solidFill>
                <a:latin typeface="Calibri"/>
              </a:rPr>
              <a:t>thơ</a:t>
            </a:r>
            <a:r>
              <a:rPr lang="en-US" sz="3200" b="1" dirty="0">
                <a:solidFill>
                  <a:srgbClr val="00B050"/>
                </a:solidFill>
                <a:latin typeface="Calibri"/>
              </a:rPr>
              <a:t> </a:t>
            </a:r>
            <a:r>
              <a:rPr lang="en-US" sz="3200" b="1" dirty="0" err="1">
                <a:solidFill>
                  <a:srgbClr val="00B050"/>
                </a:solidFill>
                <a:latin typeface="Calibri"/>
              </a:rPr>
              <a:t>chứa</a:t>
            </a:r>
            <a:r>
              <a:rPr lang="en-US" sz="3200" b="1" dirty="0">
                <a:solidFill>
                  <a:srgbClr val="00B050"/>
                </a:solidFill>
                <a:latin typeface="Calibri"/>
              </a:rPr>
              <a:t> </a:t>
            </a:r>
            <a:r>
              <a:rPr lang="en-US" sz="3200" b="1" dirty="0" err="1">
                <a:solidFill>
                  <a:srgbClr val="00B050"/>
                </a:solidFill>
                <a:latin typeface="Calibri"/>
              </a:rPr>
              <a:t>khổ</a:t>
            </a:r>
            <a:r>
              <a:rPr lang="en-US" sz="3200" b="1" dirty="0">
                <a:solidFill>
                  <a:srgbClr val="00B050"/>
                </a:solidFill>
                <a:latin typeface="Calibri"/>
              </a:rPr>
              <a:t> </a:t>
            </a:r>
            <a:r>
              <a:rPr lang="en-US" sz="3200" b="1" dirty="0" err="1">
                <a:solidFill>
                  <a:srgbClr val="00B050"/>
                </a:solidFill>
                <a:latin typeface="Calibri"/>
              </a:rPr>
              <a:t>thơ</a:t>
            </a:r>
            <a:r>
              <a:rPr lang="en-US" sz="3200" b="1" dirty="0">
                <a:solidFill>
                  <a:srgbClr val="00B050"/>
                </a:solidFill>
                <a:latin typeface="Calibri"/>
              </a:rPr>
              <a:t> </a:t>
            </a:r>
            <a:r>
              <a:rPr lang="en-US" sz="3200" b="1" dirty="0" err="1">
                <a:solidFill>
                  <a:srgbClr val="00B050"/>
                </a:solidFill>
                <a:latin typeface="Calibri"/>
              </a:rPr>
              <a:t>đó</a:t>
            </a:r>
            <a:endParaRPr kumimoji="0" lang="en-US" sz="3200" b="1" i="0" u="none" strike="noStrike" kern="1200" cap="none" spc="0" normalizeH="0" baseline="0" noProof="0" dirty="0">
              <a:ln>
                <a:noFill/>
              </a:ln>
              <a:solidFill>
                <a:srgbClr val="00B050"/>
              </a:solidFill>
              <a:effectLst/>
              <a:uLnTx/>
              <a:uFillTx/>
              <a:latin typeface="Calibri"/>
            </a:endParaRPr>
          </a:p>
        </p:txBody>
      </p:sp>
      <p:pic>
        <p:nvPicPr>
          <p:cNvPr id="5" name="Picture 4">
            <a:extLst>
              <a:ext uri="{FF2B5EF4-FFF2-40B4-BE49-F238E27FC236}">
                <a16:creationId xmlns:a16="http://schemas.microsoft.com/office/drawing/2014/main" id="{9356DA48-CC98-4A7B-B8BB-EED202EAA9AB}"/>
              </a:ext>
            </a:extLst>
          </p:cNvPr>
          <p:cNvPicPr>
            <a:picLocks noChangeAspect="1"/>
          </p:cNvPicPr>
          <p:nvPr/>
        </p:nvPicPr>
        <p:blipFill>
          <a:blip r:embed="rId2"/>
          <a:stretch>
            <a:fillRect/>
          </a:stretch>
        </p:blipFill>
        <p:spPr>
          <a:xfrm>
            <a:off x="1652587" y="1276350"/>
            <a:ext cx="8539163" cy="1823309"/>
          </a:xfrm>
          <a:prstGeom prst="rect">
            <a:avLst/>
          </a:prstGeom>
        </p:spPr>
      </p:pic>
      <p:pic>
        <p:nvPicPr>
          <p:cNvPr id="10" name="Picture 9">
            <a:extLst>
              <a:ext uri="{FF2B5EF4-FFF2-40B4-BE49-F238E27FC236}">
                <a16:creationId xmlns:a16="http://schemas.microsoft.com/office/drawing/2014/main" id="{CF1FA981-70FF-48FD-B898-2CFBD5CA1DFC}"/>
              </a:ext>
            </a:extLst>
          </p:cNvPr>
          <p:cNvPicPr>
            <a:picLocks noChangeAspect="1"/>
          </p:cNvPicPr>
          <p:nvPr/>
        </p:nvPicPr>
        <p:blipFill>
          <a:blip r:embed="rId3"/>
          <a:stretch>
            <a:fillRect/>
          </a:stretch>
        </p:blipFill>
        <p:spPr>
          <a:xfrm>
            <a:off x="2505074" y="3068928"/>
            <a:ext cx="7286625" cy="3373912"/>
          </a:xfrm>
          <a:prstGeom prst="rect">
            <a:avLst/>
          </a:prstGeom>
        </p:spPr>
      </p:pic>
    </p:spTree>
    <p:extLst>
      <p:ext uri="{BB962C8B-B14F-4D97-AF65-F5344CB8AC3E}">
        <p14:creationId xmlns:p14="http://schemas.microsoft.com/office/powerpoint/2010/main" val="3918545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by="(-#ppt_w*2)" calcmode="lin" valueType="num">
                                      <p:cBhvr rctx="PPT">
                                        <p:cTn id="7" dur="250" autoRev="1" fill="hold">
                                          <p:stCondLst>
                                            <p:cond delay="0"/>
                                          </p:stCondLst>
                                        </p:cTn>
                                        <p:tgtEl>
                                          <p:spTgt spid="29"/>
                                        </p:tgtEl>
                                        <p:attrNameLst>
                                          <p:attrName>ppt_w</p:attrName>
                                        </p:attrNameLst>
                                      </p:cBhvr>
                                    </p:anim>
                                    <p:anim by="(#ppt_w*0.50)" calcmode="lin" valueType="num">
                                      <p:cBhvr>
                                        <p:cTn id="8" dur="250" decel="50000" autoRev="1" fill="hold">
                                          <p:stCondLst>
                                            <p:cond delay="0"/>
                                          </p:stCondLst>
                                        </p:cTn>
                                        <p:tgtEl>
                                          <p:spTgt spid="29"/>
                                        </p:tgtEl>
                                        <p:attrNameLst>
                                          <p:attrName>ppt_x</p:attrName>
                                        </p:attrNameLst>
                                      </p:cBhvr>
                                    </p:anim>
                                    <p:anim from="(-#ppt_h/2)" to="(#ppt_y)" calcmode="lin" valueType="num">
                                      <p:cBhvr>
                                        <p:cTn id="9" dur="500" fill="hold">
                                          <p:stCondLst>
                                            <p:cond delay="0"/>
                                          </p:stCondLst>
                                        </p:cTn>
                                        <p:tgtEl>
                                          <p:spTgt spid="29"/>
                                        </p:tgtEl>
                                        <p:attrNameLst>
                                          <p:attrName>ppt_y</p:attrName>
                                        </p:attrNameLst>
                                      </p:cBhvr>
                                    </p:anim>
                                    <p:animRot by="21600000">
                                      <p:cBhvr>
                                        <p:cTn id="10" dur="500" fill="hold">
                                          <p:stCondLst>
                                            <p:cond delay="0"/>
                                          </p:stCondLst>
                                        </p:cTn>
                                        <p:tgtEl>
                                          <p:spTgt spid="2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C91287F-6FD2-412A-95A7-21632CCE99C7}"/>
              </a:ext>
            </a:extLst>
          </p:cNvPr>
          <p:cNvSpPr txBox="1"/>
          <p:nvPr/>
        </p:nvSpPr>
        <p:spPr>
          <a:xfrm>
            <a:off x="1108265" y="827419"/>
            <a:ext cx="9807385"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B0F0"/>
                </a:solidFill>
                <a:effectLst/>
                <a:uLnTx/>
                <a:uFillTx/>
                <a:latin typeface="Calibri"/>
                <a:ea typeface="+mn-ea"/>
                <a:cs typeface="+mn-cs"/>
              </a:rPr>
              <a:t> </a:t>
            </a:r>
            <a:r>
              <a:rPr kumimoji="0" lang="en-US" sz="3600" b="1" i="0" u="none" strike="noStrike" kern="1200" cap="none" spc="0" normalizeH="0" baseline="0" noProof="0" dirty="0">
                <a:ln>
                  <a:noFill/>
                </a:ln>
                <a:solidFill>
                  <a:srgbClr val="00B0F0"/>
                </a:solidFill>
                <a:effectLst/>
                <a:uLnTx/>
                <a:uFillTx/>
                <a:latin typeface="Calibri"/>
                <a:ea typeface="+mn-ea"/>
                <a:cs typeface="+mn-cs"/>
              </a:rPr>
              <a:t>2. </a:t>
            </a:r>
            <a:r>
              <a:rPr kumimoji="0" lang="vi-VN" sz="3600" b="1" i="0" u="none" strike="noStrike" kern="1200" cap="none" spc="0" normalizeH="0" baseline="0" noProof="0" dirty="0">
                <a:ln>
                  <a:noFill/>
                </a:ln>
                <a:solidFill>
                  <a:srgbClr val="00B0F0"/>
                </a:solidFill>
                <a:effectLst/>
                <a:uLnTx/>
                <a:uFillTx/>
                <a:latin typeface="Calibri"/>
                <a:ea typeface="+mn-ea"/>
                <a:cs typeface="+mn-cs"/>
              </a:rPr>
              <a:t>Tìm trong khổ thơ trên từ ngữ chỉ tình cảm, cảm xúc trong khổ thơ trên.</a:t>
            </a:r>
            <a:endParaRPr kumimoji="0" lang="en-US" sz="3600" b="1" i="0" u="none" strike="noStrike" kern="1200" cap="none" spc="0" normalizeH="0" baseline="0" noProof="0" dirty="0">
              <a:ln>
                <a:noFill/>
              </a:ln>
              <a:solidFill>
                <a:srgbClr val="00B0F0"/>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DDD9476F-D5A1-4FAF-9ECD-32A9F81B56AD}"/>
              </a:ext>
            </a:extLst>
          </p:cNvPr>
          <p:cNvSpPr txBox="1"/>
          <p:nvPr/>
        </p:nvSpPr>
        <p:spPr>
          <a:xfrm>
            <a:off x="4610366" y="2632033"/>
            <a:ext cx="4647666" cy="76944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66"/>
                </a:solidFill>
                <a:effectLst>
                  <a:glow rad="88900">
                    <a:srgbClr val="FFFF00">
                      <a:alpha val="70000"/>
                    </a:srgbClr>
                  </a:glow>
                </a:effectLst>
                <a:uLnTx/>
                <a:uFillTx/>
                <a:latin typeface="+mj-lt"/>
                <a:ea typeface="+mn-ea"/>
                <a:cs typeface="+mn-cs"/>
              </a:rPr>
              <a:t>THẢO LUẬN NHÓM BỐN</a:t>
            </a:r>
          </a:p>
        </p:txBody>
      </p:sp>
      <p:sp>
        <p:nvSpPr>
          <p:cNvPr id="43" name="TextBox 42">
            <a:extLst>
              <a:ext uri="{FF2B5EF4-FFF2-40B4-BE49-F238E27FC236}">
                <a16:creationId xmlns:a16="http://schemas.microsoft.com/office/drawing/2014/main" id="{FBD0D219-2E3B-40A8-BFBF-1894F14E7882}"/>
              </a:ext>
            </a:extLst>
          </p:cNvPr>
          <p:cNvSpPr txBox="1"/>
          <p:nvPr/>
        </p:nvSpPr>
        <p:spPr>
          <a:xfrm>
            <a:off x="847726" y="3365329"/>
            <a:ext cx="4046998" cy="1077218"/>
          </a:xfrm>
          <a:prstGeom prst="rect">
            <a:avLst/>
          </a:prstGeom>
          <a:noFill/>
        </p:spPr>
        <p:txBody>
          <a:bodyPr wrap="square">
            <a:spAutoFit/>
          </a:bodyPr>
          <a:lstStyle/>
          <a:p>
            <a:pPr lvl="0" algn="ctr">
              <a:defRPr/>
            </a:pPr>
            <a:r>
              <a:rPr lang="en-US" sz="3200" b="1" i="1" dirty="0" err="1">
                <a:solidFill>
                  <a:srgbClr val="BE0FAA"/>
                </a:solidFill>
                <a:latin typeface="Calibri" panose="020F0502020204030204" pitchFamily="34" charset="0"/>
                <a:ea typeface="Times New Roman" panose="02020603050405020304" pitchFamily="18" charset="0"/>
                <a:cs typeface="Calibri" panose="020F0502020204030204" pitchFamily="34" charset="0"/>
              </a:rPr>
              <a:t>Ghi</a:t>
            </a:r>
            <a:r>
              <a:rPr lang="en-US" sz="3200" b="1" i="1" dirty="0">
                <a:solidFill>
                  <a:srgbClr val="BE0FAA"/>
                </a:solidFill>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BE0FAA"/>
                </a:solidFill>
                <a:latin typeface="Calibri" panose="020F0502020204030204" pitchFamily="34" charset="0"/>
                <a:ea typeface="Times New Roman" panose="02020603050405020304" pitchFamily="18" charset="0"/>
                <a:cs typeface="Calibri" panose="020F0502020204030204" pitchFamily="34" charset="0"/>
              </a:rPr>
              <a:t>các</a:t>
            </a:r>
            <a:r>
              <a:rPr lang="en-US" sz="3200" b="1" i="1" dirty="0">
                <a:solidFill>
                  <a:srgbClr val="BE0FAA"/>
                </a:solidFill>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BE0FAA"/>
                </a:solidFill>
                <a:latin typeface="Calibri" panose="020F0502020204030204" pitchFamily="34" charset="0"/>
                <a:ea typeface="Times New Roman" panose="02020603050405020304" pitchFamily="18" charset="0"/>
                <a:cs typeface="Calibri" panose="020F0502020204030204" pitchFamily="34" charset="0"/>
              </a:rPr>
              <a:t>từ</a:t>
            </a:r>
            <a:r>
              <a:rPr lang="en-US" sz="3200" b="1" i="1" dirty="0">
                <a:solidFill>
                  <a:srgbClr val="BE0FAA"/>
                </a:solidFill>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BE0FAA"/>
                </a:solidFill>
                <a:latin typeface="Calibri" panose="020F0502020204030204" pitchFamily="34" charset="0"/>
                <a:ea typeface="Times New Roman" panose="02020603050405020304" pitchFamily="18" charset="0"/>
                <a:cs typeface="Calibri" panose="020F0502020204030204" pitchFamily="34" charset="0"/>
              </a:rPr>
              <a:t>ngữ</a:t>
            </a:r>
            <a:r>
              <a:rPr lang="en-US" sz="3200" b="1" i="1" dirty="0">
                <a:solidFill>
                  <a:srgbClr val="BE0FAA"/>
                </a:solidFill>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BE0FAA"/>
                </a:solidFill>
                <a:latin typeface="Calibri" panose="020F0502020204030204" pitchFamily="34" charset="0"/>
                <a:ea typeface="Times New Roman" panose="02020603050405020304" pitchFamily="18" charset="0"/>
                <a:cs typeface="Calibri" panose="020F0502020204030204" pitchFamily="34" charset="0"/>
              </a:rPr>
              <a:t>cần</a:t>
            </a:r>
            <a:r>
              <a:rPr lang="en-US" sz="3200" b="1" i="1" dirty="0">
                <a:solidFill>
                  <a:srgbClr val="BE0FAA"/>
                </a:solidFill>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BE0FAA"/>
                </a:solidFill>
                <a:latin typeface="Calibri" panose="020F0502020204030204" pitchFamily="34" charset="0"/>
                <a:ea typeface="Times New Roman" panose="02020603050405020304" pitchFamily="18" charset="0"/>
                <a:cs typeface="Calibri" panose="020F0502020204030204" pitchFamily="34" charset="0"/>
              </a:rPr>
              <a:t>tìm</a:t>
            </a:r>
            <a:r>
              <a:rPr lang="en-US" sz="3200" b="1" i="1" dirty="0">
                <a:solidFill>
                  <a:srgbClr val="BE0FAA"/>
                </a:solidFill>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BE0FAA"/>
                </a:solidFill>
                <a:latin typeface="Calibri" panose="020F0502020204030204" pitchFamily="34" charset="0"/>
                <a:ea typeface="Times New Roman" panose="02020603050405020304" pitchFamily="18" charset="0"/>
                <a:cs typeface="Calibri" panose="020F0502020204030204" pitchFamily="34" charset="0"/>
              </a:rPr>
              <a:t>vào</a:t>
            </a:r>
            <a:r>
              <a:rPr lang="en-US" sz="3200" b="1" i="1" dirty="0">
                <a:solidFill>
                  <a:srgbClr val="BE0FAA"/>
                </a:solidFill>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BE0FAA"/>
                </a:solidFill>
                <a:latin typeface="Calibri" panose="020F0502020204030204" pitchFamily="34" charset="0"/>
                <a:ea typeface="Times New Roman" panose="02020603050405020304" pitchFamily="18" charset="0"/>
                <a:cs typeface="Calibri" panose="020F0502020204030204" pitchFamily="34" charset="0"/>
              </a:rPr>
              <a:t>giấy</a:t>
            </a:r>
            <a:r>
              <a:rPr lang="en-US" sz="3200" b="1" i="1" dirty="0">
                <a:solidFill>
                  <a:srgbClr val="BE0FAA"/>
                </a:solidFill>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BE0FAA"/>
                </a:solidFill>
                <a:latin typeface="Calibri" panose="020F0502020204030204" pitchFamily="34" charset="0"/>
                <a:ea typeface="Times New Roman" panose="02020603050405020304" pitchFamily="18" charset="0"/>
                <a:cs typeface="Calibri" panose="020F0502020204030204" pitchFamily="34" charset="0"/>
              </a:rPr>
              <a:t>nháp</a:t>
            </a:r>
            <a:r>
              <a:rPr lang="en-US" sz="3200" b="1" i="1" dirty="0">
                <a:solidFill>
                  <a:srgbClr val="BE0FAA"/>
                </a:solidFill>
                <a:latin typeface="Calibri" panose="020F0502020204030204" pitchFamily="34" charset="0"/>
                <a:ea typeface="Times New Roman" panose="02020603050405020304" pitchFamily="18" charset="0"/>
                <a:cs typeface="Calibri" panose="020F0502020204030204" pitchFamily="34" charset="0"/>
              </a:rPr>
              <a:t>.</a:t>
            </a:r>
            <a:endParaRPr kumimoji="0" lang="en-US" sz="3200" b="1" i="1" u="none" strike="noStrike" kern="1200" cap="none" spc="0" normalizeH="0" baseline="0" noProof="0" dirty="0">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519546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out)">
                                      <p:cBhvr>
                                        <p:cTn id="7" dur="500"/>
                                        <p:tgtEl>
                                          <p:spTgt spid="4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368274" y="846818"/>
            <a:ext cx="9455449" cy="5163728"/>
            <a:chOff x="1227083" y="675833"/>
            <a:chExt cx="10162697" cy="5898322"/>
          </a:xfrm>
          <a:effectLst>
            <a:outerShdw blurRad="50800" dist="38100" dir="16200000" rotWithShape="0">
              <a:prstClr val="black">
                <a:alpha val="40000"/>
              </a:prstClr>
            </a:outerShdw>
          </a:effectLst>
        </p:grpSpPr>
        <p:sp>
          <p:nvSpPr>
            <p:cNvPr id="8" name="矩形 7"/>
            <p:cNvSpPr/>
            <p:nvPr/>
          </p:nvSpPr>
          <p:spPr>
            <a:xfrm rot="344791">
              <a:off x="1331380" y="828233"/>
              <a:ext cx="10058400"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36" name="TextBox 35">
            <a:extLst>
              <a:ext uri="{FF2B5EF4-FFF2-40B4-BE49-F238E27FC236}">
                <a16:creationId xmlns:a16="http://schemas.microsoft.com/office/drawing/2014/main" id="{51B21E0C-61B0-44F6-8714-9176069712EC}"/>
              </a:ext>
            </a:extLst>
          </p:cNvPr>
          <p:cNvSpPr txBox="1"/>
          <p:nvPr/>
        </p:nvSpPr>
        <p:spPr>
          <a:xfrm>
            <a:off x="4019934" y="1450085"/>
            <a:ext cx="4152130" cy="769441"/>
          </a:xfrm>
          <a:prstGeom prst="rect">
            <a:avLst/>
          </a:prstGeom>
          <a:noFill/>
        </p:spPr>
        <p:txBody>
          <a:bodyPr wrap="square" rtlCol="0">
            <a:prstTxWarp prst="textArchUp">
              <a:avLst>
                <a:gd name="adj" fmla="val 10799999"/>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66"/>
                </a:solidFill>
                <a:effectLst>
                  <a:glow rad="88900">
                    <a:srgbClr val="FFFF00">
                      <a:alpha val="70000"/>
                    </a:srgbClr>
                  </a:glow>
                </a:effectLst>
                <a:uLnTx/>
                <a:uFillTx/>
                <a:latin typeface="+mj-lt"/>
                <a:ea typeface="+mn-ea"/>
                <a:cs typeface="+mn-cs"/>
              </a:rPr>
              <a:t>CHIA SẺ TRƯỚC LỚP</a:t>
            </a:r>
          </a:p>
        </p:txBody>
      </p:sp>
      <p:grpSp>
        <p:nvGrpSpPr>
          <p:cNvPr id="3" name="Group 2">
            <a:extLst>
              <a:ext uri="{FF2B5EF4-FFF2-40B4-BE49-F238E27FC236}">
                <a16:creationId xmlns:a16="http://schemas.microsoft.com/office/drawing/2014/main" id="{51A3B7E3-545B-40DC-B3DC-1811A99AD13B}"/>
              </a:ext>
            </a:extLst>
          </p:cNvPr>
          <p:cNvGrpSpPr/>
          <p:nvPr/>
        </p:nvGrpSpPr>
        <p:grpSpPr>
          <a:xfrm>
            <a:off x="1367765" y="662608"/>
            <a:ext cx="2560320" cy="2560320"/>
            <a:chOff x="1367765" y="662608"/>
            <a:chExt cx="2560320" cy="2560320"/>
          </a:xfrm>
        </p:grpSpPr>
        <p:pic>
          <p:nvPicPr>
            <p:cNvPr id="6146" name="Picture 2" descr="Purple Bubble Transparent">
              <a:extLst>
                <a:ext uri="{FF2B5EF4-FFF2-40B4-BE49-F238E27FC236}">
                  <a16:creationId xmlns:a16="http://schemas.microsoft.com/office/drawing/2014/main" id="{0BD33E40-6D27-4EE5-9E1A-01A1CA913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765" y="662608"/>
              <a:ext cx="2560320" cy="25603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B614322-B9CD-4980-B020-DC905480F42E}"/>
                </a:ext>
              </a:extLst>
            </p:cNvPr>
            <p:cNvSpPr txBox="1"/>
            <p:nvPr/>
          </p:nvSpPr>
          <p:spPr>
            <a:xfrm>
              <a:off x="1680216" y="1450085"/>
              <a:ext cx="19354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alibri"/>
                  <a:ea typeface="+mn-ea"/>
                  <a:cs typeface="+mn-cs"/>
                </a:rPr>
                <a:t>TRÌNH BÀY</a:t>
              </a:r>
            </a:p>
          </p:txBody>
        </p:sp>
      </p:grpSp>
      <p:grpSp>
        <p:nvGrpSpPr>
          <p:cNvPr id="5" name="Group 4">
            <a:extLst>
              <a:ext uri="{FF2B5EF4-FFF2-40B4-BE49-F238E27FC236}">
                <a16:creationId xmlns:a16="http://schemas.microsoft.com/office/drawing/2014/main" id="{37248539-B00A-46D3-8149-8E9261958C43}"/>
              </a:ext>
            </a:extLst>
          </p:cNvPr>
          <p:cNvGrpSpPr/>
          <p:nvPr/>
        </p:nvGrpSpPr>
        <p:grpSpPr>
          <a:xfrm>
            <a:off x="8163514" y="662608"/>
            <a:ext cx="2560320" cy="2560320"/>
            <a:chOff x="8163514" y="662608"/>
            <a:chExt cx="2560320" cy="2560320"/>
          </a:xfrm>
        </p:grpSpPr>
        <p:pic>
          <p:nvPicPr>
            <p:cNvPr id="17" name="Picture 2" descr="Purple Bubble Transparent">
              <a:extLst>
                <a:ext uri="{FF2B5EF4-FFF2-40B4-BE49-F238E27FC236}">
                  <a16:creationId xmlns:a16="http://schemas.microsoft.com/office/drawing/2014/main" id="{5827F7EA-9D63-4D5D-9216-D223AD888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163514" y="662608"/>
              <a:ext cx="2560320" cy="256032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5325C05-252E-48D5-A395-14537A6C032C}"/>
                </a:ext>
              </a:extLst>
            </p:cNvPr>
            <p:cNvSpPr txBox="1"/>
            <p:nvPr/>
          </p:nvSpPr>
          <p:spPr>
            <a:xfrm>
              <a:off x="8480240" y="1450084"/>
              <a:ext cx="19354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alibri"/>
                  <a:ea typeface="+mn-ea"/>
                  <a:cs typeface="+mn-cs"/>
                </a:rPr>
                <a:t>NHẬN XÉT</a:t>
              </a:r>
            </a:p>
          </p:txBody>
        </p:sp>
      </p:grpSp>
    </p:spTree>
    <p:extLst>
      <p:ext uri="{BB962C8B-B14F-4D97-AF65-F5344CB8AC3E}">
        <p14:creationId xmlns:p14="http://schemas.microsoft.com/office/powerpoint/2010/main" val="148723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6" presetClass="entr" presetSubtype="32"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ircle(out)">
                                      <p:cBhvr>
                                        <p:cTn id="12" dur="500"/>
                                        <p:tgtEl>
                                          <p:spTgt spid="36"/>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152400"/>
            <a:ext cx="12192635" cy="67056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grpSp>
        <p:nvGrpSpPr>
          <p:cNvPr id="2" name="组合 1"/>
          <p:cNvGrpSpPr/>
          <p:nvPr/>
        </p:nvGrpSpPr>
        <p:grpSpPr>
          <a:xfrm>
            <a:off x="665011" y="342901"/>
            <a:ext cx="10860708" cy="5848674"/>
            <a:chOff x="756891" y="721391"/>
            <a:chExt cx="10860708" cy="5525785"/>
          </a:xfrm>
          <a:effectLst>
            <a:outerShdw blurRad="50800" dist="38100" dir="16200000" rotWithShape="0">
              <a:prstClr val="black">
                <a:alpha val="40000"/>
              </a:prstClr>
            </a:outerShdw>
          </a:effectLst>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EC51E429-FEAA-43E2-90C4-ADC7AC27D0DF}"/>
              </a:ext>
            </a:extLst>
          </p:cNvPr>
          <p:cNvPicPr>
            <a:picLocks noChangeAspect="1"/>
          </p:cNvPicPr>
          <p:nvPr/>
        </p:nvPicPr>
        <p:blipFill>
          <a:blip r:embed="rId5"/>
          <a:stretch>
            <a:fillRect/>
          </a:stretch>
        </p:blipFill>
        <p:spPr>
          <a:xfrm>
            <a:off x="1019175" y="462657"/>
            <a:ext cx="9896475" cy="2113127"/>
          </a:xfrm>
          <a:prstGeom prst="rect">
            <a:avLst/>
          </a:prstGeom>
        </p:spPr>
      </p:pic>
      <p:pic>
        <p:nvPicPr>
          <p:cNvPr id="12" name="Picture 11">
            <a:extLst>
              <a:ext uri="{FF2B5EF4-FFF2-40B4-BE49-F238E27FC236}">
                <a16:creationId xmlns:a16="http://schemas.microsoft.com/office/drawing/2014/main" id="{83675F37-BC45-4FC0-B048-E560F84C5362}"/>
              </a:ext>
            </a:extLst>
          </p:cNvPr>
          <p:cNvPicPr>
            <a:picLocks noChangeAspect="1"/>
          </p:cNvPicPr>
          <p:nvPr/>
        </p:nvPicPr>
        <p:blipFill>
          <a:blip r:embed="rId6"/>
          <a:stretch>
            <a:fillRect/>
          </a:stretch>
        </p:blipFill>
        <p:spPr>
          <a:xfrm>
            <a:off x="2057401" y="2747862"/>
            <a:ext cx="7877174" cy="3647353"/>
          </a:xfrm>
          <a:prstGeom prst="rect">
            <a:avLst/>
          </a:prstGeom>
        </p:spPr>
      </p:pic>
      <p:cxnSp>
        <p:nvCxnSpPr>
          <p:cNvPr id="7" name="Straight Connector 6">
            <a:extLst>
              <a:ext uri="{FF2B5EF4-FFF2-40B4-BE49-F238E27FC236}">
                <a16:creationId xmlns:a16="http://schemas.microsoft.com/office/drawing/2014/main" id="{BC26C451-A6EF-4F2E-98DF-9EEDA12CE428}"/>
              </a:ext>
            </a:extLst>
          </p:cNvPr>
          <p:cNvCxnSpPr>
            <a:cxnSpLocks/>
          </p:cNvCxnSpPr>
          <p:nvPr/>
        </p:nvCxnSpPr>
        <p:spPr>
          <a:xfrm>
            <a:off x="2819400" y="1143000"/>
            <a:ext cx="5619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8F64CC-8046-4B97-93D2-30B2CEBA8A3B}"/>
              </a:ext>
            </a:extLst>
          </p:cNvPr>
          <p:cNvCxnSpPr>
            <a:cxnSpLocks/>
          </p:cNvCxnSpPr>
          <p:nvPr/>
        </p:nvCxnSpPr>
        <p:spPr>
          <a:xfrm>
            <a:off x="2828925" y="190500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F689AA-1C3B-4841-81B3-E7AD04D06972}"/>
              </a:ext>
            </a:extLst>
          </p:cNvPr>
          <p:cNvCxnSpPr>
            <a:cxnSpLocks/>
          </p:cNvCxnSpPr>
          <p:nvPr/>
        </p:nvCxnSpPr>
        <p:spPr>
          <a:xfrm>
            <a:off x="6219825" y="2286000"/>
            <a:ext cx="10191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9DB13FD-34A2-4A1E-AAEA-6B555AECC640}"/>
              </a:ext>
            </a:extLst>
          </p:cNvPr>
          <p:cNvCxnSpPr>
            <a:cxnSpLocks/>
          </p:cNvCxnSpPr>
          <p:nvPr/>
        </p:nvCxnSpPr>
        <p:spPr>
          <a:xfrm>
            <a:off x="2857500" y="3400425"/>
            <a:ext cx="352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9464A6B-18B2-4BBC-83B9-CE67FF8E0B63}"/>
              </a:ext>
            </a:extLst>
          </p:cNvPr>
          <p:cNvCxnSpPr>
            <a:cxnSpLocks/>
          </p:cNvCxnSpPr>
          <p:nvPr/>
        </p:nvCxnSpPr>
        <p:spPr>
          <a:xfrm>
            <a:off x="2847975" y="4314825"/>
            <a:ext cx="352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5D03F9-3375-4D17-9CA2-11AFA6A21BB5}"/>
              </a:ext>
            </a:extLst>
          </p:cNvPr>
          <p:cNvCxnSpPr>
            <a:cxnSpLocks/>
          </p:cNvCxnSpPr>
          <p:nvPr/>
        </p:nvCxnSpPr>
        <p:spPr>
          <a:xfrm>
            <a:off x="3524250" y="4314825"/>
            <a:ext cx="4762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B439DFE-CAB0-40B8-AF06-9DDB6B5E9F58}"/>
              </a:ext>
            </a:extLst>
          </p:cNvPr>
          <p:cNvCxnSpPr>
            <a:cxnSpLocks/>
          </p:cNvCxnSpPr>
          <p:nvPr/>
        </p:nvCxnSpPr>
        <p:spPr>
          <a:xfrm>
            <a:off x="5124450" y="3676650"/>
            <a:ext cx="7429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051F8A2-E4C0-441E-B476-AF29FEE7E235}"/>
              </a:ext>
            </a:extLst>
          </p:cNvPr>
          <p:cNvCxnSpPr>
            <a:cxnSpLocks/>
          </p:cNvCxnSpPr>
          <p:nvPr/>
        </p:nvCxnSpPr>
        <p:spPr>
          <a:xfrm>
            <a:off x="6115050" y="4295775"/>
            <a:ext cx="7429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5A4EE6C-8EE2-4026-98B7-CA16FDB3C2A8}"/>
              </a:ext>
            </a:extLst>
          </p:cNvPr>
          <p:cNvCxnSpPr>
            <a:cxnSpLocks/>
          </p:cNvCxnSpPr>
          <p:nvPr/>
        </p:nvCxnSpPr>
        <p:spPr>
          <a:xfrm>
            <a:off x="3943350" y="5467350"/>
            <a:ext cx="457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C994EF2-F027-438C-9226-D07A37FD681F}"/>
              </a:ext>
            </a:extLst>
          </p:cNvPr>
          <p:cNvCxnSpPr>
            <a:cxnSpLocks/>
          </p:cNvCxnSpPr>
          <p:nvPr/>
        </p:nvCxnSpPr>
        <p:spPr>
          <a:xfrm>
            <a:off x="3952875" y="5753100"/>
            <a:ext cx="647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185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inVertical)">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barn(inVertical)">
                                      <p:cBhvr>
                                        <p:cTn id="6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85863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6032"/>
            <a:ext cx="12192000" cy="4181968"/>
          </a:xfrm>
          <a:prstGeom prst="rect">
            <a:avLst/>
          </a:prstGeom>
          <a:effectLst>
            <a:outerShdw blurRad="63500" sx="102000" sy="102000" algn="ctr" rotWithShape="0">
              <a:prstClr val="black">
                <a:alpha val="40000"/>
              </a:prstClr>
            </a:outerShdw>
          </a:effectLst>
        </p:spPr>
      </p:pic>
      <p:grpSp>
        <p:nvGrpSpPr>
          <p:cNvPr id="7" name="组合 6"/>
          <p:cNvGrpSpPr/>
          <p:nvPr/>
        </p:nvGrpSpPr>
        <p:grpSpPr>
          <a:xfrm>
            <a:off x="1368275" y="846818"/>
            <a:ext cx="9455449" cy="5163728"/>
            <a:chOff x="1227083" y="675833"/>
            <a:chExt cx="10162697" cy="5898322"/>
          </a:xfrm>
          <a:effectLst>
            <a:outerShdw blurRad="50800" dist="38100" dir="16200000" rotWithShape="0">
              <a:prstClr val="black">
                <a:alpha val="40000"/>
              </a:prstClr>
            </a:outerShdw>
          </a:effectLst>
        </p:grpSpPr>
        <p:sp>
          <p:nvSpPr>
            <p:cNvPr id="8" name="矩形 7"/>
            <p:cNvSpPr/>
            <p:nvPr/>
          </p:nvSpPr>
          <p:spPr>
            <a:xfrm rot="344791">
              <a:off x="1331380" y="828233"/>
              <a:ext cx="10058400"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571828" y="4767016"/>
            <a:ext cx="5048343" cy="2103120"/>
          </a:xfrm>
          <a:prstGeom prst="rect">
            <a:avLst/>
          </a:prstGeom>
          <a:effectLst>
            <a:outerShdw blurRad="63500" sx="102000" sy="102000" algn="ctr" rotWithShape="0">
              <a:prstClr val="black">
                <a:alpha val="40000"/>
              </a:prstClr>
            </a:outerShdw>
          </a:effectLst>
        </p:spPr>
      </p:pic>
      <p:pic>
        <p:nvPicPr>
          <p:cNvPr id="10" name="Picture 9" descr="A picture containing doll, toy&#10;&#10;Description automatically generated">
            <a:extLst>
              <a:ext uri="{FF2B5EF4-FFF2-40B4-BE49-F238E27FC236}">
                <a16:creationId xmlns:a16="http://schemas.microsoft.com/office/drawing/2014/main" id="{F90F3FA6-8E8A-4BFF-9241-7B19ACA9B6A4}"/>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r="9366" b="10519"/>
          <a:stretch/>
        </p:blipFill>
        <p:spPr>
          <a:xfrm>
            <a:off x="8047607" y="2766962"/>
            <a:ext cx="4143757" cy="4091038"/>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6604D818-9CEF-4850-9327-DBCB1FEAB6F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20781362">
            <a:off x="-151658" y="-166616"/>
            <a:ext cx="4114800" cy="4114800"/>
          </a:xfrm>
          <a:prstGeom prst="rect">
            <a:avLst/>
          </a:prstGeom>
        </p:spPr>
      </p:pic>
      <p:pic>
        <p:nvPicPr>
          <p:cNvPr id="5" name="Picture 4">
            <a:extLst>
              <a:ext uri="{FF2B5EF4-FFF2-40B4-BE49-F238E27FC236}">
                <a16:creationId xmlns:a16="http://schemas.microsoft.com/office/drawing/2014/main" id="{F133C26F-B910-47BF-A4B1-336A4C00B09E}"/>
              </a:ext>
            </a:extLst>
          </p:cNvPr>
          <p:cNvPicPr>
            <a:picLocks noChangeAspect="1"/>
          </p:cNvPicPr>
          <p:nvPr/>
        </p:nvPicPr>
        <p:blipFill>
          <a:blip r:embed="rId9"/>
          <a:stretch>
            <a:fillRect/>
          </a:stretch>
        </p:blipFill>
        <p:spPr>
          <a:xfrm>
            <a:off x="3452781" y="2693988"/>
            <a:ext cx="5114987" cy="1450974"/>
          </a:xfrm>
          <a:prstGeom prst="rect">
            <a:avLst/>
          </a:prstGeom>
        </p:spPr>
      </p:pic>
    </p:spTree>
    <p:extLst>
      <p:ext uri="{BB962C8B-B14F-4D97-AF65-F5344CB8AC3E}">
        <p14:creationId xmlns:p14="http://schemas.microsoft.com/office/powerpoint/2010/main" val="2539404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85863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grpSp>
        <p:nvGrpSpPr>
          <p:cNvPr id="2" name="组合 1"/>
          <p:cNvGrpSpPr/>
          <p:nvPr/>
        </p:nvGrpSpPr>
        <p:grpSpPr>
          <a:xfrm>
            <a:off x="665011" y="247650"/>
            <a:ext cx="10860708" cy="6343649"/>
            <a:chOff x="756891" y="721391"/>
            <a:chExt cx="10860708" cy="5525785"/>
          </a:xfrm>
          <a:effectLst>
            <a:outerShdw blurRad="50800" dist="38100" dir="16200000" rotWithShape="0">
              <a:prstClr val="black">
                <a:alpha val="40000"/>
              </a:prstClr>
            </a:outerShdw>
          </a:effectLst>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sp>
        <p:nvSpPr>
          <p:cNvPr id="29" name="TextBox 28">
            <a:extLst>
              <a:ext uri="{FF2B5EF4-FFF2-40B4-BE49-F238E27FC236}">
                <a16:creationId xmlns:a16="http://schemas.microsoft.com/office/drawing/2014/main" id="{2C91287F-6FD2-412A-95A7-21632CCE99C7}"/>
              </a:ext>
            </a:extLst>
          </p:cNvPr>
          <p:cNvSpPr txBox="1"/>
          <p:nvPr/>
        </p:nvSpPr>
        <p:spPr>
          <a:xfrm>
            <a:off x="1312602" y="255716"/>
            <a:ext cx="9955473" cy="584775"/>
          </a:xfrm>
          <a:prstGeom prst="rect">
            <a:avLst/>
          </a:prstGeom>
          <a:noFill/>
        </p:spPr>
        <p:txBody>
          <a:bodyPr wrap="square">
            <a:spAutoFit/>
          </a:bodyPr>
          <a:lstStyle/>
          <a:p>
            <a:pPr lvl="0" algn="just">
              <a:defRPr/>
            </a:pPr>
            <a:r>
              <a:rPr lang="en-US" sz="3200" b="1" dirty="0">
                <a:solidFill>
                  <a:srgbClr val="00B050"/>
                </a:solidFill>
                <a:latin typeface="Calibri"/>
              </a:rPr>
              <a:t>4. </a:t>
            </a:r>
            <a:r>
              <a:rPr lang="vi-VN" sz="3200" b="1" dirty="0">
                <a:solidFill>
                  <a:srgbClr val="00B050"/>
                </a:solidFill>
                <a:latin typeface="Calibri"/>
              </a:rPr>
              <a:t>Mỗi câu trong truyện vui dưới đây thuộc kiểu câu nào?</a:t>
            </a:r>
            <a:endParaRPr kumimoji="0" lang="en-US" sz="3200" b="1" i="0" u="none" strike="noStrike" kern="1200" cap="none" spc="0" normalizeH="0" baseline="0" noProof="0" dirty="0">
              <a:ln>
                <a:noFill/>
              </a:ln>
              <a:solidFill>
                <a:srgbClr val="00B050"/>
              </a:solidFill>
              <a:effectLst/>
              <a:uLnTx/>
              <a:uFillTx/>
              <a:latin typeface="Calibri"/>
              <a:ea typeface="+mn-ea"/>
              <a:cs typeface="+mn-cs"/>
            </a:endParaRPr>
          </a:p>
        </p:txBody>
      </p:sp>
      <p:pic>
        <p:nvPicPr>
          <p:cNvPr id="15" name="Picture 4" descr="Rainbow Sticker for iOS &amp;amp; Android | GIPHY">
            <a:extLst>
              <a:ext uri="{FF2B5EF4-FFF2-40B4-BE49-F238E27FC236}">
                <a16:creationId xmlns:a16="http://schemas.microsoft.com/office/drawing/2014/main" id="{970C0537-8268-4D8B-8387-C97FDCF122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26" y="-340794"/>
            <a:ext cx="1617144" cy="161714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323F3B-6EDC-484C-907B-713B6892F040}"/>
              </a:ext>
            </a:extLst>
          </p:cNvPr>
          <p:cNvSpPr txBox="1"/>
          <p:nvPr/>
        </p:nvSpPr>
        <p:spPr>
          <a:xfrm>
            <a:off x="1219200" y="1419225"/>
            <a:ext cx="9715500" cy="4524315"/>
          </a:xfrm>
          <a:prstGeom prst="rect">
            <a:avLst/>
          </a:prstGeom>
          <a:noFill/>
        </p:spPr>
        <p:txBody>
          <a:bodyPr wrap="square" rtlCol="0">
            <a:spAutoFit/>
          </a:bodyPr>
          <a:lstStyle/>
          <a:p>
            <a:pPr algn="ctr"/>
            <a:r>
              <a:rPr lang="vi-VN" sz="3200" b="1" dirty="0">
                <a:latin typeface="Arial-Rounded" panose="020B0500000000000000" pitchFamily="34" charset="0"/>
                <a:ea typeface="Arial-Rounded" panose="020B0500000000000000" pitchFamily="34" charset="0"/>
                <a:cs typeface="Arial-Rounded" panose="020B0500000000000000" pitchFamily="34" charset="0"/>
              </a:rPr>
              <a:t>Chuẩn bị bài</a:t>
            </a:r>
          </a:p>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Mẹ: - (1) Trời ơi! (2) Sao con đi ngủ sớm thế? (3) Dậy chuẩn bị bài ngày mai đi!</a:t>
            </a:r>
          </a:p>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Con: - (4) Con đang chuẩn bị bài. (5) Xin mẹ nói nhỏ một chút! (6) Thầy giáo ra đề bài cho chúng con là “Kể lại một giấc mơ của em.”. (7) Con ngủ sớm xem mơ thấy gì để ngày mai còn kể.</a:t>
            </a:r>
          </a:p>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Mẹ: - (8) Ôi trời đất ơi!</a:t>
            </a:r>
          </a:p>
          <a:p>
            <a:pPr algn="r"/>
            <a:r>
              <a:rPr lang="vi-VN" sz="3200" dirty="0">
                <a:latin typeface="Arial-Rounded" panose="020B0500000000000000" pitchFamily="34" charset="0"/>
                <a:ea typeface="Arial-Rounded" panose="020B0500000000000000" pitchFamily="34" charset="0"/>
                <a:cs typeface="Arial-Rounded" panose="020B0500000000000000" pitchFamily="34" charset="0"/>
              </a:rPr>
              <a:t>(Phỏng theo Phư-di-cô Phư-di-ô)</a:t>
            </a:r>
          </a:p>
        </p:txBody>
      </p:sp>
    </p:spTree>
    <p:extLst>
      <p:ext uri="{BB962C8B-B14F-4D97-AF65-F5344CB8AC3E}">
        <p14:creationId xmlns:p14="http://schemas.microsoft.com/office/powerpoint/2010/main" val="4186450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by="(-#ppt_w*2)" calcmode="lin" valueType="num">
                                      <p:cBhvr rctx="PPT">
                                        <p:cTn id="7" dur="250" autoRev="1" fill="hold">
                                          <p:stCondLst>
                                            <p:cond delay="0"/>
                                          </p:stCondLst>
                                        </p:cTn>
                                        <p:tgtEl>
                                          <p:spTgt spid="29"/>
                                        </p:tgtEl>
                                        <p:attrNameLst>
                                          <p:attrName>ppt_w</p:attrName>
                                        </p:attrNameLst>
                                      </p:cBhvr>
                                    </p:anim>
                                    <p:anim by="(#ppt_w*0.50)" calcmode="lin" valueType="num">
                                      <p:cBhvr>
                                        <p:cTn id="8" dur="250" decel="50000" autoRev="1" fill="hold">
                                          <p:stCondLst>
                                            <p:cond delay="0"/>
                                          </p:stCondLst>
                                        </p:cTn>
                                        <p:tgtEl>
                                          <p:spTgt spid="29"/>
                                        </p:tgtEl>
                                        <p:attrNameLst>
                                          <p:attrName>ppt_x</p:attrName>
                                        </p:attrNameLst>
                                      </p:cBhvr>
                                    </p:anim>
                                    <p:anim from="(-#ppt_h/2)" to="(#ppt_y)" calcmode="lin" valueType="num">
                                      <p:cBhvr>
                                        <p:cTn id="9" dur="500" fill="hold">
                                          <p:stCondLst>
                                            <p:cond delay="0"/>
                                          </p:stCondLst>
                                        </p:cTn>
                                        <p:tgtEl>
                                          <p:spTgt spid="29"/>
                                        </p:tgtEl>
                                        <p:attrNameLst>
                                          <p:attrName>ppt_y</p:attrName>
                                        </p:attrNameLst>
                                      </p:cBhvr>
                                    </p:anim>
                                    <p:animRot by="21600000">
                                      <p:cBhvr>
                                        <p:cTn id="10" dur="500" fill="hold">
                                          <p:stCondLst>
                                            <p:cond delay="0"/>
                                          </p:stCondLst>
                                        </p:cTn>
                                        <p:tgtEl>
                                          <p:spTgt spid="29"/>
                                        </p:tgtEl>
                                        <p:attrNameLst>
                                          <p:attrName>r</p:attrName>
                                        </p:attrNameLst>
                                      </p:cBhvr>
                                    </p:animRot>
                                  </p:childTnLst>
                                </p:cTn>
                              </p:par>
                            </p:childTnLst>
                          </p:cTn>
                        </p:par>
                        <p:par>
                          <p:cTn id="11" fill="hold">
                            <p:stCondLst>
                              <p:cond delay="2700"/>
                            </p:stCondLst>
                            <p:childTnLst>
                              <p:par>
                                <p:cTn id="12" presetID="22"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269</Words>
  <Application>Microsoft Office PowerPoint</Application>
  <PresentationFormat>Widescreen</PresentationFormat>
  <Paragraphs>29</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微软雅黑</vt:lpstr>
      <vt:lpstr>Arial</vt:lpstr>
      <vt:lpstr>Arial-Rounded</vt:lpstr>
      <vt:lpstr>Calibri</vt:lpstr>
      <vt:lpstr>等线</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66</cp:revision>
  <dcterms:created xsi:type="dcterms:W3CDTF">2022-09-19T06:59:34Z</dcterms:created>
  <dcterms:modified xsi:type="dcterms:W3CDTF">2025-01-24T02:03:47Z</dcterms:modified>
</cp:coreProperties>
</file>