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6" r:id="rId3"/>
  </p:sldMasterIdLst>
  <p:notesMasterIdLst>
    <p:notesMasterId r:id="rId21"/>
  </p:notesMasterIdLst>
  <p:sldIdLst>
    <p:sldId id="257" r:id="rId4"/>
    <p:sldId id="338" r:id="rId5"/>
    <p:sldId id="339" r:id="rId6"/>
    <p:sldId id="319" r:id="rId7"/>
    <p:sldId id="322" r:id="rId8"/>
    <p:sldId id="348" r:id="rId9"/>
    <p:sldId id="349" r:id="rId10"/>
    <p:sldId id="345" r:id="rId11"/>
    <p:sldId id="340" r:id="rId12"/>
    <p:sldId id="350" r:id="rId13"/>
    <p:sldId id="343" r:id="rId14"/>
    <p:sldId id="323" r:id="rId15"/>
    <p:sldId id="386" r:id="rId16"/>
    <p:sldId id="346" r:id="rId17"/>
    <p:sldId id="387" r:id="rId18"/>
    <p:sldId id="388" r:id="rId19"/>
    <p:sldId id="32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6" d="100"/>
          <a:sy n="66" d="100"/>
        </p:scale>
        <p:origin x="9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E6AF3-A9D4-4412-8B29-0FB901765FB8}" type="datetimeFigureOut">
              <a:rPr lang="en-US" smtClean="0"/>
              <a:t>2/26/2025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63BF20-90AC-4467-A214-DAB3EDF263C7}" type="slidenum">
              <a:rPr lang="en-US" smtClean="0"/>
              <a:t>‹#›</a:t>
            </a:fld>
            <a:endParaRPr lang="en-US"/>
          </a:p>
        </p:txBody>
      </p:sp>
    </p:spTree>
    <p:extLst>
      <p:ext uri="{BB962C8B-B14F-4D97-AF65-F5344CB8AC3E}">
        <p14:creationId xmlns:p14="http://schemas.microsoft.com/office/powerpoint/2010/main" val="2378818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87054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29327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p:txBody>
      </p:sp>
    </p:spTree>
    <p:extLst>
      <p:ext uri="{BB962C8B-B14F-4D97-AF65-F5344CB8AC3E}">
        <p14:creationId xmlns:p14="http://schemas.microsoft.com/office/powerpoint/2010/main" val="4015933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49666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05080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2737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9552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14016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79621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36846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2737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1351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extLst>
      <p:ext uri="{BB962C8B-B14F-4D97-AF65-F5344CB8AC3E}">
        <p14:creationId xmlns:p14="http://schemas.microsoft.com/office/powerpoint/2010/main" val="521178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2025/2/26</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3279226199"/>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002499601"/>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2025/2/26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88782616"/>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95358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805543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361768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513839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658141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276156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56321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2025/2/26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2714930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326640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348927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072216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290442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55971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2025/2/26</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98533431"/>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2025/2/26</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pic>
        <p:nvPicPr>
          <p:cNvPr id="8" name="Picture 7">
            <a:extLst>
              <a:ext uri="{FF2B5EF4-FFF2-40B4-BE49-F238E27FC236}">
                <a16:creationId xmlns:a16="http://schemas.microsoft.com/office/drawing/2014/main" id="{B6CF947D-0657-4631-86E7-807EAD0637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2941674915"/>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2025/2/26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2340000308"/>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2025/2/26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71688727"/>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2025/2/26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10168498"/>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2025/2/26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pic>
        <p:nvPicPr>
          <p:cNvPr id="7" name="Picture 6">
            <a:extLst>
              <a:ext uri="{FF2B5EF4-FFF2-40B4-BE49-F238E27FC236}">
                <a16:creationId xmlns:a16="http://schemas.microsoft.com/office/drawing/2014/main" id="{2EA530DC-5FB4-4561-93CA-FB6FD41C07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1427518057"/>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2025/2/26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60269149"/>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ags" Target="../tags/tag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ags" Target="../tags/tag1.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2025/2/26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634378988"/>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2025/2/26</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6552312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11963585"/>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3"/>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4"/>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sp>
        <p:nvSpPr>
          <p:cNvPr id="7" name="TextBox 6">
            <a:extLst>
              <a:ext uri="{FF2B5EF4-FFF2-40B4-BE49-F238E27FC236}">
                <a16:creationId xmlns:a16="http://schemas.microsoft.com/office/drawing/2014/main" id="{926B88C5-5E50-4014-9F8B-261353E61375}"/>
              </a:ext>
            </a:extLst>
          </p:cNvPr>
          <p:cNvSpPr txBox="1"/>
          <p:nvPr/>
        </p:nvSpPr>
        <p:spPr>
          <a:xfrm>
            <a:off x="5738812" y="3623219"/>
            <a:ext cx="21050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Tiết</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1)</a:t>
            </a:r>
          </a:p>
        </p:txBody>
      </p:sp>
      <p:pic>
        <p:nvPicPr>
          <p:cNvPr id="4" name="Picture 3">
            <a:extLst>
              <a:ext uri="{FF2B5EF4-FFF2-40B4-BE49-F238E27FC236}">
                <a16:creationId xmlns:a16="http://schemas.microsoft.com/office/drawing/2014/main" id="{601D0A9B-A45D-670A-B2D2-6306B32F6B15}"/>
              </a:ext>
            </a:extLst>
          </p:cNvPr>
          <p:cNvPicPr>
            <a:picLocks noChangeAspect="1"/>
          </p:cNvPicPr>
          <p:nvPr/>
        </p:nvPicPr>
        <p:blipFill>
          <a:blip r:embed="rId6"/>
          <a:stretch>
            <a:fillRect/>
          </a:stretch>
        </p:blipFill>
        <p:spPr>
          <a:xfrm>
            <a:off x="3495675" y="901852"/>
            <a:ext cx="5802630" cy="1572904"/>
          </a:xfrm>
          <a:prstGeom prst="rect">
            <a:avLst/>
          </a:prstGeom>
        </p:spPr>
      </p:pic>
      <p:pic>
        <p:nvPicPr>
          <p:cNvPr id="6" name="Picture 5">
            <a:extLst>
              <a:ext uri="{FF2B5EF4-FFF2-40B4-BE49-F238E27FC236}">
                <a16:creationId xmlns:a16="http://schemas.microsoft.com/office/drawing/2014/main" id="{0F79F16E-9ACE-83AB-1625-2223F4F066AA}"/>
              </a:ext>
            </a:extLst>
          </p:cNvPr>
          <p:cNvPicPr>
            <a:picLocks noChangeAspect="1"/>
          </p:cNvPicPr>
          <p:nvPr/>
        </p:nvPicPr>
        <p:blipFill>
          <a:blip r:embed="rId7"/>
          <a:stretch>
            <a:fillRect/>
          </a:stretch>
        </p:blipFill>
        <p:spPr>
          <a:xfrm>
            <a:off x="2564674" y="2074536"/>
            <a:ext cx="7664631" cy="1572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Rounded Rectangle 7">
            <a:extLst>
              <a:ext uri="{FF2B5EF4-FFF2-40B4-BE49-F238E27FC236}">
                <a16:creationId xmlns:a16="http://schemas.microsoft.com/office/drawing/2014/main" id="{3B64A1DC-61DB-4EF2-A164-D25CAB6038BC}"/>
              </a:ext>
            </a:extLst>
          </p:cNvPr>
          <p:cNvSpPr/>
          <p:nvPr/>
        </p:nvSpPr>
        <p:spPr>
          <a:xfrm>
            <a:off x="517524" y="0"/>
            <a:ext cx="11579226" cy="1191816"/>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Đặt hai đầu ngón tay của tay phải lên cổ tay trái tại vị trí ngay dưới nếp gấp cổ tay</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hình</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2)</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Đếm nhịp đập của mạch trong một phút. </a:t>
            </a:r>
            <a:endParaRPr kumimoji="0" lang="en-GB"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6A43F19-5B73-2314-E2B8-FBA3D9CC68FC}"/>
              </a:ext>
            </a:extLst>
          </p:cNvPr>
          <p:cNvPicPr>
            <a:picLocks noChangeAspect="1"/>
          </p:cNvPicPr>
          <p:nvPr/>
        </p:nvPicPr>
        <p:blipFill>
          <a:blip r:embed="rId3"/>
          <a:stretch>
            <a:fillRect/>
          </a:stretch>
        </p:blipFill>
        <p:spPr>
          <a:xfrm>
            <a:off x="4124324" y="1276350"/>
            <a:ext cx="4743061" cy="4648200"/>
          </a:xfrm>
          <a:prstGeom prst="rect">
            <a:avLst/>
          </a:prstGeom>
        </p:spPr>
      </p:pic>
    </p:spTree>
    <p:extLst>
      <p:ext uri="{BB962C8B-B14F-4D97-AF65-F5344CB8AC3E}">
        <p14:creationId xmlns:p14="http://schemas.microsoft.com/office/powerpoint/2010/main" val="2734034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C177E08E-1B2A-4282-A89E-91C5CD9FCE42}"/>
              </a:ext>
            </a:extLst>
          </p:cNvPr>
          <p:cNvGrpSpPr/>
          <p:nvPr/>
        </p:nvGrpSpPr>
        <p:grpSpPr>
          <a:xfrm>
            <a:off x="1362076" y="1202104"/>
            <a:ext cx="9530860" cy="1455371"/>
            <a:chOff x="1594337" y="1602154"/>
            <a:chExt cx="9003323" cy="1455371"/>
          </a:xfrm>
        </p:grpSpPr>
        <p:sp>
          <p:nvSpPr>
            <p:cNvPr id="27" name="Rounded Rectangle 8">
              <a:extLst>
                <a:ext uri="{FF2B5EF4-FFF2-40B4-BE49-F238E27FC236}">
                  <a16:creationId xmlns:a16="http://schemas.microsoft.com/office/drawing/2014/main"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cs typeface="+mn-cs"/>
              </a:endParaRPr>
            </a:p>
          </p:txBody>
        </p:sp>
        <p:sp>
          <p:nvSpPr>
            <p:cNvPr id="28" name="Rounded Rectangle 9">
              <a:extLst>
                <a:ext uri="{FF2B5EF4-FFF2-40B4-BE49-F238E27FC236}">
                  <a16:creationId xmlns:a16="http://schemas.microsoft.com/office/drawing/2014/main"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Chia </a:t>
              </a: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sẻ</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kết</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quả</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thực</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hành</a:t>
              </a:r>
              <a:endParaRPr kumimoji="0" lang="vi-VN"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136561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CDF295-1152-7B71-28D2-F319D1551545}"/>
              </a:ext>
            </a:extLst>
          </p:cNvPr>
          <p:cNvPicPr>
            <a:picLocks noChangeAspect="1"/>
          </p:cNvPicPr>
          <p:nvPr/>
        </p:nvPicPr>
        <p:blipFill>
          <a:blip r:embed="rId3"/>
          <a:stretch>
            <a:fillRect/>
          </a:stretch>
        </p:blipFill>
        <p:spPr>
          <a:xfrm>
            <a:off x="981074" y="1768039"/>
            <a:ext cx="10525125" cy="34264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53"/>
        <p:cNvGrpSpPr/>
        <p:nvPr/>
      </p:nvGrpSpPr>
      <p:grpSpPr>
        <a:xfrm>
          <a:off x="0" y="0"/>
          <a:ext cx="0" cy="0"/>
          <a:chOff x="0" y="0"/>
          <a:chExt cx="0" cy="0"/>
        </a:xfrm>
      </p:grpSpPr>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3">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4"/>
          <a:stretch>
            <a:fillRect/>
          </a:stretch>
        </p:blipFill>
        <p:spPr>
          <a:xfrm>
            <a:off x="3282462" y="1966175"/>
            <a:ext cx="5877496" cy="791198"/>
          </a:xfrm>
          <a:prstGeom prst="rect">
            <a:avLst/>
          </a:prstGeom>
        </p:spPr>
      </p:pic>
    </p:spTree>
    <p:extLst>
      <p:ext uri="{BB962C8B-B14F-4D97-AF65-F5344CB8AC3E}">
        <p14:creationId xmlns:p14="http://schemas.microsoft.com/office/powerpoint/2010/main" val="4188781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885BD0-03F5-D7CD-1474-C429CC965525}"/>
              </a:ext>
            </a:extLst>
          </p:cNvPr>
          <p:cNvPicPr>
            <a:picLocks noChangeAspect="1"/>
          </p:cNvPicPr>
          <p:nvPr/>
        </p:nvPicPr>
        <p:blipFill>
          <a:blip r:embed="rId3"/>
          <a:stretch>
            <a:fillRect/>
          </a:stretch>
        </p:blipFill>
        <p:spPr>
          <a:xfrm>
            <a:off x="885825" y="1290637"/>
            <a:ext cx="3181350" cy="4429125"/>
          </a:xfrm>
          <a:prstGeom prst="rect">
            <a:avLst/>
          </a:prstGeom>
        </p:spPr>
      </p:pic>
      <p:grpSp>
        <p:nvGrpSpPr>
          <p:cNvPr id="9" name="Google Shape;716;p39">
            <a:extLst>
              <a:ext uri="{FF2B5EF4-FFF2-40B4-BE49-F238E27FC236}">
                <a16:creationId xmlns:a16="http://schemas.microsoft.com/office/drawing/2014/main" id="{5EC6F286-0DE3-1669-7056-0B5C1211F3BF}"/>
              </a:ext>
            </a:extLst>
          </p:cNvPr>
          <p:cNvGrpSpPr/>
          <p:nvPr/>
        </p:nvGrpSpPr>
        <p:grpSpPr>
          <a:xfrm flipH="1">
            <a:off x="3457574" y="781832"/>
            <a:ext cx="8248339" cy="3971524"/>
            <a:chOff x="1013538" y="1429500"/>
            <a:chExt cx="2133732" cy="1479618"/>
          </a:xfrm>
          <a:solidFill>
            <a:schemeClr val="bg1"/>
          </a:solidFill>
        </p:grpSpPr>
        <p:sp>
          <p:nvSpPr>
            <p:cNvPr id="10" name="Google Shape;717;p39">
              <a:extLst>
                <a:ext uri="{FF2B5EF4-FFF2-40B4-BE49-F238E27FC236}">
                  <a16:creationId xmlns:a16="http://schemas.microsoft.com/office/drawing/2014/main" id="{109B09AE-F099-9B80-574A-96278B9CCA0C}"/>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718;p39">
              <a:extLst>
                <a:ext uri="{FF2B5EF4-FFF2-40B4-BE49-F238E27FC236}">
                  <a16:creationId xmlns:a16="http://schemas.microsoft.com/office/drawing/2014/main" id="{B24A2220-295D-409E-AEAB-02E14F0B55F2}"/>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TextBox 13">
            <a:extLst>
              <a:ext uri="{FF2B5EF4-FFF2-40B4-BE49-F238E27FC236}">
                <a16:creationId xmlns:a16="http://schemas.microsoft.com/office/drawing/2014/main" id="{8740D292-AF8D-FA49-08DC-EF8702BDD8FD}"/>
              </a:ext>
            </a:extLst>
          </p:cNvPr>
          <p:cNvSpPr txBox="1"/>
          <p:nvPr/>
        </p:nvSpPr>
        <p:spPr>
          <a:xfrm>
            <a:off x="4162426" y="1533631"/>
            <a:ext cx="6819899" cy="2062103"/>
          </a:xfrm>
          <a:prstGeom prst="rect">
            <a:avLst/>
          </a:prstGeom>
          <a:noFill/>
        </p:spPr>
        <p:txBody>
          <a:bodyPr wrap="square" rtlCol="0">
            <a:spAutoFit/>
          </a:bodyPr>
          <a:lstStyle/>
          <a:p>
            <a:pPr lvl="0" algn="just" defTabSz="457200">
              <a:defRPr/>
            </a:pPr>
            <a:r>
              <a:rPr lang="vi-VN" sz="3200" b="1" dirty="0">
                <a:solidFill>
                  <a:srgbClr val="FF0000"/>
                </a:solidFill>
                <a:latin typeface="Calibri" panose="020F0502020204030204" pitchFamily="34" charset="0"/>
                <a:cs typeface="Calibri" panose="020F0502020204030204" pitchFamily="34" charset="0"/>
              </a:rPr>
              <a:t>Khi vận động nhẹ (như đi bộ), ta thấy tim đập tương đối chậm vì cơ thể chỉ cần một lượng máu vừa phải là đủ cung cấp ô-xi và chất dinh dưỡng.</a:t>
            </a:r>
            <a:endParaRPr kumimoji="0" lang="vi-VN" sz="3200" b="1" i="0" u="none" strike="noStrike" kern="1200" cap="none" spc="0" normalizeH="0" baseline="0" noProof="0" dirty="0">
              <a:ln>
                <a:noFill/>
              </a:ln>
              <a:solidFill>
                <a:srgbClr val="FF0000"/>
              </a:solidFill>
              <a:effectLst/>
              <a:uLnTx/>
              <a:uFillTx/>
              <a:latin typeface="Arial" panose="020B0604020202020204" pitchFamily="34" charset="0"/>
            </a:endParaRPr>
          </a:p>
        </p:txBody>
      </p:sp>
    </p:spTree>
    <p:extLst>
      <p:ext uri="{BB962C8B-B14F-4D97-AF65-F5344CB8AC3E}">
        <p14:creationId xmlns:p14="http://schemas.microsoft.com/office/powerpoint/2010/main" val="1435411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oogle Shape;716;p39">
            <a:extLst>
              <a:ext uri="{FF2B5EF4-FFF2-40B4-BE49-F238E27FC236}">
                <a16:creationId xmlns:a16="http://schemas.microsoft.com/office/drawing/2014/main" id="{5EC6F286-0DE3-1669-7056-0B5C1211F3BF}"/>
              </a:ext>
            </a:extLst>
          </p:cNvPr>
          <p:cNvGrpSpPr/>
          <p:nvPr/>
        </p:nvGrpSpPr>
        <p:grpSpPr>
          <a:xfrm flipH="1">
            <a:off x="3457573" y="781832"/>
            <a:ext cx="8248339" cy="4571218"/>
            <a:chOff x="1013538" y="1429500"/>
            <a:chExt cx="2133732" cy="1479618"/>
          </a:xfrm>
          <a:solidFill>
            <a:schemeClr val="bg1"/>
          </a:solidFill>
        </p:grpSpPr>
        <p:sp>
          <p:nvSpPr>
            <p:cNvPr id="10" name="Google Shape;717;p39">
              <a:extLst>
                <a:ext uri="{FF2B5EF4-FFF2-40B4-BE49-F238E27FC236}">
                  <a16:creationId xmlns:a16="http://schemas.microsoft.com/office/drawing/2014/main" id="{109B09AE-F099-9B80-574A-96278B9CCA0C}"/>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718;p39">
              <a:extLst>
                <a:ext uri="{FF2B5EF4-FFF2-40B4-BE49-F238E27FC236}">
                  <a16:creationId xmlns:a16="http://schemas.microsoft.com/office/drawing/2014/main" id="{B24A2220-295D-409E-AEAB-02E14F0B55F2}"/>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TextBox 13">
            <a:extLst>
              <a:ext uri="{FF2B5EF4-FFF2-40B4-BE49-F238E27FC236}">
                <a16:creationId xmlns:a16="http://schemas.microsoft.com/office/drawing/2014/main" id="{8740D292-AF8D-FA49-08DC-EF8702BDD8FD}"/>
              </a:ext>
            </a:extLst>
          </p:cNvPr>
          <p:cNvSpPr txBox="1"/>
          <p:nvPr/>
        </p:nvSpPr>
        <p:spPr>
          <a:xfrm>
            <a:off x="4238626" y="1333606"/>
            <a:ext cx="6819899" cy="3046988"/>
          </a:xfrm>
          <a:prstGeom prst="rect">
            <a:avLst/>
          </a:prstGeom>
          <a:noFill/>
        </p:spPr>
        <p:txBody>
          <a:bodyPr wrap="square" rtlCol="0">
            <a:spAutoFit/>
          </a:bodyPr>
          <a:lstStyle/>
          <a:p>
            <a:pPr lvl="0" algn="just" defTabSz="457200">
              <a:defRPr/>
            </a:pPr>
            <a:r>
              <a:rPr lang="vi-VN" sz="3200" b="1" dirty="0">
                <a:solidFill>
                  <a:srgbClr val="FF0000"/>
                </a:solidFill>
                <a:latin typeface="Calibri" panose="020F0502020204030204" pitchFamily="34" charset="0"/>
                <a:cs typeface="Calibri" panose="020F0502020204030204" pitchFamily="34" charset="0"/>
              </a:rPr>
              <a:t>Khi vận động mạnh (như chạy), cơ thể sẽ cần nhiều ô-xi và chất dinh dưỡng hơn. Vì vậy, tim cũng phải đập nhanh hơn và mạnh hơn để cung cấp một lượng máu nhiều hơn thì mới đáp ứng được nhu cầu hoạt động của cơ thể.</a:t>
            </a:r>
            <a:endParaRPr kumimoji="0" lang="vi-VN" sz="3200" b="1" i="0" u="none" strike="noStrike" kern="1200" cap="none" spc="0" normalizeH="0" baseline="0" noProof="0" dirty="0">
              <a:ln>
                <a:noFill/>
              </a:ln>
              <a:solidFill>
                <a:srgbClr val="FF0000"/>
              </a:solidFill>
              <a:effectLst/>
              <a:uLnTx/>
              <a:uFillTx/>
              <a:latin typeface="Arial" panose="020B0604020202020204" pitchFamily="34" charset="0"/>
            </a:endParaRPr>
          </a:p>
        </p:txBody>
      </p:sp>
      <p:pic>
        <p:nvPicPr>
          <p:cNvPr id="12" name="Picture 11">
            <a:extLst>
              <a:ext uri="{FF2B5EF4-FFF2-40B4-BE49-F238E27FC236}">
                <a16:creationId xmlns:a16="http://schemas.microsoft.com/office/drawing/2014/main" id="{E93F738B-F9D1-30A2-82BE-E20166389E7C}"/>
              </a:ext>
            </a:extLst>
          </p:cNvPr>
          <p:cNvPicPr>
            <a:picLocks noChangeAspect="1"/>
          </p:cNvPicPr>
          <p:nvPr/>
        </p:nvPicPr>
        <p:blipFill>
          <a:blip r:embed="rId3"/>
          <a:stretch>
            <a:fillRect/>
          </a:stretch>
        </p:blipFill>
        <p:spPr>
          <a:xfrm>
            <a:off x="371475" y="1376362"/>
            <a:ext cx="3390900" cy="4352925"/>
          </a:xfrm>
          <a:prstGeom prst="rect">
            <a:avLst/>
          </a:prstGeom>
        </p:spPr>
      </p:pic>
    </p:spTree>
    <p:extLst>
      <p:ext uri="{BB962C8B-B14F-4D97-AF65-F5344CB8AC3E}">
        <p14:creationId xmlns:p14="http://schemas.microsoft.com/office/powerpoint/2010/main" val="2685634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67C7983-0D3D-4F03-8B9F-23DBE240EC88}"/>
              </a:ext>
            </a:extLst>
          </p:cNvPr>
          <p:cNvPicPr>
            <a:picLocks noChangeAspect="1"/>
          </p:cNvPicPr>
          <p:nvPr/>
        </p:nvPicPr>
        <p:blipFill>
          <a:blip r:embed="rId3"/>
          <a:stretch>
            <a:fillRect/>
          </a:stretch>
        </p:blipFill>
        <p:spPr>
          <a:xfrm>
            <a:off x="2468224" y="2223448"/>
            <a:ext cx="8674033" cy="2158052"/>
          </a:xfrm>
          <a:prstGeom prst="rect">
            <a:avLst/>
          </a:prstGeom>
        </p:spPr>
      </p:pic>
    </p:spTree>
    <p:extLst>
      <p:ext uri="{BB962C8B-B14F-4D97-AF65-F5344CB8AC3E}">
        <p14:creationId xmlns:p14="http://schemas.microsoft.com/office/powerpoint/2010/main" val="2841026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260F69-5422-4CD8-BF06-8D7AC1CB477D}"/>
              </a:ext>
            </a:extLst>
          </p:cNvPr>
          <p:cNvPicPr>
            <a:picLocks noChangeAspect="1"/>
          </p:cNvPicPr>
          <p:nvPr/>
        </p:nvPicPr>
        <p:blipFill>
          <a:blip r:embed="rId4"/>
          <a:stretch>
            <a:fillRect/>
          </a:stretch>
        </p:blipFill>
        <p:spPr>
          <a:xfrm>
            <a:off x="2082196" y="2115218"/>
            <a:ext cx="8065707" cy="2170364"/>
          </a:xfrm>
          <a:prstGeom prst="rect">
            <a:avLst/>
          </a:prstGeom>
        </p:spPr>
      </p:pic>
    </p:spTree>
    <p:custDataLst>
      <p:tags r:id="rId1"/>
    </p:custDataLst>
    <p:extLst>
      <p:ext uri="{BB962C8B-B14F-4D97-AF65-F5344CB8AC3E}">
        <p14:creationId xmlns:p14="http://schemas.microsoft.com/office/powerpoint/2010/main" val="2947384059"/>
      </p:ext>
    </p:extLst>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460F93-53FF-47DE-9A06-D9E4FB45E6F6}"/>
              </a:ext>
            </a:extLst>
          </p:cNvPr>
          <p:cNvPicPr>
            <a:picLocks noChangeAspect="1"/>
          </p:cNvPicPr>
          <p:nvPr/>
        </p:nvPicPr>
        <p:blipFill>
          <a:blip r:embed="rId3"/>
          <a:stretch>
            <a:fillRect/>
          </a:stretch>
        </p:blipFill>
        <p:spPr>
          <a:xfrm>
            <a:off x="2288364" y="2311801"/>
            <a:ext cx="6986622" cy="2462997"/>
          </a:xfrm>
          <a:prstGeom prst="rect">
            <a:avLst/>
          </a:prstGeom>
        </p:spPr>
      </p:pic>
    </p:spTree>
    <p:extLst>
      <p:ext uri="{BB962C8B-B14F-4D97-AF65-F5344CB8AC3E}">
        <p14:creationId xmlns:p14="http://schemas.microsoft.com/office/powerpoint/2010/main" val="1491035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15D504-86DD-47C4-87F9-5032491D6AD3}"/>
              </a:ext>
            </a:extLst>
          </p:cNvPr>
          <p:cNvPicPr>
            <a:picLocks noChangeAspect="1"/>
          </p:cNvPicPr>
          <p:nvPr/>
        </p:nvPicPr>
        <p:blipFill>
          <a:blip r:embed="rId3"/>
          <a:stretch>
            <a:fillRect/>
          </a:stretch>
        </p:blipFill>
        <p:spPr>
          <a:xfrm>
            <a:off x="2758531" y="2580409"/>
            <a:ext cx="6693988" cy="2402032"/>
          </a:xfrm>
          <a:prstGeom prst="rect">
            <a:avLst/>
          </a:prstGeom>
        </p:spPr>
      </p:pic>
    </p:spTree>
    <p:extLst>
      <p:ext uri="{BB962C8B-B14F-4D97-AF65-F5344CB8AC3E}">
        <p14:creationId xmlns:p14="http://schemas.microsoft.com/office/powerpoint/2010/main" val="2420266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图片 16" descr="组 3"/>
          <p:cNvPicPr>
            <a:picLocks noChangeAspect="1"/>
          </p:cNvPicPr>
          <p:nvPr/>
        </p:nvPicPr>
        <p:blipFill>
          <a:blip r:embed="rId3"/>
          <a:srcRect l="64661" t="24833"/>
          <a:stretch>
            <a:fillRect/>
          </a:stretch>
        </p:blipFill>
        <p:spPr>
          <a:xfrm>
            <a:off x="9645650" y="3758565"/>
            <a:ext cx="2590165" cy="3099435"/>
          </a:xfrm>
          <a:prstGeom prst="rect">
            <a:avLst/>
          </a:prstGeom>
        </p:spPr>
      </p:pic>
      <p:sp>
        <p:nvSpPr>
          <p:cNvPr id="42" name="Rounded Rectangle 7">
            <a:extLst>
              <a:ext uri="{FF2B5EF4-FFF2-40B4-BE49-F238E27FC236}">
                <a16:creationId xmlns:a16="http://schemas.microsoft.com/office/drawing/2014/main" id="{3B64A1DC-61DB-4EF2-A164-D25CAB6038BC}"/>
              </a:ext>
            </a:extLst>
          </p:cNvPr>
          <p:cNvSpPr/>
          <p:nvPr/>
        </p:nvSpPr>
        <p:spPr>
          <a:xfrm>
            <a:off x="228601" y="238125"/>
            <a:ext cx="11801474" cy="612934"/>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Chỉ và nói tên các bộ phận chính của cơ quan tuần hoàn trong sơ đồ bên.</a:t>
            </a:r>
          </a:p>
        </p:txBody>
      </p:sp>
      <p:grpSp>
        <p:nvGrpSpPr>
          <p:cNvPr id="43" name="Group 42">
            <a:extLst>
              <a:ext uri="{FF2B5EF4-FFF2-40B4-BE49-F238E27FC236}">
                <a16:creationId xmlns:a16="http://schemas.microsoft.com/office/drawing/2014/main" id="{7788772E-0DBA-43AE-ADA9-C217E4E695F3}"/>
              </a:ext>
            </a:extLst>
          </p:cNvPr>
          <p:cNvGrpSpPr/>
          <p:nvPr/>
        </p:nvGrpSpPr>
        <p:grpSpPr>
          <a:xfrm>
            <a:off x="6407242" y="1514568"/>
            <a:ext cx="5194208" cy="1485807"/>
            <a:chOff x="1988817" y="5635299"/>
            <a:chExt cx="8061767" cy="1022412"/>
          </a:xfrm>
        </p:grpSpPr>
        <p:grpSp>
          <p:nvGrpSpPr>
            <p:cNvPr id="53" name="Group 52">
              <a:extLst>
                <a:ext uri="{FF2B5EF4-FFF2-40B4-BE49-F238E27FC236}">
                  <a16:creationId xmlns:a16="http://schemas.microsoft.com/office/drawing/2014/main" id="{8FC947D9-527D-4434-AF48-E68360070CC6}"/>
                </a:ext>
              </a:extLst>
            </p:cNvPr>
            <p:cNvGrpSpPr/>
            <p:nvPr/>
          </p:nvGrpSpPr>
          <p:grpSpPr>
            <a:xfrm>
              <a:off x="1988817" y="5635299"/>
              <a:ext cx="8061767" cy="1022412"/>
              <a:chOff x="1650124" y="2144110"/>
              <a:chExt cx="9727324" cy="2017987"/>
            </a:xfrm>
          </p:grpSpPr>
          <p:sp>
            <p:nvSpPr>
              <p:cNvPr id="58" name="Rectangle: Rounded Corners 57">
                <a:extLst>
                  <a:ext uri="{FF2B5EF4-FFF2-40B4-BE49-F238E27FC236}">
                    <a16:creationId xmlns:a16="http://schemas.microsoft.com/office/drawing/2014/main" id="{E02D36D8-B93B-4B16-BB83-98F4A12B6C7D}"/>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cs typeface="+mn-cs"/>
                </a:endParaRPr>
              </a:p>
            </p:txBody>
          </p:sp>
          <p:sp>
            <p:nvSpPr>
              <p:cNvPr id="59" name="Rectangle: Rounded Corners 58">
                <a:extLst>
                  <a:ext uri="{FF2B5EF4-FFF2-40B4-BE49-F238E27FC236}">
                    <a16:creationId xmlns:a16="http://schemas.microsoft.com/office/drawing/2014/main" id="{EA239262-69DD-4DF8-8509-A1D0D4BCDAAC}"/>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cs typeface="+mn-cs"/>
                </a:endParaRPr>
              </a:p>
            </p:txBody>
          </p:sp>
        </p:grpSp>
        <p:sp>
          <p:nvSpPr>
            <p:cNvPr id="52" name="TextBox 51">
              <a:extLst>
                <a:ext uri="{FF2B5EF4-FFF2-40B4-BE49-F238E27FC236}">
                  <a16:creationId xmlns:a16="http://schemas.microsoft.com/office/drawing/2014/main" id="{99A0F4EF-D7B9-412C-8209-DA141E28D186}"/>
                </a:ext>
              </a:extLst>
            </p:cNvPr>
            <p:cNvSpPr txBox="1"/>
            <p:nvPr/>
          </p:nvSpPr>
          <p:spPr>
            <a:xfrm>
              <a:off x="2184437" y="5729730"/>
              <a:ext cx="7600045" cy="8259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rPr>
                <a:t>Cơ quan tuần hoàn gồm những bộ phận nào?</a:t>
              </a:r>
            </a:p>
          </p:txBody>
        </p:sp>
      </p:grpSp>
      <p:grpSp>
        <p:nvGrpSpPr>
          <p:cNvPr id="60" name="Group 59">
            <a:extLst>
              <a:ext uri="{FF2B5EF4-FFF2-40B4-BE49-F238E27FC236}">
                <a16:creationId xmlns:a16="http://schemas.microsoft.com/office/drawing/2014/main" id="{F232B5F9-D893-4B25-9AFB-D704D3E28903}"/>
              </a:ext>
            </a:extLst>
          </p:cNvPr>
          <p:cNvGrpSpPr/>
          <p:nvPr/>
        </p:nvGrpSpPr>
        <p:grpSpPr>
          <a:xfrm>
            <a:off x="6407242" y="3514815"/>
            <a:ext cx="5194208" cy="2517268"/>
            <a:chOff x="1988817" y="5635299"/>
            <a:chExt cx="8061767" cy="1022412"/>
          </a:xfrm>
          <a:solidFill>
            <a:srgbClr val="FFFF00"/>
          </a:solidFill>
        </p:grpSpPr>
        <p:grpSp>
          <p:nvGrpSpPr>
            <p:cNvPr id="61" name="Group 60">
              <a:extLst>
                <a:ext uri="{FF2B5EF4-FFF2-40B4-BE49-F238E27FC236}">
                  <a16:creationId xmlns:a16="http://schemas.microsoft.com/office/drawing/2014/main" id="{9EAB87EE-2D0C-4B37-8614-F87DF32EA271}"/>
                </a:ext>
              </a:extLst>
            </p:cNvPr>
            <p:cNvGrpSpPr/>
            <p:nvPr/>
          </p:nvGrpSpPr>
          <p:grpSpPr>
            <a:xfrm>
              <a:off x="1988817" y="5635299"/>
              <a:ext cx="8061767" cy="1022412"/>
              <a:chOff x="1650124" y="2144110"/>
              <a:chExt cx="9727324" cy="2017987"/>
            </a:xfrm>
            <a:grpFill/>
          </p:grpSpPr>
          <p:sp>
            <p:nvSpPr>
              <p:cNvPr id="63" name="Rectangle: Rounded Corners 62">
                <a:extLst>
                  <a:ext uri="{FF2B5EF4-FFF2-40B4-BE49-F238E27FC236}">
                    <a16:creationId xmlns:a16="http://schemas.microsoft.com/office/drawing/2014/main" id="{79BAB9BE-4103-46F5-9C2F-7D000C353F11}"/>
                  </a:ext>
                </a:extLst>
              </p:cNvPr>
              <p:cNvSpPr/>
              <p:nvPr/>
            </p:nvSpPr>
            <p:spPr>
              <a:xfrm>
                <a:off x="1650124" y="2144110"/>
                <a:ext cx="9727324" cy="2017987"/>
              </a:xfrm>
              <a:prstGeom prst="roundRect">
                <a:avLst/>
              </a:prstGeom>
              <a:grp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cs typeface="+mn-cs"/>
                </a:endParaRPr>
              </a:p>
            </p:txBody>
          </p:sp>
          <p:sp>
            <p:nvSpPr>
              <p:cNvPr id="64" name="Rectangle: Rounded Corners 63">
                <a:extLst>
                  <a:ext uri="{FF2B5EF4-FFF2-40B4-BE49-F238E27FC236}">
                    <a16:creationId xmlns:a16="http://schemas.microsoft.com/office/drawing/2014/main" id="{314409AA-0AAB-4C53-AD98-A3D1149FAC58}"/>
                  </a:ext>
                </a:extLst>
              </p:cNvPr>
              <p:cNvSpPr/>
              <p:nvPr/>
            </p:nvSpPr>
            <p:spPr>
              <a:xfrm>
                <a:off x="1765737" y="2228193"/>
                <a:ext cx="9532884" cy="1828799"/>
              </a:xfrm>
              <a:prstGeom prst="roundRect">
                <a:avLst/>
              </a:prstGeom>
              <a:grp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cs typeface="+mn-cs"/>
                </a:endParaRPr>
              </a:p>
            </p:txBody>
          </p:sp>
        </p:grpSp>
        <p:sp>
          <p:nvSpPr>
            <p:cNvPr id="62" name="TextBox 61">
              <a:extLst>
                <a:ext uri="{FF2B5EF4-FFF2-40B4-BE49-F238E27FC236}">
                  <a16:creationId xmlns:a16="http://schemas.microsoft.com/office/drawing/2014/main" id="{2801BDFD-5AC6-48F6-ABBA-55EF862941A0}"/>
                </a:ext>
              </a:extLst>
            </p:cNvPr>
            <p:cNvSpPr txBox="1"/>
            <p:nvPr/>
          </p:nvSpPr>
          <p:spPr>
            <a:xfrm>
              <a:off x="2243570" y="5818709"/>
              <a:ext cx="7600045" cy="712536"/>
            </a:xfrm>
            <a:prstGeom prst="rect">
              <a:avLst/>
            </a:prstGeom>
            <a:grp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Cơ quan tuần hoàn gồm các cơ quan chính là: Tim và các mạch máu.</a:t>
              </a:r>
            </a:p>
          </p:txBody>
        </p:sp>
      </p:grpSp>
      <p:pic>
        <p:nvPicPr>
          <p:cNvPr id="6" name="Picture 5">
            <a:extLst>
              <a:ext uri="{FF2B5EF4-FFF2-40B4-BE49-F238E27FC236}">
                <a16:creationId xmlns:a16="http://schemas.microsoft.com/office/drawing/2014/main" id="{F6C4D9AA-3E32-AE46-A7E5-B992D6425BE5}"/>
              </a:ext>
            </a:extLst>
          </p:cNvPr>
          <p:cNvPicPr>
            <a:picLocks noChangeAspect="1"/>
          </p:cNvPicPr>
          <p:nvPr/>
        </p:nvPicPr>
        <p:blipFill>
          <a:blip r:embed="rId4"/>
          <a:stretch>
            <a:fillRect/>
          </a:stretch>
        </p:blipFill>
        <p:spPr>
          <a:xfrm>
            <a:off x="1543049" y="1062037"/>
            <a:ext cx="3476626" cy="52149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Scale>
                                      <p:cBhvr>
                                        <p:cTn id="7"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3"/>
                                        </p:tgtEl>
                                        <p:attrNameLst>
                                          <p:attrName>ppt_x</p:attrName>
                                          <p:attrName>ppt_y</p:attrName>
                                        </p:attrNameLst>
                                      </p:cBhvr>
                                    </p:animMotion>
                                    <p:animEffect transition="in" filter="fade">
                                      <p:cBhvr>
                                        <p:cTn id="9" dur="1000"/>
                                        <p:tgtEl>
                                          <p:spTgt spid="43"/>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60"/>
                                        </p:tgtEl>
                                        <p:attrNameLst>
                                          <p:attrName>style.visibility</p:attrName>
                                        </p:attrNameLst>
                                      </p:cBhvr>
                                      <p:to>
                                        <p:strVal val="visible"/>
                                      </p:to>
                                    </p:set>
                                    <p:animScale>
                                      <p:cBhvr>
                                        <p:cTn id="14" dur="1000" decel="50000" fill="hold">
                                          <p:stCondLst>
                                            <p:cond delay="0"/>
                                          </p:stCondLst>
                                        </p:cTn>
                                        <p:tgtEl>
                                          <p:spTgt spid="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0"/>
                                        </p:tgtEl>
                                        <p:attrNameLst>
                                          <p:attrName>ppt_x</p:attrName>
                                          <p:attrName>ppt_y</p:attrName>
                                        </p:attrNameLst>
                                      </p:cBhvr>
                                    </p:animMotion>
                                    <p:animEffect transition="in" filter="fade">
                                      <p:cBhvr>
                                        <p:cTn id="16"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2A0915-E63C-3E1D-5FB4-94B2638A3A5A}"/>
              </a:ext>
            </a:extLst>
          </p:cNvPr>
          <p:cNvPicPr>
            <a:picLocks noChangeAspect="1"/>
          </p:cNvPicPr>
          <p:nvPr/>
        </p:nvPicPr>
        <p:blipFill>
          <a:blip r:embed="rId3"/>
          <a:stretch>
            <a:fillRect/>
          </a:stretch>
        </p:blipFill>
        <p:spPr>
          <a:xfrm>
            <a:off x="3724276" y="989725"/>
            <a:ext cx="4462462" cy="4925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图片 16" descr="组 3"/>
          <p:cNvPicPr>
            <a:picLocks noChangeAspect="1"/>
          </p:cNvPicPr>
          <p:nvPr/>
        </p:nvPicPr>
        <p:blipFill>
          <a:blip r:embed="rId3"/>
          <a:srcRect l="64661" t="24833"/>
          <a:stretch>
            <a:fillRect/>
          </a:stretch>
        </p:blipFill>
        <p:spPr>
          <a:xfrm>
            <a:off x="9645650" y="3758565"/>
            <a:ext cx="2590165" cy="3099435"/>
          </a:xfrm>
          <a:prstGeom prst="rect">
            <a:avLst/>
          </a:prstGeom>
        </p:spPr>
      </p:pic>
      <p:grpSp>
        <p:nvGrpSpPr>
          <p:cNvPr id="43" name="Group 42">
            <a:extLst>
              <a:ext uri="{FF2B5EF4-FFF2-40B4-BE49-F238E27FC236}">
                <a16:creationId xmlns:a16="http://schemas.microsoft.com/office/drawing/2014/main" id="{7788772E-0DBA-43AE-ADA9-C217E4E695F3}"/>
              </a:ext>
            </a:extLst>
          </p:cNvPr>
          <p:cNvGrpSpPr/>
          <p:nvPr/>
        </p:nvGrpSpPr>
        <p:grpSpPr>
          <a:xfrm>
            <a:off x="5257800" y="1514566"/>
            <a:ext cx="6343650" cy="2060099"/>
            <a:chOff x="1988817" y="5635299"/>
            <a:chExt cx="8061767" cy="1022412"/>
          </a:xfrm>
        </p:grpSpPr>
        <p:grpSp>
          <p:nvGrpSpPr>
            <p:cNvPr id="53" name="Group 52">
              <a:extLst>
                <a:ext uri="{FF2B5EF4-FFF2-40B4-BE49-F238E27FC236}">
                  <a16:creationId xmlns:a16="http://schemas.microsoft.com/office/drawing/2014/main" id="{8FC947D9-527D-4434-AF48-E68360070CC6}"/>
                </a:ext>
              </a:extLst>
            </p:cNvPr>
            <p:cNvGrpSpPr/>
            <p:nvPr/>
          </p:nvGrpSpPr>
          <p:grpSpPr>
            <a:xfrm>
              <a:off x="1988817" y="5635299"/>
              <a:ext cx="8061767" cy="1022412"/>
              <a:chOff x="1650124" y="2144110"/>
              <a:chExt cx="9727324" cy="2017987"/>
            </a:xfrm>
          </p:grpSpPr>
          <p:sp>
            <p:nvSpPr>
              <p:cNvPr id="58" name="Rectangle: Rounded Corners 57">
                <a:extLst>
                  <a:ext uri="{FF2B5EF4-FFF2-40B4-BE49-F238E27FC236}">
                    <a16:creationId xmlns:a16="http://schemas.microsoft.com/office/drawing/2014/main" id="{E02D36D8-B93B-4B16-BB83-98F4A12B6C7D}"/>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cs typeface="+mn-cs"/>
                </a:endParaRPr>
              </a:p>
            </p:txBody>
          </p:sp>
          <p:sp>
            <p:nvSpPr>
              <p:cNvPr id="59" name="Rectangle: Rounded Corners 58">
                <a:extLst>
                  <a:ext uri="{FF2B5EF4-FFF2-40B4-BE49-F238E27FC236}">
                    <a16:creationId xmlns:a16="http://schemas.microsoft.com/office/drawing/2014/main" id="{EA239262-69DD-4DF8-8509-A1D0D4BCDAAC}"/>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cs typeface="+mn-cs"/>
                </a:endParaRPr>
              </a:p>
            </p:txBody>
          </p:sp>
        </p:grpSp>
        <p:sp>
          <p:nvSpPr>
            <p:cNvPr id="52" name="TextBox 51">
              <a:extLst>
                <a:ext uri="{FF2B5EF4-FFF2-40B4-BE49-F238E27FC236}">
                  <a16:creationId xmlns:a16="http://schemas.microsoft.com/office/drawing/2014/main" id="{99A0F4EF-D7B9-412C-8209-DA141E28D186}"/>
                </a:ext>
              </a:extLst>
            </p:cNvPr>
            <p:cNvSpPr txBox="1"/>
            <p:nvPr/>
          </p:nvSpPr>
          <p:spPr>
            <a:xfrm>
              <a:off x="2184437" y="5729730"/>
              <a:ext cx="7600045" cy="87065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1" dirty="0">
                  <a:solidFill>
                    <a:srgbClr val="00B050"/>
                  </a:solidFill>
                  <a:latin typeface="Calibri" panose="020F0502020204030204" pitchFamily="34" charset="0"/>
                  <a:cs typeface="Calibri" panose="020F0502020204030204" pitchFamily="34" charset="0"/>
                </a:rPr>
                <a:t>C</a:t>
              </a:r>
              <a:r>
                <a:rPr kumimoji="0" lang="vi-VN" sz="36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rPr>
                <a:t>hỉ động mạch, tĩnh mạch và mao mạch trên sơ đồ cơ quan tuần hoàn.</a:t>
              </a:r>
            </a:p>
          </p:txBody>
        </p:sp>
      </p:grpSp>
      <p:pic>
        <p:nvPicPr>
          <p:cNvPr id="6" name="Picture 5">
            <a:extLst>
              <a:ext uri="{FF2B5EF4-FFF2-40B4-BE49-F238E27FC236}">
                <a16:creationId xmlns:a16="http://schemas.microsoft.com/office/drawing/2014/main" id="{F6C4D9AA-3E32-AE46-A7E5-B992D6425BE5}"/>
              </a:ext>
            </a:extLst>
          </p:cNvPr>
          <p:cNvPicPr>
            <a:picLocks noChangeAspect="1"/>
          </p:cNvPicPr>
          <p:nvPr/>
        </p:nvPicPr>
        <p:blipFill>
          <a:blip r:embed="rId4"/>
          <a:stretch>
            <a:fillRect/>
          </a:stretch>
        </p:blipFill>
        <p:spPr>
          <a:xfrm>
            <a:off x="1543049" y="1062037"/>
            <a:ext cx="3476626" cy="5214940"/>
          </a:xfrm>
          <a:prstGeom prst="rect">
            <a:avLst/>
          </a:prstGeom>
        </p:spPr>
      </p:pic>
    </p:spTree>
    <p:extLst>
      <p:ext uri="{BB962C8B-B14F-4D97-AF65-F5344CB8AC3E}">
        <p14:creationId xmlns:p14="http://schemas.microsoft.com/office/powerpoint/2010/main" val="1649258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Scale>
                                      <p:cBhvr>
                                        <p:cTn id="7"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3"/>
                                        </p:tgtEl>
                                        <p:attrNameLst>
                                          <p:attrName>ppt_x</p:attrName>
                                          <p:attrName>ppt_y</p:attrName>
                                        </p:attrNameLst>
                                      </p:cBhvr>
                                    </p:animMotion>
                                    <p:animEffect transition="in" filter="fade">
                                      <p:cBhvr>
                                        <p:cTn id="9"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0209A7E5-5637-475F-B00F-77C54DC1BE89}"/>
              </a:ext>
            </a:extLst>
          </p:cNvPr>
          <p:cNvSpPr txBox="1"/>
          <p:nvPr/>
        </p:nvSpPr>
        <p:spPr>
          <a:xfrm>
            <a:off x="4552950" y="2087019"/>
            <a:ext cx="6915150" cy="2123658"/>
          </a:xfrm>
          <a:prstGeom prst="rect">
            <a:avLst/>
          </a:prstGeom>
          <a:noFill/>
        </p:spPr>
        <p:txBody>
          <a:bodyPr wrap="square" rtlCol="0">
            <a:spAutoFit/>
          </a:bodyPr>
          <a:lstStyle/>
          <a:p>
            <a:pPr lvl="0" algn="just"/>
            <a:r>
              <a:rPr lang="vi-VN" sz="4400" b="1" dirty="0">
                <a:solidFill>
                  <a:srgbClr val="002060"/>
                </a:solidFill>
                <a:latin typeface="Calibri" panose="020F0502020204030204" pitchFamily="34" charset="0"/>
                <a:ea typeface="LNTH-LuoLuoNotangYuanTi 1" pitchFamily="2" charset="-128"/>
                <a:cs typeface="Calibri" panose="020F0502020204030204" pitchFamily="34" charset="0"/>
              </a:rPr>
              <a:t>Cơ quan tuần hoàn là một hệ thống khép kín, bao gồm tim và các mạch máu</a:t>
            </a:r>
            <a:r>
              <a:rPr lang="en-US" sz="4400" b="1" dirty="0">
                <a:solidFill>
                  <a:srgbClr val="002060"/>
                </a:solidFill>
                <a:latin typeface="Calibri" panose="020F0502020204030204" pitchFamily="34" charset="0"/>
                <a:ea typeface="LNTH-LuoLuoNotangYuanTi 1" pitchFamily="2" charset="-128"/>
                <a:cs typeface="Calibri" panose="020F0502020204030204" pitchFamily="34" charset="0"/>
              </a:rPr>
              <a:t>.</a:t>
            </a:r>
            <a:endParaRPr kumimoji="0" lang="vi-VN" sz="4400" b="1" i="0" u="none" strike="noStrike" kern="1200" cap="none" spc="0" normalizeH="0" baseline="0" noProof="0" dirty="0">
              <a:ln>
                <a:noFill/>
              </a:ln>
              <a:solidFill>
                <a:srgbClr val="002060"/>
              </a:solidFill>
              <a:effectLst/>
              <a:uLnTx/>
              <a:uFillTx/>
              <a:latin typeface="Calibri" panose="020F0502020204030204" pitchFamily="34" charset="0"/>
              <a:ea typeface="LNTH-LuoLuoNotangYuanTi 1" pitchFamily="2" charset="-128"/>
              <a:cs typeface="Calibri" panose="020F0502020204030204" pitchFamily="34" charset="0"/>
            </a:endParaRPr>
          </a:p>
        </p:txBody>
      </p:sp>
      <p:pic>
        <p:nvPicPr>
          <p:cNvPr id="22" name="Picture 21">
            <a:extLst>
              <a:ext uri="{FF2B5EF4-FFF2-40B4-BE49-F238E27FC236}">
                <a16:creationId xmlns:a16="http://schemas.microsoft.com/office/drawing/2014/main" id="{F84EE3B6-6E09-46ED-AF78-7BF9D2D1C590}"/>
              </a:ext>
            </a:extLst>
          </p:cNvPr>
          <p:cNvPicPr>
            <a:picLocks noChangeAspect="1"/>
          </p:cNvPicPr>
          <p:nvPr/>
        </p:nvPicPr>
        <p:blipFill>
          <a:blip r:embed="rId3"/>
          <a:stretch>
            <a:fillRect/>
          </a:stretch>
        </p:blipFill>
        <p:spPr>
          <a:xfrm>
            <a:off x="3066405" y="-80121"/>
            <a:ext cx="6078239" cy="2560542"/>
          </a:xfrm>
          <a:prstGeom prst="rect">
            <a:avLst/>
          </a:prstGeom>
        </p:spPr>
      </p:pic>
      <p:pic>
        <p:nvPicPr>
          <p:cNvPr id="4" name="Picture 3">
            <a:extLst>
              <a:ext uri="{FF2B5EF4-FFF2-40B4-BE49-F238E27FC236}">
                <a16:creationId xmlns:a16="http://schemas.microsoft.com/office/drawing/2014/main" id="{7C460479-7738-CFD6-FF8F-4ACE0E48E729}"/>
              </a:ext>
            </a:extLst>
          </p:cNvPr>
          <p:cNvPicPr>
            <a:picLocks noChangeAspect="1"/>
          </p:cNvPicPr>
          <p:nvPr/>
        </p:nvPicPr>
        <p:blipFill>
          <a:blip r:embed="rId4"/>
          <a:stretch>
            <a:fillRect/>
          </a:stretch>
        </p:blipFill>
        <p:spPr>
          <a:xfrm>
            <a:off x="1431923" y="2028824"/>
            <a:ext cx="2520951" cy="37814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B0C33F-08EC-FB35-98F0-A0F84C426A31}"/>
              </a:ext>
            </a:extLst>
          </p:cNvPr>
          <p:cNvPicPr>
            <a:picLocks noChangeAspect="1"/>
          </p:cNvPicPr>
          <p:nvPr/>
        </p:nvPicPr>
        <p:blipFill>
          <a:blip r:embed="rId3"/>
          <a:stretch>
            <a:fillRect/>
          </a:stretch>
        </p:blipFill>
        <p:spPr>
          <a:xfrm>
            <a:off x="2806549" y="2630361"/>
            <a:ext cx="6407451" cy="1444877"/>
          </a:xfrm>
          <a:prstGeom prst="rect">
            <a:avLst/>
          </a:prstGeom>
        </p:spPr>
      </p:pic>
    </p:spTree>
    <p:extLst>
      <p:ext uri="{BB962C8B-B14F-4D97-AF65-F5344CB8AC3E}">
        <p14:creationId xmlns:p14="http://schemas.microsoft.com/office/powerpoint/2010/main" val="1687527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Rounded Rectangle 7">
            <a:extLst>
              <a:ext uri="{FF2B5EF4-FFF2-40B4-BE49-F238E27FC236}">
                <a16:creationId xmlns:a16="http://schemas.microsoft.com/office/drawing/2014/main" id="{3B64A1DC-61DB-4EF2-A164-D25CAB6038BC}"/>
              </a:ext>
            </a:extLst>
          </p:cNvPr>
          <p:cNvSpPr/>
          <p:nvPr/>
        </p:nvSpPr>
        <p:spPr>
          <a:xfrm>
            <a:off x="517524" y="0"/>
            <a:ext cx="10493375" cy="1123712"/>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1.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Đặt</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tay</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phải</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lên</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ngực</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trái</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của</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mình</a:t>
            </a:r>
            <a:r>
              <a:rPr lang="en-US" sz="3000" b="1" dirty="0">
                <a:solidFill>
                  <a:prstClr val="black"/>
                </a:solidFill>
                <a:latin typeface="Calibri" panose="020F0502020204030204" pitchFamily="34" charset="0"/>
                <a:cs typeface="Calibri" panose="020F0502020204030204" pitchFamily="34" charset="0"/>
              </a:rPr>
              <a:t> (</a:t>
            </a:r>
            <a:r>
              <a:rPr lang="en-US" sz="3000" b="1" dirty="0" err="1">
                <a:solidFill>
                  <a:prstClr val="black"/>
                </a:solidFill>
                <a:latin typeface="Calibri" panose="020F0502020204030204" pitchFamily="34" charset="0"/>
                <a:cs typeface="Calibri" panose="020F0502020204030204" pitchFamily="34" charset="0"/>
              </a:rPr>
              <a:t>hình</a:t>
            </a:r>
            <a:r>
              <a:rPr lang="en-US" sz="3000" b="1" dirty="0">
                <a:solidFill>
                  <a:prstClr val="black"/>
                </a:solidFill>
                <a:latin typeface="Calibri" panose="020F0502020204030204" pitchFamily="34" charset="0"/>
                <a:cs typeface="Calibri" panose="020F0502020204030204" pitchFamily="34" charset="0"/>
              </a:rPr>
              <a:t> 1),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đếm</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nhịp</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đập</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của</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tim</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trong</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một</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phút</a:t>
            </a:r>
            <a:endParaRPr kumimoji="0" lang="en-GB"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779A4002-CAB1-E046-4B4B-22D3AF317D96}"/>
              </a:ext>
            </a:extLst>
          </p:cNvPr>
          <p:cNvPicPr>
            <a:picLocks noChangeAspect="1"/>
          </p:cNvPicPr>
          <p:nvPr/>
        </p:nvPicPr>
        <p:blipFill>
          <a:blip r:embed="rId3"/>
          <a:stretch>
            <a:fillRect/>
          </a:stretch>
        </p:blipFill>
        <p:spPr>
          <a:xfrm>
            <a:off x="3452812" y="1609725"/>
            <a:ext cx="5611091" cy="4267200"/>
          </a:xfrm>
          <a:prstGeom prst="rect">
            <a:avLst/>
          </a:prstGeom>
        </p:spPr>
      </p:pic>
    </p:spTree>
    <p:extLst>
      <p:ext uri="{BB962C8B-B14F-4D97-AF65-F5344CB8AC3E}">
        <p14:creationId xmlns:p14="http://schemas.microsoft.com/office/powerpoint/2010/main" val="146632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wg5aw3l">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254</Words>
  <Application>Microsoft Office PowerPoint</Application>
  <PresentationFormat>Widescreen</PresentationFormat>
  <Paragraphs>27</Paragraphs>
  <Slides>17</Slides>
  <Notes>17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17</vt:i4>
      </vt:variant>
    </vt:vector>
  </HeadingPairs>
  <TitlesOfParts>
    <vt:vector size="29" baseType="lpstr">
      <vt:lpstr>微软雅黑</vt:lpstr>
      <vt:lpstr>黑体</vt:lpstr>
      <vt:lpstr>Arial</vt:lpstr>
      <vt:lpstr>Calibri</vt:lpstr>
      <vt:lpstr>等线</vt:lpstr>
      <vt:lpstr>Georgia</vt:lpstr>
      <vt:lpstr>LNTH-LuoLuoNotangYuanTi 1</vt:lpstr>
      <vt:lpstr>义启小魏楷</vt:lpstr>
      <vt:lpstr>字魂59号-创粗黑</vt:lpstr>
      <vt:lpstr>office</vt:lpstr>
      <vt:lpstr>Office 主题</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Kim Anh</cp:lastModifiedBy>
  <cp:revision>16</cp:revision>
  <dcterms:created xsi:type="dcterms:W3CDTF">2023-02-10T11:17:06Z</dcterms:created>
  <dcterms:modified xsi:type="dcterms:W3CDTF">2025-02-26T09:45:03Z</dcterms:modified>
</cp:coreProperties>
</file>