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4" r:id="rId2"/>
    <p:sldId id="332" r:id="rId3"/>
    <p:sldId id="289" r:id="rId4"/>
    <p:sldId id="291" r:id="rId5"/>
    <p:sldId id="321" r:id="rId6"/>
    <p:sldId id="322" r:id="rId7"/>
    <p:sldId id="323" r:id="rId8"/>
    <p:sldId id="324" r:id="rId9"/>
    <p:sldId id="30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C4066-7B07-4C62-B5DC-BF21DF00B4B7}"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7A1CD-FF10-486F-BB57-4EDBEACFE2D0}" type="slidenum">
              <a:rPr lang="en-US" smtClean="0"/>
              <a:t>‹#›</a:t>
            </a:fld>
            <a:endParaRPr lang="en-US"/>
          </a:p>
        </p:txBody>
      </p:sp>
    </p:spTree>
    <p:extLst>
      <p:ext uri="{BB962C8B-B14F-4D97-AF65-F5344CB8AC3E}">
        <p14:creationId xmlns:p14="http://schemas.microsoft.com/office/powerpoint/2010/main" val="177875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075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538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9345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8834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9299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0268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8569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767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0868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2528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41806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3055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1915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787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6275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2643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7489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2787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5881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722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9C33A164-FEA9-4356-98AF-DE7AE7F8C3A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23890" y="0"/>
            <a:ext cx="9664504" cy="6858000"/>
          </a:xfrm>
          <a:prstGeom prst="rect">
            <a:avLst/>
          </a:prstGeom>
        </p:spPr>
      </p:pic>
      <p:pic>
        <p:nvPicPr>
          <p:cNvPr id="3" name="Picture 2">
            <a:extLst>
              <a:ext uri="{FF2B5EF4-FFF2-40B4-BE49-F238E27FC236}">
                <a16:creationId xmlns:a16="http://schemas.microsoft.com/office/drawing/2014/main" id="{D1CC1E24-2FD3-4221-9A5B-CF0D2F56C29E}"/>
              </a:ext>
            </a:extLst>
          </p:cNvPr>
          <p:cNvPicPr>
            <a:picLocks noChangeAspect="1"/>
          </p:cNvPicPr>
          <p:nvPr/>
        </p:nvPicPr>
        <p:blipFill>
          <a:blip r:embed="rId5"/>
          <a:stretch>
            <a:fillRect/>
          </a:stretch>
        </p:blipFill>
        <p:spPr>
          <a:xfrm>
            <a:off x="4229240" y="2396690"/>
            <a:ext cx="4122280" cy="1645654"/>
          </a:xfrm>
          <a:prstGeom prst="rect">
            <a:avLst/>
          </a:prstGeom>
        </p:spPr>
      </p:pic>
      <p:pic>
        <p:nvPicPr>
          <p:cNvPr id="5" name="Picture 4">
            <a:extLst>
              <a:ext uri="{FF2B5EF4-FFF2-40B4-BE49-F238E27FC236}">
                <a16:creationId xmlns:a16="http://schemas.microsoft.com/office/drawing/2014/main" id="{D7D05722-BE49-4D66-A52C-30C47EF2A812}"/>
              </a:ext>
            </a:extLst>
          </p:cNvPr>
          <p:cNvPicPr>
            <a:picLocks noChangeAspect="1"/>
          </p:cNvPicPr>
          <p:nvPr/>
        </p:nvPicPr>
        <p:blipFill>
          <a:blip r:embed="rId6"/>
          <a:stretch>
            <a:fillRect/>
          </a:stretch>
        </p:blipFill>
        <p:spPr>
          <a:xfrm>
            <a:off x="2383214" y="3656746"/>
            <a:ext cx="7425572" cy="2127688"/>
          </a:xfrm>
          <a:prstGeom prst="rect">
            <a:avLst/>
          </a:prstGeom>
        </p:spPr>
      </p:pic>
    </p:spTree>
    <p:extLst>
      <p:ext uri="{BB962C8B-B14F-4D97-AF65-F5344CB8AC3E}">
        <p14:creationId xmlns:p14="http://schemas.microsoft.com/office/powerpoint/2010/main" val="137077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A5C1A-5A0D-4D9F-8817-8554C202B12E}"/>
              </a:ext>
            </a:extLst>
          </p:cNvPr>
          <p:cNvPicPr>
            <a:picLocks noChangeAspect="1"/>
          </p:cNvPicPr>
          <p:nvPr/>
        </p:nvPicPr>
        <p:blipFill>
          <a:blip r:embed="rId3"/>
          <a:stretch>
            <a:fillRect/>
          </a:stretch>
        </p:blipFill>
        <p:spPr>
          <a:xfrm>
            <a:off x="4247935" y="686078"/>
            <a:ext cx="4035902" cy="1201016"/>
          </a:xfrm>
          <a:prstGeom prst="rect">
            <a:avLst/>
          </a:prstGeom>
        </p:spPr>
      </p:pic>
    </p:spTree>
    <p:extLst>
      <p:ext uri="{BB962C8B-B14F-4D97-AF65-F5344CB8AC3E}">
        <p14:creationId xmlns:p14="http://schemas.microsoft.com/office/powerpoint/2010/main" val="378425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A1C8C2-E9E6-488A-90C0-120F8E2233B9}"/>
              </a:ext>
            </a:extLst>
          </p:cNvPr>
          <p:cNvPicPr>
            <a:picLocks noChangeAspect="1"/>
          </p:cNvPicPr>
          <p:nvPr/>
        </p:nvPicPr>
        <p:blipFill>
          <a:blip r:embed="rId3"/>
          <a:stretch>
            <a:fillRect/>
          </a:stretch>
        </p:blipFill>
        <p:spPr>
          <a:xfrm>
            <a:off x="4704481" y="791619"/>
            <a:ext cx="2871465" cy="823031"/>
          </a:xfrm>
          <a:prstGeom prst="rect">
            <a:avLst/>
          </a:prstGeom>
        </p:spPr>
      </p:pic>
    </p:spTree>
    <p:extLst>
      <p:ext uri="{BB962C8B-B14F-4D97-AF65-F5344CB8AC3E}">
        <p14:creationId xmlns:p14="http://schemas.microsoft.com/office/powerpoint/2010/main" val="2931470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95529156-A528-09BF-F5CC-312868612188}"/>
              </a:ext>
            </a:extLst>
          </p:cNvPr>
          <p:cNvSpPr/>
          <p:nvPr/>
        </p:nvSpPr>
        <p:spPr>
          <a:xfrm>
            <a:off x="342900" y="203360"/>
            <a:ext cx="11696700" cy="6451279"/>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924B9040-4CBE-4B4B-0755-A63C54F24594}"/>
              </a:ext>
            </a:extLst>
          </p:cNvPr>
          <p:cNvSpPr/>
          <p:nvPr/>
        </p:nvSpPr>
        <p:spPr>
          <a:xfrm>
            <a:off x="561703" y="483326"/>
            <a:ext cx="836023" cy="705394"/>
          </a:xfrm>
          <a:prstGeom prst="triangle">
            <a:avLst/>
          </a:prstGeom>
          <a:solidFill>
            <a:srgbClr val="66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6" name="TextBox 5">
            <a:extLst>
              <a:ext uri="{FF2B5EF4-FFF2-40B4-BE49-F238E27FC236}">
                <a16:creationId xmlns:a16="http://schemas.microsoft.com/office/drawing/2014/main" id="{C4D46A2E-84E6-968C-47B9-8FFE61562B26}"/>
              </a:ext>
            </a:extLst>
          </p:cNvPr>
          <p:cNvSpPr txBox="1"/>
          <p:nvPr/>
        </p:nvSpPr>
        <p:spPr>
          <a:xfrm>
            <a:off x="1371599" y="548641"/>
            <a:ext cx="7010401" cy="707886"/>
          </a:xfrm>
          <a:prstGeom prst="rect">
            <a:avLst/>
          </a:prstGeom>
          <a:noFill/>
        </p:spPr>
        <p:txBody>
          <a:bodyPr wrap="square" rtlCol="0">
            <a:spAutoFit/>
          </a:bodyPr>
          <a:lstStyle/>
          <a:p>
            <a:pPr lvl="0"/>
            <a:r>
              <a:rPr lang="en-US" sz="4000" b="1" dirty="0" err="1">
                <a:solidFill>
                  <a:prstClr val="black"/>
                </a:solidFill>
              </a:rPr>
              <a:t>Câu</a:t>
            </a:r>
            <a:r>
              <a:rPr lang="en-US" sz="4000" b="1" dirty="0">
                <a:solidFill>
                  <a:prstClr val="black"/>
                </a:solidFill>
              </a:rPr>
              <a:t> </a:t>
            </a:r>
            <a:r>
              <a:rPr lang="en-US" sz="4000" b="1" dirty="0" err="1">
                <a:solidFill>
                  <a:prstClr val="black"/>
                </a:solidFill>
              </a:rPr>
              <a:t>nào</a:t>
            </a:r>
            <a:r>
              <a:rPr lang="en-US" sz="4000" b="1" dirty="0">
                <a:solidFill>
                  <a:prstClr val="black"/>
                </a:solidFill>
              </a:rPr>
              <a:t> </a:t>
            </a:r>
            <a:r>
              <a:rPr lang="en-US" sz="4000" b="1" dirty="0" err="1">
                <a:solidFill>
                  <a:prstClr val="black"/>
                </a:solidFill>
              </a:rPr>
              <a:t>đúng</a:t>
            </a:r>
            <a:r>
              <a:rPr lang="en-US" sz="4000" b="1" dirty="0">
                <a:solidFill>
                  <a:prstClr val="black"/>
                </a:solidFill>
              </a:rPr>
              <a:t>, </a:t>
            </a:r>
            <a:r>
              <a:rPr lang="en-US" sz="4000" b="1" dirty="0" err="1">
                <a:solidFill>
                  <a:prstClr val="black"/>
                </a:solidFill>
              </a:rPr>
              <a:t>câu</a:t>
            </a:r>
            <a:r>
              <a:rPr lang="en-US" sz="4000" b="1" dirty="0">
                <a:solidFill>
                  <a:prstClr val="black"/>
                </a:solidFill>
              </a:rPr>
              <a:t> </a:t>
            </a:r>
            <a:r>
              <a:rPr lang="en-US" sz="4000" b="1" dirty="0" err="1">
                <a:solidFill>
                  <a:prstClr val="black"/>
                </a:solidFill>
              </a:rPr>
              <a:t>nào</a:t>
            </a:r>
            <a:r>
              <a:rPr lang="en-US" sz="4000" b="1" dirty="0">
                <a:solidFill>
                  <a:prstClr val="black"/>
                </a:solidFill>
              </a:rPr>
              <a:t> </a:t>
            </a:r>
            <a:r>
              <a:rPr lang="en-US" sz="4000" b="1" dirty="0" err="1">
                <a:solidFill>
                  <a:prstClr val="black"/>
                </a:solidFill>
              </a:rPr>
              <a:t>sai</a:t>
            </a:r>
            <a:r>
              <a:rPr lang="en-US" sz="4000" b="1" dirty="0">
                <a:solidFill>
                  <a:prstClr val="black"/>
                </a:solidFill>
              </a:rPr>
              <a: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A0392DE-5905-461E-BC7B-071DC962CC74}"/>
              </a:ext>
            </a:extLst>
          </p:cNvPr>
          <p:cNvPicPr>
            <a:picLocks noChangeAspect="1"/>
          </p:cNvPicPr>
          <p:nvPr/>
        </p:nvPicPr>
        <p:blipFill>
          <a:blip r:embed="rId4"/>
          <a:stretch>
            <a:fillRect/>
          </a:stretch>
        </p:blipFill>
        <p:spPr>
          <a:xfrm>
            <a:off x="904874" y="2060442"/>
            <a:ext cx="10677525" cy="1435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a:extLst>
              <a:ext uri="{FF2B5EF4-FFF2-40B4-BE49-F238E27FC236}">
                <a16:creationId xmlns:a16="http://schemas.microsoft.com/office/drawing/2014/main" id="{C8257CC5-24B1-4560-917D-A7544892DA21}"/>
              </a:ext>
            </a:extLst>
          </p:cNvPr>
          <p:cNvSpPr/>
          <p:nvPr/>
        </p:nvSpPr>
        <p:spPr>
          <a:xfrm>
            <a:off x="3562350" y="2181225"/>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S</a:t>
            </a:r>
          </a:p>
        </p:txBody>
      </p:sp>
      <p:sp>
        <p:nvSpPr>
          <p:cNvPr id="46" name="Rectangle: Rounded Corners 45">
            <a:extLst>
              <a:ext uri="{FF2B5EF4-FFF2-40B4-BE49-F238E27FC236}">
                <a16:creationId xmlns:a16="http://schemas.microsoft.com/office/drawing/2014/main" id="{1FF2D0EA-671C-4B0F-9869-9FE99B263816}"/>
              </a:ext>
            </a:extLst>
          </p:cNvPr>
          <p:cNvSpPr/>
          <p:nvPr/>
        </p:nvSpPr>
        <p:spPr>
          <a:xfrm>
            <a:off x="7648575" y="2209800"/>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Đ</a:t>
            </a:r>
          </a:p>
        </p:txBody>
      </p:sp>
      <p:sp>
        <p:nvSpPr>
          <p:cNvPr id="53" name="Rectangle: Rounded Corners 52">
            <a:extLst>
              <a:ext uri="{FF2B5EF4-FFF2-40B4-BE49-F238E27FC236}">
                <a16:creationId xmlns:a16="http://schemas.microsoft.com/office/drawing/2014/main" id="{AF86950A-EEC7-40C4-85BD-846FCE977D41}"/>
              </a:ext>
            </a:extLst>
          </p:cNvPr>
          <p:cNvSpPr/>
          <p:nvPr/>
        </p:nvSpPr>
        <p:spPr>
          <a:xfrm>
            <a:off x="11544300" y="2181225"/>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S</a:t>
            </a:r>
          </a:p>
        </p:txBody>
      </p:sp>
      <p:sp>
        <p:nvSpPr>
          <p:cNvPr id="54" name="Rectangle: Rounded Corners 53">
            <a:extLst>
              <a:ext uri="{FF2B5EF4-FFF2-40B4-BE49-F238E27FC236}">
                <a16:creationId xmlns:a16="http://schemas.microsoft.com/office/drawing/2014/main" id="{DDF1B256-C25E-4D03-944A-B2FCFD27213D}"/>
              </a:ext>
            </a:extLst>
          </p:cNvPr>
          <p:cNvSpPr/>
          <p:nvPr/>
        </p:nvSpPr>
        <p:spPr>
          <a:xfrm>
            <a:off x="3638550" y="3124200"/>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Đ</a:t>
            </a:r>
          </a:p>
        </p:txBody>
      </p:sp>
      <p:sp>
        <p:nvSpPr>
          <p:cNvPr id="55" name="Rectangle: Rounded Corners 54">
            <a:extLst>
              <a:ext uri="{FF2B5EF4-FFF2-40B4-BE49-F238E27FC236}">
                <a16:creationId xmlns:a16="http://schemas.microsoft.com/office/drawing/2014/main" id="{1CE1B7DB-9356-48EF-92F0-1A73C406F60F}"/>
              </a:ext>
            </a:extLst>
          </p:cNvPr>
          <p:cNvSpPr/>
          <p:nvPr/>
        </p:nvSpPr>
        <p:spPr>
          <a:xfrm>
            <a:off x="7677150" y="3086100"/>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S</a:t>
            </a:r>
          </a:p>
        </p:txBody>
      </p:sp>
      <p:sp>
        <p:nvSpPr>
          <p:cNvPr id="56" name="Rectangle: Rounded Corners 55">
            <a:extLst>
              <a:ext uri="{FF2B5EF4-FFF2-40B4-BE49-F238E27FC236}">
                <a16:creationId xmlns:a16="http://schemas.microsoft.com/office/drawing/2014/main" id="{E4EB26D8-4173-4FE7-9AD8-B05FAF797995}"/>
              </a:ext>
            </a:extLst>
          </p:cNvPr>
          <p:cNvSpPr/>
          <p:nvPr/>
        </p:nvSpPr>
        <p:spPr>
          <a:xfrm>
            <a:off x="11534775" y="3133725"/>
            <a:ext cx="438150" cy="371475"/>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solidFill>
                  <a:srgbClr val="FF0000"/>
                </a:solidFill>
              </a:rPr>
              <a:t>Đ</a:t>
            </a:r>
          </a:p>
        </p:txBody>
      </p:sp>
    </p:spTree>
    <p:extLst>
      <p:ext uri="{BB962C8B-B14F-4D97-AF65-F5344CB8AC3E}">
        <p14:creationId xmlns:p14="http://schemas.microsoft.com/office/powerpoint/2010/main" val="1675164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4" presetClass="emph" presetSubtype="0" fill="hold" grpId="1" nodeType="afterEffect">
                                  <p:stCondLst>
                                    <p:cond delay="0"/>
                                  </p:stCondLst>
                                  <p:iterate type="lt">
                                    <p:tmPct val="10000"/>
                                  </p:iterate>
                                  <p:childTnLst>
                                    <p:animMotion origin="layout" path="M 0 -2.96296E-6 L 0 -0.07222 " pathEditMode="relative" rAng="0" ptsTypes="AA">
                                      <p:cBhvr>
                                        <p:cTn id="18" dur="250" accel="50000" decel="50000" autoRev="1" fill="hold">
                                          <p:stCondLst>
                                            <p:cond delay="0"/>
                                          </p:stCondLst>
                                        </p:cTn>
                                        <p:tgtEl>
                                          <p:spTgt spid="6"/>
                                        </p:tgtEl>
                                        <p:attrNameLst>
                                          <p:attrName>ppt_x</p:attrName>
                                          <p:attrName>ppt_y</p:attrName>
                                        </p:attrNameLst>
                                      </p:cBhvr>
                                      <p:rCtr x="0" y="-3611"/>
                                    </p:animMotion>
                                    <p:animRot by="1500000">
                                      <p:cBhvr>
                                        <p:cTn id="19" dur="125" fill="hold">
                                          <p:stCondLst>
                                            <p:cond delay="0"/>
                                          </p:stCondLst>
                                        </p:cTn>
                                        <p:tgtEl>
                                          <p:spTgt spid="6"/>
                                        </p:tgtEl>
                                        <p:attrNameLst>
                                          <p:attrName>r</p:attrName>
                                        </p:attrNameLst>
                                      </p:cBhvr>
                                    </p:animRot>
                                    <p:animRot by="-1500000">
                                      <p:cBhvr>
                                        <p:cTn id="20" dur="125" fill="hold">
                                          <p:stCondLst>
                                            <p:cond delay="125"/>
                                          </p:stCondLst>
                                        </p:cTn>
                                        <p:tgtEl>
                                          <p:spTgt spid="6"/>
                                        </p:tgtEl>
                                        <p:attrNameLst>
                                          <p:attrName>r</p:attrName>
                                        </p:attrNameLst>
                                      </p:cBhvr>
                                    </p:animRot>
                                    <p:animRot by="-1500000">
                                      <p:cBhvr>
                                        <p:cTn id="21" dur="125" fill="hold">
                                          <p:stCondLst>
                                            <p:cond delay="250"/>
                                          </p:stCondLst>
                                        </p:cTn>
                                        <p:tgtEl>
                                          <p:spTgt spid="6"/>
                                        </p:tgtEl>
                                        <p:attrNameLst>
                                          <p:attrName>r</p:attrName>
                                        </p:attrNameLst>
                                      </p:cBhvr>
                                    </p:animRot>
                                    <p:animRot by="1500000">
                                      <p:cBhvr>
                                        <p:cTn id="22" dur="125" fill="hold">
                                          <p:stCondLst>
                                            <p:cond delay="375"/>
                                          </p:stCondLst>
                                        </p:cTn>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Tieng-tinh-tinh-www_tiengdong_com.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subTnLst>
                                    <p:audio>
                                      <p:cMediaNode>
                                        <p:cTn display="0" masterRel="sameClick">
                                          <p:stCondLst>
                                            <p:cond evt="begin" delay="0">
                                              <p:tn val="37"/>
                                            </p:cond>
                                          </p:stCondLst>
                                          <p:endCondLst>
                                            <p:cond evt="onStopAudio" delay="0">
                                              <p:tgtEl>
                                                <p:sldTgt/>
                                              </p:tgtEl>
                                            </p:cond>
                                          </p:endCondLst>
                                        </p:cTn>
                                        <p:tgtEl>
                                          <p:sndTgt r:embed="rId3" name="Tieng-tinh-tinh-www_tiengdong_com.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subTnLst>
                                    <p:audio>
                                      <p:cMediaNode>
                                        <p:cTn display="0" masterRel="sameClick">
                                          <p:stCondLst>
                                            <p:cond evt="begin" delay="0">
                                              <p:tn val="44"/>
                                            </p:cond>
                                          </p:stCondLst>
                                          <p:endCondLst>
                                            <p:cond evt="onStopAudio" delay="0">
                                              <p:tgtEl>
                                                <p:sldTgt/>
                                              </p:tgtEl>
                                            </p:cond>
                                          </p:endCondLst>
                                        </p:cTn>
                                        <p:tgtEl>
                                          <p:sndTgt r:embed="rId3" name="Tieng-tinh-tinh-www_tiengdong_com.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500" fill="hold"/>
                                        <p:tgtEl>
                                          <p:spTgt spid="54"/>
                                        </p:tgtEl>
                                        <p:attrNameLst>
                                          <p:attrName>ppt_w</p:attrName>
                                        </p:attrNameLst>
                                      </p:cBhvr>
                                      <p:tavLst>
                                        <p:tav tm="0">
                                          <p:val>
                                            <p:fltVal val="0"/>
                                          </p:val>
                                        </p:tav>
                                        <p:tav tm="100000">
                                          <p:val>
                                            <p:strVal val="#ppt_w"/>
                                          </p:val>
                                        </p:tav>
                                      </p:tavLst>
                                    </p:anim>
                                    <p:anim calcmode="lin" valueType="num">
                                      <p:cBhvr>
                                        <p:cTn id="54" dur="500" fill="hold"/>
                                        <p:tgtEl>
                                          <p:spTgt spid="54"/>
                                        </p:tgtEl>
                                        <p:attrNameLst>
                                          <p:attrName>ppt_h</p:attrName>
                                        </p:attrNameLst>
                                      </p:cBhvr>
                                      <p:tavLst>
                                        <p:tav tm="0">
                                          <p:val>
                                            <p:fltVal val="0"/>
                                          </p:val>
                                        </p:tav>
                                        <p:tav tm="100000">
                                          <p:val>
                                            <p:strVal val="#ppt_h"/>
                                          </p:val>
                                        </p:tav>
                                      </p:tavLst>
                                    </p:anim>
                                    <p:animEffect transition="in" filter="fade">
                                      <p:cBhvr>
                                        <p:cTn id="55" dur="500"/>
                                        <p:tgtEl>
                                          <p:spTgt spid="54"/>
                                        </p:tgtEl>
                                      </p:cBhvr>
                                    </p:animEffect>
                                  </p:childTnLst>
                                  <p:subTnLst>
                                    <p:audio>
                                      <p:cMediaNode>
                                        <p:cTn display="0" masterRel="sameClick">
                                          <p:stCondLst>
                                            <p:cond evt="begin" delay="0">
                                              <p:tn val="51"/>
                                            </p:cond>
                                          </p:stCondLst>
                                          <p:endCondLst>
                                            <p:cond evt="onStopAudio" delay="0">
                                              <p:tgtEl>
                                                <p:sldTgt/>
                                              </p:tgtEl>
                                            </p:cond>
                                          </p:endCondLst>
                                        </p:cTn>
                                        <p:tgtEl>
                                          <p:sndTgt r:embed="rId3" name="Tieng-tinh-tinh-www_tiengdong_com.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subTnLst>
                                    <p:audio>
                                      <p:cMediaNode>
                                        <p:cTn display="0" masterRel="sameClick">
                                          <p:stCondLst>
                                            <p:cond evt="begin" delay="0">
                                              <p:tn val="58"/>
                                            </p:cond>
                                          </p:stCondLst>
                                          <p:endCondLst>
                                            <p:cond evt="onStopAudio" delay="0">
                                              <p:tgtEl>
                                                <p:sldTgt/>
                                              </p:tgtEl>
                                            </p:cond>
                                          </p:endCondLst>
                                        </p:cTn>
                                        <p:tgtEl>
                                          <p:sndTgt r:embed="rId3" name="Tieng-tinh-tinh-www_tiengdong_com.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subTnLst>
                                    <p:audio>
                                      <p:cMediaNode>
                                        <p:cTn display="0" masterRel="sameClick">
                                          <p:stCondLst>
                                            <p:cond evt="begin" delay="0">
                                              <p:tn val="65"/>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4" grpId="0" animBg="1"/>
      <p:bldP spid="46" grpId="0" animBg="1"/>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95529156-A528-09BF-F5CC-312868612188}"/>
              </a:ext>
            </a:extLst>
          </p:cNvPr>
          <p:cNvSpPr/>
          <p:nvPr/>
        </p:nvSpPr>
        <p:spPr>
          <a:xfrm>
            <a:off x="329380" y="203360"/>
            <a:ext cx="11533239" cy="6451279"/>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2AA5342E-5FAD-DAFF-BBFE-7881CD0447EE}"/>
              </a:ext>
            </a:extLst>
          </p:cNvPr>
          <p:cNvGrpSpPr/>
          <p:nvPr/>
        </p:nvGrpSpPr>
        <p:grpSpPr>
          <a:xfrm>
            <a:off x="485775" y="781051"/>
            <a:ext cx="11410950" cy="5953706"/>
            <a:chOff x="4191174" y="891282"/>
            <a:chExt cx="11410950" cy="5953706"/>
          </a:xfrm>
        </p:grpSpPr>
        <p:sp>
          <p:nvSpPr>
            <p:cNvPr id="44" name="Rectangle: Rounded Corners 43">
              <a:extLst>
                <a:ext uri="{FF2B5EF4-FFF2-40B4-BE49-F238E27FC236}">
                  <a16:creationId xmlns:a16="http://schemas.microsoft.com/office/drawing/2014/main" id="{491C9B42-56F3-257D-2381-79D12C4D8B71}"/>
                </a:ext>
              </a:extLst>
            </p:cNvPr>
            <p:cNvSpPr/>
            <p:nvPr/>
          </p:nvSpPr>
          <p:spPr>
            <a:xfrm>
              <a:off x="4191174" y="891282"/>
              <a:ext cx="11410950" cy="3284204"/>
            </a:xfrm>
            <a:custGeom>
              <a:avLst/>
              <a:gdLst>
                <a:gd name="connsiteX0" fmla="*/ 0 w 11410950"/>
                <a:gd name="connsiteY0" fmla="*/ 547378 h 3284204"/>
                <a:gd name="connsiteX1" fmla="*/ 547378 w 11410950"/>
                <a:gd name="connsiteY1" fmla="*/ 0 h 3284204"/>
                <a:gd name="connsiteX2" fmla="*/ 10863572 w 11410950"/>
                <a:gd name="connsiteY2" fmla="*/ 0 h 3284204"/>
                <a:gd name="connsiteX3" fmla="*/ 11410950 w 11410950"/>
                <a:gd name="connsiteY3" fmla="*/ 547378 h 3284204"/>
                <a:gd name="connsiteX4" fmla="*/ 11410950 w 11410950"/>
                <a:gd name="connsiteY4" fmla="*/ 2736826 h 3284204"/>
                <a:gd name="connsiteX5" fmla="*/ 10863572 w 11410950"/>
                <a:gd name="connsiteY5" fmla="*/ 3284204 h 3284204"/>
                <a:gd name="connsiteX6" fmla="*/ 547378 w 11410950"/>
                <a:gd name="connsiteY6" fmla="*/ 3284204 h 3284204"/>
                <a:gd name="connsiteX7" fmla="*/ 0 w 11410950"/>
                <a:gd name="connsiteY7" fmla="*/ 2736826 h 3284204"/>
                <a:gd name="connsiteX8" fmla="*/ 0 w 11410950"/>
                <a:gd name="connsiteY8" fmla="*/ 547378 h 3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0950" h="3284204" fill="none" extrusionOk="0">
                  <a:moveTo>
                    <a:pt x="0" y="547378"/>
                  </a:moveTo>
                  <a:cubicBezTo>
                    <a:pt x="1733" y="291977"/>
                    <a:pt x="273164" y="47152"/>
                    <a:pt x="547378" y="0"/>
                  </a:cubicBezTo>
                  <a:cubicBezTo>
                    <a:pt x="3650726" y="72427"/>
                    <a:pt x="7390448" y="61419"/>
                    <a:pt x="10863572" y="0"/>
                  </a:cubicBezTo>
                  <a:cubicBezTo>
                    <a:pt x="11157966" y="-54484"/>
                    <a:pt x="11356259" y="228527"/>
                    <a:pt x="11410950" y="547378"/>
                  </a:cubicBezTo>
                  <a:cubicBezTo>
                    <a:pt x="11511826" y="1514287"/>
                    <a:pt x="11303637" y="1901692"/>
                    <a:pt x="11410950" y="2736826"/>
                  </a:cubicBezTo>
                  <a:cubicBezTo>
                    <a:pt x="11411663" y="3035518"/>
                    <a:pt x="11130695" y="3244760"/>
                    <a:pt x="10863572" y="3284204"/>
                  </a:cubicBezTo>
                  <a:cubicBezTo>
                    <a:pt x="8248767" y="3314031"/>
                    <a:pt x="3862529" y="3204898"/>
                    <a:pt x="547378" y="3284204"/>
                  </a:cubicBezTo>
                  <a:cubicBezTo>
                    <a:pt x="294750" y="3278588"/>
                    <a:pt x="-31360" y="3045336"/>
                    <a:pt x="0" y="2736826"/>
                  </a:cubicBezTo>
                  <a:cubicBezTo>
                    <a:pt x="50037" y="1857699"/>
                    <a:pt x="770" y="1147574"/>
                    <a:pt x="0" y="547378"/>
                  </a:cubicBezTo>
                  <a:close/>
                </a:path>
                <a:path w="11410950" h="3284204" stroke="0" extrusionOk="0">
                  <a:moveTo>
                    <a:pt x="0" y="547378"/>
                  </a:moveTo>
                  <a:cubicBezTo>
                    <a:pt x="37936" y="255410"/>
                    <a:pt x="265177" y="41895"/>
                    <a:pt x="547378" y="0"/>
                  </a:cubicBezTo>
                  <a:cubicBezTo>
                    <a:pt x="4298884" y="123000"/>
                    <a:pt x="7138394" y="-96860"/>
                    <a:pt x="10863572" y="0"/>
                  </a:cubicBezTo>
                  <a:cubicBezTo>
                    <a:pt x="11126393" y="-30095"/>
                    <a:pt x="11413530" y="239868"/>
                    <a:pt x="11410950" y="547378"/>
                  </a:cubicBezTo>
                  <a:cubicBezTo>
                    <a:pt x="11414123" y="1444527"/>
                    <a:pt x="11505217" y="1947283"/>
                    <a:pt x="11410950" y="2736826"/>
                  </a:cubicBezTo>
                  <a:cubicBezTo>
                    <a:pt x="11387862" y="3047499"/>
                    <a:pt x="11151900" y="3281916"/>
                    <a:pt x="10863572" y="3284204"/>
                  </a:cubicBezTo>
                  <a:cubicBezTo>
                    <a:pt x="7018605" y="3123497"/>
                    <a:pt x="2412614" y="3323871"/>
                    <a:pt x="547378" y="3284204"/>
                  </a:cubicBezTo>
                  <a:cubicBezTo>
                    <a:pt x="240037" y="3283188"/>
                    <a:pt x="-10585" y="3034340"/>
                    <a:pt x="0" y="2736826"/>
                  </a:cubicBezTo>
                  <a:cubicBezTo>
                    <a:pt x="32216" y="1661506"/>
                    <a:pt x="57206" y="1579312"/>
                    <a:pt x="0" y="54737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algn="just">
                <a:lnSpc>
                  <a:spcPct val="120000"/>
                </a:lnSpc>
                <a:spcBef>
                  <a:spcPts val="0"/>
                </a:spcBef>
                <a:spcAft>
                  <a:spcPts val="0"/>
                </a:spcAft>
              </a:pPr>
              <a:r>
                <a:rPr lang="vi-VN"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Số có nhiều chữ số hơn thì số đó lớn hơn.</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20000"/>
                </a:lnSpc>
                <a:spcBef>
                  <a:spcPts val="0"/>
                </a:spcBef>
                <a:spcAft>
                  <a:spcPts val="0"/>
                </a:spcAft>
              </a:pPr>
              <a:r>
                <a:rPr lang="vi-VN"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Nếu hai số so sánh có số các chữ số bằng nhau ta so sánh giá trị của các số lần lượt ở từng hàng, từ hàng cao nhất đến hàng thấp nhất.</a:t>
              </a:r>
              <a:endPar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20000"/>
                </a:lnSpc>
                <a:spcBef>
                  <a:spcPts val="0"/>
                </a:spcBef>
                <a:spcAft>
                  <a:spcPts val="0"/>
                </a:spcAft>
              </a:pP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Nếu một trong hai số có giá trị ở cùng một hàng lớn hơn, thì số đó lớn hơn.</a:t>
              </a:r>
              <a:endPar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20000"/>
                </a:lnSpc>
                <a:spcBef>
                  <a:spcPts val="0"/>
                </a:spcBef>
                <a:spcAft>
                  <a:spcPts val="0"/>
                </a:spcAft>
              </a:pP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Nếu giá trị ở tất cả các hàng đều bằng nhau thì hai số đó bằng nhau.</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45" name="Group 44">
              <a:extLst>
                <a:ext uri="{FF2B5EF4-FFF2-40B4-BE49-F238E27FC236}">
                  <a16:creationId xmlns:a16="http://schemas.microsoft.com/office/drawing/2014/main" id="{0E2C56EF-3951-9ABB-0323-EE59F8814060}"/>
                </a:ext>
              </a:extLst>
            </p:cNvPr>
            <p:cNvGrpSpPr/>
            <p:nvPr/>
          </p:nvGrpSpPr>
          <p:grpSpPr>
            <a:xfrm>
              <a:off x="8049522" y="4112869"/>
              <a:ext cx="3712250" cy="2732119"/>
              <a:chOff x="1243954" y="4543956"/>
              <a:chExt cx="3657959" cy="2630711"/>
            </a:xfrm>
          </p:grpSpPr>
          <p:pic>
            <p:nvPicPr>
              <p:cNvPr id="46" name="Picture 45">
                <a:extLst>
                  <a:ext uri="{FF2B5EF4-FFF2-40B4-BE49-F238E27FC236}">
                    <a16:creationId xmlns:a16="http://schemas.microsoft.com/office/drawing/2014/main" id="{5B920495-64DC-FB0A-0725-174D99709DDB}"/>
                  </a:ext>
                </a:extLst>
              </p:cNvPr>
              <p:cNvPicPr>
                <a:picLocks noChangeAspect="1"/>
              </p:cNvPicPr>
              <p:nvPr/>
            </p:nvPicPr>
            <p:blipFill>
              <a:blip r:embed="rId3"/>
              <a:stretch>
                <a:fillRect/>
              </a:stretch>
            </p:blipFill>
            <p:spPr>
              <a:xfrm>
                <a:off x="2854252" y="4558467"/>
                <a:ext cx="2047661" cy="2616200"/>
              </a:xfrm>
              <a:prstGeom prst="rect">
                <a:avLst/>
              </a:prstGeom>
            </p:spPr>
          </p:pic>
          <p:pic>
            <p:nvPicPr>
              <p:cNvPr id="53" name="Picture 52">
                <a:extLst>
                  <a:ext uri="{FF2B5EF4-FFF2-40B4-BE49-F238E27FC236}">
                    <a16:creationId xmlns:a16="http://schemas.microsoft.com/office/drawing/2014/main" id="{3BDF3938-1993-21FE-AA30-248758CFC546}"/>
                  </a:ext>
                </a:extLst>
              </p:cNvPr>
              <p:cNvPicPr>
                <a:picLocks noChangeAspect="1"/>
              </p:cNvPicPr>
              <p:nvPr/>
            </p:nvPicPr>
            <p:blipFill>
              <a:blip r:embed="rId4"/>
              <a:stretch>
                <a:fillRect/>
              </a:stretch>
            </p:blipFill>
            <p:spPr>
              <a:xfrm>
                <a:off x="1243954" y="4543956"/>
                <a:ext cx="1811038" cy="2616200"/>
              </a:xfrm>
              <a:prstGeom prst="rect">
                <a:avLst/>
              </a:prstGeom>
            </p:spPr>
          </p:pic>
        </p:grpSp>
      </p:grpSp>
    </p:spTree>
    <p:extLst>
      <p:ext uri="{BB962C8B-B14F-4D97-AF65-F5344CB8AC3E}">
        <p14:creationId xmlns:p14="http://schemas.microsoft.com/office/powerpoint/2010/main" val="1315164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95529156-A528-09BF-F5CC-312868612188}"/>
              </a:ext>
            </a:extLst>
          </p:cNvPr>
          <p:cNvSpPr/>
          <p:nvPr/>
        </p:nvSpPr>
        <p:spPr>
          <a:xfrm>
            <a:off x="329380" y="203360"/>
            <a:ext cx="11533239" cy="6473665"/>
          </a:xfrm>
          <a:prstGeom prst="roundRect">
            <a:avLst>
              <a:gd name="adj" fmla="val 9491"/>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924B9040-4CBE-4B4B-0755-A63C54F24594}"/>
              </a:ext>
            </a:extLst>
          </p:cNvPr>
          <p:cNvSpPr/>
          <p:nvPr/>
        </p:nvSpPr>
        <p:spPr>
          <a:xfrm>
            <a:off x="552178" y="311876"/>
            <a:ext cx="836023" cy="705394"/>
          </a:xfrm>
          <a:prstGeom prst="triangle">
            <a:avLst/>
          </a:prstGeom>
          <a:solidFill>
            <a:srgbClr val="66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6" name="TextBox 5">
            <a:extLst>
              <a:ext uri="{FF2B5EF4-FFF2-40B4-BE49-F238E27FC236}">
                <a16:creationId xmlns:a16="http://schemas.microsoft.com/office/drawing/2014/main" id="{C4D46A2E-84E6-968C-47B9-8FFE61562B26}"/>
              </a:ext>
            </a:extLst>
          </p:cNvPr>
          <p:cNvSpPr txBox="1"/>
          <p:nvPr/>
        </p:nvSpPr>
        <p:spPr>
          <a:xfrm>
            <a:off x="1362074" y="377191"/>
            <a:ext cx="57080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Cho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các</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số</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a:ea typeface="+mn-ea"/>
                <a:cs typeface="+mn-cs"/>
              </a:rPr>
              <a:t>sau</a:t>
            </a: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Picture 2">
            <a:extLst>
              <a:ext uri="{FF2B5EF4-FFF2-40B4-BE49-F238E27FC236}">
                <a16:creationId xmlns:a16="http://schemas.microsoft.com/office/drawing/2014/main" id="{7D15FB36-5A60-4D33-9431-93B9C9039588}"/>
              </a:ext>
            </a:extLst>
          </p:cNvPr>
          <p:cNvPicPr>
            <a:picLocks noChangeAspect="1"/>
          </p:cNvPicPr>
          <p:nvPr/>
        </p:nvPicPr>
        <p:blipFill>
          <a:blip r:embed="rId4"/>
          <a:stretch>
            <a:fillRect/>
          </a:stretch>
        </p:blipFill>
        <p:spPr>
          <a:xfrm>
            <a:off x="552450" y="1447800"/>
            <a:ext cx="10658475" cy="1227127"/>
          </a:xfrm>
          <a:prstGeom prst="rect">
            <a:avLst/>
          </a:prstGeom>
        </p:spPr>
      </p:pic>
      <p:sp>
        <p:nvSpPr>
          <p:cNvPr id="4" name="TextBox 3">
            <a:extLst>
              <a:ext uri="{FF2B5EF4-FFF2-40B4-BE49-F238E27FC236}">
                <a16:creationId xmlns:a16="http://schemas.microsoft.com/office/drawing/2014/main" id="{2F244515-91B1-47FA-B3F2-A0ED9DEB9003}"/>
              </a:ext>
            </a:extLst>
          </p:cNvPr>
          <p:cNvSpPr txBox="1"/>
          <p:nvPr/>
        </p:nvSpPr>
        <p:spPr>
          <a:xfrm>
            <a:off x="1152524" y="3028950"/>
            <a:ext cx="10029825" cy="2499467"/>
          </a:xfrm>
          <a:prstGeom prst="rect">
            <a:avLst/>
          </a:prstGeom>
          <a:noFill/>
        </p:spPr>
        <p:txBody>
          <a:bodyPr wrap="square" rtlCol="0">
            <a:spAutoFit/>
          </a:bodyPr>
          <a:lstStyle/>
          <a:p>
            <a:pPr marL="342900" indent="-342900">
              <a:lnSpc>
                <a:spcPct val="150000"/>
              </a:lnSpc>
              <a:buAutoNum type="alphaLcParenR"/>
            </a:pPr>
            <a:r>
              <a:rPr lang="en-US" sz="3600" dirty="0"/>
              <a:t> </a:t>
            </a:r>
            <a:r>
              <a:rPr lang="en-US" sz="3600" dirty="0" err="1"/>
              <a:t>Tìm</a:t>
            </a:r>
            <a:r>
              <a:rPr lang="en-US" sz="3600" dirty="0"/>
              <a:t> </a:t>
            </a:r>
            <a:r>
              <a:rPr lang="en-US" sz="3600" dirty="0" err="1"/>
              <a:t>số</a:t>
            </a:r>
            <a:r>
              <a:rPr lang="en-US" sz="3600" dirty="0"/>
              <a:t> </a:t>
            </a:r>
            <a:r>
              <a:rPr lang="en-US" sz="3600" dirty="0" err="1"/>
              <a:t>bé</a:t>
            </a:r>
            <a:r>
              <a:rPr lang="en-US" sz="3600" dirty="0"/>
              <a:t> </a:t>
            </a:r>
            <a:r>
              <a:rPr lang="en-US" sz="3600" dirty="0" err="1"/>
              <a:t>nhất</a:t>
            </a:r>
            <a:endParaRPr lang="en-US" sz="3600" dirty="0"/>
          </a:p>
          <a:p>
            <a:pPr marL="342900" indent="-342900">
              <a:lnSpc>
                <a:spcPct val="150000"/>
              </a:lnSpc>
              <a:buAutoNum type="alphaLcParenR"/>
            </a:pPr>
            <a:r>
              <a:rPr lang="en-US" sz="3600" dirty="0"/>
              <a:t> </a:t>
            </a:r>
            <a:r>
              <a:rPr lang="en-US" sz="3600" dirty="0" err="1"/>
              <a:t>Tìm</a:t>
            </a:r>
            <a:r>
              <a:rPr lang="en-US" sz="3600" dirty="0"/>
              <a:t> </a:t>
            </a:r>
            <a:r>
              <a:rPr lang="en-US" sz="3600" dirty="0" err="1"/>
              <a:t>số</a:t>
            </a:r>
            <a:r>
              <a:rPr lang="en-US" sz="3600" dirty="0"/>
              <a:t> </a:t>
            </a:r>
            <a:r>
              <a:rPr lang="en-US" sz="3600" dirty="0" err="1"/>
              <a:t>lớn</a:t>
            </a:r>
            <a:r>
              <a:rPr lang="en-US" sz="3600" dirty="0"/>
              <a:t> </a:t>
            </a:r>
            <a:r>
              <a:rPr lang="en-US" sz="3600" dirty="0" err="1"/>
              <a:t>nhất</a:t>
            </a:r>
            <a:endParaRPr lang="en-US" sz="3600" dirty="0"/>
          </a:p>
          <a:p>
            <a:pPr marL="342900" indent="-342900">
              <a:lnSpc>
                <a:spcPct val="150000"/>
              </a:lnSpc>
              <a:buAutoNum type="alphaLcParenR"/>
            </a:pPr>
            <a:r>
              <a:rPr lang="en-US" sz="3600" dirty="0"/>
              <a:t> </a:t>
            </a:r>
            <a:r>
              <a:rPr lang="en-US" sz="3600" dirty="0" err="1"/>
              <a:t>Sắp</a:t>
            </a:r>
            <a:r>
              <a:rPr lang="en-US" sz="3600" dirty="0"/>
              <a:t> </a:t>
            </a:r>
            <a:r>
              <a:rPr lang="en-US" sz="3600" dirty="0" err="1"/>
              <a:t>xếp</a:t>
            </a:r>
            <a:r>
              <a:rPr lang="en-US" sz="3600" dirty="0"/>
              <a:t> </a:t>
            </a:r>
            <a:r>
              <a:rPr lang="en-US" sz="3600" dirty="0" err="1"/>
              <a:t>các</a:t>
            </a:r>
            <a:r>
              <a:rPr lang="en-US" sz="3600" dirty="0"/>
              <a:t> </a:t>
            </a:r>
            <a:r>
              <a:rPr lang="en-US" sz="3600" dirty="0" err="1"/>
              <a:t>số</a:t>
            </a:r>
            <a:r>
              <a:rPr lang="en-US" sz="3600" dirty="0"/>
              <a:t> </a:t>
            </a:r>
            <a:r>
              <a:rPr lang="en-US" sz="3600" dirty="0" err="1"/>
              <a:t>trên</a:t>
            </a:r>
            <a:r>
              <a:rPr lang="en-US" sz="3600" dirty="0"/>
              <a:t> </a:t>
            </a:r>
            <a:r>
              <a:rPr lang="en-US" sz="3600" dirty="0" err="1"/>
              <a:t>theo</a:t>
            </a:r>
            <a:r>
              <a:rPr lang="en-US" sz="3600" dirty="0"/>
              <a:t> </a:t>
            </a:r>
            <a:r>
              <a:rPr lang="en-US" sz="3600" dirty="0" err="1"/>
              <a:t>thứ</a:t>
            </a:r>
            <a:r>
              <a:rPr lang="en-US" sz="3600" dirty="0"/>
              <a:t> </a:t>
            </a:r>
            <a:r>
              <a:rPr lang="en-US" sz="3600" dirty="0" err="1"/>
              <a:t>tự</a:t>
            </a:r>
            <a:r>
              <a:rPr lang="en-US" sz="3600" dirty="0"/>
              <a:t> </a:t>
            </a:r>
            <a:r>
              <a:rPr lang="en-US" sz="3600" dirty="0" err="1"/>
              <a:t>từ</a:t>
            </a:r>
            <a:r>
              <a:rPr lang="en-US" sz="3600" dirty="0"/>
              <a:t> </a:t>
            </a:r>
            <a:r>
              <a:rPr lang="en-US" sz="3600" dirty="0" err="1"/>
              <a:t>bé</a:t>
            </a:r>
            <a:r>
              <a:rPr lang="en-US" sz="3600" dirty="0"/>
              <a:t> </a:t>
            </a:r>
            <a:r>
              <a:rPr lang="en-US" sz="3600" dirty="0" err="1"/>
              <a:t>đến</a:t>
            </a:r>
            <a:r>
              <a:rPr lang="en-US" sz="3600" dirty="0"/>
              <a:t> </a:t>
            </a:r>
            <a:r>
              <a:rPr lang="en-US" sz="3600" dirty="0" err="1"/>
              <a:t>lớn</a:t>
            </a:r>
            <a:endParaRPr lang="en-US" sz="3600" dirty="0"/>
          </a:p>
        </p:txBody>
      </p:sp>
      <p:cxnSp>
        <p:nvCxnSpPr>
          <p:cNvPr id="8" name="Straight Connector 7">
            <a:extLst>
              <a:ext uri="{FF2B5EF4-FFF2-40B4-BE49-F238E27FC236}">
                <a16:creationId xmlns:a16="http://schemas.microsoft.com/office/drawing/2014/main" id="{756021AA-87C5-4C50-B5A4-999E1F6CE89A}"/>
              </a:ext>
            </a:extLst>
          </p:cNvPr>
          <p:cNvCxnSpPr/>
          <p:nvPr/>
        </p:nvCxnSpPr>
        <p:spPr>
          <a:xfrm>
            <a:off x="1247775" y="3781425"/>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5E7F72E-77F1-4193-A971-7D757966FF78}"/>
              </a:ext>
            </a:extLst>
          </p:cNvPr>
          <p:cNvSpPr/>
          <p:nvPr/>
        </p:nvSpPr>
        <p:spPr>
          <a:xfrm>
            <a:off x="3343275" y="1400175"/>
            <a:ext cx="2409825" cy="1352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25E3B876-FA52-4DCC-8535-967E8D3DA899}"/>
              </a:ext>
            </a:extLst>
          </p:cNvPr>
          <p:cNvCxnSpPr/>
          <p:nvPr/>
        </p:nvCxnSpPr>
        <p:spPr>
          <a:xfrm>
            <a:off x="1295400" y="4610100"/>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3E64CB1-7966-4FAD-9F09-A57AA6417FA6}"/>
              </a:ext>
            </a:extLst>
          </p:cNvPr>
          <p:cNvSpPr/>
          <p:nvPr/>
        </p:nvSpPr>
        <p:spPr>
          <a:xfrm>
            <a:off x="6019800" y="1362075"/>
            <a:ext cx="2409825" cy="1352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8A6B7B43-8A04-42C9-B810-6B605FFA4F0B}"/>
              </a:ext>
            </a:extLst>
          </p:cNvPr>
          <p:cNvCxnSpPr>
            <a:cxnSpLocks/>
          </p:cNvCxnSpPr>
          <p:nvPr/>
        </p:nvCxnSpPr>
        <p:spPr>
          <a:xfrm>
            <a:off x="1343025" y="5476875"/>
            <a:ext cx="8820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6FF4AB8-6FAF-4FFD-907C-6601F5E49E86}"/>
              </a:ext>
            </a:extLst>
          </p:cNvPr>
          <p:cNvPicPr>
            <a:picLocks noChangeAspect="1"/>
          </p:cNvPicPr>
          <p:nvPr/>
        </p:nvPicPr>
        <p:blipFill>
          <a:blip r:embed="rId5"/>
          <a:stretch>
            <a:fillRect/>
          </a:stretch>
        </p:blipFill>
        <p:spPr>
          <a:xfrm>
            <a:off x="1290637" y="5614181"/>
            <a:ext cx="1833563" cy="891394"/>
          </a:xfrm>
          <a:prstGeom prst="rect">
            <a:avLst/>
          </a:prstGeom>
        </p:spPr>
      </p:pic>
      <p:pic>
        <p:nvPicPr>
          <p:cNvPr id="15" name="Picture 14">
            <a:extLst>
              <a:ext uri="{FF2B5EF4-FFF2-40B4-BE49-F238E27FC236}">
                <a16:creationId xmlns:a16="http://schemas.microsoft.com/office/drawing/2014/main" id="{0610882D-359A-4D7D-A03F-852825DC1155}"/>
              </a:ext>
            </a:extLst>
          </p:cNvPr>
          <p:cNvPicPr>
            <a:picLocks noChangeAspect="1"/>
          </p:cNvPicPr>
          <p:nvPr/>
        </p:nvPicPr>
        <p:blipFill>
          <a:blip r:embed="rId6"/>
          <a:stretch>
            <a:fillRect/>
          </a:stretch>
        </p:blipFill>
        <p:spPr>
          <a:xfrm>
            <a:off x="3228974" y="5594536"/>
            <a:ext cx="1714501" cy="930089"/>
          </a:xfrm>
          <a:prstGeom prst="rect">
            <a:avLst/>
          </a:prstGeom>
        </p:spPr>
      </p:pic>
      <p:pic>
        <p:nvPicPr>
          <p:cNvPr id="17" name="Picture 16">
            <a:extLst>
              <a:ext uri="{FF2B5EF4-FFF2-40B4-BE49-F238E27FC236}">
                <a16:creationId xmlns:a16="http://schemas.microsoft.com/office/drawing/2014/main" id="{249EF691-388F-423B-8E76-015E0B00764D}"/>
              </a:ext>
            </a:extLst>
          </p:cNvPr>
          <p:cNvPicPr>
            <a:picLocks noChangeAspect="1"/>
          </p:cNvPicPr>
          <p:nvPr/>
        </p:nvPicPr>
        <p:blipFill>
          <a:blip r:embed="rId7"/>
          <a:stretch>
            <a:fillRect/>
          </a:stretch>
        </p:blipFill>
        <p:spPr>
          <a:xfrm>
            <a:off x="6969864" y="5543549"/>
            <a:ext cx="1940773" cy="1038225"/>
          </a:xfrm>
          <a:prstGeom prst="rect">
            <a:avLst/>
          </a:prstGeom>
        </p:spPr>
      </p:pic>
      <p:pic>
        <p:nvPicPr>
          <p:cNvPr id="40" name="Picture 39">
            <a:extLst>
              <a:ext uri="{FF2B5EF4-FFF2-40B4-BE49-F238E27FC236}">
                <a16:creationId xmlns:a16="http://schemas.microsoft.com/office/drawing/2014/main" id="{A2793A7C-7FFC-4C58-ACE2-179E2490407E}"/>
              </a:ext>
            </a:extLst>
          </p:cNvPr>
          <p:cNvPicPr>
            <a:picLocks noChangeAspect="1"/>
          </p:cNvPicPr>
          <p:nvPr/>
        </p:nvPicPr>
        <p:blipFill>
          <a:blip r:embed="rId8"/>
          <a:stretch>
            <a:fillRect/>
          </a:stretch>
        </p:blipFill>
        <p:spPr>
          <a:xfrm>
            <a:off x="5057775" y="5575009"/>
            <a:ext cx="1833562" cy="954378"/>
          </a:xfrm>
          <a:prstGeom prst="rect">
            <a:avLst/>
          </a:prstGeom>
        </p:spPr>
      </p:pic>
    </p:spTree>
    <p:extLst>
      <p:ext uri="{BB962C8B-B14F-4D97-AF65-F5344CB8AC3E}">
        <p14:creationId xmlns:p14="http://schemas.microsoft.com/office/powerpoint/2010/main" val="3666279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00"/>
                                        <p:tgtEl>
                                          <p:spTgt spid="4">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down)">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500"/>
                                        <p:tgtEl>
                                          <p:spTgt spid="54"/>
                                        </p:tgtEl>
                                      </p:cBhvr>
                                    </p:animEffect>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down)">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down)">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down)">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95529156-A528-09BF-F5CC-312868612188}"/>
              </a:ext>
            </a:extLst>
          </p:cNvPr>
          <p:cNvSpPr/>
          <p:nvPr/>
        </p:nvSpPr>
        <p:spPr>
          <a:xfrm>
            <a:off x="329380" y="203360"/>
            <a:ext cx="11533239" cy="6451279"/>
          </a:xfrm>
          <a:prstGeom prst="roundRect">
            <a:avLst>
              <a:gd name="adj" fmla="val 9491"/>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924B9040-4CBE-4B4B-0755-A63C54F24594}"/>
              </a:ext>
            </a:extLst>
          </p:cNvPr>
          <p:cNvSpPr/>
          <p:nvPr/>
        </p:nvSpPr>
        <p:spPr>
          <a:xfrm>
            <a:off x="0" y="511901"/>
            <a:ext cx="836023" cy="705394"/>
          </a:xfrm>
          <a:prstGeom prst="triangle">
            <a:avLst/>
          </a:prstGeom>
          <a:solidFill>
            <a:srgbClr val="66CC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6" name="TextBox 5">
            <a:extLst>
              <a:ext uri="{FF2B5EF4-FFF2-40B4-BE49-F238E27FC236}">
                <a16:creationId xmlns:a16="http://schemas.microsoft.com/office/drawing/2014/main" id="{C4D46A2E-84E6-968C-47B9-8FFE61562B26}"/>
              </a:ext>
            </a:extLst>
          </p:cNvPr>
          <p:cNvSpPr txBox="1"/>
          <p:nvPr/>
        </p:nvSpPr>
        <p:spPr>
          <a:xfrm>
            <a:off x="838200" y="548641"/>
            <a:ext cx="11229975" cy="2123658"/>
          </a:xfrm>
          <a:prstGeom prst="rect">
            <a:avLst/>
          </a:prstGeom>
          <a:noFill/>
        </p:spPr>
        <p:txBody>
          <a:bodyPr wrap="square" rtlCol="0">
            <a:spAutoFit/>
          </a:bodyPr>
          <a:lstStyle/>
          <a:p>
            <a:pPr lvl="0"/>
            <a:r>
              <a:rPr lang="vi-VN" sz="2200" b="1" dirty="0">
                <a:solidFill>
                  <a:prstClr val="black"/>
                </a:solidFill>
                <a:latin typeface="Calibri"/>
              </a:rPr>
              <a:t>Trong phong trào nuôi ong lấy mật ở một huyện miền núi, gia đình anh Tài thu được 1 846 ℓ</a:t>
            </a:r>
            <a:r>
              <a:rPr lang="en-US" sz="2200" b="1" dirty="0">
                <a:solidFill>
                  <a:prstClr val="black"/>
                </a:solidFill>
                <a:latin typeface="Calibri"/>
              </a:rPr>
              <a:t> </a:t>
            </a:r>
            <a:r>
              <a:rPr lang="vi-VN" sz="2200" b="1" dirty="0">
                <a:solidFill>
                  <a:prstClr val="black"/>
                </a:solidFill>
                <a:latin typeface="Calibri"/>
              </a:rPr>
              <a:t>mật ong. Gia đình ông Dìn thu được 1 407 ℓ</a:t>
            </a:r>
            <a:r>
              <a:rPr lang="en-US" sz="2200" b="1" dirty="0">
                <a:solidFill>
                  <a:prstClr val="black"/>
                </a:solidFill>
                <a:latin typeface="Calibri"/>
              </a:rPr>
              <a:t> </a:t>
            </a:r>
            <a:r>
              <a:rPr lang="vi-VN" sz="2200" b="1" dirty="0">
                <a:solidFill>
                  <a:prstClr val="black"/>
                </a:solidFill>
                <a:latin typeface="Calibri"/>
              </a:rPr>
              <a:t>mật ong. Gia đình ông Nhẫm thu được 2 325 ℓ</a:t>
            </a:r>
            <a:r>
              <a:rPr lang="en-US" sz="2200" b="1" dirty="0">
                <a:solidFill>
                  <a:prstClr val="black"/>
                </a:solidFill>
                <a:latin typeface="Calibri"/>
              </a:rPr>
              <a:t> </a:t>
            </a:r>
            <a:r>
              <a:rPr lang="vi-VN" sz="2200" b="1" dirty="0">
                <a:solidFill>
                  <a:prstClr val="black"/>
                </a:solidFill>
                <a:latin typeface="Calibri"/>
              </a:rPr>
              <a:t>mật ong.</a:t>
            </a:r>
          </a:p>
          <a:p>
            <a:pPr lvl="0"/>
            <a:r>
              <a:rPr lang="vi-VN" sz="2200" b="1" dirty="0">
                <a:solidFill>
                  <a:prstClr val="black"/>
                </a:solidFill>
                <a:latin typeface="Calibri"/>
              </a:rPr>
              <a:t>a) Gia đình nào thu hoạch được nhiều mật ong nhất?</a:t>
            </a:r>
          </a:p>
          <a:p>
            <a:pPr lvl="0"/>
            <a:r>
              <a:rPr lang="vi-VN" sz="2200" b="1" dirty="0">
                <a:solidFill>
                  <a:prstClr val="black"/>
                </a:solidFill>
                <a:latin typeface="Calibri"/>
              </a:rPr>
              <a:t>b) Gia đình nào thu hoạch được ít mật ong nhất?</a:t>
            </a:r>
          </a:p>
          <a:p>
            <a:pPr lvl="0"/>
            <a:r>
              <a:rPr lang="vi-VN" sz="2200" b="1" dirty="0">
                <a:solidFill>
                  <a:prstClr val="black"/>
                </a:solidFill>
                <a:latin typeface="Calibri"/>
              </a:rPr>
              <a:t>c) Nêu tên các gia đình trên theo thứ tự từ thu hoạch được nhiều mật ong đến ít mật ong?</a:t>
            </a:r>
          </a:p>
        </p:txBody>
      </p:sp>
      <p:sp>
        <p:nvSpPr>
          <p:cNvPr id="3" name="TextBox 2">
            <a:extLst>
              <a:ext uri="{FF2B5EF4-FFF2-40B4-BE49-F238E27FC236}">
                <a16:creationId xmlns:a16="http://schemas.microsoft.com/office/drawing/2014/main" id="{37886EBC-D6EA-4C8A-B234-FB5991F18468}"/>
              </a:ext>
            </a:extLst>
          </p:cNvPr>
          <p:cNvSpPr txBox="1"/>
          <p:nvPr/>
        </p:nvSpPr>
        <p:spPr>
          <a:xfrm>
            <a:off x="1114425" y="2876550"/>
            <a:ext cx="10210800" cy="2677656"/>
          </a:xfrm>
          <a:prstGeom prst="rect">
            <a:avLst/>
          </a:prstGeom>
          <a:noFill/>
        </p:spPr>
        <p:txBody>
          <a:bodyPr wrap="square" rtlCol="0">
            <a:spAutoFit/>
          </a:bodyPr>
          <a:lstStyle/>
          <a:p>
            <a:r>
              <a:rPr lang="vi-VN" sz="2800" b="1" dirty="0">
                <a:solidFill>
                  <a:srgbClr val="FF0000"/>
                </a:solidFill>
                <a:latin typeface="Calibri" panose="020F0502020204030204" pitchFamily="34" charset="0"/>
                <a:cs typeface="Calibri" panose="020F0502020204030204" pitchFamily="34" charset="0"/>
              </a:rPr>
              <a:t>a) Ta có 2 325 &gt; 1 846 &gt; 1 407</a:t>
            </a:r>
          </a:p>
          <a:p>
            <a:r>
              <a:rPr lang="vi-VN" sz="2800" b="1" dirty="0">
                <a:solidFill>
                  <a:srgbClr val="FF0000"/>
                </a:solidFill>
                <a:latin typeface="Calibri" panose="020F0502020204030204" pitchFamily="34" charset="0"/>
                <a:cs typeface="Calibri" panose="020F0502020204030204" pitchFamily="34" charset="0"/>
              </a:rPr>
              <a:t>Vậy gia đình ông Nhẫm thu hoạch được nhiều mật ong nhất.</a:t>
            </a:r>
          </a:p>
          <a:p>
            <a:r>
              <a:rPr lang="vi-VN" sz="2800" b="1" dirty="0">
                <a:solidFill>
                  <a:srgbClr val="FF0000"/>
                </a:solidFill>
                <a:latin typeface="Calibri" panose="020F0502020204030204" pitchFamily="34" charset="0"/>
                <a:cs typeface="Calibri" panose="020F0502020204030204" pitchFamily="34" charset="0"/>
              </a:rPr>
              <a:t>b) Gia đình ông Dìn thu hoạch được ít mật ong nhất.</a:t>
            </a:r>
          </a:p>
          <a:p>
            <a:r>
              <a:rPr lang="vi-VN" sz="2800" b="1" dirty="0">
                <a:solidFill>
                  <a:srgbClr val="FF0000"/>
                </a:solidFill>
                <a:latin typeface="Calibri" panose="020F0502020204030204" pitchFamily="34" charset="0"/>
                <a:cs typeface="Calibri" panose="020F0502020204030204" pitchFamily="34" charset="0"/>
              </a:rPr>
              <a:t>c) Các gia đình trên theo thứ tự từ thu hoạch được nhiều mật ong đến ít mật ong là:</a:t>
            </a:r>
            <a:endParaRPr lang="en-US" sz="2800" b="1" dirty="0">
              <a:solidFill>
                <a:srgbClr val="FF0000"/>
              </a:solidFill>
              <a:latin typeface="Calibri" panose="020F0502020204030204" pitchFamily="34" charset="0"/>
              <a:cs typeface="Calibri" panose="020F0502020204030204" pitchFamily="34" charset="0"/>
            </a:endParaRPr>
          </a:p>
          <a:p>
            <a:r>
              <a:rPr lang="en-US" sz="2800" b="1" dirty="0">
                <a:solidFill>
                  <a:srgbClr val="FF0000"/>
                </a:solidFill>
                <a:latin typeface="Calibri" panose="020F0502020204030204" pitchFamily="34" charset="0"/>
                <a:cs typeface="Calibri" panose="020F0502020204030204" pitchFamily="34" charset="0"/>
              </a:rPr>
              <a:t>G</a:t>
            </a:r>
            <a:r>
              <a:rPr lang="vi-VN" sz="2800" b="1" dirty="0">
                <a:solidFill>
                  <a:srgbClr val="FF0000"/>
                </a:solidFill>
                <a:latin typeface="Calibri" panose="020F0502020204030204" pitchFamily="34" charset="0"/>
                <a:cs typeface="Calibri" panose="020F0502020204030204" pitchFamily="34" charset="0"/>
              </a:rPr>
              <a:t>ia đình ông Nhẫm</a:t>
            </a:r>
            <a:r>
              <a:rPr lang="en-US" sz="2800" b="1" dirty="0">
                <a:solidFill>
                  <a:srgbClr val="FF0000"/>
                </a:solidFill>
                <a:latin typeface="Calibri" panose="020F0502020204030204" pitchFamily="34" charset="0"/>
                <a:cs typeface="Calibri" panose="020F0502020204030204" pitchFamily="34" charset="0"/>
              </a:rPr>
              <a:t> </a:t>
            </a:r>
            <a:r>
              <a:rPr lang="en-US" sz="2800" b="1"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vi-VN" sz="2800" b="1" dirty="0">
                <a:solidFill>
                  <a:srgbClr val="FF0000"/>
                </a:solidFill>
                <a:latin typeface="Calibri" panose="020F0502020204030204" pitchFamily="34" charset="0"/>
                <a:cs typeface="Calibri" panose="020F0502020204030204" pitchFamily="34" charset="0"/>
              </a:rPr>
              <a:t>gia đình anh Tài</a:t>
            </a:r>
            <a:r>
              <a:rPr lang="en-US" sz="2800" b="1" dirty="0">
                <a:solidFill>
                  <a:srgbClr val="FF0000"/>
                </a:solidFill>
                <a:latin typeface="Calibri" panose="020F0502020204030204" pitchFamily="34" charset="0"/>
                <a:cs typeface="Calibri" panose="020F0502020204030204" pitchFamily="34" charset="0"/>
              </a:rPr>
              <a:t> </a:t>
            </a:r>
            <a:r>
              <a:rPr lang="en-US" sz="2800" b="1" dirty="0">
                <a:solidFill>
                  <a:srgbClr val="FF0000"/>
                </a:solidFill>
                <a:latin typeface="Calibri" panose="020F0502020204030204" pitchFamily="34" charset="0"/>
                <a:cs typeface="Calibri" panose="020F0502020204030204" pitchFamily="34" charset="0"/>
                <a:sym typeface="Wingdings" panose="05000000000000000000" pitchFamily="2" charset="2"/>
              </a:rPr>
              <a:t></a:t>
            </a:r>
            <a:r>
              <a:rPr lang="vi-VN" sz="2800" b="1" dirty="0">
                <a:solidFill>
                  <a:srgbClr val="FF0000"/>
                </a:solidFill>
                <a:latin typeface="Calibri" panose="020F0502020204030204" pitchFamily="34" charset="0"/>
                <a:cs typeface="Calibri" panose="020F0502020204030204" pitchFamily="34" charset="0"/>
              </a:rPr>
              <a:t> gia đình ông Dìn.</a:t>
            </a:r>
          </a:p>
        </p:txBody>
      </p:sp>
    </p:spTree>
    <p:extLst>
      <p:ext uri="{BB962C8B-B14F-4D97-AF65-F5344CB8AC3E}">
        <p14:creationId xmlns:p14="http://schemas.microsoft.com/office/powerpoint/2010/main" val="1892923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34" presetClass="emph" presetSubtype="0" fill="hold" grpId="1" nodeType="afterEffect">
                                  <p:stCondLst>
                                    <p:cond delay="0"/>
                                  </p:stCondLst>
                                  <p:iterate type="lt">
                                    <p:tmPct val="10000"/>
                                  </p:iterate>
                                  <p:childTnLst>
                                    <p:animMotion origin="layout" path="M 3.125E-6 -2.22222E-6 L 3.125E-6 -0.07222 " pathEditMode="relative" rAng="0" ptsTypes="AA">
                                      <p:cBhvr>
                                        <p:cTn id="18" dur="250" accel="50000" decel="50000" autoRev="1" fill="hold">
                                          <p:stCondLst>
                                            <p:cond delay="0"/>
                                          </p:stCondLst>
                                        </p:cTn>
                                        <p:tgtEl>
                                          <p:spTgt spid="6"/>
                                        </p:tgtEl>
                                        <p:attrNameLst>
                                          <p:attrName>ppt_x</p:attrName>
                                          <p:attrName>ppt_y</p:attrName>
                                        </p:attrNameLst>
                                      </p:cBhvr>
                                      <p:rCtr x="0" y="-3611"/>
                                    </p:animMotion>
                                    <p:animRot by="1500000">
                                      <p:cBhvr>
                                        <p:cTn id="19" dur="125" fill="hold">
                                          <p:stCondLst>
                                            <p:cond delay="0"/>
                                          </p:stCondLst>
                                        </p:cTn>
                                        <p:tgtEl>
                                          <p:spTgt spid="6"/>
                                        </p:tgtEl>
                                        <p:attrNameLst>
                                          <p:attrName>r</p:attrName>
                                        </p:attrNameLst>
                                      </p:cBhvr>
                                    </p:animRot>
                                    <p:animRot by="-1500000">
                                      <p:cBhvr>
                                        <p:cTn id="20" dur="125" fill="hold">
                                          <p:stCondLst>
                                            <p:cond delay="125"/>
                                          </p:stCondLst>
                                        </p:cTn>
                                        <p:tgtEl>
                                          <p:spTgt spid="6"/>
                                        </p:tgtEl>
                                        <p:attrNameLst>
                                          <p:attrName>r</p:attrName>
                                        </p:attrNameLst>
                                      </p:cBhvr>
                                    </p:animRot>
                                    <p:animRot by="-1500000">
                                      <p:cBhvr>
                                        <p:cTn id="21" dur="125" fill="hold">
                                          <p:stCondLst>
                                            <p:cond delay="250"/>
                                          </p:stCondLst>
                                        </p:cTn>
                                        <p:tgtEl>
                                          <p:spTgt spid="6"/>
                                        </p:tgtEl>
                                        <p:attrNameLst>
                                          <p:attrName>r</p:attrName>
                                        </p:attrNameLst>
                                      </p:cBhvr>
                                    </p:animRot>
                                    <p:animRot by="1500000">
                                      <p:cBhvr>
                                        <p:cTn id="22" dur="125" fill="hold">
                                          <p:stCondLst>
                                            <p:cond delay="375"/>
                                          </p:stCondLst>
                                        </p:cTn>
                                        <p:tgtEl>
                                          <p:spTgt spid="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ipe(down)">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9C33A164-FEA9-4356-98AF-DE7AE7F8C3A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50831" y="0"/>
            <a:ext cx="7596554" cy="6608175"/>
          </a:xfrm>
          <a:prstGeom prst="rect">
            <a:avLst/>
          </a:prstGeom>
        </p:spPr>
      </p:pic>
      <p:pic>
        <p:nvPicPr>
          <p:cNvPr id="2" name="Picture 1">
            <a:extLst>
              <a:ext uri="{FF2B5EF4-FFF2-40B4-BE49-F238E27FC236}">
                <a16:creationId xmlns:a16="http://schemas.microsoft.com/office/drawing/2014/main" id="{9F1D57CC-F866-4325-AD28-E34AE7F904EA}"/>
              </a:ext>
            </a:extLst>
          </p:cNvPr>
          <p:cNvPicPr>
            <a:picLocks noChangeAspect="1"/>
          </p:cNvPicPr>
          <p:nvPr/>
        </p:nvPicPr>
        <p:blipFill>
          <a:blip r:embed="rId5"/>
          <a:stretch>
            <a:fillRect/>
          </a:stretch>
        </p:blipFill>
        <p:spPr>
          <a:xfrm>
            <a:off x="3404396" y="2848996"/>
            <a:ext cx="5078408" cy="2798307"/>
          </a:xfrm>
          <a:prstGeom prst="rect">
            <a:avLst/>
          </a:prstGeom>
        </p:spPr>
      </p:pic>
    </p:spTree>
    <p:extLst>
      <p:ext uri="{BB962C8B-B14F-4D97-AF65-F5344CB8AC3E}">
        <p14:creationId xmlns:p14="http://schemas.microsoft.com/office/powerpoint/2010/main" val="1722086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340</Words>
  <Application>Microsoft Office PowerPoint</Application>
  <PresentationFormat>Widescreen</PresentationFormat>
  <Paragraphs>40</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宋体</vt:lpstr>
      <vt:lpstr>Arial</vt:lpstr>
      <vt:lpstr>Calibri</vt:lpstr>
      <vt:lpstr>Calibri Light</vt:lpstr>
      <vt:lpstr>等线</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12</cp:revision>
  <dcterms:created xsi:type="dcterms:W3CDTF">2023-01-13T11:34:23Z</dcterms:created>
  <dcterms:modified xsi:type="dcterms:W3CDTF">2025-02-05T05:45:01Z</dcterms:modified>
</cp:coreProperties>
</file>