
<file path=[Content_Types].xml><?xml version="1.0" encoding="utf-8"?>
<Types xmlns="http://schemas.openxmlformats.org/package/2006/content-types">
  <Default Extension="png" ContentType="image/png"/>
  <Default Extension="bin" ContentType="application/vnd.ms-office.activeX"/>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activeX/activeX1.xml" ContentType="application/vnd.ms-office.activeX+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9"/>
  </p:notesMasterIdLst>
  <p:sldIdLst>
    <p:sldId id="260" r:id="rId2"/>
    <p:sldId id="295" r:id="rId3"/>
    <p:sldId id="311" r:id="rId4"/>
    <p:sldId id="289" r:id="rId5"/>
    <p:sldId id="317" r:id="rId6"/>
    <p:sldId id="313" r:id="rId7"/>
    <p:sldId id="319" r:id="rId8"/>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68" d="100"/>
          <a:sy n="68" d="100"/>
        </p:scale>
        <p:origin x="504" y="6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24C2DA-F331-4A5D-B00E-81D269C73B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2938989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4C2DA-F331-4A5D-B00E-81D269C73B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27526916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4C2DA-F331-4A5D-B00E-81D269C73B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4145510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8884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4C2DA-F331-4A5D-B00E-81D269C73B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3681097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24C2DA-F331-4A5D-B00E-81D269C73B7A}"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1425965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24C2DA-F331-4A5D-B00E-81D269C73B7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16690153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4C2DA-F331-4A5D-B00E-81D269C73B7A}"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2080230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4C2DA-F331-4A5D-B00E-81D269C73B7A}"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3258900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4C2DA-F331-4A5D-B00E-81D269C73B7A}"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7211423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24C2DA-F331-4A5D-B00E-81D269C73B7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10711862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24C2DA-F331-4A5D-B00E-81D269C73B7A}"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5AEB0-8C26-4642-9D40-04158788FB52}" type="slidenum">
              <a:rPr lang="en-US" smtClean="0"/>
              <a:t>‹#›</a:t>
            </a:fld>
            <a:endParaRPr lang="en-US"/>
          </a:p>
        </p:txBody>
      </p:sp>
    </p:spTree>
    <p:extLst>
      <p:ext uri="{BB962C8B-B14F-4D97-AF65-F5344CB8AC3E}">
        <p14:creationId xmlns:p14="http://schemas.microsoft.com/office/powerpoint/2010/main" val="34710782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4C2DA-F331-4A5D-B00E-81D269C73B7A}"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5AEB0-8C26-4642-9D40-04158788FB52}" type="slidenum">
              <a:rPr lang="en-US" smtClean="0"/>
              <a:t>‹#›</a:t>
            </a:fld>
            <a:endParaRPr lang="en-US"/>
          </a:p>
        </p:txBody>
      </p:sp>
    </p:spTree>
    <p:extLst>
      <p:ext uri="{BB962C8B-B14F-4D97-AF65-F5344CB8AC3E}">
        <p14:creationId xmlns:p14="http://schemas.microsoft.com/office/powerpoint/2010/main" val="18287195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3"/>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4"/>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077218"/>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Cho hình vuông ABCD như hình bên </a:t>
            </a:r>
            <a:r>
              <a:rPr lang="vi-VN" sz="3200" b="0" i="0">
                <a:solidFill>
                  <a:srgbClr val="000000"/>
                </a:solidFill>
                <a:effectLst/>
                <a:latin typeface="Cambria" panose="02040503050406030204" pitchFamily="18" charset="0"/>
                <a:ea typeface="Cambria" panose="02040503050406030204" pitchFamily="18" charset="0"/>
              </a:rPr>
              <a:t>và </a:t>
            </a:r>
            <a:endParaRPr lang="en-US" sz="3200" b="0" i="0">
              <a:solidFill>
                <a:srgbClr val="000000"/>
              </a:solidFill>
              <a:effectLst/>
              <a:latin typeface="Cambria" panose="02040503050406030204" pitchFamily="18" charset="0"/>
              <a:ea typeface="Cambria" panose="02040503050406030204" pitchFamily="18" charset="0"/>
            </a:endParaRPr>
          </a:p>
          <a:p>
            <a:r>
              <a:rPr lang="vi-VN" sz="3200" b="0" i="0">
                <a:solidFill>
                  <a:srgbClr val="000000"/>
                </a:solidFill>
                <a:effectLst/>
                <a:latin typeface="Cambria" panose="02040503050406030204" pitchFamily="18" charset="0"/>
                <a:ea typeface="Cambria" panose="02040503050406030204" pitchFamily="18" charset="0"/>
              </a:rPr>
              <a:t>DE </a:t>
            </a:r>
            <a:r>
              <a:rPr lang="vi-VN" sz="3200" b="0" i="0" dirty="0">
                <a:solidFill>
                  <a:srgbClr val="000000"/>
                </a:solidFill>
                <a:effectLst/>
                <a:latin typeface="Cambria" panose="02040503050406030204" pitchFamily="18" charset="0"/>
                <a:ea typeface="Cambria" panose="02040503050406030204" pitchFamily="18" charset="0"/>
              </a:rPr>
              <a:t>= EG = GH = HK = KC = 1,3 cm.</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36560" y="835139"/>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138521" y="2362996"/>
            <a:ext cx="7847239" cy="584775"/>
          </a:xfrm>
          <a:prstGeom prst="rect">
            <a:avLst/>
          </a:prstGeom>
          <a:noFill/>
        </p:spPr>
        <p:txBody>
          <a:bodyPr wrap="square" rtlCol="0">
            <a:spAutoFit/>
          </a:bodyPr>
          <a:lstStyle/>
          <a:p>
            <a:pPr algn="just"/>
            <a:r>
              <a:rPr lang="en-US" sz="3200" b="0" i="0">
                <a:solidFill>
                  <a:srgbClr val="000000"/>
                </a:solidFill>
                <a:effectLst/>
                <a:latin typeface="Cambria" panose="02040503050406030204" pitchFamily="18" charset="0"/>
                <a:ea typeface="Cambria" panose="02040503050406030204" pitchFamily="18" charset="0"/>
              </a:rPr>
              <a:t>a) Diện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ABCK </a:t>
            </a:r>
            <a:r>
              <a:rPr lang="en-US" sz="3200" b="0" i="0" err="1">
                <a:solidFill>
                  <a:srgbClr val="000000"/>
                </a:solidFill>
                <a:effectLst/>
                <a:latin typeface="Cambria" panose="02040503050406030204" pitchFamily="18" charset="0"/>
                <a:ea typeface="Cambria" panose="02040503050406030204" pitchFamily="18" charset="0"/>
              </a:rPr>
              <a:t>là</a:t>
            </a:r>
            <a:r>
              <a:rPr lang="en-US" sz="3200" b="0" i="0">
                <a:solidFill>
                  <a:srgbClr val="000000"/>
                </a:solidFill>
                <a:effectLst/>
                <a:latin typeface="Cambria" panose="02040503050406030204" pitchFamily="18" charset="0"/>
                <a:ea typeface="Cambria" panose="02040503050406030204" pitchFamily="18" charset="0"/>
              </a:rPr>
              <a:t>                 cm</a:t>
            </a:r>
            <a:r>
              <a:rPr lang="en-US" sz="3200" b="0" i="0" baseline="30000">
                <a:solidFill>
                  <a:srgbClr val="000000"/>
                </a:solidFill>
                <a:effectLst/>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8018508"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AKD </a:t>
            </a:r>
            <a:r>
              <a:rPr lang="en-US" sz="3200" b="0" i="0">
                <a:solidFill>
                  <a:srgbClr val="000000"/>
                </a:solidFill>
                <a:effectLst/>
                <a:latin typeface="Cambria" panose="02040503050406030204" pitchFamily="18" charset="0"/>
                <a:ea typeface="Cambria" panose="02040503050406030204" pitchFamily="18" charset="0"/>
              </a:rPr>
              <a:t>gấp           lần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latin typeface="Cambria" panose="02040503050406030204" pitchFamily="18" charset="0"/>
                <a:ea typeface="Cambria" panose="02040503050406030204" pitchFamily="18" charset="0"/>
              </a:rPr>
              <a:t>ADE. . </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5722984" y="2362199"/>
            <a:ext cx="1370874"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6702698" y="432181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406A204-5671-A4E4-E424-4DDF1F16FB19}"/>
              </a:ext>
            </a:extLst>
          </p:cNvPr>
          <p:cNvGrpSpPr/>
          <p:nvPr/>
        </p:nvGrpSpPr>
        <p:grpSpPr>
          <a:xfrm>
            <a:off x="149380" y="20687"/>
            <a:ext cx="605826" cy="830997"/>
            <a:chOff x="3174278" y="258010"/>
            <a:chExt cx="605826" cy="830997"/>
          </a:xfrm>
        </p:grpSpPr>
        <p:sp>
          <p:nvSpPr>
            <p:cNvPr id="16" name="Oval 15">
              <a:extLst>
                <a:ext uri="{FF2B5EF4-FFF2-40B4-BE49-F238E27FC236}">
                  <a16:creationId xmlns:a16="http://schemas.microsoft.com/office/drawing/2014/main" id="{B136D889-9D45-7F71-812C-19AA61EB3DA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25F0F57-F07A-3034-04A6-F9D439AC39FC}"/>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8" name="TextBox 17">
            <a:extLst>
              <a:ext uri="{FF2B5EF4-FFF2-40B4-BE49-F238E27FC236}">
                <a16:creationId xmlns:a16="http://schemas.microsoft.com/office/drawing/2014/main" id="{F40BD458-E461-C0AB-E246-2143A0723407}"/>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1E49-17F1-3EEB-CCA5-47B3792CA6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CE93F03-AC71-5C3F-04C6-4EE76F8CEE9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C9E4319B-2B6F-64B1-5143-C5D16E0436E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6C9F03B-AD9A-5505-A564-EB0675A124D1}"/>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1344AE9-779F-54A5-CE23-549ADF87DDB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37E29A0-2057-E120-F2BC-FC91557A2E9C}"/>
              </a:ext>
            </a:extLst>
          </p:cNvPr>
          <p:cNvPicPr>
            <a:picLocks noChangeAspect="1"/>
          </p:cNvPicPr>
          <p:nvPr/>
        </p:nvPicPr>
        <p:blipFill>
          <a:blip r:embed="rId4"/>
          <a:stretch>
            <a:fillRect/>
          </a:stretch>
        </p:blipFill>
        <p:spPr>
          <a:xfrm>
            <a:off x="316492" y="2740660"/>
            <a:ext cx="6515100" cy="2209800"/>
          </a:xfrm>
          <a:prstGeom prst="rect">
            <a:avLst/>
          </a:prstGeom>
        </p:spPr>
      </p:pic>
    </p:spTree>
    <p:controls>
      <mc:AlternateContent xmlns:mc="http://schemas.openxmlformats.org/markup-compatibility/2006">
        <mc:Choice xmlns:v="urn:schemas-microsoft-com:vml" Requires="v">
          <p:control spid="2057" name="TextBox1" r:id="rId2" imgW="1111320" imgH="552600"/>
        </mc:Choice>
        <mc:Fallback>
          <p:control name="TextBox1" r:id="rId2" imgW="1111320" imgH="552600">
            <p:pic>
              <p:nvPicPr>
                <p:cNvPr id="3" name="TextBox1">
                  <a:extLst>
                    <a:ext uri="{FF2B5EF4-FFF2-40B4-BE49-F238E27FC236}">
                      <a16:creationId xmlns:a16="http://schemas.microsoft.com/office/drawing/2014/main" id="{A712CDBB-E530-903C-5E04-FA10F1C5C109}"/>
                    </a:ext>
                  </a:extLst>
                </p:cNvPr>
                <p:cNvPicPr>
                  <a:picLocks/>
                </p:cNvPicPr>
                <p:nvPr/>
              </p:nvPicPr>
              <p:blipFill>
                <a:blip r:embed="rId5"/>
                <a:stretch>
                  <a:fillRect/>
                </a:stretch>
              </p:blipFill>
              <p:spPr>
                <a:xfrm>
                  <a:off x="9111342" y="1074679"/>
                  <a:ext cx="1110343" cy="548640"/>
                </a:xfrm>
                <a:prstGeom prst="rect">
                  <a:avLst/>
                </a:prstGeom>
              </p:spPr>
            </p:pic>
          </p:control>
        </mc:Fallback>
      </mc:AlternateContent>
    </p:controls>
    <p:extLst>
      <p:ext uri="{BB962C8B-B14F-4D97-AF65-F5344CB8AC3E}">
        <p14:creationId xmlns:p14="http://schemas.microsoft.com/office/powerpoint/2010/main" val="167597648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F213-2D74-26DC-BDAC-5DAE2EB2D9E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B676BA2-A2CA-9DC3-DE1B-F7D65D21054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347EF92-8A6F-E024-6187-6927B602FA1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8A963B0-1F73-35F5-AA9A-5CD8E29672A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AAA0AAB7-E776-D310-4A65-0E86E04F77BC}"/>
              </a:ext>
            </a:extLst>
          </p:cNvPr>
          <p:cNvSpPr txBox="1"/>
          <p:nvPr/>
        </p:nvSpPr>
        <p:spPr>
          <a:xfrm>
            <a:off x="857200" y="53659"/>
            <a:ext cx="1067440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0FA36D33-9572-F7A0-CCFC-582F240F1D59}"/>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2A4838E4-398B-D129-363E-21A45B52562A}"/>
              </a:ext>
            </a:extLst>
          </p:cNvPr>
          <p:cNvSpPr txBox="1"/>
          <p:nvPr/>
        </p:nvSpPr>
        <p:spPr>
          <a:xfrm>
            <a:off x="3931920" y="109728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Đường kính của hình tròn màu đỏ gấp hai lần đường kính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AF48C794-1D50-DCEE-44B6-62F9FDE7AE12}"/>
              </a:ext>
            </a:extLst>
          </p:cNvPr>
          <p:cNvSpPr txBox="1"/>
          <p:nvPr/>
        </p:nvSpPr>
        <p:spPr>
          <a:xfrm>
            <a:off x="3657600" y="474472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Chu vi của hình tròn màu đỏ cũng gấp hai lần chu vi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D582AE09-EF79-512E-31CF-195B640263F3}"/>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Rectangle: Rounded Corners 15">
            <a:extLst>
              <a:ext uri="{FF2B5EF4-FFF2-40B4-BE49-F238E27FC236}">
                <a16:creationId xmlns:a16="http://schemas.microsoft.com/office/drawing/2014/main" id="{9C776B28-3547-95CA-5485-05B897F9FE7B}"/>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Rectangle: Rounded Corners 16">
            <a:extLst>
              <a:ext uri="{FF2B5EF4-FFF2-40B4-BE49-F238E27FC236}">
                <a16:creationId xmlns:a16="http://schemas.microsoft.com/office/drawing/2014/main" id="{EA97701D-5EF3-A133-47BF-A0A01B9F0D4F}"/>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Đ</a:t>
            </a:r>
          </a:p>
        </p:txBody>
      </p:sp>
      <p:sp>
        <p:nvSpPr>
          <p:cNvPr id="18" name="Rectangle: Rounded Corners 17">
            <a:extLst>
              <a:ext uri="{FF2B5EF4-FFF2-40B4-BE49-F238E27FC236}">
                <a16:creationId xmlns:a16="http://schemas.microsoft.com/office/drawing/2014/main" id="{70665237-E319-EA78-114B-E935F1CF2F4E}"/>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Calibri"/>
                <a:ea typeface="+mn-ea"/>
                <a:cs typeface="+mn-cs"/>
              </a:rPr>
              <a:t>Đ</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8907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332015;"/>
</p:tagLst>
</file>

<file path=ppt/tags/tag3.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1075</TotalTime>
  <Words>373</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Cambria</vt:lpstr>
      <vt:lpstr>Cambria Math</vt:lpstr>
      <vt:lpstr>等线</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Windows User</cp:lastModifiedBy>
  <cp:revision>308</cp:revision>
  <dcterms:created xsi:type="dcterms:W3CDTF">2019-03-29T12:25:33Z</dcterms:created>
  <dcterms:modified xsi:type="dcterms:W3CDTF">2025-01-09T01:31:40Z</dcterms:modified>
</cp:coreProperties>
</file>