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5"/>
  </p:notesMasterIdLst>
  <p:sldIdLst>
    <p:sldId id="342" r:id="rId2"/>
    <p:sldId id="350" r:id="rId3"/>
    <p:sldId id="272" r:id="rId4"/>
    <p:sldId id="345" r:id="rId5"/>
    <p:sldId id="348" r:id="rId6"/>
    <p:sldId id="349" r:id="rId7"/>
    <p:sldId id="347" r:id="rId8"/>
    <p:sldId id="352" r:id="rId9"/>
    <p:sldId id="353" r:id="rId10"/>
    <p:sldId id="351" r:id="rId11"/>
    <p:sldId id="354" r:id="rId12"/>
    <p:sldId id="274" r:id="rId13"/>
    <p:sldId id="308" r:id="rId14"/>
    <p:sldId id="306" r:id="rId15"/>
    <p:sldId id="307" r:id="rId16"/>
    <p:sldId id="309" r:id="rId17"/>
    <p:sldId id="310" r:id="rId18"/>
    <p:sldId id="355" r:id="rId19"/>
    <p:sldId id="356" r:id="rId20"/>
    <p:sldId id="357" r:id="rId21"/>
    <p:sldId id="359" r:id="rId22"/>
    <p:sldId id="318" r:id="rId23"/>
    <p:sldId id="319"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BBE"/>
    <a:srgbClr val="3D443D"/>
    <a:srgbClr val="32342F"/>
    <a:srgbClr val="FFEAC3"/>
    <a:srgbClr val="FEEBC3"/>
    <a:srgbClr val="ACE0BC"/>
    <a:srgbClr val="ACDEBB"/>
    <a:srgbClr val="F1D394"/>
    <a:srgbClr val="EFD193"/>
    <a:srgbClr val="FBE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9" autoAdjust="0"/>
    <p:restoredTop sz="94660"/>
  </p:normalViewPr>
  <p:slideViewPr>
    <p:cSldViewPr snapToGrid="0">
      <p:cViewPr varScale="1">
        <p:scale>
          <a:sx n="63" d="100"/>
          <a:sy n="63" d="100"/>
        </p:scale>
        <p:origin x="852" y="64"/>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Tranh làng Hồ</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giới thiệu về tranh Đông Hồ – một dòng tranh dân gian độc đáo với kĩ thuật pha màu rất đặc biệt và tác giả cũng thể hiện tình cảm của mình với những nghệ sĩ dân gian làng Hồ. Chúng ta hãy đi tìm hiểu điểm đặc biệt của tranh Đông Hồ nhé!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1</a:t>
            </a:fld>
            <a:endParaRPr lang="zh-CN" altLang="en-US"/>
          </a:p>
        </p:txBody>
      </p:sp>
    </p:spTree>
    <p:extLst>
      <p:ext uri="{BB962C8B-B14F-4D97-AF65-F5344CB8AC3E}">
        <p14:creationId xmlns:p14="http://schemas.microsoft.com/office/powerpoint/2010/main" val="214679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12</a:t>
            </a:fld>
            <a:endParaRPr lang="zh-CN" altLang="en-US"/>
          </a:p>
        </p:txBody>
      </p:sp>
    </p:spTree>
    <p:extLst>
      <p:ext uri="{BB962C8B-B14F-4D97-AF65-F5344CB8AC3E}">
        <p14:creationId xmlns:p14="http://schemas.microsoft.com/office/powerpoint/2010/main" val="93488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13</a:t>
            </a:fld>
            <a:endParaRPr lang="zh-CN" altLang="en-US"/>
          </a:p>
        </p:txBody>
      </p:sp>
    </p:spTree>
    <p:extLst>
      <p:ext uri="{BB962C8B-B14F-4D97-AF65-F5344CB8AC3E}">
        <p14:creationId xmlns:p14="http://schemas.microsoft.com/office/powerpoint/2010/main" val="187105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3013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524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2656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768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3</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7348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87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42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10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5292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2533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7C0EAF2-25E6-2123-BFCE-BF1D43FC9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4007531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23905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672904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3663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758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010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52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8322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75748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53386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06051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1/9/2025</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66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id="{820D4B8D-F160-C768-07CD-23BCE4AE092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4673736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gif"/><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2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8" Type="http://schemas.openxmlformats.org/officeDocument/2006/relationships/audio" Target="../media/audio2.wav"/><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88A86C44-EA04-30B3-153F-3DDB7C3FA1B9}"/>
              </a:ext>
            </a:extLst>
          </p:cNvPr>
          <p:cNvSpPr/>
          <p:nvPr/>
        </p:nvSpPr>
        <p:spPr>
          <a:xfrm>
            <a:off x="1361440" y="990209"/>
            <a:ext cx="9199156" cy="3724031"/>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 xmlns:ask="http://schemas.microsoft.com/office/drawing/2018/sketchyshape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8" name="Picture 7">
            <a:extLst>
              <a:ext uri="{FF2B5EF4-FFF2-40B4-BE49-F238E27FC236}">
                <a16:creationId xmlns:a16="http://schemas.microsoft.com/office/drawing/2014/main" id="{A2317756-89FD-12B2-39AD-674B6767BB74}"/>
              </a:ext>
            </a:extLst>
          </p:cNvPr>
          <p:cNvPicPr>
            <a:picLocks noChangeAspect="1"/>
          </p:cNvPicPr>
          <p:nvPr/>
        </p:nvPicPr>
        <p:blipFill>
          <a:blip r:embed="rId3"/>
          <a:stretch>
            <a:fillRect/>
          </a:stretch>
        </p:blipFill>
        <p:spPr>
          <a:xfrm>
            <a:off x="3551720" y="0"/>
            <a:ext cx="4986960" cy="1402202"/>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2CB904D9-F743-29FC-733C-197E4934B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pic>
        <p:nvPicPr>
          <p:cNvPr id="18" name="Picture 17">
            <a:extLst>
              <a:ext uri="{FF2B5EF4-FFF2-40B4-BE49-F238E27FC236}">
                <a16:creationId xmlns:a16="http://schemas.microsoft.com/office/drawing/2014/main" id="{ADB55190-FC81-8FDB-664F-2E6988B1E97C}"/>
              </a:ext>
            </a:extLst>
          </p:cNvPr>
          <p:cNvPicPr>
            <a:picLocks noChangeAspect="1"/>
          </p:cNvPicPr>
          <p:nvPr/>
        </p:nvPicPr>
        <p:blipFill>
          <a:blip r:embed="rId5"/>
          <a:stretch>
            <a:fillRect/>
          </a:stretch>
        </p:blipFill>
        <p:spPr>
          <a:xfrm>
            <a:off x="1784006" y="2407417"/>
            <a:ext cx="8754615" cy="1542422"/>
          </a:xfrm>
          <a:prstGeom prst="rect">
            <a:avLst/>
          </a:prstGeom>
        </p:spPr>
      </p:pic>
    </p:spTree>
    <p:extLst>
      <p:ext uri="{BB962C8B-B14F-4D97-AF65-F5344CB8AC3E}">
        <p14:creationId xmlns:p14="http://schemas.microsoft.com/office/powerpoint/2010/main" val="125739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3F3869-8BAF-731A-1A44-C5A37228E85A}"/>
              </a:ext>
            </a:extLst>
          </p:cNvPr>
          <p:cNvPicPr>
            <a:picLocks noChangeAspect="1"/>
          </p:cNvPicPr>
          <p:nvPr/>
        </p:nvPicPr>
        <p:blipFill>
          <a:blip r:embed="rId3"/>
          <a:stretch>
            <a:fillRect/>
          </a:stretch>
        </p:blipFill>
        <p:spPr>
          <a:xfrm>
            <a:off x="2045677" y="622469"/>
            <a:ext cx="9254530" cy="4480948"/>
          </a:xfrm>
          <a:prstGeom prst="rect">
            <a:avLst/>
          </a:prstGeom>
        </p:spPr>
      </p:pic>
    </p:spTree>
    <p:extLst>
      <p:ext uri="{BB962C8B-B14F-4D97-AF65-F5344CB8AC3E}">
        <p14:creationId xmlns:p14="http://schemas.microsoft.com/office/powerpoint/2010/main" val="311703016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6BE9D64-232D-40DC-8FC3-8F9C3F89996D}"/>
              </a:ext>
            </a:extLst>
          </p:cNvPr>
          <p:cNvSpPr txBox="1"/>
          <p:nvPr/>
        </p:nvSpPr>
        <p:spPr>
          <a:xfrm>
            <a:off x="3531524" y="1147277"/>
            <a:ext cx="8528464" cy="984885"/>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Làng Đông Hồ thuộc huyện Thuận Thành, tỉnh Bắc Ninh</a:t>
            </a:r>
            <a:r>
              <a:rPr kumimoji="0" lang="en-US" sz="32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a:t>
            </a:r>
            <a:r>
              <a:rPr kumimoji="0" lang="en-US" sz="3200" b="1" i="1" u="none" strike="noStrike" kern="1200" cap="none" spc="0" normalizeH="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 </a:t>
            </a:r>
            <a:r>
              <a:rPr kumimoji="0" lang="en-US" sz="3200" b="1" i="1" u="none" strike="noStrike" kern="1200" cap="none" spc="0" normalizeH="0" noProof="0" dirty="0" err="1">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chuyên</a:t>
            </a:r>
            <a:r>
              <a:rPr kumimoji="0" lang="en-US" sz="3200" b="1" i="1" u="none" strike="noStrike" kern="1200" cap="none" spc="0" normalizeH="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 </a:t>
            </a:r>
            <a:r>
              <a:rPr kumimoji="0" lang="en-US" sz="3200" b="1" i="1" u="none" strike="noStrike" kern="1200" cap="none" spc="0" normalizeH="0" noProof="0" dirty="0" err="1">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nghề</a:t>
            </a:r>
            <a:r>
              <a:rPr kumimoji="0" lang="en-US" sz="3200" b="1" i="1" u="none" strike="noStrike" kern="1200" cap="none" spc="0" normalizeH="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 </a:t>
            </a:r>
            <a:r>
              <a:rPr kumimoji="0" lang="en-US" sz="3200" b="1" i="1" u="none" strike="noStrike" kern="1200" cap="none" spc="0" normalizeH="0" noProof="0" dirty="0" err="1">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làm</a:t>
            </a:r>
            <a:r>
              <a:rPr kumimoji="0" lang="en-US" sz="3200" b="1" i="1" u="none" strike="noStrike" kern="1200" cap="none" spc="0" normalizeH="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 </a:t>
            </a:r>
            <a:r>
              <a:rPr kumimoji="0" lang="en-US" sz="3200" b="1" i="1" u="none" strike="noStrike" kern="1200" cap="none" spc="0" normalizeH="0" noProof="0" dirty="0" err="1">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tranh</a:t>
            </a:r>
            <a:endParaRPr kumimoji="0" lang="en-US" sz="32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endParaRPr>
          </a:p>
        </p:txBody>
      </p:sp>
      <p:pic>
        <p:nvPicPr>
          <p:cNvPr id="3074" name="Picture 2" descr="VIỆT NAM TRONG TÔI: Thăm làng tranh Đông Hồ để tìm lại tinh hoa truyền  thống Việt - DKN News">
            <a:extLst>
              <a:ext uri="{FF2B5EF4-FFF2-40B4-BE49-F238E27FC236}">
                <a16:creationId xmlns:a16="http://schemas.microsoft.com/office/drawing/2014/main" id="{75F58A45-9499-48BA-8007-DEEF19C87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705" y="2621796"/>
            <a:ext cx="60960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Tập đọc: Tranh làng Hồ">
            <a:extLst>
              <a:ext uri="{FF2B5EF4-FFF2-40B4-BE49-F238E27FC236}">
                <a16:creationId xmlns:a16="http://schemas.microsoft.com/office/drawing/2014/main" id="{673EE2C5-2883-45A3-B1EF-880A69F83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04154"/>
            <a:ext cx="5291957" cy="3963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87CE9D-F061-4B33-A5DF-AB428B9A8E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174" y="215807"/>
            <a:ext cx="2261812" cy="1072989"/>
          </a:xfrm>
          <a:prstGeom prst="rect">
            <a:avLst/>
          </a:prstGeom>
        </p:spPr>
      </p:pic>
      <p:pic>
        <p:nvPicPr>
          <p:cNvPr id="2" name="Picture 1">
            <a:extLst>
              <a:ext uri="{FF2B5EF4-FFF2-40B4-BE49-F238E27FC236}">
                <a16:creationId xmlns:a16="http://schemas.microsoft.com/office/drawing/2014/main" id="{137E4763-7894-76D9-4178-2724D28C0B35}"/>
              </a:ext>
            </a:extLst>
          </p:cNvPr>
          <p:cNvPicPr>
            <a:picLocks noChangeAspect="1"/>
          </p:cNvPicPr>
          <p:nvPr/>
        </p:nvPicPr>
        <p:blipFill>
          <a:blip r:embed="rId6"/>
          <a:stretch>
            <a:fillRect/>
          </a:stretch>
        </p:blipFill>
        <p:spPr>
          <a:xfrm>
            <a:off x="0" y="542879"/>
            <a:ext cx="1530229" cy="2310584"/>
          </a:xfrm>
          <a:prstGeom prst="rect">
            <a:avLst/>
          </a:prstGeom>
        </p:spPr>
      </p:pic>
    </p:spTree>
    <p:extLst>
      <p:ext uri="{BB962C8B-B14F-4D97-AF65-F5344CB8AC3E}">
        <p14:creationId xmlns:p14="http://schemas.microsoft.com/office/powerpoint/2010/main" val="8921387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 fill="hold"/>
                                        <p:tgtEl>
                                          <p:spTgt spid="38"/>
                                        </p:tgtEl>
                                        <p:attrNameLst>
                                          <p:attrName>ppt_x</p:attrName>
                                        </p:attrNameLst>
                                      </p:cBhvr>
                                      <p:tavLst>
                                        <p:tav tm="0">
                                          <p:val>
                                            <p:strVal val="#ppt_x"/>
                                          </p:val>
                                        </p:tav>
                                        <p:tav tm="100000">
                                          <p:val>
                                            <p:strVal val="#ppt_x"/>
                                          </p:val>
                                        </p:tav>
                                      </p:tavLst>
                                    </p:anim>
                                    <p:anim calcmode="lin" valueType="num">
                                      <p:cBhvr additive="base">
                                        <p:cTn id="1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p:cTn id="20" dur="1000" fill="hold"/>
                                        <p:tgtEl>
                                          <p:spTgt spid="3074"/>
                                        </p:tgtEl>
                                        <p:attrNameLst>
                                          <p:attrName>ppt_w</p:attrName>
                                        </p:attrNameLst>
                                      </p:cBhvr>
                                      <p:tavLst>
                                        <p:tav tm="0">
                                          <p:val>
                                            <p:fltVal val="0"/>
                                          </p:val>
                                        </p:tav>
                                        <p:tav tm="100000">
                                          <p:val>
                                            <p:strVal val="#ppt_w"/>
                                          </p:val>
                                        </p:tav>
                                      </p:tavLst>
                                    </p:anim>
                                    <p:anim calcmode="lin" valueType="num">
                                      <p:cBhvr>
                                        <p:cTn id="21" dur="1000" fill="hold"/>
                                        <p:tgtEl>
                                          <p:spTgt spid="3074"/>
                                        </p:tgtEl>
                                        <p:attrNameLst>
                                          <p:attrName>ppt_h</p:attrName>
                                        </p:attrNameLst>
                                      </p:cBhvr>
                                      <p:tavLst>
                                        <p:tav tm="0">
                                          <p:val>
                                            <p:fltVal val="0"/>
                                          </p:val>
                                        </p:tav>
                                        <p:tav tm="100000">
                                          <p:val>
                                            <p:strVal val="#ppt_h"/>
                                          </p:val>
                                        </p:tav>
                                      </p:tavLst>
                                    </p:anim>
                                    <p:anim calcmode="lin" valueType="num">
                                      <p:cBhvr>
                                        <p:cTn id="22" dur="1000" fill="hold"/>
                                        <p:tgtEl>
                                          <p:spTgt spid="3074"/>
                                        </p:tgtEl>
                                        <p:attrNameLst>
                                          <p:attrName>style.rotation</p:attrName>
                                        </p:attrNameLst>
                                      </p:cBhvr>
                                      <p:tavLst>
                                        <p:tav tm="0">
                                          <p:val>
                                            <p:fltVal val="90"/>
                                          </p:val>
                                        </p:tav>
                                        <p:tav tm="100000">
                                          <p:val>
                                            <p:fltVal val="0"/>
                                          </p:val>
                                        </p:tav>
                                      </p:tavLst>
                                    </p:anim>
                                    <p:animEffect transition="in" filter="fade">
                                      <p:cBhvr>
                                        <p:cTn id="23" dur="10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nodeType="clickEffect">
                                  <p:stCondLst>
                                    <p:cond delay="0"/>
                                  </p:stCondLst>
                                  <p:childTnLst>
                                    <p:animEffect transition="out" filter="diamond(out)">
                                      <p:cBhvr>
                                        <p:cTn id="27" dur="2000"/>
                                        <p:tgtEl>
                                          <p:spTgt spid="3074"/>
                                        </p:tgtEl>
                                      </p:cBhvr>
                                    </p:animEffect>
                                    <p:set>
                                      <p:cBhvr>
                                        <p:cTn id="28" dur="1" fill="hold">
                                          <p:stCondLst>
                                            <p:cond delay="1999"/>
                                          </p:stCondLst>
                                        </p:cTn>
                                        <p:tgtEl>
                                          <p:spTgt spid="307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076"/>
                                        </p:tgtEl>
                                        <p:attrNameLst>
                                          <p:attrName>style.visibility</p:attrName>
                                        </p:attrNameLst>
                                      </p:cBhvr>
                                      <p:to>
                                        <p:strVal val="visible"/>
                                      </p:to>
                                    </p:set>
                                    <p:animEffect transition="in" filter="fade">
                                      <p:cBhvr>
                                        <p:cTn id="33" dur="2000"/>
                                        <p:tgtEl>
                                          <p:spTgt spid="3076"/>
                                        </p:tgtEl>
                                      </p:cBhvr>
                                    </p:animEffect>
                                    <p:anim calcmode="lin" valueType="num">
                                      <p:cBhvr>
                                        <p:cTn id="34" dur="2000" fill="hold"/>
                                        <p:tgtEl>
                                          <p:spTgt spid="3076"/>
                                        </p:tgtEl>
                                        <p:attrNameLst>
                                          <p:attrName>ppt_w</p:attrName>
                                        </p:attrNameLst>
                                      </p:cBhvr>
                                      <p:tavLst>
                                        <p:tav tm="0" fmla="#ppt_w*sin(2.5*pi*$)">
                                          <p:val>
                                            <p:fltVal val="0"/>
                                          </p:val>
                                        </p:tav>
                                        <p:tav tm="100000">
                                          <p:val>
                                            <p:fltVal val="1"/>
                                          </p:val>
                                        </p:tav>
                                      </p:tavLst>
                                    </p:anim>
                                    <p:anim calcmode="lin" valueType="num">
                                      <p:cBhvr>
                                        <p:cTn id="35" dur="2000" fill="hold"/>
                                        <p:tgtEl>
                                          <p:spTgt spid="30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EB29370-12F0-452C-9980-EC7D0F7FAD6F}"/>
              </a:ext>
            </a:extLst>
          </p:cNvPr>
          <p:cNvSpPr txBox="1"/>
          <p:nvPr/>
        </p:nvSpPr>
        <p:spPr>
          <a:xfrm>
            <a:off x="3638969" y="815015"/>
            <a:ext cx="8497219" cy="984885"/>
          </a:xfrm>
          <a:prstGeom prst="rect">
            <a:avLst/>
          </a:prstGeom>
          <a:noFill/>
        </p:spPr>
        <p:txBody>
          <a:bodyPr wrap="square" lIns="0" tIns="0" rIns="0" bIns="0" rtlCol="0">
            <a:spAutoFit/>
          </a:bodyPr>
          <a:lstStyle/>
          <a:p>
            <a:pPr algn="just"/>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Loại</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tranh</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dân</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gian</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thể</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hiện</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nét</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đẹp</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của</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người</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phụ</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nữ</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a:t>
            </a:r>
            <a:r>
              <a:rPr lang="en-US" sz="3200" b="1" i="1" dirty="0" err="1">
                <a:solidFill>
                  <a:srgbClr val="002060"/>
                </a:solidFill>
                <a:latin typeface="Calibri" panose="020F0502020204030204" pitchFamily="34" charset="0"/>
                <a:ea typeface="AvantGarde" panose="00000400000000000000" pitchFamily="2" charset="0"/>
                <a:cs typeface="Calibri" panose="020F0502020204030204" pitchFamily="34" charset="0"/>
              </a:rPr>
              <a:t>Việt</a:t>
            </a:r>
            <a:r>
              <a:rPr lang="en-US" sz="3200" b="1" i="1" dirty="0">
                <a:solidFill>
                  <a:srgbClr val="002060"/>
                </a:solidFill>
                <a:latin typeface="Calibri" panose="020F0502020204030204" pitchFamily="34" charset="0"/>
                <a:ea typeface="AvantGarde" panose="00000400000000000000" pitchFamily="2" charset="0"/>
                <a:cs typeface="Calibri" panose="020F0502020204030204" pitchFamily="34" charset="0"/>
              </a:rPr>
              <a:t> Nam.</a:t>
            </a:r>
          </a:p>
        </p:txBody>
      </p:sp>
      <p:pic>
        <p:nvPicPr>
          <p:cNvPr id="4100" name="Picture 4" descr="Tranh Dân Gian Nước Ta (Việt Nam) Gồm 2 Loại Nào - Tranh AmiA">
            <a:extLst>
              <a:ext uri="{FF2B5EF4-FFF2-40B4-BE49-F238E27FC236}">
                <a16:creationId xmlns:a16="http://schemas.microsoft.com/office/drawing/2014/main" id="{1279149A-C0A2-412A-ADCD-E5D631FE77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31" b="99085" l="3500" r="97167">
                        <a14:foregroundMark x1="3500" y1="6865" x2="21215" y2="81206"/>
                        <a14:foregroundMark x1="51478" y1="81743" x2="52333" y2="83295"/>
                        <a14:foregroundMark x1="28000" y1="39130" x2="45698" y2="71252"/>
                        <a14:foregroundMark x1="52333" y1="83295" x2="53667" y2="87185"/>
                        <a14:foregroundMark x1="83500" y1="15332" x2="90500" y2="86728"/>
                        <a14:foregroundMark x1="90500" y1="86728" x2="90667" y2="87185"/>
                        <a14:foregroundMark x1="76691" y1="93160" x2="79000" y2="93364"/>
                        <a14:foregroundMark x1="55667" y1="91304" x2="71023" y2="92660"/>
                        <a14:foregroundMark x1="79000" y1="93364" x2="87333" y2="75515"/>
                        <a14:foregroundMark x1="87333" y1="75515" x2="90333" y2="15789"/>
                        <a14:foregroundMark x1="90333" y1="15789" x2="77224" y2="25135"/>
                        <a14:foregroundMark x1="71661" y1="31823" x2="64167" y2="52403"/>
                        <a14:foregroundMark x1="64167" y1="52403" x2="61500" y2="70938"/>
                        <a14:foregroundMark x1="61500" y1="70938" x2="66500" y2="86728"/>
                        <a14:foregroundMark x1="76722" y1="84495" x2="81167" y2="83524"/>
                        <a14:foregroundMark x1="66500" y1="86728" x2="71048" y2="85735"/>
                        <a14:foregroundMark x1="81167" y1="83524" x2="89333" y2="59039"/>
                        <a14:foregroundMark x1="89333" y1="59039" x2="87833" y2="25400"/>
                        <a14:foregroundMark x1="87833" y1="25400" x2="76924" y2="6624"/>
                        <a14:foregroundMark x1="71236" y1="5587" x2="52333" y2="7780"/>
                        <a14:foregroundMark x1="45967" y1="14376" x2="26855" y2="34178"/>
                        <a14:foregroundMark x1="52333" y1="7780" x2="51204" y2="8950"/>
                        <a14:foregroundMark x1="21434" y1="43080" x2="8333" y2="68192"/>
                        <a14:foregroundMark x1="8333" y1="68192" x2="6333" y2="83295"/>
                        <a14:foregroundMark x1="6333" y1="83295" x2="17833" y2="88101"/>
                        <a14:foregroundMark x1="26912" y1="84052" x2="44000" y2="76430"/>
                        <a14:foregroundMark x1="17833" y1="88101" x2="21266" y2="86570"/>
                        <a14:foregroundMark x1="51015" y1="68142" x2="58333" y2="59497"/>
                        <a14:foregroundMark x1="44000" y1="76430" x2="45731" y2="74385"/>
                        <a14:foregroundMark x1="58333" y1="59497" x2="65500" y2="39817"/>
                        <a14:foregroundMark x1="65500" y1="39817" x2="64667" y2="19680"/>
                        <a14:foregroundMark x1="64667" y1="19680" x2="51634" y2="14869"/>
                        <a14:foregroundMark x1="21528" y1="46368" x2="18333" y2="50114"/>
                        <a14:foregroundMark x1="45948" y1="17734" x2="27018" y2="39930"/>
                        <a14:foregroundMark x1="18333" y1="50114" x2="833" y2="94508"/>
                        <a14:foregroundMark x1="26979" y1="91245" x2="39333" y2="89703"/>
                        <a14:foregroundMark x1="833" y1="94508" x2="21316" y2="91952"/>
                        <a14:foregroundMark x1="77504" y1="42489" x2="78000" y2="41876"/>
                        <a14:foregroundMark x1="51404" y1="74772" x2="71945" y2="49366"/>
                        <a14:foregroundMark x1="39333" y1="89703" x2="45808" y2="81694"/>
                        <a14:foregroundMark x1="78000" y1="41876" x2="78667" y2="19680"/>
                        <a14:foregroundMark x1="71385" y1="14747" x2="66167" y2="11213"/>
                        <a14:foregroundMark x1="78667" y1="19680" x2="77118" y2="18631"/>
                        <a14:foregroundMark x1="45941" y1="18908" x2="38500" y2="21739"/>
                        <a14:foregroundMark x1="66167" y1="11213" x2="51623" y2="16746"/>
                        <a14:foregroundMark x1="21526" y1="46308" x2="17000" y2="52860"/>
                        <a14:foregroundMark x1="38500" y1="21739" x2="26976" y2="38421"/>
                        <a14:foregroundMark x1="17000" y1="52860" x2="11000" y2="82151"/>
                        <a14:foregroundMark x1="11000" y1="82151" x2="19500" y2="93822"/>
                        <a14:foregroundMark x1="26999" y1="93307" x2="45917" y2="92008"/>
                        <a14:foregroundMark x1="19500" y1="93822" x2="21332" y2="93696"/>
                        <a14:foregroundMark x1="51533" y1="86945" x2="70500" y2="69108"/>
                        <a14:foregroundMark x1="76821" y1="56572" x2="84000" y2="42334"/>
                        <a14:foregroundMark x1="70500" y1="69108" x2="71111" y2="67896"/>
                        <a14:foregroundMark x1="84000" y1="42334" x2="82833" y2="23341"/>
                        <a14:foregroundMark x1="71454" y1="19055" x2="64000" y2="16247"/>
                        <a14:foregroundMark x1="82833" y1="23341" x2="77160" y2="21204"/>
                        <a14:foregroundMark x1="45889" y1="27831" x2="37167" y2="33410"/>
                        <a14:foregroundMark x1="64000" y1="16247" x2="51580" y2="24191"/>
                        <a14:foregroundMark x1="21039" y1="62450" x2="16833" y2="70023"/>
                        <a14:foregroundMark x1="37167" y1="33410" x2="27336" y2="51111"/>
                        <a14:foregroundMark x1="16833" y1="70023" x2="16167" y2="89703"/>
                        <a14:foregroundMark x1="24526" y1="96136" x2="27167" y2="98169"/>
                        <a14:foregroundMark x1="21332" y1="93678" x2="23165" y2="95089"/>
                        <a14:foregroundMark x1="16167" y1="89703" x2="21287" y2="93644"/>
                        <a14:foregroundMark x1="51625" y1="95667" x2="69667" y2="93822"/>
                        <a14:foregroundMark x1="27167" y1="98169" x2="45961" y2="96247"/>
                        <a14:foregroundMark x1="76711" y1="87374" x2="87167" y2="77803"/>
                        <a14:foregroundMark x1="69667" y1="93822" x2="71024" y2="92580"/>
                        <a14:foregroundMark x1="87167" y1="77803" x2="94167" y2="49428"/>
                        <a14:foregroundMark x1="94167" y1="49428" x2="84167" y2="20137"/>
                        <a14:foregroundMark x1="71409" y1="16280" x2="51660" y2="10310"/>
                        <a14:foregroundMark x1="84167" y1="20137" x2="77108" y2="18003"/>
                        <a14:foregroundMark x1="21086" y1="30836" x2="16500" y2="34554"/>
                        <a14:foregroundMark x1="45989" y1="10648" x2="25048" y2="27624"/>
                        <a14:foregroundMark x1="16500" y1="34554" x2="6000" y2="67735"/>
                        <a14:foregroundMark x1="6000" y1="67735" x2="10667" y2="85584"/>
                        <a14:foregroundMark x1="10667" y1="85584" x2="21318" y2="92173"/>
                        <a14:foregroundMark x1="27001" y1="94360" x2="45667" y2="84668"/>
                        <a14:foregroundMark x1="51380" y1="72509" x2="69000" y2="35011"/>
                        <a14:foregroundMark x1="45667" y1="84668" x2="45835" y2="84310"/>
                        <a14:foregroundMark x1="69000" y1="35011" x2="71497" y2="21701"/>
                        <a14:foregroundMark x1="87833" y1="5263" x2="95333" y2="19680"/>
                        <a14:foregroundMark x1="95333" y1="19680" x2="97167" y2="93135"/>
                        <a14:foregroundMark x1="95000" y1="99085" x2="81833" y2="92677"/>
                        <a14:foregroundMark x1="24667" y1="31808" x2="24667" y2="59954"/>
                        <a14:foregroundMark x1="74833" y1="21281" x2="75667" y2="55835"/>
                        <a14:backgroundMark x1="24167" y1="31808" x2="24167" y2="29748"/>
                        <a14:backgroundMark x1="23833" y1="27689" x2="23950" y2="31808"/>
                        <a14:backgroundMark x1="23850" y1="59954" x2="24167" y2="93593"/>
                        <a14:backgroundMark x1="24167" y1="93593" x2="24167" y2="99771"/>
                        <a14:backgroundMark x1="23667" y1="97254" x2="23667" y2="91991"/>
                        <a14:backgroundMark x1="48833" y1="8924" x2="48500" y2="66362"/>
                        <a14:backgroundMark x1="48500" y1="68192" x2="48833" y2="99771"/>
                        <a14:backgroundMark x1="74000" y1="1144" x2="74326" y2="21304"/>
                        <a14:backgroundMark x1="73988" y1="55911" x2="73833" y2="99542"/>
                      </a14:backgroundRemoval>
                    </a14:imgEffect>
                  </a14:imgLayer>
                </a14:imgProps>
              </a:ext>
              <a:ext uri="{28A0092B-C50C-407E-A947-70E740481C1C}">
                <a14:useLocalDpi xmlns:a14="http://schemas.microsoft.com/office/drawing/2010/main" val="0"/>
              </a:ext>
            </a:extLst>
          </a:blip>
          <a:srcRect/>
          <a:stretch>
            <a:fillRect/>
          </a:stretch>
        </p:blipFill>
        <p:spPr bwMode="auto">
          <a:xfrm>
            <a:off x="5273666" y="1941167"/>
            <a:ext cx="6750801" cy="4916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AADCFD1-C5F9-48AD-A34E-A7921B4B22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3202" y="-136691"/>
            <a:ext cx="6011177" cy="1072989"/>
          </a:xfrm>
          <a:prstGeom prst="rect">
            <a:avLst/>
          </a:prstGeom>
        </p:spPr>
      </p:pic>
      <p:pic>
        <p:nvPicPr>
          <p:cNvPr id="2" name="Picture 1">
            <a:extLst>
              <a:ext uri="{FF2B5EF4-FFF2-40B4-BE49-F238E27FC236}">
                <a16:creationId xmlns:a16="http://schemas.microsoft.com/office/drawing/2014/main" id="{5A641789-9716-C27C-0352-AAF88B4DD28B}"/>
              </a:ext>
            </a:extLst>
          </p:cNvPr>
          <p:cNvPicPr>
            <a:picLocks noChangeAspect="1"/>
          </p:cNvPicPr>
          <p:nvPr/>
        </p:nvPicPr>
        <p:blipFill>
          <a:blip r:embed="rId6"/>
          <a:stretch>
            <a:fillRect/>
          </a:stretch>
        </p:blipFill>
        <p:spPr>
          <a:xfrm>
            <a:off x="0" y="542879"/>
            <a:ext cx="1530229" cy="2310584"/>
          </a:xfrm>
          <a:prstGeom prst="rect">
            <a:avLst/>
          </a:prstGeom>
        </p:spPr>
      </p:pic>
    </p:spTree>
    <p:extLst>
      <p:ext uri="{BB962C8B-B14F-4D97-AF65-F5344CB8AC3E}">
        <p14:creationId xmlns:p14="http://schemas.microsoft.com/office/powerpoint/2010/main" val="3414774410"/>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14:bounceEnd="60000">
                                          <p:cBhvr additive="base">
                                            <p:cTn id="14" dur="1300" fill="hold"/>
                                            <p:tgtEl>
                                              <p:spTgt spid="37"/>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1000"/>
                                            <p:tgtEl>
                                              <p:spTgt spid="4100"/>
                                            </p:tgtEl>
                                          </p:cBhvr>
                                        </p:animEffect>
                                        <p:anim calcmode="lin" valueType="num">
                                          <p:cBhvr>
                                            <p:cTn id="21" dur="1000" fill="hold"/>
                                            <p:tgtEl>
                                              <p:spTgt spid="4100"/>
                                            </p:tgtEl>
                                            <p:attrNameLst>
                                              <p:attrName>ppt_x</p:attrName>
                                            </p:attrNameLst>
                                          </p:cBhvr>
                                          <p:tavLst>
                                            <p:tav tm="0">
                                              <p:val>
                                                <p:strVal val="#ppt_x"/>
                                              </p:val>
                                            </p:tav>
                                            <p:tav tm="100000">
                                              <p:val>
                                                <p:strVal val="#ppt_x"/>
                                              </p:val>
                                            </p:tav>
                                          </p:tavLst>
                                        </p:anim>
                                        <p:anim calcmode="lin" valueType="num">
                                          <p:cBhvr>
                                            <p:cTn id="2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1300" fill="hold"/>
                                            <p:tgtEl>
                                              <p:spTgt spid="37"/>
                                            </p:tgtEl>
                                            <p:attrNameLst>
                                              <p:attrName>ppt_x</p:attrName>
                                            </p:attrNameLst>
                                          </p:cBhvr>
                                          <p:tavLst>
                                            <p:tav tm="0">
                                              <p:val>
                                                <p:strVal val="0-#ppt_w/2"/>
                                              </p:val>
                                            </p:tav>
                                            <p:tav tm="100000">
                                              <p:val>
                                                <p:strVal val="#ppt_x"/>
                                              </p:val>
                                            </p:tav>
                                          </p:tavLst>
                                        </p:anim>
                                        <p:anim calcmode="lin" valueType="num">
                                          <p:cBhvr additive="base">
                                            <p:cTn id="15" dur="13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fade">
                                          <p:cBhvr>
                                            <p:cTn id="20" dur="1000"/>
                                            <p:tgtEl>
                                              <p:spTgt spid="4100"/>
                                            </p:tgtEl>
                                          </p:cBhvr>
                                        </p:animEffect>
                                        <p:anim calcmode="lin" valueType="num">
                                          <p:cBhvr>
                                            <p:cTn id="21" dur="1000" fill="hold"/>
                                            <p:tgtEl>
                                              <p:spTgt spid="4100"/>
                                            </p:tgtEl>
                                            <p:attrNameLst>
                                              <p:attrName>ppt_x</p:attrName>
                                            </p:attrNameLst>
                                          </p:cBhvr>
                                          <p:tavLst>
                                            <p:tav tm="0">
                                              <p:val>
                                                <p:strVal val="#ppt_x"/>
                                              </p:val>
                                            </p:tav>
                                            <p:tav tm="100000">
                                              <p:val>
                                                <p:strVal val="#ppt_x"/>
                                              </p:val>
                                            </p:tav>
                                          </p:tavLst>
                                        </p:anim>
                                        <p:anim calcmode="lin" valueType="num">
                                          <p:cBhvr>
                                            <p:cTn id="2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0549604A-2CAE-4192-A6F5-01B60BD49430}"/>
              </a:ext>
            </a:extLst>
          </p:cNvPr>
          <p:cNvSpPr txBox="1"/>
          <p:nvPr/>
        </p:nvSpPr>
        <p:spPr>
          <a:xfrm>
            <a:off x="4343283" y="307370"/>
            <a:ext cx="8620191" cy="430887"/>
          </a:xfrm>
          <a:prstGeom prst="rect">
            <a:avLst/>
          </a:prstGeom>
          <a:noFill/>
        </p:spPr>
        <p:txBody>
          <a:bodyPr wrap="square" lIns="0" tIns="0" rIns="0" bIns="0" rtlCol="0">
            <a:spAutoFit/>
          </a:bodyPr>
          <a:lstStyle/>
          <a:p>
            <a:pPr algn="just"/>
            <a:r>
              <a:rPr lang="vi-VN" sz="2800" b="1" i="1" dirty="0">
                <a:solidFill>
                  <a:srgbClr val="002060"/>
                </a:solidFill>
                <a:latin typeface="Calibri" panose="020F0502020204030204" pitchFamily="34" charset="0"/>
                <a:ea typeface="AvantGarde" panose="00000400000000000000" pitchFamily="2" charset="0"/>
                <a:cs typeface="Calibri" panose="020F0502020204030204" pitchFamily="34" charset="0"/>
              </a:rPr>
              <a:t>:một thứ lụa đen bóng.</a:t>
            </a:r>
            <a:endParaRPr lang="en-US" sz="28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sp>
        <p:nvSpPr>
          <p:cNvPr id="28" name="TextBox 27">
            <a:extLst>
              <a:ext uri="{FF2B5EF4-FFF2-40B4-BE49-F238E27FC236}">
                <a16:creationId xmlns:a16="http://schemas.microsoft.com/office/drawing/2014/main" id="{193F512A-E230-46C8-9E39-E8EC65A1C2CE}"/>
              </a:ext>
            </a:extLst>
          </p:cNvPr>
          <p:cNvSpPr txBox="1"/>
          <p:nvPr/>
        </p:nvSpPr>
        <p:spPr>
          <a:xfrm>
            <a:off x="3389468" y="1573606"/>
            <a:ext cx="8620191" cy="861774"/>
          </a:xfrm>
          <a:prstGeom prst="rect">
            <a:avLst/>
          </a:prstGeom>
          <a:noFill/>
        </p:spPr>
        <p:txBody>
          <a:bodyPr wrap="square" lIns="0" tIns="0" rIns="0" bIns="0" rtlCol="0">
            <a:spAutoFit/>
          </a:bodyPr>
          <a:lstStyle/>
          <a:p>
            <a:pPr algn="just"/>
            <a:r>
              <a:rPr lang="vi-VN" sz="2800" b="1" i="1" dirty="0">
                <a:solidFill>
                  <a:srgbClr val="002060"/>
                </a:solidFill>
                <a:latin typeface="Calibri" panose="020F0502020204030204" pitchFamily="34" charset="0"/>
                <a:ea typeface="AvantGarde" panose="00000400000000000000" pitchFamily="2" charset="0"/>
                <a:cs typeface="Calibri" panose="020F0502020204030204" pitchFamily="34" charset="0"/>
              </a:rPr>
              <a:t>Màu trắng do bột lấy ở vỏ sò, vỏ điệp ở biển trộn với hồ loãng nấu bằng bột gạo nếp tạo thành.</a:t>
            </a:r>
            <a:endParaRPr lang="en-US" sz="2800" b="1" i="1" dirty="0">
              <a:solidFill>
                <a:srgbClr val="002060"/>
              </a:solidFill>
              <a:latin typeface="Calibri" panose="020F0502020204030204" pitchFamily="34" charset="0"/>
              <a:ea typeface="AvantGarde" panose="00000400000000000000" pitchFamily="2" charset="0"/>
              <a:cs typeface="Calibri" panose="020F0502020204030204" pitchFamily="34" charset="0"/>
            </a:endParaRPr>
          </a:p>
        </p:txBody>
      </p:sp>
      <p:pic>
        <p:nvPicPr>
          <p:cNvPr id="7172" name="Picture 4" descr="Còn đó giấy dó người Mường - Báo Nhân Dân">
            <a:extLst>
              <a:ext uri="{FF2B5EF4-FFF2-40B4-BE49-F238E27FC236}">
                <a16:creationId xmlns:a16="http://schemas.microsoft.com/office/drawing/2014/main" id="{61D62034-BE15-4D5A-990A-FEAB5A888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06" y="2778287"/>
            <a:ext cx="4827722" cy="30173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0" name="Picture 2" descr="Chuyên cung cấp giấy dó chất lượng tại bắc ninh">
            <a:extLst>
              <a:ext uri="{FF2B5EF4-FFF2-40B4-BE49-F238E27FC236}">
                <a16:creationId xmlns:a16="http://schemas.microsoft.com/office/drawing/2014/main" id="{C50110D7-7FFB-4989-8A80-93571F4D8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25601">
            <a:off x="9255503" y="4429078"/>
            <a:ext cx="2561544" cy="21100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D0C2D098-3555-48A5-980F-79BA864611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8701" y="103528"/>
            <a:ext cx="5974598" cy="963251"/>
          </a:xfrm>
          <a:prstGeom prst="rect">
            <a:avLst/>
          </a:prstGeom>
        </p:spPr>
      </p:pic>
      <p:pic>
        <p:nvPicPr>
          <p:cNvPr id="5" name="Picture 4">
            <a:extLst>
              <a:ext uri="{FF2B5EF4-FFF2-40B4-BE49-F238E27FC236}">
                <a16:creationId xmlns:a16="http://schemas.microsoft.com/office/drawing/2014/main" id="{ADA1CECB-C329-42A0-97FE-6B67CA736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701" y="893299"/>
            <a:ext cx="5974598" cy="963251"/>
          </a:xfrm>
          <a:prstGeom prst="rect">
            <a:avLst/>
          </a:prstGeom>
        </p:spPr>
      </p:pic>
      <p:pic>
        <p:nvPicPr>
          <p:cNvPr id="2" name="Picture 1">
            <a:extLst>
              <a:ext uri="{FF2B5EF4-FFF2-40B4-BE49-F238E27FC236}">
                <a16:creationId xmlns:a16="http://schemas.microsoft.com/office/drawing/2014/main" id="{6D8AAA51-1E10-F0AE-8223-05F050878BF5}"/>
              </a:ext>
            </a:extLst>
          </p:cNvPr>
          <p:cNvPicPr>
            <a:picLocks noChangeAspect="1"/>
          </p:cNvPicPr>
          <p:nvPr/>
        </p:nvPicPr>
        <p:blipFill>
          <a:blip r:embed="rId7"/>
          <a:stretch>
            <a:fillRect/>
          </a:stretch>
        </p:blipFill>
        <p:spPr>
          <a:xfrm>
            <a:off x="0" y="542879"/>
            <a:ext cx="1530229" cy="2310584"/>
          </a:xfrm>
          <a:prstGeom prst="rect">
            <a:avLst/>
          </a:prstGeom>
        </p:spPr>
      </p:pic>
    </p:spTree>
    <p:extLst>
      <p:ext uri="{BB962C8B-B14F-4D97-AF65-F5344CB8AC3E}">
        <p14:creationId xmlns:p14="http://schemas.microsoft.com/office/powerpoint/2010/main" val="4256501313"/>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14:bounceEnd="60000">
                                          <p:cBhvr additive="base">
                                            <p:cTn id="14" dur="1300" fill="hold"/>
                                            <p:tgtEl>
                                              <p:spTgt spid="26"/>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60000">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14:bounceEnd="60000">
                                          <p:cBhvr additive="base">
                                            <p:cTn id="27" dur="1300" fill="hold"/>
                                            <p:tgtEl>
                                              <p:spTgt spid="28"/>
                                            </p:tgtEl>
                                            <p:attrNameLst>
                                              <p:attrName>ppt_x</p:attrName>
                                            </p:attrNameLst>
                                          </p:cBhvr>
                                          <p:tavLst>
                                            <p:tav tm="0">
                                              <p:val>
                                                <p:strVal val="0-#ppt_w/2"/>
                                              </p:val>
                                            </p:tav>
                                            <p:tav tm="100000">
                                              <p:val>
                                                <p:strVal val="#ppt_x"/>
                                              </p:val>
                                            </p:tav>
                                          </p:tavLst>
                                        </p:anim>
                                        <p:anim calcmode="lin" valueType="num" p14:bounceEnd="60000">
                                          <p:cBhvr additive="base">
                                            <p:cTn id="28" dur="1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fade">
                                          <p:cBhvr>
                                            <p:cTn id="33" dur="500"/>
                                            <p:tgtEl>
                                              <p:spTgt spid="71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300" fill="hold"/>
                                            <p:tgtEl>
                                              <p:spTgt spid="26"/>
                                            </p:tgtEl>
                                            <p:attrNameLst>
                                              <p:attrName>ppt_x</p:attrName>
                                            </p:attrNameLst>
                                          </p:cBhvr>
                                          <p:tavLst>
                                            <p:tav tm="0">
                                              <p:val>
                                                <p:strVal val="0-#ppt_w/2"/>
                                              </p:val>
                                            </p:tav>
                                            <p:tav tm="100000">
                                              <p:val>
                                                <p:strVal val="#ppt_x"/>
                                              </p:val>
                                            </p:tav>
                                          </p:tavLst>
                                        </p:anim>
                                        <p:anim calcmode="lin" valueType="num">
                                          <p:cBhvr additive="base">
                                            <p:cTn id="15" dur="13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300" fill="hold"/>
                                            <p:tgtEl>
                                              <p:spTgt spid="28"/>
                                            </p:tgtEl>
                                            <p:attrNameLst>
                                              <p:attrName>ppt_x</p:attrName>
                                            </p:attrNameLst>
                                          </p:cBhvr>
                                          <p:tavLst>
                                            <p:tav tm="0">
                                              <p:val>
                                                <p:strVal val="0-#ppt_w/2"/>
                                              </p:val>
                                            </p:tav>
                                            <p:tav tm="100000">
                                              <p:val>
                                                <p:strVal val="#ppt_x"/>
                                              </p:val>
                                            </p:tav>
                                          </p:tavLst>
                                        </p:anim>
                                        <p:anim calcmode="lin" valueType="num">
                                          <p:cBhvr additive="base">
                                            <p:cTn id="28" dur="13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fade">
                                          <p:cBhvr>
                                            <p:cTn id="33" dur="500"/>
                                            <p:tgtEl>
                                              <p:spTgt spid="717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70"/>
                                            </p:tgtEl>
                                            <p:attrNameLst>
                                              <p:attrName>style.visibility</p:attrName>
                                            </p:attrNameLst>
                                          </p:cBhvr>
                                          <p:to>
                                            <p:strVal val="visible"/>
                                          </p:to>
                                        </p:set>
                                        <p:animEffect transition="in" filter="fade">
                                          <p:cBhvr>
                                            <p:cTn id="38"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E0B7C1B-D99C-42BA-B631-93B360856AA9}"/>
              </a:ext>
            </a:extLst>
          </p:cNvPr>
          <p:cNvSpPr txBox="1"/>
          <p:nvPr/>
        </p:nvSpPr>
        <p:spPr>
          <a:xfrm>
            <a:off x="3344501" y="931224"/>
            <a:ext cx="8620191" cy="1292662"/>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Tranh vẽ con lợn đứng bên bụi ráy (một thứ cây trồng ở nơi đất ẩm, gần giống cây khoai sọ, dùng làm thức ăn cho lợn).</a:t>
            </a:r>
            <a:endParaRPr kumimoji="0" lang="en-US"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endParaRPr>
          </a:p>
        </p:txBody>
      </p:sp>
      <p:pic>
        <p:nvPicPr>
          <p:cNvPr id="6146" name="Picture 2" descr="Tranh Đông Hồ - Lợn Ăn Cây Ráy - Có Khung Kính | Shopee Việt Nam">
            <a:extLst>
              <a:ext uri="{FF2B5EF4-FFF2-40B4-BE49-F238E27FC236}">
                <a16:creationId xmlns:a16="http://schemas.microsoft.com/office/drawing/2014/main" id="{85B805A0-FB91-4647-B694-964F608DE5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90" t="26410" r="7010" b="23406"/>
          <a:stretch/>
        </p:blipFill>
        <p:spPr bwMode="auto">
          <a:xfrm>
            <a:off x="5739478" y="2623280"/>
            <a:ext cx="5836115" cy="34415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1B4F36E-E9DF-427F-873B-AC8892CA5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411" y="195033"/>
            <a:ext cx="6011177" cy="1072989"/>
          </a:xfrm>
          <a:prstGeom prst="rect">
            <a:avLst/>
          </a:prstGeom>
        </p:spPr>
      </p:pic>
      <p:pic>
        <p:nvPicPr>
          <p:cNvPr id="2" name="Picture 1">
            <a:extLst>
              <a:ext uri="{FF2B5EF4-FFF2-40B4-BE49-F238E27FC236}">
                <a16:creationId xmlns:a16="http://schemas.microsoft.com/office/drawing/2014/main" id="{8C78107C-9C5D-27DE-2877-2C352F3FBC4B}"/>
              </a:ext>
            </a:extLst>
          </p:cNvPr>
          <p:cNvPicPr>
            <a:picLocks noChangeAspect="1"/>
          </p:cNvPicPr>
          <p:nvPr/>
        </p:nvPicPr>
        <p:blipFill>
          <a:blip r:embed="rId5"/>
          <a:stretch>
            <a:fillRect/>
          </a:stretch>
        </p:blipFill>
        <p:spPr>
          <a:xfrm>
            <a:off x="0" y="542879"/>
            <a:ext cx="1530229" cy="2310584"/>
          </a:xfrm>
          <a:prstGeom prst="rect">
            <a:avLst/>
          </a:prstGeom>
        </p:spPr>
      </p:pic>
    </p:spTree>
    <p:extLst>
      <p:ext uri="{BB962C8B-B14F-4D97-AF65-F5344CB8AC3E}">
        <p14:creationId xmlns:p14="http://schemas.microsoft.com/office/powerpoint/2010/main" val="4236067626"/>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14:bounceEnd="60000">
                                          <p:cBhvr additive="base">
                                            <p:cTn id="14" dur="1300" fill="hold"/>
                                            <p:tgtEl>
                                              <p:spTgt spid="21"/>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80">
                                              <p:stCondLst>
                                                <p:cond delay="0"/>
                                              </p:stCondLst>
                                            </p:cTn>
                                            <p:tgtEl>
                                              <p:spTgt spid="6146"/>
                                            </p:tgtEl>
                                          </p:cBhvr>
                                        </p:animEffect>
                                        <p:anim calcmode="lin" valueType="num">
                                          <p:cBhvr>
                                            <p:cTn id="21"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6"/>
                                            </p:tgtEl>
                                          </p:cBhvr>
                                          <p:to x="100000" y="60000"/>
                                        </p:animScale>
                                        <p:animScale>
                                          <p:cBhvr>
                                            <p:cTn id="27" dur="166" decel="50000">
                                              <p:stCondLst>
                                                <p:cond delay="676"/>
                                              </p:stCondLst>
                                            </p:cTn>
                                            <p:tgtEl>
                                              <p:spTgt spid="6146"/>
                                            </p:tgtEl>
                                          </p:cBhvr>
                                          <p:to x="100000" y="100000"/>
                                        </p:animScale>
                                        <p:animScale>
                                          <p:cBhvr>
                                            <p:cTn id="28" dur="26">
                                              <p:stCondLst>
                                                <p:cond delay="1312"/>
                                              </p:stCondLst>
                                            </p:cTn>
                                            <p:tgtEl>
                                              <p:spTgt spid="6146"/>
                                            </p:tgtEl>
                                          </p:cBhvr>
                                          <p:to x="100000" y="80000"/>
                                        </p:animScale>
                                        <p:animScale>
                                          <p:cBhvr>
                                            <p:cTn id="29" dur="166" decel="50000">
                                              <p:stCondLst>
                                                <p:cond delay="1338"/>
                                              </p:stCondLst>
                                            </p:cTn>
                                            <p:tgtEl>
                                              <p:spTgt spid="6146"/>
                                            </p:tgtEl>
                                          </p:cBhvr>
                                          <p:to x="100000" y="100000"/>
                                        </p:animScale>
                                        <p:animScale>
                                          <p:cBhvr>
                                            <p:cTn id="30" dur="26">
                                              <p:stCondLst>
                                                <p:cond delay="1642"/>
                                              </p:stCondLst>
                                            </p:cTn>
                                            <p:tgtEl>
                                              <p:spTgt spid="6146"/>
                                            </p:tgtEl>
                                          </p:cBhvr>
                                          <p:to x="100000" y="90000"/>
                                        </p:animScale>
                                        <p:animScale>
                                          <p:cBhvr>
                                            <p:cTn id="31" dur="166" decel="50000">
                                              <p:stCondLst>
                                                <p:cond delay="1668"/>
                                              </p:stCondLst>
                                            </p:cTn>
                                            <p:tgtEl>
                                              <p:spTgt spid="6146"/>
                                            </p:tgtEl>
                                          </p:cBhvr>
                                          <p:to x="100000" y="100000"/>
                                        </p:animScale>
                                        <p:animScale>
                                          <p:cBhvr>
                                            <p:cTn id="32" dur="26">
                                              <p:stCondLst>
                                                <p:cond delay="1808"/>
                                              </p:stCondLst>
                                            </p:cTn>
                                            <p:tgtEl>
                                              <p:spTgt spid="6146"/>
                                            </p:tgtEl>
                                          </p:cBhvr>
                                          <p:to x="100000" y="95000"/>
                                        </p:animScale>
                                        <p:animScale>
                                          <p:cBhvr>
                                            <p:cTn id="33"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300" fill="hold"/>
                                            <p:tgtEl>
                                              <p:spTgt spid="21"/>
                                            </p:tgtEl>
                                            <p:attrNameLst>
                                              <p:attrName>ppt_x</p:attrName>
                                            </p:attrNameLst>
                                          </p:cBhvr>
                                          <p:tavLst>
                                            <p:tav tm="0">
                                              <p:val>
                                                <p:strVal val="0-#ppt_w/2"/>
                                              </p:val>
                                            </p:tav>
                                            <p:tav tm="100000">
                                              <p:val>
                                                <p:strVal val="#ppt_x"/>
                                              </p:val>
                                            </p:tav>
                                          </p:tavLst>
                                        </p:anim>
                                        <p:anim calcmode="lin" valueType="num">
                                          <p:cBhvr additive="base">
                                            <p:cTn id="15" dur="13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80">
                                              <p:stCondLst>
                                                <p:cond delay="0"/>
                                              </p:stCondLst>
                                            </p:cTn>
                                            <p:tgtEl>
                                              <p:spTgt spid="6146"/>
                                            </p:tgtEl>
                                          </p:cBhvr>
                                        </p:animEffect>
                                        <p:anim calcmode="lin" valueType="num">
                                          <p:cBhvr>
                                            <p:cTn id="21"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6" dur="26">
                                              <p:stCondLst>
                                                <p:cond delay="650"/>
                                              </p:stCondLst>
                                            </p:cTn>
                                            <p:tgtEl>
                                              <p:spTgt spid="6146"/>
                                            </p:tgtEl>
                                          </p:cBhvr>
                                          <p:to x="100000" y="60000"/>
                                        </p:animScale>
                                        <p:animScale>
                                          <p:cBhvr>
                                            <p:cTn id="27" dur="166" decel="50000">
                                              <p:stCondLst>
                                                <p:cond delay="676"/>
                                              </p:stCondLst>
                                            </p:cTn>
                                            <p:tgtEl>
                                              <p:spTgt spid="6146"/>
                                            </p:tgtEl>
                                          </p:cBhvr>
                                          <p:to x="100000" y="100000"/>
                                        </p:animScale>
                                        <p:animScale>
                                          <p:cBhvr>
                                            <p:cTn id="28" dur="26">
                                              <p:stCondLst>
                                                <p:cond delay="1312"/>
                                              </p:stCondLst>
                                            </p:cTn>
                                            <p:tgtEl>
                                              <p:spTgt spid="6146"/>
                                            </p:tgtEl>
                                          </p:cBhvr>
                                          <p:to x="100000" y="80000"/>
                                        </p:animScale>
                                        <p:animScale>
                                          <p:cBhvr>
                                            <p:cTn id="29" dur="166" decel="50000">
                                              <p:stCondLst>
                                                <p:cond delay="1338"/>
                                              </p:stCondLst>
                                            </p:cTn>
                                            <p:tgtEl>
                                              <p:spTgt spid="6146"/>
                                            </p:tgtEl>
                                          </p:cBhvr>
                                          <p:to x="100000" y="100000"/>
                                        </p:animScale>
                                        <p:animScale>
                                          <p:cBhvr>
                                            <p:cTn id="30" dur="26">
                                              <p:stCondLst>
                                                <p:cond delay="1642"/>
                                              </p:stCondLst>
                                            </p:cTn>
                                            <p:tgtEl>
                                              <p:spTgt spid="6146"/>
                                            </p:tgtEl>
                                          </p:cBhvr>
                                          <p:to x="100000" y="90000"/>
                                        </p:animScale>
                                        <p:animScale>
                                          <p:cBhvr>
                                            <p:cTn id="31" dur="166" decel="50000">
                                              <p:stCondLst>
                                                <p:cond delay="1668"/>
                                              </p:stCondLst>
                                            </p:cTn>
                                            <p:tgtEl>
                                              <p:spTgt spid="6146"/>
                                            </p:tgtEl>
                                          </p:cBhvr>
                                          <p:to x="100000" y="100000"/>
                                        </p:animScale>
                                        <p:animScale>
                                          <p:cBhvr>
                                            <p:cTn id="32" dur="26">
                                              <p:stCondLst>
                                                <p:cond delay="1808"/>
                                              </p:stCondLst>
                                            </p:cTn>
                                            <p:tgtEl>
                                              <p:spTgt spid="6146"/>
                                            </p:tgtEl>
                                          </p:cBhvr>
                                          <p:to x="100000" y="95000"/>
                                        </p:animScale>
                                        <p:animScale>
                                          <p:cBhvr>
                                            <p:cTn id="33"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1BD517D-5BD2-43DE-8DDA-E656533C002C}"/>
              </a:ext>
            </a:extLst>
          </p:cNvPr>
          <p:cNvSpPr txBox="1"/>
          <p:nvPr/>
        </p:nvSpPr>
        <p:spPr>
          <a:xfrm>
            <a:off x="3344501" y="931224"/>
            <a:ext cx="8620191" cy="1292662"/>
          </a:xfrm>
          <a:prstGeom prst="rect">
            <a:avLst/>
          </a:prstGeom>
          <a:noFill/>
        </p:spPr>
        <p:txBody>
          <a:bodyPr wrap="square" lIns="0" tIns="0" rIns="0" bIns="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rPr>
              <a:t>Khoáy vẽ trên mình con lợn trong tranh, hình tròn, giữa có nét cong như chữ S chia hình tròn làm hai mảng – một mảng màu sáng (dương) và một mảng màu tối (âm).</a:t>
            </a:r>
            <a:endParaRPr kumimoji="0" lang="en-US" sz="2800" b="1" i="1" u="none" strike="noStrike" kern="1200" cap="none" spc="0" normalizeH="0" baseline="0" noProof="0" dirty="0">
              <a:ln>
                <a:noFill/>
              </a:ln>
              <a:solidFill>
                <a:srgbClr val="002060"/>
              </a:solidFill>
              <a:effectLst/>
              <a:uLnTx/>
              <a:uFillTx/>
              <a:latin typeface="Calibri" panose="020F0502020204030204" pitchFamily="34" charset="0"/>
              <a:ea typeface="AvantGarde" panose="00000400000000000000" pitchFamily="2" charset="0"/>
              <a:cs typeface="Calibri" panose="020F0502020204030204" pitchFamily="34" charset="0"/>
            </a:endParaRPr>
          </a:p>
        </p:txBody>
      </p:sp>
      <p:pic>
        <p:nvPicPr>
          <p:cNvPr id="8196" name="Picture 4" descr="Hình ảnh chú Lợn trong tranh Đông Hồ">
            <a:extLst>
              <a:ext uri="{FF2B5EF4-FFF2-40B4-BE49-F238E27FC236}">
                <a16:creationId xmlns:a16="http://schemas.microsoft.com/office/drawing/2014/main" id="{EDBE60DF-9163-4CD2-927F-24528D4195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855" y="2938040"/>
            <a:ext cx="4871406" cy="351973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32E9E73-7FFB-48E5-920B-CCD5B9ACB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0411" y="133408"/>
            <a:ext cx="6011177" cy="1072989"/>
          </a:xfrm>
          <a:prstGeom prst="rect">
            <a:avLst/>
          </a:prstGeom>
        </p:spPr>
      </p:pic>
      <p:pic>
        <p:nvPicPr>
          <p:cNvPr id="2" name="Picture 1">
            <a:extLst>
              <a:ext uri="{FF2B5EF4-FFF2-40B4-BE49-F238E27FC236}">
                <a16:creationId xmlns:a16="http://schemas.microsoft.com/office/drawing/2014/main" id="{1B581E14-75CC-D386-AB40-75505823AA1F}"/>
              </a:ext>
            </a:extLst>
          </p:cNvPr>
          <p:cNvPicPr>
            <a:picLocks noChangeAspect="1"/>
          </p:cNvPicPr>
          <p:nvPr/>
        </p:nvPicPr>
        <p:blipFill>
          <a:blip r:embed="rId5"/>
          <a:stretch>
            <a:fillRect/>
          </a:stretch>
        </p:blipFill>
        <p:spPr>
          <a:xfrm>
            <a:off x="0" y="542879"/>
            <a:ext cx="1530229" cy="2310584"/>
          </a:xfrm>
          <a:prstGeom prst="rect">
            <a:avLst/>
          </a:prstGeom>
        </p:spPr>
      </p:pic>
    </p:spTree>
    <p:extLst>
      <p:ext uri="{BB962C8B-B14F-4D97-AF65-F5344CB8AC3E}">
        <p14:creationId xmlns:p14="http://schemas.microsoft.com/office/powerpoint/2010/main" val="362182107"/>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14:presetBounceEnd="60000">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14:bounceEnd="60000">
                                          <p:cBhvr additive="base">
                                            <p:cTn id="14" dur="1300" fill="hold"/>
                                            <p:tgtEl>
                                              <p:spTgt spid="25"/>
                                            </p:tgtEl>
                                            <p:attrNameLst>
                                              <p:attrName>ppt_x</p:attrName>
                                            </p:attrNameLst>
                                          </p:cBhvr>
                                          <p:tavLst>
                                            <p:tav tm="0">
                                              <p:val>
                                                <p:strVal val="0-#ppt_w/2"/>
                                              </p:val>
                                            </p:tav>
                                            <p:tav tm="100000">
                                              <p:val>
                                                <p:strVal val="#ppt_x"/>
                                              </p:val>
                                            </p:tav>
                                          </p:tavLst>
                                        </p:anim>
                                        <p:anim calcmode="lin" valueType="num" p14:bounceEnd="60000">
                                          <p:cBhvr additive="base">
                                            <p:cTn id="15" dur="13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1000"/>
                                            <p:tgtEl>
                                              <p:spTgt spid="8196"/>
                                            </p:tgtEl>
                                          </p:cBhvr>
                                        </p:animEffect>
                                        <p:anim calcmode="lin" valueType="num">
                                          <p:cBhvr>
                                            <p:cTn id="21" dur="1000" fill="hold"/>
                                            <p:tgtEl>
                                              <p:spTgt spid="8196"/>
                                            </p:tgtEl>
                                            <p:attrNameLst>
                                              <p:attrName>ppt_x</p:attrName>
                                            </p:attrNameLst>
                                          </p:cBhvr>
                                          <p:tavLst>
                                            <p:tav tm="0">
                                              <p:val>
                                                <p:strVal val="#ppt_x"/>
                                              </p:val>
                                            </p:tav>
                                            <p:tav tm="100000">
                                              <p:val>
                                                <p:strVal val="#ppt_x"/>
                                              </p:val>
                                            </p:tav>
                                          </p:tavLst>
                                        </p:anim>
                                        <p:anim calcmode="lin" valueType="num">
                                          <p:cBhvr>
                                            <p:cTn id="22"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1300" fill="hold"/>
                                            <p:tgtEl>
                                              <p:spTgt spid="25"/>
                                            </p:tgtEl>
                                            <p:attrNameLst>
                                              <p:attrName>ppt_x</p:attrName>
                                            </p:attrNameLst>
                                          </p:cBhvr>
                                          <p:tavLst>
                                            <p:tav tm="0">
                                              <p:val>
                                                <p:strVal val="0-#ppt_w/2"/>
                                              </p:val>
                                            </p:tav>
                                            <p:tav tm="100000">
                                              <p:val>
                                                <p:strVal val="#ppt_x"/>
                                              </p:val>
                                            </p:tav>
                                          </p:tavLst>
                                        </p:anim>
                                        <p:anim calcmode="lin" valueType="num">
                                          <p:cBhvr additive="base">
                                            <p:cTn id="15" dur="13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fade">
                                          <p:cBhvr>
                                            <p:cTn id="20" dur="1000"/>
                                            <p:tgtEl>
                                              <p:spTgt spid="8196"/>
                                            </p:tgtEl>
                                          </p:cBhvr>
                                        </p:animEffect>
                                        <p:anim calcmode="lin" valueType="num">
                                          <p:cBhvr>
                                            <p:cTn id="21" dur="1000" fill="hold"/>
                                            <p:tgtEl>
                                              <p:spTgt spid="8196"/>
                                            </p:tgtEl>
                                            <p:attrNameLst>
                                              <p:attrName>ppt_x</p:attrName>
                                            </p:attrNameLst>
                                          </p:cBhvr>
                                          <p:tavLst>
                                            <p:tav tm="0">
                                              <p:val>
                                                <p:strVal val="#ppt_x"/>
                                              </p:val>
                                            </p:tav>
                                            <p:tav tm="100000">
                                              <p:val>
                                                <p:strVal val="#ppt_x"/>
                                              </p:val>
                                            </p:tav>
                                          </p:tavLst>
                                        </p:anim>
                                        <p:anim calcmode="lin" valueType="num">
                                          <p:cBhvr>
                                            <p:cTn id="22"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A91BBD-8BBD-4F52-A1AB-62046F67282D}"/>
              </a:ext>
            </a:extLst>
          </p:cNvPr>
          <p:cNvSpPr txBox="1"/>
          <p:nvPr/>
        </p:nvSpPr>
        <p:spPr>
          <a:xfrm>
            <a:off x="6833588" y="1039666"/>
            <a:ext cx="5023811" cy="1231106"/>
          </a:xfrm>
          <a:prstGeom prst="rect">
            <a:avLst/>
          </a:prstGeom>
          <a:noFill/>
        </p:spPr>
        <p:txBody>
          <a:bodyPr wrap="none" lIns="0" tIns="0" rIns="0" bIns="0" rtlCol="0">
            <a:spAutoFit/>
          </a:bodyPr>
          <a:lstStyle/>
          <a:p>
            <a:pPr algn="l"/>
            <a:r>
              <a:rPr lang="vi-VN" sz="8000" dirty="0">
                <a:solidFill>
                  <a:srgbClr val="002060"/>
                </a:solidFill>
                <a:latin typeface="#9Slide06 SVNBlow Brush" pitchFamily="2" charset="0"/>
              </a:rPr>
              <a:t>Tìm hiểu bài</a:t>
            </a:r>
            <a:endParaRPr lang="en-US" sz="8000" dirty="0">
              <a:solidFill>
                <a:srgbClr val="002060"/>
              </a:solidFill>
              <a:latin typeface="#9Slide06 SVNBlow Brush" pitchFamily="2" charset="0"/>
            </a:endParaRPr>
          </a:p>
        </p:txBody>
      </p:sp>
      <p:sp>
        <p:nvSpPr>
          <p:cNvPr id="6" name="Rectangle: Rounded Corners 3">
            <a:extLst>
              <a:ext uri="{FF2B5EF4-FFF2-40B4-BE49-F238E27FC236}">
                <a16:creationId xmlns:a16="http://schemas.microsoft.com/office/drawing/2014/main" id="{AF92973A-1EFC-43EC-9235-B67B42E9A04A}"/>
              </a:ext>
            </a:extLst>
          </p:cNvPr>
          <p:cNvSpPr/>
          <p:nvPr/>
        </p:nvSpPr>
        <p:spPr>
          <a:xfrm>
            <a:off x="6709967" y="4411906"/>
            <a:ext cx="5271052" cy="184676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bg1"/>
          </a:solidFill>
          <a:ln w="28575">
            <a:solidFill>
              <a:schemeClr val="accent4">
                <a:lumMod val="75000"/>
              </a:schemeClr>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rPr>
              <a:t>Trên đường đi, tớ gặp một bé ếch đang khóc vì không tìm thấy mẹ. Hãy giúp tớ tìm mẹ cho ếch nhé!</a:t>
            </a:r>
            <a:endParaRPr lang="en-US"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endParaRPr>
          </a:p>
        </p:txBody>
      </p:sp>
    </p:spTree>
    <p:extLst>
      <p:ext uri="{BB962C8B-B14F-4D97-AF65-F5344CB8AC3E}">
        <p14:creationId xmlns:p14="http://schemas.microsoft.com/office/powerpoint/2010/main" val="415205018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id="{95C0F82A-65A5-4050-9657-E7E12009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chú Lợn trong tranh Đông Hồ">
            <a:extLst>
              <a:ext uri="{FF2B5EF4-FFF2-40B4-BE49-F238E27FC236}">
                <a16:creationId xmlns:a16="http://schemas.microsoft.com/office/drawing/2014/main" id="{623A1486-1412-40B7-B06E-B96B064521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828" y="1732296"/>
            <a:ext cx="2828936" cy="20439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Tranh gà nỗi hoài thương một thuở - Hànộimới">
            <a:extLst>
              <a:ext uri="{FF2B5EF4-FFF2-40B4-BE49-F238E27FC236}">
                <a16:creationId xmlns:a16="http://schemas.microsoft.com/office/drawing/2014/main" id="{DDA8BC6B-29E2-48B9-93A9-71B675E0B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051" y="1755590"/>
            <a:ext cx="2996393" cy="19955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0" name="Picture 6" descr="Ý nghĩa của bức tranh đông hồ đám cưới chuột">
            <a:extLst>
              <a:ext uri="{FF2B5EF4-FFF2-40B4-BE49-F238E27FC236}">
                <a16:creationId xmlns:a16="http://schemas.microsoft.com/office/drawing/2014/main" id="{7AC0421C-1C40-448E-AD7E-0A11B46E9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069" y="4345174"/>
            <a:ext cx="2860695" cy="19663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THẦY ĐỒ CÓC- TRANH DÂN GIAN ĐÔNG HỒ - TRANH DÂN GIAN VIỆT NAM - Đinh Xuân  Quyết - Website Đinh Xuân Quyết">
            <a:extLst>
              <a:ext uri="{FF2B5EF4-FFF2-40B4-BE49-F238E27FC236}">
                <a16:creationId xmlns:a16="http://schemas.microsoft.com/office/drawing/2014/main" id="{58A0AA55-768A-48D9-9FC8-BBB9E13363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234"/>
          <a:stretch/>
        </p:blipFill>
        <p:spPr bwMode="auto">
          <a:xfrm>
            <a:off x="4086051" y="4314327"/>
            <a:ext cx="2996393" cy="20280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4" name="Picture 10" descr="HỨNG DỪA”">
            <a:extLst>
              <a:ext uri="{FF2B5EF4-FFF2-40B4-BE49-F238E27FC236}">
                <a16:creationId xmlns:a16="http://schemas.microsoft.com/office/drawing/2014/main" id="{24B10C93-C767-4092-BD91-FDF2C3E5D1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7060" y="2401397"/>
            <a:ext cx="2016355" cy="29269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6" name="Picture 12" descr="Tranh Dân Gian Đông Hồ Tố Nữ |Chỉ Có Tại Mỹ Nghệ Sen">
            <a:extLst>
              <a:ext uri="{FF2B5EF4-FFF2-40B4-BE49-F238E27FC236}">
                <a16:creationId xmlns:a16="http://schemas.microsoft.com/office/drawing/2014/main" id="{4A8BD6AE-111F-4DC1-87CE-AD75B04D71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7918" y="2024213"/>
            <a:ext cx="1636526" cy="36198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Kể tên những bức tranh làng Hồ được nhắc tới trong bài.</a:t>
            </a:r>
            <a:endParaRPr lang="en-US" sz="3200" b="1"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9425923D-DB26-C29B-9C59-ADFC6D576740}"/>
              </a:ext>
            </a:extLst>
          </p:cNvPr>
          <p:cNvSpPr/>
          <p:nvPr/>
        </p:nvSpPr>
        <p:spPr>
          <a:xfrm>
            <a:off x="569739" y="2264228"/>
            <a:ext cx="11248465" cy="3724587"/>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Những bức tranh làng Hồ được nhắc tới trong bài là tranh lợn, gà, chuột, ếch, tranh cây dừa, tranh tố nữ, tranh lợn ăn cây ráy, tranh đàn gà mẹ con.</a:t>
            </a:r>
          </a:p>
        </p:txBody>
      </p:sp>
    </p:spTree>
    <p:extLst>
      <p:ext uri="{BB962C8B-B14F-4D97-AF65-F5344CB8AC3E}">
        <p14:creationId xmlns:p14="http://schemas.microsoft.com/office/powerpoint/2010/main" val="385132678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anim calcmode="lin" valueType="num">
                                      <p:cBhvr>
                                        <p:cTn id="17" dur="500" fill="hold"/>
                                        <p:tgtEl>
                                          <p:spTgt spid="11266"/>
                                        </p:tgtEl>
                                        <p:attrNameLst>
                                          <p:attrName>ppt_x</p:attrName>
                                        </p:attrNameLst>
                                      </p:cBhvr>
                                      <p:tavLst>
                                        <p:tav tm="0">
                                          <p:val>
                                            <p:fltVal val="0.5"/>
                                          </p:val>
                                        </p:tav>
                                        <p:tav tm="100000">
                                          <p:val>
                                            <p:strVal val="#ppt_x"/>
                                          </p:val>
                                        </p:tav>
                                      </p:tavLst>
                                    </p:anim>
                                    <p:anim calcmode="lin" valueType="num">
                                      <p:cBhvr>
                                        <p:cTn id="18"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visible"/>
                                      </p:to>
                                    </p:set>
                                    <p:animEffect transition="in" filter="fade">
                                      <p:cBhvr>
                                        <p:cTn id="30" dur="1000"/>
                                        <p:tgtEl>
                                          <p:spTgt spid="11268"/>
                                        </p:tgtEl>
                                      </p:cBhvr>
                                    </p:animEffect>
                                    <p:anim calcmode="lin" valueType="num">
                                      <p:cBhvr>
                                        <p:cTn id="31" dur="1000" fill="hold"/>
                                        <p:tgtEl>
                                          <p:spTgt spid="11268"/>
                                        </p:tgtEl>
                                        <p:attrNameLst>
                                          <p:attrName>ppt_x</p:attrName>
                                        </p:attrNameLst>
                                      </p:cBhvr>
                                      <p:tavLst>
                                        <p:tav tm="0">
                                          <p:val>
                                            <p:strVal val="#ppt_x"/>
                                          </p:val>
                                        </p:tav>
                                        <p:tav tm="100000">
                                          <p:val>
                                            <p:strVal val="#ppt_x"/>
                                          </p:val>
                                        </p:tav>
                                      </p:tavLst>
                                    </p:anim>
                                    <p:anim calcmode="lin" valueType="num">
                                      <p:cBhvr>
                                        <p:cTn id="3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fade">
                                      <p:cBhvr>
                                        <p:cTn id="37" dur="1000"/>
                                        <p:tgtEl>
                                          <p:spTgt spid="11270"/>
                                        </p:tgtEl>
                                      </p:cBhvr>
                                    </p:animEffect>
                                    <p:anim calcmode="lin" valueType="num">
                                      <p:cBhvr>
                                        <p:cTn id="38" dur="1000" fill="hold"/>
                                        <p:tgtEl>
                                          <p:spTgt spid="11270"/>
                                        </p:tgtEl>
                                        <p:attrNameLst>
                                          <p:attrName>ppt_x</p:attrName>
                                        </p:attrNameLst>
                                      </p:cBhvr>
                                      <p:tavLst>
                                        <p:tav tm="0">
                                          <p:val>
                                            <p:strVal val="#ppt_x"/>
                                          </p:val>
                                        </p:tav>
                                        <p:tav tm="100000">
                                          <p:val>
                                            <p:strVal val="#ppt_x"/>
                                          </p:val>
                                        </p:tav>
                                      </p:tavLst>
                                    </p:anim>
                                    <p:anim calcmode="lin" valueType="num">
                                      <p:cBhvr>
                                        <p:cTn id="39"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272"/>
                                        </p:tgtEl>
                                        <p:attrNameLst>
                                          <p:attrName>style.visibility</p:attrName>
                                        </p:attrNameLst>
                                      </p:cBhvr>
                                      <p:to>
                                        <p:strVal val="visible"/>
                                      </p:to>
                                    </p:set>
                                    <p:animEffect transition="in" filter="fade">
                                      <p:cBhvr>
                                        <p:cTn id="44" dur="1000"/>
                                        <p:tgtEl>
                                          <p:spTgt spid="11272"/>
                                        </p:tgtEl>
                                      </p:cBhvr>
                                    </p:animEffect>
                                    <p:anim calcmode="lin" valueType="num">
                                      <p:cBhvr>
                                        <p:cTn id="45" dur="1000" fill="hold"/>
                                        <p:tgtEl>
                                          <p:spTgt spid="11272"/>
                                        </p:tgtEl>
                                        <p:attrNameLst>
                                          <p:attrName>ppt_x</p:attrName>
                                        </p:attrNameLst>
                                      </p:cBhvr>
                                      <p:tavLst>
                                        <p:tav tm="0">
                                          <p:val>
                                            <p:strVal val="#ppt_x"/>
                                          </p:val>
                                        </p:tav>
                                        <p:tav tm="100000">
                                          <p:val>
                                            <p:strVal val="#ppt_x"/>
                                          </p:val>
                                        </p:tav>
                                      </p:tavLst>
                                    </p:anim>
                                    <p:anim calcmode="lin" valueType="num">
                                      <p:cBhvr>
                                        <p:cTn id="46"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274"/>
                                        </p:tgtEl>
                                        <p:attrNameLst>
                                          <p:attrName>style.visibility</p:attrName>
                                        </p:attrNameLst>
                                      </p:cBhvr>
                                      <p:to>
                                        <p:strVal val="visible"/>
                                      </p:to>
                                    </p:set>
                                    <p:animEffect transition="in" filter="fade">
                                      <p:cBhvr>
                                        <p:cTn id="51" dur="1000"/>
                                        <p:tgtEl>
                                          <p:spTgt spid="11274"/>
                                        </p:tgtEl>
                                      </p:cBhvr>
                                    </p:animEffect>
                                    <p:anim calcmode="lin" valueType="num">
                                      <p:cBhvr>
                                        <p:cTn id="52" dur="1000" fill="hold"/>
                                        <p:tgtEl>
                                          <p:spTgt spid="11274"/>
                                        </p:tgtEl>
                                        <p:attrNameLst>
                                          <p:attrName>ppt_x</p:attrName>
                                        </p:attrNameLst>
                                      </p:cBhvr>
                                      <p:tavLst>
                                        <p:tav tm="0">
                                          <p:val>
                                            <p:strVal val="#ppt_x"/>
                                          </p:val>
                                        </p:tav>
                                        <p:tav tm="100000">
                                          <p:val>
                                            <p:strVal val="#ppt_x"/>
                                          </p:val>
                                        </p:tav>
                                      </p:tavLst>
                                    </p:anim>
                                    <p:anim calcmode="lin" valueType="num">
                                      <p:cBhvr>
                                        <p:cTn id="53"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276"/>
                                        </p:tgtEl>
                                        <p:attrNameLst>
                                          <p:attrName>style.visibility</p:attrName>
                                        </p:attrNameLst>
                                      </p:cBhvr>
                                      <p:to>
                                        <p:strVal val="visible"/>
                                      </p:to>
                                    </p:set>
                                    <p:animEffect transition="in" filter="fade">
                                      <p:cBhvr>
                                        <p:cTn id="58" dur="1000"/>
                                        <p:tgtEl>
                                          <p:spTgt spid="11276"/>
                                        </p:tgtEl>
                                      </p:cBhvr>
                                    </p:animEffect>
                                    <p:anim calcmode="lin" valueType="num">
                                      <p:cBhvr>
                                        <p:cTn id="59" dur="1000" fill="hold"/>
                                        <p:tgtEl>
                                          <p:spTgt spid="11276"/>
                                        </p:tgtEl>
                                        <p:attrNameLst>
                                          <p:attrName>ppt_x</p:attrName>
                                        </p:attrNameLst>
                                      </p:cBhvr>
                                      <p:tavLst>
                                        <p:tav tm="0">
                                          <p:val>
                                            <p:strVal val="#ppt_x"/>
                                          </p:val>
                                        </p:tav>
                                        <p:tav tm="100000">
                                          <p:val>
                                            <p:strVal val="#ppt_x"/>
                                          </p:val>
                                        </p:tav>
                                      </p:tavLst>
                                    </p:anim>
                                    <p:anim calcmode="lin" valueType="num">
                                      <p:cBhvr>
                                        <p:cTn id="60"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downRigh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2. </a:t>
            </a:r>
            <a:r>
              <a:rPr lang="vi-VN" sz="3200" b="1" dirty="0">
                <a:solidFill>
                  <a:prstClr val="black"/>
                </a:solidFill>
                <a:latin typeface="Cambria" panose="02040503050406030204" pitchFamily="18" charset="0"/>
                <a:ea typeface="Cambria" panose="02040503050406030204" pitchFamily="18" charset="0"/>
              </a:rPr>
              <a:t>Hai bức tranh Lợn ăn cây ráy và Đàn gà mẹ con được miêu tả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Tranh gà nỗi hoài thương một thuở - Hànộimới">
            <a:extLst>
              <a:ext uri="{FF2B5EF4-FFF2-40B4-BE49-F238E27FC236}">
                <a16:creationId xmlns:a16="http://schemas.microsoft.com/office/drawing/2014/main" id="{3845EBEE-D6D5-7713-8F0D-C3DA20F7F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008" y="1789112"/>
            <a:ext cx="3442991" cy="22930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VẼ TRANH ĐÔNG HỒ | LỢN ĂN CÂY RÁY">
            <a:extLst>
              <a:ext uri="{FF2B5EF4-FFF2-40B4-BE49-F238E27FC236}">
                <a16:creationId xmlns:a16="http://schemas.microsoft.com/office/drawing/2014/main" id="{82D4333F-5483-21E8-7239-DBB2C3A0B1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9056" y="1752599"/>
            <a:ext cx="4063997" cy="2285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6A449EC-280E-ABE6-9BCB-095ABFE2316A}"/>
              </a:ext>
            </a:extLst>
          </p:cNvPr>
          <p:cNvSpPr/>
          <p:nvPr/>
        </p:nvSpPr>
        <p:spPr>
          <a:xfrm>
            <a:off x="645939" y="4332514"/>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Lợn ăn cây ráy được miêu tả có những con lợn mang khoáy âm dương rất có duyên.</a:t>
            </a:r>
          </a:p>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Đàn gà mẹ con được miêu tả là có đàn gà con đang ca múa bên gà mẹ.</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9312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en-US" sz="3200" b="1" dirty="0" err="1">
                <a:solidFill>
                  <a:prstClr val="black"/>
                </a:solidFill>
                <a:latin typeface="Cambria" panose="02040503050406030204" pitchFamily="18" charset="0"/>
                <a:ea typeface="Cambria" panose="02040503050406030204" pitchFamily="18" charset="0"/>
              </a:rPr>
              <a:t>Kĩ</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thuật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tạo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màu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của</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tranh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làng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Hồ</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gì</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đặc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biệt</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26A449EC-280E-ABE6-9BCB-095ABFE2316A}"/>
              </a:ext>
            </a:extLst>
          </p:cNvPr>
          <p:cNvSpPr/>
          <p:nvPr/>
        </p:nvSpPr>
        <p:spPr>
          <a:xfrm>
            <a:off x="624168" y="2873828"/>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Có 2 màu cơ bản trong tranh làng Hồ: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và trắng. </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được luyện bằng bột than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M</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àu trắng làm từ bột của vỏ sò, vỏ điệp ở biển.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Cả hai màu đều không pha bằng thuốc hay bột màu.</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73858DB-1BF6-2380-2330-BF96218E7566}"/>
              </a:ext>
            </a:extLst>
          </p:cNvPr>
          <p:cNvSpPr txBox="1"/>
          <p:nvPr/>
        </p:nvSpPr>
        <p:spPr>
          <a:xfrm>
            <a:off x="1306994" y="1895705"/>
            <a:ext cx="9760913" cy="61293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vi-VN" sz="3600" b="1" dirty="0">
                <a:solidFill>
                  <a:srgbClr val="7030A0"/>
                </a:solidFill>
                <a:latin typeface="Calibri" panose="020F0502020204030204" pitchFamily="34" charset="0"/>
                <a:ea typeface="AvantGarde" panose="00000400000000000000" pitchFamily="2" charset="0"/>
                <a:cs typeface="Calibri" panose="020F0502020204030204" pitchFamily="34" charset="0"/>
              </a:rPr>
              <a:t>Kĩ thuật tạo màu của tranh làng Hồ rất đặc biệt.</a:t>
            </a:r>
            <a:endParaRPr lang="en-US" sz="5400" b="1" dirty="0">
              <a:solidFill>
                <a:srgbClr val="7030A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181979181"/>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078BB3-E2D6-A2DC-662E-CD58E06B10F4}"/>
              </a:ext>
            </a:extLst>
          </p:cNvPr>
          <p:cNvPicPr>
            <a:picLocks noChangeAspect="1"/>
          </p:cNvPicPr>
          <p:nvPr/>
        </p:nvPicPr>
        <p:blipFill>
          <a:blip r:embed="rId3"/>
          <a:stretch>
            <a:fillRect/>
          </a:stretch>
        </p:blipFill>
        <p:spPr>
          <a:xfrm>
            <a:off x="2967075" y="1486855"/>
            <a:ext cx="8565622" cy="3078747"/>
          </a:xfrm>
          <a:prstGeom prst="rect">
            <a:avLst/>
          </a:prstGeom>
        </p:spPr>
      </p:pic>
    </p:spTree>
    <p:extLst>
      <p:ext uri="{BB962C8B-B14F-4D97-AF65-F5344CB8AC3E}">
        <p14:creationId xmlns:p14="http://schemas.microsoft.com/office/powerpoint/2010/main" val="31304037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4524315"/>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Tác giả biết ơn những người nghệ sĩ dân gian làng Hồ vì điều gì? Chọn câu trả lời dưới đây hoặc nêu ý kiến của em.</a:t>
            </a:r>
          </a:p>
          <a:p>
            <a:pPr lvl="0"/>
            <a:r>
              <a:rPr lang="vi-VN" sz="3200" dirty="0">
                <a:solidFill>
                  <a:prstClr val="black"/>
                </a:solidFill>
                <a:latin typeface="Cambria" panose="02040503050406030204" pitchFamily="18" charset="0"/>
                <a:ea typeface="Cambria" panose="02040503050406030204" pitchFamily="18" charset="0"/>
              </a:rPr>
              <a:t>A. Vì họ đã phản ánh cuộc sống rất chân thực, giản dị, hóm hỉnh.</a:t>
            </a:r>
          </a:p>
          <a:p>
            <a:pPr lvl="0"/>
            <a:r>
              <a:rPr lang="vi-VN" sz="3200" dirty="0">
                <a:solidFill>
                  <a:prstClr val="black"/>
                </a:solidFill>
                <a:latin typeface="Cambria" panose="02040503050406030204" pitchFamily="18" charset="0"/>
                <a:ea typeface="Cambria" panose="02040503050406030204" pitchFamily="18" charset="0"/>
              </a:rPr>
              <a:t>B. Vì họ đã tạo nên những bức tranh từ tình yêu quê hương, đất nước tha thiết.</a:t>
            </a:r>
          </a:p>
          <a:p>
            <a:pPr lvl="0"/>
            <a:r>
              <a:rPr lang="vi-VN" sz="3200" dirty="0">
                <a:solidFill>
                  <a:prstClr val="black"/>
                </a:solidFill>
                <a:latin typeface="Cambria" panose="02040503050406030204" pitchFamily="18" charset="0"/>
                <a:ea typeface="Cambria" panose="02040503050406030204" pitchFamily="18" charset="0"/>
              </a:rPr>
              <a:t>C. Vì kĩ thuật vẽ tranh của họ đã đạt đến mức độ sâu sắc, tinh tế.</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A02FFA7B-3B76-0850-21C8-C26A76E45EEF}"/>
              </a:ext>
            </a:extLst>
          </p:cNvPr>
          <p:cNvSpPr/>
          <p:nvPr/>
        </p:nvSpPr>
        <p:spPr>
          <a:xfrm>
            <a:off x="635054" y="1937657"/>
            <a:ext cx="11248465" cy="4288972"/>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A (đoạn 1):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Họ đã đem vào cuộc sống một cách nhìn thuần phác, càng ngắm càng thấy đậm đà, lành mạnh, hóm hỉnh và vui tươi.</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B (đoạn 2):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Phải yêu mến cuộc đời trồng trọt, chăn nuôi lắm mới khắc được những tranh lợn ráy có những khoáy âm dương rất có duyên, mới vẽ được những đàn gà con tưng bừng như ca múa bên gà mái mẹ.</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C (đoạn 3):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Kĩ thuật tranh làng Hồ đã đạt đến sự trang trí tinh tế.</a:t>
            </a:r>
          </a:p>
        </p:txBody>
      </p:sp>
    </p:spTree>
    <p:extLst>
      <p:ext uri="{BB962C8B-B14F-4D97-AF65-F5344CB8AC3E}">
        <p14:creationId xmlns:p14="http://schemas.microsoft.com/office/powerpoint/2010/main" val="2547126039"/>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DC88879-CFD8-2D47-B10D-1399642C7020}"/>
              </a:ext>
            </a:extLst>
          </p:cNvPr>
          <p:cNvGrpSpPr/>
          <p:nvPr/>
        </p:nvGrpSpPr>
        <p:grpSpPr>
          <a:xfrm>
            <a:off x="340228" y="451459"/>
            <a:ext cx="10632572" cy="1893536"/>
            <a:chOff x="365110" y="474786"/>
            <a:chExt cx="10632572" cy="1893536"/>
          </a:xfrm>
        </p:grpSpPr>
        <p:sp>
          <p:nvSpPr>
            <p:cNvPr id="4" name="TextBox 3">
              <a:extLst>
                <a:ext uri="{FF2B5EF4-FFF2-40B4-BE49-F238E27FC236}">
                  <a16:creationId xmlns:a16="http://schemas.microsoft.com/office/drawing/2014/main" id="{DC794AB7-86BE-A5E1-6E76-6F6C99306358}"/>
                </a:ext>
              </a:extLst>
            </p:cNvPr>
            <p:cNvSpPr txBox="1"/>
            <p:nvPr/>
          </p:nvSpPr>
          <p:spPr>
            <a:xfrm>
              <a:off x="1527123" y="767884"/>
              <a:ext cx="9470559" cy="1600438"/>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ea typeface="Roboto" panose="02000000000000000000" pitchFamily="2" charset="0"/>
                </a:rPr>
                <a:t>5. </a:t>
              </a:r>
              <a:r>
                <a:rPr lang="en-US" sz="4400" b="1" dirty="0" err="1">
                  <a:solidFill>
                    <a:prstClr val="black"/>
                  </a:solidFill>
                  <a:latin typeface="Calibri" panose="020F0502020204030204"/>
                  <a:ea typeface="Roboto" panose="02000000000000000000" pitchFamily="2" charset="0"/>
                </a:rPr>
                <a:t>Nêu</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cảm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nhận</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của</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em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khi</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ngắm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những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bức</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tranh</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làng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Hồ</a:t>
              </a:r>
              <a:r>
                <a:rPr lang="en-US" sz="4400" b="1" dirty="0">
                  <a:solidFill>
                    <a:prstClr val="black"/>
                  </a:solidFill>
                  <a:latin typeface="Calibri" panose="020F0502020204030204"/>
                  <a:ea typeface="Roboto" panose="02000000000000000000" pitchFamily="2"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1" name="Picture 10" descr="A question mark in a speech bubble&#10;&#10;Description automatically generated">
              <a:extLst>
                <a:ext uri="{FF2B5EF4-FFF2-40B4-BE49-F238E27FC236}">
                  <a16:creationId xmlns:a16="http://schemas.microsoft.com/office/drawing/2014/main" id="{1FE790CE-0BEC-8691-37AE-36AC69158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0" y="474786"/>
              <a:ext cx="1162013" cy="1162013"/>
            </a:xfrm>
            <a:prstGeom prst="rect">
              <a:avLst/>
            </a:prstGeom>
          </p:spPr>
        </p:pic>
      </p:grpSp>
      <p:sp>
        <p:nvSpPr>
          <p:cNvPr id="12" name="Freeform 27">
            <a:extLst>
              <a:ext uri="{FF2B5EF4-FFF2-40B4-BE49-F238E27FC236}">
                <a16:creationId xmlns:a16="http://schemas.microsoft.com/office/drawing/2014/main" id="{0B261C29-1683-0371-6D3A-93E184B57EB6}"/>
              </a:ext>
            </a:extLst>
          </p:cNvPr>
          <p:cNvSpPr/>
          <p:nvPr/>
        </p:nvSpPr>
        <p:spPr>
          <a:xfrm>
            <a:off x="234260" y="2820884"/>
            <a:ext cx="4096242" cy="4213666"/>
          </a:xfrm>
          <a:custGeom>
            <a:avLst/>
            <a:gdLst/>
            <a:ahLst/>
            <a:cxnLst/>
            <a:rect l="l" t="t" r="r" b="b"/>
            <a:pathLst>
              <a:path w="1687314" h="1514365">
                <a:moveTo>
                  <a:pt x="0" y="0"/>
                </a:moveTo>
                <a:lnTo>
                  <a:pt x="1687314" y="0"/>
                </a:lnTo>
                <a:lnTo>
                  <a:pt x="1687314" y="1514365"/>
                </a:lnTo>
                <a:lnTo>
                  <a:pt x="0" y="1514365"/>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id="{912A2DA8-59CC-A06B-8184-EF6695EBAAB9}"/>
              </a:ext>
            </a:extLst>
          </p:cNvPr>
          <p:cNvPicPr>
            <a:picLocks noChangeAspect="1"/>
          </p:cNvPicPr>
          <p:nvPr/>
        </p:nvPicPr>
        <p:blipFill>
          <a:blip r:embed="rId6"/>
          <a:stretch>
            <a:fillRect/>
          </a:stretch>
        </p:blipFill>
        <p:spPr>
          <a:xfrm>
            <a:off x="4725080" y="3023507"/>
            <a:ext cx="6181725" cy="2552700"/>
          </a:xfrm>
          <a:prstGeom prst="rect">
            <a:avLst/>
          </a:prstGeom>
        </p:spPr>
      </p:pic>
    </p:spTree>
    <p:extLst>
      <p:ext uri="{BB962C8B-B14F-4D97-AF65-F5344CB8AC3E}">
        <p14:creationId xmlns:p14="http://schemas.microsoft.com/office/powerpoint/2010/main" val="392785637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8">
            <a:extLst>
              <a:ext uri="{FF2B5EF4-FFF2-40B4-BE49-F238E27FC236}">
                <a16:creationId xmlns:a16="http://schemas.microsoft.com/office/drawing/2014/main" id="{8C2FFC50-7FCC-46CB-9F49-834DFC3F6200}"/>
              </a:ext>
            </a:extLst>
          </p:cNvPr>
          <p:cNvSpPr/>
          <p:nvPr/>
        </p:nvSpPr>
        <p:spPr>
          <a:xfrm>
            <a:off x="5918662" y="2032304"/>
            <a:ext cx="6131784" cy="3633220"/>
          </a:xfrm>
          <a:custGeom>
            <a:avLst/>
            <a:gdLst>
              <a:gd name="connsiteX0" fmla="*/ 0 w 6777409"/>
              <a:gd name="connsiteY0" fmla="*/ 1562111 h 4191000"/>
              <a:gd name="connsiteX1" fmla="*/ 1562111 w 6777409"/>
              <a:gd name="connsiteY1" fmla="*/ 0 h 4191000"/>
              <a:gd name="connsiteX2" fmla="*/ 5215298 w 6777409"/>
              <a:gd name="connsiteY2" fmla="*/ 0 h 4191000"/>
              <a:gd name="connsiteX3" fmla="*/ 6777409 w 6777409"/>
              <a:gd name="connsiteY3" fmla="*/ 1562111 h 4191000"/>
              <a:gd name="connsiteX4" fmla="*/ 6777409 w 6777409"/>
              <a:gd name="connsiteY4" fmla="*/ 2628889 h 4191000"/>
              <a:gd name="connsiteX5" fmla="*/ 5215298 w 6777409"/>
              <a:gd name="connsiteY5" fmla="*/ 4191000 h 4191000"/>
              <a:gd name="connsiteX6" fmla="*/ 1562111 w 6777409"/>
              <a:gd name="connsiteY6" fmla="*/ 4191000 h 4191000"/>
              <a:gd name="connsiteX7" fmla="*/ 0 w 6777409"/>
              <a:gd name="connsiteY7" fmla="*/ 2628889 h 4191000"/>
              <a:gd name="connsiteX8" fmla="*/ 0 w 6777409"/>
              <a:gd name="connsiteY8" fmla="*/ 1562111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stroke="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bg1"/>
          </a:solidFill>
          <a:ln w="28575">
            <a:solidFill>
              <a:schemeClr val="accent1">
                <a:lumMod val="50000"/>
              </a:schemeClr>
            </a:solidFill>
            <a:extLst>
              <a:ext uri="{C807C97D-BFC1-408E-A445-0C87EB9F89A2}">
                <ask:lineSketchStyleProps xmlns="" xmlns:ask="http://schemas.microsoft.com/office/drawing/2018/sketchyshapes" sd="3255299097">
                  <a:prstGeom prst="roundRect">
                    <a:avLst>
                      <a:gd name="adj" fmla="val 3727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BE8DC6-4DC7-4B60-AAA2-31243B2BB8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662" y="2418781"/>
            <a:ext cx="6248942" cy="3298222"/>
          </a:xfrm>
          <a:prstGeom prst="rect">
            <a:avLst/>
          </a:prstGeom>
        </p:spPr>
      </p:pic>
      <p:pic>
        <p:nvPicPr>
          <p:cNvPr id="2" name="Picture 1">
            <a:extLst>
              <a:ext uri="{FF2B5EF4-FFF2-40B4-BE49-F238E27FC236}">
                <a16:creationId xmlns:a16="http://schemas.microsoft.com/office/drawing/2014/main" id="{A46978D6-A014-A525-3A88-A924733CFF9E}"/>
              </a:ext>
            </a:extLst>
          </p:cNvPr>
          <p:cNvPicPr>
            <a:picLocks noChangeAspect="1"/>
          </p:cNvPicPr>
          <p:nvPr/>
        </p:nvPicPr>
        <p:blipFill>
          <a:blip r:embed="rId3"/>
          <a:stretch>
            <a:fillRect/>
          </a:stretch>
        </p:blipFill>
        <p:spPr>
          <a:xfrm>
            <a:off x="6986328" y="829883"/>
            <a:ext cx="2834886" cy="1018120"/>
          </a:xfrm>
          <a:prstGeom prst="rect">
            <a:avLst/>
          </a:prstGeom>
        </p:spPr>
      </p:pic>
    </p:spTree>
    <p:extLst>
      <p:ext uri="{BB962C8B-B14F-4D97-AF65-F5344CB8AC3E}">
        <p14:creationId xmlns:p14="http://schemas.microsoft.com/office/powerpoint/2010/main" val="2873922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A91BBD-8BBD-4F52-A1AB-62046F67282D}"/>
              </a:ext>
            </a:extLst>
          </p:cNvPr>
          <p:cNvSpPr txBox="1"/>
          <p:nvPr/>
        </p:nvSpPr>
        <p:spPr>
          <a:xfrm>
            <a:off x="1223677" y="2077425"/>
            <a:ext cx="4839466" cy="1015663"/>
          </a:xfrm>
          <a:prstGeom prst="rect">
            <a:avLst/>
          </a:prstGeom>
          <a:noFill/>
        </p:spPr>
        <p:txBody>
          <a:bodyPr wrap="none" lIns="0" tIns="0" rIns="0" bIns="0" rtlCol="0">
            <a:spAutoFit/>
          </a:bodyPr>
          <a:lstStyle/>
          <a:p>
            <a:pPr algn="l"/>
            <a:r>
              <a:rPr lang="en-US" sz="6600" dirty="0">
                <a:solidFill>
                  <a:srgbClr val="002060"/>
                </a:solidFill>
                <a:latin typeface="Cambria" panose="02040503050406030204" pitchFamily="18" charset="0"/>
                <a:ea typeface="Cambria" panose="02040503050406030204" pitchFamily="18" charset="0"/>
              </a:rPr>
              <a:t>Đ</a:t>
            </a:r>
            <a:r>
              <a:rPr lang="vi-VN" sz="6600" dirty="0">
                <a:solidFill>
                  <a:srgbClr val="002060"/>
                </a:solidFill>
                <a:latin typeface="Cambria" panose="02040503050406030204" pitchFamily="18" charset="0"/>
                <a:ea typeface="Cambria" panose="02040503050406030204" pitchFamily="18" charset="0"/>
              </a:rPr>
              <a:t>ọc diễn cảm</a:t>
            </a:r>
            <a:endParaRPr lang="en-US" sz="6600" dirty="0">
              <a:solidFill>
                <a:srgbClr val="002060"/>
              </a:solidFill>
              <a:latin typeface="Cambria" panose="02040503050406030204" pitchFamily="18" charset="0"/>
              <a:ea typeface="Cambria" panose="02040503050406030204" pitchFamily="18" charset="0"/>
            </a:endParaRPr>
          </a:p>
        </p:txBody>
      </p:sp>
      <p:sp>
        <p:nvSpPr>
          <p:cNvPr id="6" name="Rectangle: Rounded Corners 3">
            <a:extLst>
              <a:ext uri="{FF2B5EF4-FFF2-40B4-BE49-F238E27FC236}">
                <a16:creationId xmlns:a16="http://schemas.microsoft.com/office/drawing/2014/main" id="{5CFEC6CA-14A0-434F-9B7C-90E00A183B24}"/>
              </a:ext>
            </a:extLst>
          </p:cNvPr>
          <p:cNvSpPr/>
          <p:nvPr/>
        </p:nvSpPr>
        <p:spPr>
          <a:xfrm>
            <a:off x="359328" y="3397683"/>
            <a:ext cx="6378882" cy="2647891"/>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bg1"/>
          </a:solidFill>
          <a:ln w="28575">
            <a:solidFill>
              <a:schemeClr val="accent4">
                <a:lumMod val="75000"/>
              </a:schemeClr>
            </a:solidFill>
            <a:extLst>
              <a:ext uri="{C807C97D-BFC1-408E-A445-0C87EB9F89A2}">
                <ask:lineSketchStyleProps xmln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rPr>
              <a:t>Sau khi giúp ếch về nhà, ếch mẹ đã chỉ đường cho tớ ra bờ biển sẽ gặp được người bạn thân thất lạc của tớ nhưng biển rộng thế này, biết tìm ở đâu? Hãy giúp tớ hỏi các bạn cá nhé!</a:t>
            </a:r>
            <a:endParaRPr lang="en-US"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endParaRPr>
          </a:p>
        </p:txBody>
      </p:sp>
    </p:spTree>
    <p:extLst>
      <p:ext uri="{BB962C8B-B14F-4D97-AF65-F5344CB8AC3E}">
        <p14:creationId xmlns:p14="http://schemas.microsoft.com/office/powerpoint/2010/main" val="1271161860"/>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DCF3F6-E2C9-7139-A013-70EFC7C42ACE}"/>
              </a:ext>
            </a:extLst>
          </p:cNvPr>
          <p:cNvPicPr>
            <a:picLocks noChangeAspect="1"/>
          </p:cNvPicPr>
          <p:nvPr/>
        </p:nvPicPr>
        <p:blipFill>
          <a:blip r:embed="rId3"/>
          <a:stretch>
            <a:fillRect/>
          </a:stretch>
        </p:blipFill>
        <p:spPr>
          <a:xfrm>
            <a:off x="4418350" y="449369"/>
            <a:ext cx="3865680" cy="681070"/>
          </a:xfrm>
          <a:prstGeom prst="rect">
            <a:avLst/>
          </a:prstGeom>
        </p:spPr>
      </p:pic>
      <p:sp>
        <p:nvSpPr>
          <p:cNvPr id="4" name="TextBox 3">
            <a:extLst>
              <a:ext uri="{FF2B5EF4-FFF2-40B4-BE49-F238E27FC236}">
                <a16:creationId xmlns:a16="http://schemas.microsoft.com/office/drawing/2014/main" id="{EC94EA02-7BDC-9765-B8FE-3690850CFC18}"/>
              </a:ext>
            </a:extLst>
          </p:cNvPr>
          <p:cNvSpPr txBox="1"/>
          <p:nvPr/>
        </p:nvSpPr>
        <p:spPr>
          <a:xfrm>
            <a:off x="783770" y="1578429"/>
            <a:ext cx="10625909" cy="3554819"/>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Phải yêu mến cuộc đời trồng trọt, chăn nuôi lắm mới khắc được những tranh lợn ráy có những khoáy âm dương rất có duyên, mới vẽ được những đàn gà con tưng bừng như ca múa bên gà mái mẹ.</a:t>
            </a:r>
          </a:p>
        </p:txBody>
      </p:sp>
    </p:spTree>
    <p:extLst>
      <p:ext uri="{BB962C8B-B14F-4D97-AF65-F5344CB8AC3E}">
        <p14:creationId xmlns:p14="http://schemas.microsoft.com/office/powerpoint/2010/main" val="41137649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C94EA02-7BDC-9765-B8FE-3690850CFC18}"/>
              </a:ext>
            </a:extLst>
          </p:cNvPr>
          <p:cNvSpPr txBox="1"/>
          <p:nvPr/>
        </p:nvSpPr>
        <p:spPr>
          <a:xfrm>
            <a:off x="827313" y="881743"/>
            <a:ext cx="10428515" cy="4832092"/>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Kĩ 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hoạ. Màu trắng ấy càng ngắm càng ưa nhìn: những hạt cát của điệp trắng nhấp nhánh muôn ngàn hạt phấn làm tăng thêm vẻ thâm thuý cho khuôn mặt, tăng thêm sống động cho dáng người trong tranh.</a:t>
            </a:r>
          </a:p>
          <a:p>
            <a:pPr lvl="0" algn="r"/>
            <a:r>
              <a:rPr lang="vi-VN" sz="2800" dirty="0">
                <a:solidFill>
                  <a:srgbClr val="000000"/>
                </a:solidFill>
                <a:latin typeface="Cambria" panose="02040503050406030204" pitchFamily="18" charset="0"/>
                <a:ea typeface="Cambria" panose="02040503050406030204" pitchFamily="18" charset="0"/>
              </a:rPr>
              <a:t>(Theo Nguyễn Tuân)</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6747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Mỗi lần Tết đến,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đứng trước những cái chiếu bày tranh làng Hồ giải trên các lề phố Hà Nội,</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lòng tôi thấm thía một nỗi biết ơn đối với những người nghệ sĩ tạo hình của nhân dân.</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3"/>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173664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Họ đã đem vào cuộc sống một cách nhìn thuần phác,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càng ngắm càng thấy đậm đà,</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lành mạnh,</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hóm hỉnh và tươi vui</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149126318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Phải yêu mến cuộc đời trồng trọt,</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chăn nuôi lắm mới khắc được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những tranh lợn ráy có những khoáy âm dương rất có duyên,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mới vẽ được những đàn gà con tưng bừng</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như ca múa bên gà mái mẹ</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3"/>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Màu đen không pha bằng thuốc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mà luyện bằng bột than của những chất liệu gợi nhắc thiết tha đến đồng quê đất nước: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chất rơm bếp,</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than của cói chiếu</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và than của lá tre mùa thu rụng lá</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29394910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1E86481-DE21-EB2F-B103-7CF74F35923B}"/>
              </a:ext>
            </a:extLst>
          </p:cNvPr>
          <p:cNvGrpSpPr/>
          <p:nvPr/>
        </p:nvGrpSpPr>
        <p:grpSpPr>
          <a:xfrm>
            <a:off x="980146" y="2057809"/>
            <a:ext cx="10089994" cy="994726"/>
            <a:chOff x="892967" y="1911054"/>
            <a:chExt cx="10089994" cy="994726"/>
          </a:xfrm>
        </p:grpSpPr>
        <p:sp>
          <p:nvSpPr>
            <p:cNvPr id="4" name="Rectangle: Rounded Corners 3">
              <a:extLst>
                <a:ext uri="{FF2B5EF4-FFF2-40B4-BE49-F238E27FC236}">
                  <a16:creationId xmlns:a16="http://schemas.microsoft.com/office/drawing/2014/main" id="{076E6566-0A65-8560-B984-6C5A306C79E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5F36B23-B235-29C9-16E3-CA331297C571}"/>
                </a:ext>
              </a:extLst>
            </p:cNvPr>
            <p:cNvSpPr txBox="1"/>
            <p:nvPr/>
          </p:nvSpPr>
          <p:spPr>
            <a:xfrm>
              <a:off x="1198153" y="1911054"/>
              <a:ext cx="9622153"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hóm</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hỉnh</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vui</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69C31CBE-430C-96EF-30E7-C609AF0780E8}"/>
              </a:ext>
            </a:extLst>
          </p:cNvPr>
          <p:cNvGrpSpPr/>
          <p:nvPr/>
        </p:nvGrpSpPr>
        <p:grpSpPr>
          <a:xfrm>
            <a:off x="929543" y="3165931"/>
            <a:ext cx="10212971" cy="1002745"/>
            <a:chOff x="892967" y="3019176"/>
            <a:chExt cx="10212971" cy="1002745"/>
          </a:xfrm>
        </p:grpSpPr>
        <p:sp>
          <p:nvSpPr>
            <p:cNvPr id="13" name="Rectangle: Rounded Corners 12">
              <a:extLst>
                <a:ext uri="{FF2B5EF4-FFF2-40B4-BE49-F238E27FC236}">
                  <a16:creationId xmlns:a16="http://schemas.microsoft.com/office/drawing/2014/main" id="{2E95CFDE-897A-92FF-84AF-1A8574FC0C26}"/>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5B5074-151A-4A63-D54C-C82D54ECECF8}"/>
                </a:ext>
              </a:extLst>
            </p:cNvPr>
            <p:cNvSpPr txBox="1"/>
            <p:nvPr/>
          </p:nvSpPr>
          <p:spPr>
            <a:xfrm>
              <a:off x="1105220" y="3019176"/>
              <a:ext cx="10000718"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mẹ</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0B30216F-A591-C39A-691B-65BE6AE62607}"/>
              </a:ext>
            </a:extLst>
          </p:cNvPr>
          <p:cNvGrpSpPr/>
          <p:nvPr/>
        </p:nvGrpSpPr>
        <p:grpSpPr>
          <a:xfrm>
            <a:off x="715316" y="775654"/>
            <a:ext cx="10807300" cy="919401"/>
            <a:chOff x="715316" y="628899"/>
            <a:chExt cx="10807300" cy="919401"/>
          </a:xfrm>
        </p:grpSpPr>
        <p:sp>
          <p:nvSpPr>
            <p:cNvPr id="16" name="TextBox 15">
              <a:extLst>
                <a:ext uri="{FF2B5EF4-FFF2-40B4-BE49-F238E27FC236}">
                  <a16:creationId xmlns:a16="http://schemas.microsoft.com/office/drawing/2014/main" id="{AE234119-9A3A-FDE3-56DA-D4363DAF70FA}"/>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Bài tập đọc được chia làm mấy đoạn?</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7" name="Picture 16" descr="A question mark in a speech bubble&#10;&#10;Description automatically generated">
              <a:extLst>
                <a:ext uri="{FF2B5EF4-FFF2-40B4-BE49-F238E27FC236}">
                  <a16:creationId xmlns:a16="http://schemas.microsoft.com/office/drawing/2014/main" id="{D5BA1089-D8CA-88A1-18BD-E8B1CFE4AB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8" name="Group 17">
            <a:extLst>
              <a:ext uri="{FF2B5EF4-FFF2-40B4-BE49-F238E27FC236}">
                <a16:creationId xmlns:a16="http://schemas.microsoft.com/office/drawing/2014/main" id="{28D830CB-FFE1-CBDB-AA9B-D7A4623187F9}"/>
              </a:ext>
            </a:extLst>
          </p:cNvPr>
          <p:cNvGrpSpPr/>
          <p:nvPr/>
        </p:nvGrpSpPr>
        <p:grpSpPr>
          <a:xfrm>
            <a:off x="878940" y="4555134"/>
            <a:ext cx="10191200" cy="802640"/>
            <a:chOff x="892967" y="3219281"/>
            <a:chExt cx="10191200" cy="802640"/>
          </a:xfrm>
        </p:grpSpPr>
        <p:sp>
          <p:nvSpPr>
            <p:cNvPr id="19" name="Rectangle: Rounded Corners 18">
              <a:extLst>
                <a:ext uri="{FF2B5EF4-FFF2-40B4-BE49-F238E27FC236}">
                  <a16:creationId xmlns:a16="http://schemas.microsoft.com/office/drawing/2014/main" id="{9A93DD7D-9F2D-3E55-F685-6C47B84406BA}"/>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134505C8-07F2-259E-680F-DCC8C48086A9}"/>
                </a:ext>
              </a:extLst>
            </p:cNvPr>
            <p:cNvSpPr txBox="1"/>
            <p:nvPr/>
          </p:nvSpPr>
          <p:spPr>
            <a:xfrm>
              <a:off x="1083449" y="3302205"/>
              <a:ext cx="100007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Đoạn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3: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Còn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lại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7803862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513AB05-27D1-4602-AC07-EBF2AA8099B9}"/>
              </a:ext>
            </a:extLst>
          </p:cNvPr>
          <p:cNvGrpSpPr/>
          <p:nvPr/>
        </p:nvGrpSpPr>
        <p:grpSpPr>
          <a:xfrm>
            <a:off x="6123146" y="3656123"/>
            <a:ext cx="5561110" cy="2709729"/>
            <a:chOff x="6096000" y="3244032"/>
            <a:chExt cx="5561110" cy="2709729"/>
          </a:xfrm>
        </p:grpSpPr>
        <p:sp>
          <p:nvSpPr>
            <p:cNvPr id="12"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23" name="Picture 22">
                <a:extLst>
                  <a:ext uri="{FF2B5EF4-FFF2-40B4-BE49-F238E27FC236}">
                    <a16:creationId xmlns:a16="http://schemas.microsoft.com/office/drawing/2014/main" id="{9EA9A807-D805-4C60-BAC7-7A9BE38C0B9F}"/>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C882AD6A-7AE4-44C9-83D1-88227051E33A}"/>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D99592CB-9ACE-416A-AC7D-EED0E03F515B}"/>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4" name="Group 13">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20" name="Picture 19">
                <a:extLst>
                  <a:ext uri="{FF2B5EF4-FFF2-40B4-BE49-F238E27FC236}">
                    <a16:creationId xmlns:a16="http://schemas.microsoft.com/office/drawing/2014/main" id="{0B198AC8-9B61-4707-A402-DE7B1D5956C8}"/>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D3824F82-A30E-4E4C-BF66-E97A0E510945}"/>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40E95EE3-C914-4316-ADD7-B0F17503DD8A}"/>
                  </a:ext>
                </a:extLst>
              </p:cNvPr>
              <p:cNvPicPr>
                <a:picLocks noChangeAspect="1"/>
              </p:cNvPicPr>
              <p:nvPr/>
            </p:nvPicPr>
            <p:blipFill>
              <a:blip r:embed="rId6"/>
              <a:stretch>
                <a:fillRect/>
              </a:stretch>
            </p:blipFill>
            <p:spPr>
              <a:xfrm>
                <a:off x="4303756" y="4309039"/>
                <a:ext cx="469963" cy="469963"/>
              </a:xfrm>
              <a:prstGeom prst="rect">
                <a:avLst/>
              </a:prstGeom>
            </p:spPr>
          </p:pic>
        </p:grpSp>
        <p:grpSp>
          <p:nvGrpSpPr>
            <p:cNvPr id="15" name="Group 14">
              <a:extLst>
                <a:ext uri="{FF2B5EF4-FFF2-40B4-BE49-F238E27FC236}">
                  <a16:creationId xmlns:a16="http://schemas.microsoft.com/office/drawing/2014/main" id="{6FA29395-F980-4C11-9211-12B58BB2A889}"/>
                </a:ext>
              </a:extLst>
            </p:cNvPr>
            <p:cNvGrpSpPr/>
            <p:nvPr/>
          </p:nvGrpSpPr>
          <p:grpSpPr>
            <a:xfrm>
              <a:off x="9992519" y="5278162"/>
              <a:ext cx="1583311" cy="469963"/>
              <a:chOff x="3190408" y="4309039"/>
              <a:chExt cx="1583311" cy="469963"/>
            </a:xfrm>
          </p:grpSpPr>
          <p:pic>
            <p:nvPicPr>
              <p:cNvPr id="17" name="Picture 16">
                <a:extLst>
                  <a:ext uri="{FF2B5EF4-FFF2-40B4-BE49-F238E27FC236}">
                    <a16:creationId xmlns:a16="http://schemas.microsoft.com/office/drawing/2014/main" id="{34B85528-31D3-40D5-A3C0-2DB87A56A576}"/>
                  </a:ext>
                </a:extLst>
              </p:cNvPr>
              <p:cNvPicPr>
                <a:picLocks noChangeAspect="1"/>
              </p:cNvPicPr>
              <p:nvPr/>
            </p:nvPicPr>
            <p:blipFill>
              <a:blip r:embed="rId4"/>
              <a:stretch>
                <a:fillRect/>
              </a:stretch>
            </p:blipFill>
            <p:spPr>
              <a:xfrm>
                <a:off x="3747082" y="4309039"/>
                <a:ext cx="469963" cy="469963"/>
              </a:xfrm>
              <a:prstGeom prst="rect">
                <a:avLst/>
              </a:prstGeom>
            </p:spPr>
          </p:pic>
          <p:pic>
            <p:nvPicPr>
              <p:cNvPr id="18" name="Picture 17">
                <a:extLst>
                  <a:ext uri="{FF2B5EF4-FFF2-40B4-BE49-F238E27FC236}">
                    <a16:creationId xmlns:a16="http://schemas.microsoft.com/office/drawing/2014/main" id="{63DA84CF-4197-47E5-B727-2E004F885852}"/>
                  </a:ext>
                </a:extLst>
              </p:cNvPr>
              <p:cNvPicPr>
                <a:picLocks noChangeAspect="1"/>
              </p:cNvPicPr>
              <p:nvPr/>
            </p:nvPicPr>
            <p:blipFill>
              <a:blip r:embed="rId5"/>
              <a:stretch>
                <a:fillRect/>
              </a:stretch>
            </p:blipFill>
            <p:spPr>
              <a:xfrm>
                <a:off x="3190408" y="4309039"/>
                <a:ext cx="469963" cy="469963"/>
              </a:xfrm>
              <a:prstGeom prst="rect">
                <a:avLst/>
              </a:prstGeom>
            </p:spPr>
          </p:pic>
          <p:pic>
            <p:nvPicPr>
              <p:cNvPr id="19" name="Picture 18">
                <a:extLst>
                  <a:ext uri="{FF2B5EF4-FFF2-40B4-BE49-F238E27FC236}">
                    <a16:creationId xmlns:a16="http://schemas.microsoft.com/office/drawing/2014/main" id="{E8FDA72B-53D9-4239-8534-0F3FEE438A18}"/>
                  </a:ext>
                </a:extLst>
              </p:cNvPr>
              <p:cNvPicPr>
                <a:picLocks noChangeAspect="1"/>
              </p:cNvPicPr>
              <p:nvPr/>
            </p:nvPicPr>
            <p:blipFill>
              <a:blip r:embed="rId6"/>
              <a:stretch>
                <a:fillRect/>
              </a:stretch>
            </p:blipFill>
            <p:spPr>
              <a:xfrm>
                <a:off x="4303756" y="4309039"/>
                <a:ext cx="469963" cy="469963"/>
              </a:xfrm>
              <a:prstGeom prst="rect">
                <a:avLst/>
              </a:prstGeom>
            </p:spPr>
          </p:pic>
        </p:grpSp>
        <p:sp>
          <p:nvSpPr>
            <p:cNvPr id="16"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29"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A75FF11A-25B2-49F2-A9C2-A63D69049BDE}"/>
                </a:ext>
              </a:extLst>
            </p:cNvPr>
            <p:cNvPicPr>
              <a:picLocks noChangeAspect="1"/>
            </p:cNvPicPr>
            <p:nvPr/>
          </p:nvPicPr>
          <p:blipFill>
            <a:blip r:embed="rId7"/>
            <a:stretch>
              <a:fillRect/>
            </a:stretch>
          </p:blipFill>
          <p:spPr>
            <a:xfrm flipH="1">
              <a:off x="324528" y="3950336"/>
              <a:ext cx="609091" cy="609091"/>
            </a:xfrm>
            <a:prstGeom prst="rect">
              <a:avLst/>
            </a:prstGeom>
          </p:spPr>
        </p:pic>
        <p:pic>
          <p:nvPicPr>
            <p:cNvPr id="32" name="Picture 31">
              <a:extLst>
                <a:ext uri="{FF2B5EF4-FFF2-40B4-BE49-F238E27FC236}">
                  <a16:creationId xmlns:a16="http://schemas.microsoft.com/office/drawing/2014/main" id="{8ABB2D96-2FD4-4A90-955E-51F1C4105B0B}"/>
                </a:ext>
              </a:extLst>
            </p:cNvPr>
            <p:cNvPicPr>
              <a:picLocks noChangeAspect="1"/>
            </p:cNvPicPr>
            <p:nvPr/>
          </p:nvPicPr>
          <p:blipFill>
            <a:blip r:embed="rId7"/>
            <a:stretch>
              <a:fillRect/>
            </a:stretch>
          </p:blipFill>
          <p:spPr>
            <a:xfrm flipH="1">
              <a:off x="324528" y="4544021"/>
              <a:ext cx="609091" cy="609091"/>
            </a:xfrm>
            <a:prstGeom prst="rect">
              <a:avLst/>
            </a:prstGeom>
          </p:spPr>
        </p:pic>
        <p:pic>
          <p:nvPicPr>
            <p:cNvPr id="33" name="Picture 32">
              <a:extLst>
                <a:ext uri="{FF2B5EF4-FFF2-40B4-BE49-F238E27FC236}">
                  <a16:creationId xmlns:a16="http://schemas.microsoft.com/office/drawing/2014/main" id="{84F5389F-31EE-4A7F-92D3-50B596980B6B}"/>
                </a:ext>
              </a:extLst>
            </p:cNvPr>
            <p:cNvPicPr>
              <a:picLocks noChangeAspect="1"/>
            </p:cNvPicPr>
            <p:nvPr/>
          </p:nvPicPr>
          <p:blipFill>
            <a:blip r:embed="rId7"/>
            <a:stretch>
              <a:fillRect/>
            </a:stretch>
          </p:blipFill>
          <p:spPr>
            <a:xfrm flipH="1">
              <a:off x="324528" y="5242918"/>
              <a:ext cx="609091" cy="609091"/>
            </a:xfrm>
            <a:prstGeom prst="rect">
              <a:avLst/>
            </a:prstGeom>
          </p:spPr>
        </p:pic>
      </p:grpSp>
      <p:sp>
        <p:nvSpPr>
          <p:cNvPr id="35" name="Freeform 15">
            <a:extLst>
              <a:ext uri="{FF2B5EF4-FFF2-40B4-BE49-F238E27FC236}">
                <a16:creationId xmlns:a16="http://schemas.microsoft.com/office/drawing/2014/main" id="{82CBB726-484A-4AE2-871B-C3C927C9DF27}"/>
              </a:ext>
            </a:extLst>
          </p:cNvPr>
          <p:cNvSpPr/>
          <p:nvPr/>
        </p:nvSpPr>
        <p:spPr>
          <a:xfrm>
            <a:off x="548134" y="2195189"/>
            <a:ext cx="1757077" cy="1847124"/>
          </a:xfrm>
          <a:custGeom>
            <a:avLst/>
            <a:gdLst/>
            <a:ahLst/>
            <a:cxnLst/>
            <a:rect l="l" t="t" r="r" b="b"/>
            <a:pathLst>
              <a:path w="1757077" h="1847124">
                <a:moveTo>
                  <a:pt x="0" y="0"/>
                </a:moveTo>
                <a:lnTo>
                  <a:pt x="1757077" y="0"/>
                </a:lnTo>
                <a:lnTo>
                  <a:pt x="1757077" y="1847124"/>
                </a:lnTo>
                <a:lnTo>
                  <a:pt x="0" y="1847124"/>
                </a:lnTo>
                <a:lnTo>
                  <a:pt x="0" y="0"/>
                </a:lnTo>
                <a:close/>
              </a:path>
            </a:pathLst>
          </a:custGeom>
          <a:blipFill>
            <a:blip r:embed="rId8">
              <a:extLst>
                <a:ext uri="{96DAC541-7B7A-43D3-8B79-37D633B846F1}">
                  <asvg:svgBlip xmlns=""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68BA29-E349-5382-9883-74F3A16B67C3}"/>
              </a:ext>
            </a:extLst>
          </p:cNvPr>
          <p:cNvPicPr>
            <a:picLocks noChangeAspect="1"/>
          </p:cNvPicPr>
          <p:nvPr/>
        </p:nvPicPr>
        <p:blipFill>
          <a:blip r:embed="rId11"/>
          <a:stretch>
            <a:fillRect/>
          </a:stretch>
        </p:blipFill>
        <p:spPr>
          <a:xfrm>
            <a:off x="-173759" y="310488"/>
            <a:ext cx="12058933" cy="3212870"/>
          </a:xfrm>
          <a:prstGeom prst="rect">
            <a:avLst/>
          </a:prstGeom>
        </p:spPr>
      </p:pic>
    </p:spTree>
    <p:extLst>
      <p:ext uri="{BB962C8B-B14F-4D97-AF65-F5344CB8AC3E}">
        <p14:creationId xmlns:p14="http://schemas.microsoft.com/office/powerpoint/2010/main" val="104240948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cashreg.wav"/>
                                            </p:tgtEl>
                                          </p:cMediaNode>
                                        </p:audio>
                                      </p:sub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50A75AB-1BDC-4950-809B-DA349D231AC5}"/>
              </a:ext>
            </a:extLst>
          </p:cNvPr>
          <p:cNvGrpSpPr/>
          <p:nvPr/>
        </p:nvGrpSpPr>
        <p:grpSpPr>
          <a:xfrm>
            <a:off x="616128" y="2649240"/>
            <a:ext cx="7586625" cy="3682646"/>
            <a:chOff x="4841104" y="3804755"/>
            <a:chExt cx="5882697" cy="2855537"/>
          </a:xfrm>
        </p:grpSpPr>
        <p:grpSp>
          <p:nvGrpSpPr>
            <p:cNvPr id="10" name="Group 9">
              <a:extLst>
                <a:ext uri="{FF2B5EF4-FFF2-40B4-BE49-F238E27FC236}">
                  <a16:creationId xmlns:a16="http://schemas.microsoft.com/office/drawing/2014/main" id="{4B3A8FB8-5454-4D05-9D03-085561DBF3CF}"/>
                </a:ext>
              </a:extLst>
            </p:cNvPr>
            <p:cNvGrpSpPr/>
            <p:nvPr/>
          </p:nvGrpSpPr>
          <p:grpSpPr>
            <a:xfrm>
              <a:off x="4841104" y="3804755"/>
              <a:ext cx="5882697" cy="2855537"/>
              <a:chOff x="2975204" y="1242806"/>
              <a:chExt cx="5882697" cy="2855537"/>
            </a:xfrm>
          </p:grpSpPr>
          <p:sp>
            <p:nvSpPr>
              <p:cNvPr id="20" name="Rectangle: Rounded Corners 12">
                <a:extLst>
                  <a:ext uri="{FF2B5EF4-FFF2-40B4-BE49-F238E27FC236}">
                    <a16:creationId xmlns:a16="http://schemas.microsoft.com/office/drawing/2014/main" id="{9B084204-3D5F-4524-8938-021F52807631}"/>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44133716-CA7B-4330-9BD9-4A444433D62B}"/>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97C14C5-F408-41B2-8CA0-7B541218B63C}"/>
                </a:ext>
              </a:extLst>
            </p:cNvPr>
            <p:cNvPicPr>
              <a:picLocks noChangeAspect="1"/>
            </p:cNvPicPr>
            <p:nvPr/>
          </p:nvPicPr>
          <p:blipFill>
            <a:blip r:embed="rId2"/>
            <a:stretch>
              <a:fillRect/>
            </a:stretch>
          </p:blipFill>
          <p:spPr>
            <a:xfrm>
              <a:off x="7633212" y="4932419"/>
              <a:ext cx="469963" cy="469963"/>
            </a:xfrm>
            <a:prstGeom prst="rect">
              <a:avLst/>
            </a:prstGeom>
          </p:spPr>
        </p:pic>
        <p:pic>
          <p:nvPicPr>
            <p:cNvPr id="12" name="Picture 11">
              <a:extLst>
                <a:ext uri="{FF2B5EF4-FFF2-40B4-BE49-F238E27FC236}">
                  <a16:creationId xmlns:a16="http://schemas.microsoft.com/office/drawing/2014/main" id="{F15685E9-3574-42E9-9D98-88477561C713}"/>
                </a:ext>
              </a:extLst>
            </p:cNvPr>
            <p:cNvPicPr>
              <a:picLocks noChangeAspect="1"/>
            </p:cNvPicPr>
            <p:nvPr/>
          </p:nvPicPr>
          <p:blipFill>
            <a:blip r:embed="rId3"/>
            <a:stretch>
              <a:fillRect/>
            </a:stretch>
          </p:blipFill>
          <p:spPr>
            <a:xfrm>
              <a:off x="7076538" y="4932419"/>
              <a:ext cx="469963" cy="469963"/>
            </a:xfrm>
            <a:prstGeom prst="rect">
              <a:avLst/>
            </a:prstGeom>
          </p:spPr>
        </p:pic>
        <p:pic>
          <p:nvPicPr>
            <p:cNvPr id="13" name="Picture 12">
              <a:extLst>
                <a:ext uri="{FF2B5EF4-FFF2-40B4-BE49-F238E27FC236}">
                  <a16:creationId xmlns:a16="http://schemas.microsoft.com/office/drawing/2014/main" id="{94DA71C9-D95F-4E2E-AF73-266BF67B755B}"/>
                </a:ext>
              </a:extLst>
            </p:cNvPr>
            <p:cNvPicPr>
              <a:picLocks noChangeAspect="1"/>
            </p:cNvPicPr>
            <p:nvPr/>
          </p:nvPicPr>
          <p:blipFill>
            <a:blip r:embed="rId4"/>
            <a:stretch>
              <a:fillRect/>
            </a:stretch>
          </p:blipFill>
          <p:spPr>
            <a:xfrm>
              <a:off x="8189886" y="4932419"/>
              <a:ext cx="469963" cy="469963"/>
            </a:xfrm>
            <a:prstGeom prst="rect">
              <a:avLst/>
            </a:prstGeom>
          </p:spPr>
        </p:pic>
        <p:pic>
          <p:nvPicPr>
            <p:cNvPr id="14" name="Picture 13">
              <a:extLst>
                <a:ext uri="{FF2B5EF4-FFF2-40B4-BE49-F238E27FC236}">
                  <a16:creationId xmlns:a16="http://schemas.microsoft.com/office/drawing/2014/main" id="{6043FF04-51B4-409F-9616-99D8282C5FFE}"/>
                </a:ext>
              </a:extLst>
            </p:cNvPr>
            <p:cNvPicPr>
              <a:picLocks noChangeAspect="1"/>
            </p:cNvPicPr>
            <p:nvPr/>
          </p:nvPicPr>
          <p:blipFill>
            <a:blip r:embed="rId2"/>
            <a:stretch>
              <a:fillRect/>
            </a:stretch>
          </p:blipFill>
          <p:spPr>
            <a:xfrm>
              <a:off x="7764306" y="5501619"/>
              <a:ext cx="469963" cy="469963"/>
            </a:xfrm>
            <a:prstGeom prst="rect">
              <a:avLst/>
            </a:prstGeom>
          </p:spPr>
        </p:pic>
        <p:pic>
          <p:nvPicPr>
            <p:cNvPr id="15" name="Picture 14">
              <a:extLst>
                <a:ext uri="{FF2B5EF4-FFF2-40B4-BE49-F238E27FC236}">
                  <a16:creationId xmlns:a16="http://schemas.microsoft.com/office/drawing/2014/main" id="{F61CA4A6-989D-4CC0-91F7-D9C698DCEFD1}"/>
                </a:ext>
              </a:extLst>
            </p:cNvPr>
            <p:cNvPicPr>
              <a:picLocks noChangeAspect="1"/>
            </p:cNvPicPr>
            <p:nvPr/>
          </p:nvPicPr>
          <p:blipFill>
            <a:blip r:embed="rId3"/>
            <a:stretch>
              <a:fillRect/>
            </a:stretch>
          </p:blipFill>
          <p:spPr>
            <a:xfrm>
              <a:off x="7207631" y="5501619"/>
              <a:ext cx="469963" cy="469963"/>
            </a:xfrm>
            <a:prstGeom prst="rect">
              <a:avLst/>
            </a:prstGeom>
          </p:spPr>
        </p:pic>
        <p:pic>
          <p:nvPicPr>
            <p:cNvPr id="16" name="Picture 15">
              <a:extLst>
                <a:ext uri="{FF2B5EF4-FFF2-40B4-BE49-F238E27FC236}">
                  <a16:creationId xmlns:a16="http://schemas.microsoft.com/office/drawing/2014/main" id="{A5CABDFD-98DC-4453-9BC3-43859564C56D}"/>
                </a:ext>
              </a:extLst>
            </p:cNvPr>
            <p:cNvPicPr>
              <a:picLocks noChangeAspect="1"/>
            </p:cNvPicPr>
            <p:nvPr/>
          </p:nvPicPr>
          <p:blipFill>
            <a:blip r:embed="rId4"/>
            <a:stretch>
              <a:fillRect/>
            </a:stretch>
          </p:blipFill>
          <p:spPr>
            <a:xfrm>
              <a:off x="8320980" y="5501619"/>
              <a:ext cx="469963" cy="469963"/>
            </a:xfrm>
            <a:prstGeom prst="rect">
              <a:avLst/>
            </a:prstGeom>
          </p:spPr>
        </p:pic>
        <p:pic>
          <p:nvPicPr>
            <p:cNvPr id="17" name="Picture 16">
              <a:extLst>
                <a:ext uri="{FF2B5EF4-FFF2-40B4-BE49-F238E27FC236}">
                  <a16:creationId xmlns:a16="http://schemas.microsoft.com/office/drawing/2014/main" id="{04AFBF42-049D-4843-B0C8-A7F98162BE9F}"/>
                </a:ext>
              </a:extLst>
            </p:cNvPr>
            <p:cNvPicPr>
              <a:picLocks noChangeAspect="1"/>
            </p:cNvPicPr>
            <p:nvPr/>
          </p:nvPicPr>
          <p:blipFill>
            <a:blip r:embed="rId2"/>
            <a:stretch>
              <a:fillRect/>
            </a:stretch>
          </p:blipFill>
          <p:spPr>
            <a:xfrm>
              <a:off x="9358937" y="6115541"/>
              <a:ext cx="469963" cy="469963"/>
            </a:xfrm>
            <a:prstGeom prst="rect">
              <a:avLst/>
            </a:prstGeom>
          </p:spPr>
        </p:pic>
        <p:pic>
          <p:nvPicPr>
            <p:cNvPr id="18" name="Picture 17">
              <a:extLst>
                <a:ext uri="{FF2B5EF4-FFF2-40B4-BE49-F238E27FC236}">
                  <a16:creationId xmlns:a16="http://schemas.microsoft.com/office/drawing/2014/main" id="{DA7CEB03-5A2F-4B95-97A9-BA20DE6660E3}"/>
                </a:ext>
              </a:extLst>
            </p:cNvPr>
            <p:cNvPicPr>
              <a:picLocks noChangeAspect="1"/>
            </p:cNvPicPr>
            <p:nvPr/>
          </p:nvPicPr>
          <p:blipFill>
            <a:blip r:embed="rId3"/>
            <a:stretch>
              <a:fillRect/>
            </a:stretch>
          </p:blipFill>
          <p:spPr>
            <a:xfrm>
              <a:off x="8802263" y="6115541"/>
              <a:ext cx="469963" cy="469963"/>
            </a:xfrm>
            <a:prstGeom prst="rect">
              <a:avLst/>
            </a:prstGeom>
          </p:spPr>
        </p:pic>
        <p:pic>
          <p:nvPicPr>
            <p:cNvPr id="19" name="Picture 18">
              <a:extLst>
                <a:ext uri="{FF2B5EF4-FFF2-40B4-BE49-F238E27FC236}">
                  <a16:creationId xmlns:a16="http://schemas.microsoft.com/office/drawing/2014/main" id="{E00B605D-EA67-417A-AF06-E1C2F8FDFC8A}"/>
                </a:ext>
              </a:extLst>
            </p:cNvPr>
            <p:cNvPicPr>
              <a:picLocks noChangeAspect="1"/>
            </p:cNvPicPr>
            <p:nvPr/>
          </p:nvPicPr>
          <p:blipFill>
            <a:blip r:embed="rId4"/>
            <a:stretch>
              <a:fillRect/>
            </a:stretch>
          </p:blipFill>
          <p:spPr>
            <a:xfrm>
              <a:off x="9915612" y="6115541"/>
              <a:ext cx="469963" cy="469963"/>
            </a:xfrm>
            <a:prstGeom prst="rect">
              <a:avLst/>
            </a:prstGeom>
          </p:spPr>
        </p:pic>
      </p:grpSp>
      <p:pic>
        <p:nvPicPr>
          <p:cNvPr id="2" name="Picture 1">
            <a:extLst>
              <a:ext uri="{FF2B5EF4-FFF2-40B4-BE49-F238E27FC236}">
                <a16:creationId xmlns:a16="http://schemas.microsoft.com/office/drawing/2014/main" id="{3333A78B-1EC3-B8EB-79B6-07E781907E4A}"/>
              </a:ext>
            </a:extLst>
          </p:cNvPr>
          <p:cNvPicPr>
            <a:picLocks noChangeAspect="1"/>
          </p:cNvPicPr>
          <p:nvPr/>
        </p:nvPicPr>
        <p:blipFill>
          <a:blip r:embed="rId5"/>
          <a:stretch>
            <a:fillRect/>
          </a:stretch>
        </p:blipFill>
        <p:spPr>
          <a:xfrm>
            <a:off x="133067" y="73147"/>
            <a:ext cx="12058933" cy="226181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E6D9EFDD-15E6-6063-D7AA-9DD6EF9403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845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8" name="whoosh.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684549547"/>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402</TotalTime>
  <Words>1274</Words>
  <Application>Microsoft Office PowerPoint</Application>
  <PresentationFormat>Widescreen</PresentationFormat>
  <Paragraphs>67</Paragraphs>
  <Slides>23</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#9Slide06 SVNBlow Brush</vt:lpstr>
      <vt:lpstr>Aptos</vt:lpstr>
      <vt:lpstr>Aptos Display</vt:lpstr>
      <vt:lpstr>Arial</vt:lpstr>
      <vt:lpstr>AvantGarde</vt:lpstr>
      <vt:lpstr>Calibri</vt:lpstr>
      <vt:lpstr>Cambria</vt:lpstr>
      <vt:lpstr>等线</vt:lpstr>
      <vt:lpstr>Roboto</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Huong Thao - 0972115126</dc:creator>
  <cp:lastModifiedBy>Windows User</cp:lastModifiedBy>
  <cp:revision>121</cp:revision>
  <dcterms:created xsi:type="dcterms:W3CDTF">2019-04-23T14:05:41Z</dcterms:created>
  <dcterms:modified xsi:type="dcterms:W3CDTF">2025-01-09T01:34:55Z</dcterms:modified>
</cp:coreProperties>
</file>