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297" r:id="rId3"/>
    <p:sldId id="266" r:id="rId4"/>
    <p:sldId id="299" r:id="rId5"/>
    <p:sldId id="270" r:id="rId6"/>
    <p:sldId id="316" r:id="rId7"/>
    <p:sldId id="317" r:id="rId8"/>
    <p:sldId id="303" r:id="rId9"/>
    <p:sldId id="272" r:id="rId10"/>
    <p:sldId id="273" r:id="rId11"/>
    <p:sldId id="274" r:id="rId12"/>
    <p:sldId id="275" r:id="rId13"/>
    <p:sldId id="318" r:id="rId14"/>
    <p:sldId id="276" r:id="rId15"/>
    <p:sldId id="323" r:id="rId16"/>
    <p:sldId id="324" r:id="rId17"/>
    <p:sldId id="325" r:id="rId18"/>
    <p:sldId id="295"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FAF07"/>
    <a:srgbClr val="1A51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588"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9.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5.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7.svg"/><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jpeg"/><Relationship Id="rId16"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22.svg"/><Relationship Id="rId11" Type="http://schemas.openxmlformats.org/officeDocument/2006/relationships/image" Target="../media/image27.svg"/><Relationship Id="rId5" Type="http://schemas.openxmlformats.org/officeDocument/2006/relationships/image" Target="../media/image21.pn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svg"/><Relationship Id="rId9" Type="http://schemas.openxmlformats.org/officeDocument/2006/relationships/image" Target="../media/image25.svg"/><Relationship Id="rId14" Type="http://schemas.openxmlformats.org/officeDocument/2006/relationships/image" Target="../media/image3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7.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98FBF7DE-CE79-FBC5-B31E-B9C30C448A8D}"/>
              </a:ext>
            </a:extLst>
          </p:cNvPr>
          <p:cNvSpPr/>
          <p:nvPr userDrawn="1"/>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8444"/>
            </a:stretch>
          </a:blipFill>
        </p:spPr>
      </p:sp>
      <p:sp>
        <p:nvSpPr>
          <p:cNvPr id="3" name="Freeform 3">
            <a:extLst>
              <a:ext uri="{FF2B5EF4-FFF2-40B4-BE49-F238E27FC236}">
                <a16:creationId xmlns:a16="http://schemas.microsoft.com/office/drawing/2014/main" id="{9189CD64-E946-E42B-7E34-BB3534C85F2A}"/>
              </a:ext>
            </a:extLst>
          </p:cNvPr>
          <p:cNvSpPr/>
          <p:nvPr userDrawn="1"/>
        </p:nvSpPr>
        <p:spPr>
          <a:xfrm>
            <a:off x="10903488" y="423834"/>
            <a:ext cx="820800" cy="499942"/>
          </a:xfrm>
          <a:custGeom>
            <a:avLst/>
            <a:gdLst/>
            <a:ahLst/>
            <a:cxnLst/>
            <a:rect l="l" t="t" r="r" b="b"/>
            <a:pathLst>
              <a:path w="1231200" h="749913">
                <a:moveTo>
                  <a:pt x="0" y="0"/>
                </a:moveTo>
                <a:lnTo>
                  <a:pt x="1231200" y="0"/>
                </a:lnTo>
                <a:lnTo>
                  <a:pt x="1231200" y="749913"/>
                </a:lnTo>
                <a:lnTo>
                  <a:pt x="0" y="749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a:extLst>
              <a:ext uri="{FF2B5EF4-FFF2-40B4-BE49-F238E27FC236}">
                <a16:creationId xmlns:a16="http://schemas.microsoft.com/office/drawing/2014/main" id="{E887334B-4CA0-6657-61C9-E56403CA80FB}"/>
              </a:ext>
            </a:extLst>
          </p:cNvPr>
          <p:cNvGrpSpPr/>
          <p:nvPr userDrawn="1"/>
        </p:nvGrpSpPr>
        <p:grpSpPr>
          <a:xfrm>
            <a:off x="1096511" y="685801"/>
            <a:ext cx="10065849" cy="4998999"/>
            <a:chOff x="0" y="0"/>
            <a:chExt cx="3976632" cy="1974913"/>
          </a:xfrm>
        </p:grpSpPr>
        <p:sp>
          <p:nvSpPr>
            <p:cNvPr id="5" name="Freeform 5">
              <a:extLst>
                <a:ext uri="{FF2B5EF4-FFF2-40B4-BE49-F238E27FC236}">
                  <a16:creationId xmlns:a16="http://schemas.microsoft.com/office/drawing/2014/main" id="{2AB51966-BCE4-70DC-82C0-A44508F32E1E}"/>
                </a:ext>
              </a:extLst>
            </p:cNvPr>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cap="rnd">
              <a:noFill/>
              <a:prstDash val="lgDash"/>
              <a:round/>
            </a:ln>
          </p:spPr>
        </p:sp>
        <p:sp>
          <p:nvSpPr>
            <p:cNvPr id="6" name="TextBox 6">
              <a:extLst>
                <a:ext uri="{FF2B5EF4-FFF2-40B4-BE49-F238E27FC236}">
                  <a16:creationId xmlns:a16="http://schemas.microsoft.com/office/drawing/2014/main" id="{A72B6790-E63D-9EC9-9050-F27F6B0A702E}"/>
                </a:ext>
              </a:extLst>
            </p:cNvPr>
            <p:cNvSpPr txBox="1"/>
            <p:nvPr/>
          </p:nvSpPr>
          <p:spPr>
            <a:xfrm>
              <a:off x="0" y="-28575"/>
              <a:ext cx="3976632" cy="2003488"/>
            </a:xfrm>
            <a:prstGeom prst="rect">
              <a:avLst/>
            </a:prstGeom>
          </p:spPr>
          <p:txBody>
            <a:bodyPr lIns="33867" tIns="33867" rIns="33867" bIns="33867" rtlCol="0" anchor="ctr"/>
            <a:lstStyle/>
            <a:p>
              <a:pPr algn="ctr">
                <a:lnSpc>
                  <a:spcPts val="1773"/>
                </a:lnSpc>
              </a:pPr>
              <a:endParaRPr sz="1200"/>
            </a:p>
          </p:txBody>
        </p:sp>
      </p:grpSp>
      <p:grpSp>
        <p:nvGrpSpPr>
          <p:cNvPr id="28" name="Group 7">
            <a:extLst>
              <a:ext uri="{FF2B5EF4-FFF2-40B4-BE49-F238E27FC236}">
                <a16:creationId xmlns:a16="http://schemas.microsoft.com/office/drawing/2014/main" id="{640865A6-9635-3F91-5481-53EA8EEE180D}"/>
              </a:ext>
            </a:extLst>
          </p:cNvPr>
          <p:cNvGrpSpPr/>
          <p:nvPr userDrawn="1"/>
        </p:nvGrpSpPr>
        <p:grpSpPr>
          <a:xfrm>
            <a:off x="1355381" y="969093"/>
            <a:ext cx="9548107" cy="4382343"/>
            <a:chOff x="0" y="0"/>
            <a:chExt cx="3772091" cy="1731296"/>
          </a:xfrm>
        </p:grpSpPr>
        <p:sp>
          <p:nvSpPr>
            <p:cNvPr id="29" name="Freeform 8">
              <a:extLst>
                <a:ext uri="{FF2B5EF4-FFF2-40B4-BE49-F238E27FC236}">
                  <a16:creationId xmlns:a16="http://schemas.microsoft.com/office/drawing/2014/main" id="{256BA242-4FF3-BECE-9357-0B1C0A6C91A9}"/>
                </a:ext>
              </a:extLst>
            </p:cNvPr>
            <p:cNvSpPr/>
            <p:nvPr/>
          </p:nvSpPr>
          <p:spPr>
            <a:xfrm>
              <a:off x="0" y="0"/>
              <a:ext cx="3772091" cy="1731296"/>
            </a:xfrm>
            <a:custGeom>
              <a:avLst/>
              <a:gdLst/>
              <a:ahLst/>
              <a:cxnLst/>
              <a:rect l="l" t="t" r="r" b="b"/>
              <a:pathLst>
                <a:path w="3772091" h="1731296">
                  <a:moveTo>
                    <a:pt x="35677" y="0"/>
                  </a:moveTo>
                  <a:lnTo>
                    <a:pt x="3736415" y="0"/>
                  </a:lnTo>
                  <a:cubicBezTo>
                    <a:pt x="3756118" y="0"/>
                    <a:pt x="3772091" y="15973"/>
                    <a:pt x="3772091" y="35677"/>
                  </a:cubicBezTo>
                  <a:lnTo>
                    <a:pt x="3772091" y="1695619"/>
                  </a:lnTo>
                  <a:cubicBezTo>
                    <a:pt x="3772091" y="1705081"/>
                    <a:pt x="3768333" y="1714156"/>
                    <a:pt x="3761642" y="1720847"/>
                  </a:cubicBezTo>
                  <a:cubicBezTo>
                    <a:pt x="3754951" y="1727537"/>
                    <a:pt x="3745877" y="1731296"/>
                    <a:pt x="3736415" y="1731296"/>
                  </a:cubicBezTo>
                  <a:lnTo>
                    <a:pt x="35677" y="1731296"/>
                  </a:lnTo>
                  <a:cubicBezTo>
                    <a:pt x="26215" y="1731296"/>
                    <a:pt x="17140" y="1727537"/>
                    <a:pt x="10449" y="1720847"/>
                  </a:cubicBezTo>
                  <a:cubicBezTo>
                    <a:pt x="3759" y="1714156"/>
                    <a:pt x="0" y="1705081"/>
                    <a:pt x="0" y="1695619"/>
                  </a:cubicBezTo>
                  <a:lnTo>
                    <a:pt x="0" y="35677"/>
                  </a:lnTo>
                  <a:cubicBezTo>
                    <a:pt x="0" y="26215"/>
                    <a:pt x="3759" y="17140"/>
                    <a:pt x="10449" y="10449"/>
                  </a:cubicBezTo>
                  <a:cubicBezTo>
                    <a:pt x="17140" y="3759"/>
                    <a:pt x="26215" y="0"/>
                    <a:pt x="35677" y="0"/>
                  </a:cubicBezTo>
                  <a:close/>
                </a:path>
              </a:pathLst>
            </a:custGeom>
            <a:solidFill>
              <a:srgbClr val="FFFFFF"/>
            </a:solidFill>
            <a:ln w="66675" cap="rnd">
              <a:solidFill>
                <a:srgbClr val="6FAF07"/>
              </a:solidFill>
              <a:prstDash val="lgDash"/>
              <a:round/>
            </a:ln>
          </p:spPr>
        </p:sp>
        <p:sp>
          <p:nvSpPr>
            <p:cNvPr id="30" name="TextBox 9">
              <a:extLst>
                <a:ext uri="{FF2B5EF4-FFF2-40B4-BE49-F238E27FC236}">
                  <a16:creationId xmlns:a16="http://schemas.microsoft.com/office/drawing/2014/main" id="{F17BBFF9-2791-DEFB-1B6E-CE2D9C5CC409}"/>
                </a:ext>
              </a:extLst>
            </p:cNvPr>
            <p:cNvSpPr txBox="1"/>
            <p:nvPr/>
          </p:nvSpPr>
          <p:spPr>
            <a:xfrm>
              <a:off x="0" y="-28575"/>
              <a:ext cx="3772091" cy="1759871"/>
            </a:xfrm>
            <a:prstGeom prst="rect">
              <a:avLst/>
            </a:prstGeom>
          </p:spPr>
          <p:txBody>
            <a:bodyPr lIns="33867" tIns="33867" rIns="33867" bIns="33867" rtlCol="0" anchor="ctr"/>
            <a:lstStyle/>
            <a:p>
              <a:pPr algn="ctr">
                <a:lnSpc>
                  <a:spcPts val="1773"/>
                </a:lnSpc>
              </a:pPr>
              <a:endParaRPr sz="1200"/>
            </a:p>
          </p:txBody>
        </p:sp>
      </p:grpSp>
      <p:sp>
        <p:nvSpPr>
          <p:cNvPr id="31" name="Freeform 10">
            <a:extLst>
              <a:ext uri="{FF2B5EF4-FFF2-40B4-BE49-F238E27FC236}">
                <a16:creationId xmlns:a16="http://schemas.microsoft.com/office/drawing/2014/main" id="{C7F441FD-4952-2505-A102-DBD0BB6EE96F}"/>
              </a:ext>
            </a:extLst>
          </p:cNvPr>
          <p:cNvSpPr/>
          <p:nvPr userDrawn="1"/>
        </p:nvSpPr>
        <p:spPr>
          <a:xfrm>
            <a:off x="-2303361" y="2204021"/>
            <a:ext cx="4539871" cy="4785108"/>
          </a:xfrm>
          <a:custGeom>
            <a:avLst/>
            <a:gdLst/>
            <a:ahLst/>
            <a:cxnLst/>
            <a:rect l="l" t="t" r="r" b="b"/>
            <a:pathLst>
              <a:path w="6809806" h="7177662">
                <a:moveTo>
                  <a:pt x="0" y="0"/>
                </a:moveTo>
                <a:lnTo>
                  <a:pt x="6809807" y="0"/>
                </a:lnTo>
                <a:lnTo>
                  <a:pt x="6809807" y="7177661"/>
                </a:lnTo>
                <a:lnTo>
                  <a:pt x="0" y="71776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2" name="Freeform 11">
            <a:extLst>
              <a:ext uri="{FF2B5EF4-FFF2-40B4-BE49-F238E27FC236}">
                <a16:creationId xmlns:a16="http://schemas.microsoft.com/office/drawing/2014/main" id="{61A5E6AA-C2B2-B2E5-1472-EBEC9BD0E80B}"/>
              </a:ext>
            </a:extLst>
          </p:cNvPr>
          <p:cNvSpPr/>
          <p:nvPr userDrawn="1"/>
        </p:nvSpPr>
        <p:spPr>
          <a:xfrm>
            <a:off x="9953751" y="1946184"/>
            <a:ext cx="4900345" cy="5165053"/>
          </a:xfrm>
          <a:custGeom>
            <a:avLst/>
            <a:gdLst/>
            <a:ahLst/>
            <a:cxnLst/>
            <a:rect l="l" t="t" r="r" b="b"/>
            <a:pathLst>
              <a:path w="7350517" h="7747580">
                <a:moveTo>
                  <a:pt x="0" y="0"/>
                </a:moveTo>
                <a:lnTo>
                  <a:pt x="7350516" y="0"/>
                </a:lnTo>
                <a:lnTo>
                  <a:pt x="7350516" y="7747580"/>
                </a:lnTo>
                <a:lnTo>
                  <a:pt x="0" y="7747580"/>
                </a:lnTo>
                <a:lnTo>
                  <a:pt x="0" y="0"/>
                </a:lnTo>
                <a:close/>
              </a:path>
            </a:pathLst>
          </a:custGeom>
          <a:blipFill>
            <a:blip r:embed="rId5">
              <a:extLst>
                <a:ext uri="{96DAC541-7B7A-43D3-8B79-37D633B846F1}">
                  <asvg:svgBlip xmlns:asvg="http://schemas.microsoft.com/office/drawing/2016/SVG/main" r:embed="rId7"/>
                </a:ext>
              </a:extLst>
            </a:blip>
            <a:stretch>
              <a:fillRect/>
            </a:stretch>
          </a:blipFill>
        </p:spPr>
      </p:sp>
      <p:sp>
        <p:nvSpPr>
          <p:cNvPr id="33" name="Freeform 12">
            <a:extLst>
              <a:ext uri="{FF2B5EF4-FFF2-40B4-BE49-F238E27FC236}">
                <a16:creationId xmlns:a16="http://schemas.microsoft.com/office/drawing/2014/main" id="{077FC581-2484-2159-35DA-74474CFB0E6A}"/>
              </a:ext>
            </a:extLst>
          </p:cNvPr>
          <p:cNvSpPr/>
          <p:nvPr userDrawn="1"/>
        </p:nvSpPr>
        <p:spPr>
          <a:xfrm rot="916814" flipH="1">
            <a:off x="958482" y="480089"/>
            <a:ext cx="1132470" cy="1256555"/>
          </a:xfrm>
          <a:custGeom>
            <a:avLst/>
            <a:gdLst/>
            <a:ahLst/>
            <a:cxnLst/>
            <a:rect l="l" t="t" r="r" b="b"/>
            <a:pathLst>
              <a:path w="1698705" h="1884832">
                <a:moveTo>
                  <a:pt x="1698705" y="0"/>
                </a:moveTo>
                <a:lnTo>
                  <a:pt x="0" y="0"/>
                </a:lnTo>
                <a:lnTo>
                  <a:pt x="0" y="1884832"/>
                </a:lnTo>
                <a:lnTo>
                  <a:pt x="1698705" y="1884832"/>
                </a:lnTo>
                <a:lnTo>
                  <a:pt x="1698705"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6" name="Hộp Văn bản 25">
            <a:extLst>
              <a:ext uri="{FF2B5EF4-FFF2-40B4-BE49-F238E27FC236}">
                <a16:creationId xmlns:a16="http://schemas.microsoft.com/office/drawing/2014/main" id="{C0CABE03-180F-9839-ABF6-4D15FF94A568}"/>
              </a:ext>
            </a:extLst>
          </p:cNvPr>
          <p:cNvSpPr txBox="1"/>
          <p:nvPr userDrawn="1"/>
        </p:nvSpPr>
        <p:spPr>
          <a:xfrm>
            <a:off x="10992897" y="180870"/>
            <a:ext cx="1019831" cy="369332"/>
          </a:xfrm>
          <a:prstGeom prst="rect">
            <a:avLst/>
          </a:prstGeom>
          <a:noFill/>
        </p:spPr>
        <p:txBody>
          <a:bodyPr wrap="none" rtlCol="0">
            <a:spAutoFit/>
          </a:bodyPr>
          <a:lstStyle/>
          <a:p>
            <a:r>
              <a:rPr lang="en-US">
                <a:solidFill>
                  <a:schemeClr val="bg1"/>
                </a:solidFill>
                <a:latin typeface="#9Slide07 IcielHoneyCream" pitchFamily="2" charset="0"/>
              </a:rPr>
              <a:t>Măng Non</a:t>
            </a:r>
            <a:endParaRPr lang="vi-VN">
              <a:solidFill>
                <a:schemeClr val="bg1"/>
              </a:solidFill>
              <a:latin typeface="#9Slide07 IcielHoneyCream" pitchFamily="2" charset="0"/>
            </a:endParaRPr>
          </a:p>
        </p:txBody>
      </p:sp>
    </p:spTree>
    <p:extLst>
      <p:ext uri="{BB962C8B-B14F-4D97-AF65-F5344CB8AC3E}">
        <p14:creationId xmlns:p14="http://schemas.microsoft.com/office/powerpoint/2010/main" val="1928304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4B9FCA9-CBDF-FC35-9967-D2EFA05A0C2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32603326-FEE9-61F2-0FFB-C0BC627ACF5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3BE491C7-0998-24E4-5D4A-026BEA1BF6B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5B4AD46-11F9-C35C-4182-7EFE055D4890}"/>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09/02/2025</a:t>
            </a:fld>
            <a:endParaRPr lang="vi-VN"/>
          </a:p>
        </p:txBody>
      </p:sp>
      <p:sp>
        <p:nvSpPr>
          <p:cNvPr id="6" name="Chỗ dành sẵn cho Chân trang 5">
            <a:extLst>
              <a:ext uri="{FF2B5EF4-FFF2-40B4-BE49-F238E27FC236}">
                <a16:creationId xmlns:a16="http://schemas.microsoft.com/office/drawing/2014/main" id="{AA8F7BCC-12B8-8F73-AE81-E6772C245B1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5FE89BEB-AF0D-AE73-2DCE-349F1473DBA0}"/>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176205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557CAF9-F72F-15B8-674A-E243BE35FB2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92F2BA89-ADA2-C9C1-CF88-BF3F835D4CF1}"/>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BB1BA7B-EAA5-83EC-1AD7-DBFC5F83D9C5}"/>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09/02/2025</a:t>
            </a:fld>
            <a:endParaRPr lang="vi-VN"/>
          </a:p>
        </p:txBody>
      </p:sp>
      <p:sp>
        <p:nvSpPr>
          <p:cNvPr id="5" name="Chỗ dành sẵn cho Chân trang 4">
            <a:extLst>
              <a:ext uri="{FF2B5EF4-FFF2-40B4-BE49-F238E27FC236}">
                <a16:creationId xmlns:a16="http://schemas.microsoft.com/office/drawing/2014/main" id="{AB037EE1-BA43-3BB1-3C0A-7E6AB28E5D7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C2DDB3A6-7E2D-A7B5-6345-531B38C82323}"/>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4003015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E4974453-7B3C-C6DE-FDCF-BA37CFC43B47}"/>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4D9AF40D-A8BA-EAF0-21C8-A3118C15A5E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8C99412-65AE-EE9C-C9B3-8F4E2CE199BF}"/>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09/02/2025</a:t>
            </a:fld>
            <a:endParaRPr lang="vi-VN"/>
          </a:p>
        </p:txBody>
      </p:sp>
      <p:sp>
        <p:nvSpPr>
          <p:cNvPr id="5" name="Chỗ dành sẵn cho Chân trang 4">
            <a:extLst>
              <a:ext uri="{FF2B5EF4-FFF2-40B4-BE49-F238E27FC236}">
                <a16:creationId xmlns:a16="http://schemas.microsoft.com/office/drawing/2014/main" id="{4DFD0ACF-6B33-4D5F-5BDC-EC46C050934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A49ABB9-AD52-7668-E3EA-E107914389DA}"/>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38610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128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648700CC-14E9-553C-6B57-5ECA0D6A30CA}"/>
              </a:ext>
            </a:extLst>
          </p:cNvPr>
          <p:cNvSpPr/>
          <p:nvPr userDrawn="1"/>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a:extLst>
              <a:ext uri="{FF2B5EF4-FFF2-40B4-BE49-F238E27FC236}">
                <a16:creationId xmlns:a16="http://schemas.microsoft.com/office/drawing/2014/main" id="{52535283-A082-2511-A820-0A2DF1B96EB1}"/>
              </a:ext>
            </a:extLst>
          </p:cNvPr>
          <p:cNvGrpSpPr/>
          <p:nvPr userDrawn="1"/>
        </p:nvGrpSpPr>
        <p:grpSpPr>
          <a:xfrm>
            <a:off x="3198758" y="1226699"/>
            <a:ext cx="8456873" cy="4404602"/>
            <a:chOff x="0" y="0"/>
            <a:chExt cx="3141603" cy="1636244"/>
          </a:xfrm>
        </p:grpSpPr>
        <p:sp>
          <p:nvSpPr>
            <p:cNvPr id="4" name="Freeform 4">
              <a:extLst>
                <a:ext uri="{FF2B5EF4-FFF2-40B4-BE49-F238E27FC236}">
                  <a16:creationId xmlns:a16="http://schemas.microsoft.com/office/drawing/2014/main" id="{94A495ED-D11B-807A-7F5C-A68FC6606FD0}"/>
                </a:ext>
              </a:extLst>
            </p:cNvPr>
            <p:cNvSpPr/>
            <p:nvPr/>
          </p:nvSpPr>
          <p:spPr>
            <a:xfrm>
              <a:off x="0" y="0"/>
              <a:ext cx="3141603" cy="1636244"/>
            </a:xfrm>
            <a:custGeom>
              <a:avLst/>
              <a:gdLst/>
              <a:ahLst/>
              <a:cxnLst/>
              <a:rect l="l" t="t" r="r" b="b"/>
              <a:pathLst>
                <a:path w="3141603" h="1636244">
                  <a:moveTo>
                    <a:pt x="30515" y="0"/>
                  </a:moveTo>
                  <a:lnTo>
                    <a:pt x="3111087" y="0"/>
                  </a:lnTo>
                  <a:cubicBezTo>
                    <a:pt x="3127940" y="0"/>
                    <a:pt x="3141603" y="13662"/>
                    <a:pt x="3141603" y="30515"/>
                  </a:cubicBezTo>
                  <a:lnTo>
                    <a:pt x="3141603" y="1605729"/>
                  </a:lnTo>
                  <a:cubicBezTo>
                    <a:pt x="3141603" y="1613822"/>
                    <a:pt x="3138388" y="1621584"/>
                    <a:pt x="3132665" y="1627306"/>
                  </a:cubicBezTo>
                  <a:cubicBezTo>
                    <a:pt x="3126942" y="1633029"/>
                    <a:pt x="3119181" y="1636244"/>
                    <a:pt x="3111087" y="1636244"/>
                  </a:cubicBezTo>
                  <a:lnTo>
                    <a:pt x="30515" y="1636244"/>
                  </a:lnTo>
                  <a:cubicBezTo>
                    <a:pt x="22422" y="1636244"/>
                    <a:pt x="14660" y="1633029"/>
                    <a:pt x="8938" y="1627306"/>
                  </a:cubicBezTo>
                  <a:cubicBezTo>
                    <a:pt x="3215" y="1621584"/>
                    <a:pt x="0" y="1613822"/>
                    <a:pt x="0" y="1605729"/>
                  </a:cubicBezTo>
                  <a:lnTo>
                    <a:pt x="0" y="30515"/>
                  </a:lnTo>
                  <a:cubicBezTo>
                    <a:pt x="0" y="22422"/>
                    <a:pt x="3215" y="14660"/>
                    <a:pt x="8938" y="8938"/>
                  </a:cubicBezTo>
                  <a:cubicBezTo>
                    <a:pt x="14660" y="3215"/>
                    <a:pt x="22422" y="0"/>
                    <a:pt x="30515" y="0"/>
                  </a:cubicBezTo>
                  <a:close/>
                </a:path>
              </a:pathLst>
            </a:custGeom>
            <a:solidFill>
              <a:srgbClr val="FFFFFF"/>
            </a:solidFill>
            <a:ln w="123825" cap="rnd">
              <a:solidFill>
                <a:srgbClr val="6FAF07"/>
              </a:solidFill>
              <a:prstDash val="solid"/>
              <a:round/>
            </a:ln>
          </p:spPr>
        </p:sp>
        <p:sp>
          <p:nvSpPr>
            <p:cNvPr id="5" name="TextBox 5">
              <a:extLst>
                <a:ext uri="{FF2B5EF4-FFF2-40B4-BE49-F238E27FC236}">
                  <a16:creationId xmlns:a16="http://schemas.microsoft.com/office/drawing/2014/main" id="{4FAA8BD7-AA0C-087F-DB2C-D016D58F726D}"/>
                </a:ext>
              </a:extLst>
            </p:cNvPr>
            <p:cNvSpPr txBox="1"/>
            <p:nvPr/>
          </p:nvSpPr>
          <p:spPr>
            <a:xfrm>
              <a:off x="0" y="-28575"/>
              <a:ext cx="3141603" cy="1664819"/>
            </a:xfrm>
            <a:prstGeom prst="rect">
              <a:avLst/>
            </a:prstGeom>
          </p:spPr>
          <p:txBody>
            <a:bodyPr lIns="33867" tIns="33867" rIns="33867" bIns="33867" rtlCol="0" anchor="ctr"/>
            <a:lstStyle/>
            <a:p>
              <a:pPr algn="ctr">
                <a:lnSpc>
                  <a:spcPts val="1773"/>
                </a:lnSpc>
              </a:pPr>
              <a:endParaRPr sz="1200"/>
            </a:p>
          </p:txBody>
        </p:sp>
      </p:grpSp>
      <p:grpSp>
        <p:nvGrpSpPr>
          <p:cNvPr id="6" name="Group 6">
            <a:extLst>
              <a:ext uri="{FF2B5EF4-FFF2-40B4-BE49-F238E27FC236}">
                <a16:creationId xmlns:a16="http://schemas.microsoft.com/office/drawing/2014/main" id="{D6802937-A5AC-7AF6-DDCD-CC3891E683AA}"/>
              </a:ext>
            </a:extLst>
          </p:cNvPr>
          <p:cNvGrpSpPr/>
          <p:nvPr userDrawn="1"/>
        </p:nvGrpSpPr>
        <p:grpSpPr>
          <a:xfrm>
            <a:off x="3665795" y="1545459"/>
            <a:ext cx="7544225" cy="3767083"/>
            <a:chOff x="0" y="0"/>
            <a:chExt cx="2980435" cy="1488231"/>
          </a:xfrm>
        </p:grpSpPr>
        <p:sp>
          <p:nvSpPr>
            <p:cNvPr id="24" name="Freeform 7">
              <a:extLst>
                <a:ext uri="{FF2B5EF4-FFF2-40B4-BE49-F238E27FC236}">
                  <a16:creationId xmlns:a16="http://schemas.microsoft.com/office/drawing/2014/main" id="{5F5FCCCC-D881-07F3-0776-DE0B20920910}"/>
                </a:ext>
              </a:extLst>
            </p:cNvPr>
            <p:cNvSpPr/>
            <p:nvPr/>
          </p:nvSpPr>
          <p:spPr>
            <a:xfrm>
              <a:off x="0" y="0"/>
              <a:ext cx="2980435" cy="1488230"/>
            </a:xfrm>
            <a:custGeom>
              <a:avLst/>
              <a:gdLst/>
              <a:ahLst/>
              <a:cxnLst/>
              <a:rect l="l" t="t" r="r" b="b"/>
              <a:pathLst>
                <a:path w="2980435" h="1488230">
                  <a:moveTo>
                    <a:pt x="34207" y="0"/>
                  </a:moveTo>
                  <a:lnTo>
                    <a:pt x="2946228" y="0"/>
                  </a:lnTo>
                  <a:cubicBezTo>
                    <a:pt x="2965120" y="0"/>
                    <a:pt x="2980435" y="15315"/>
                    <a:pt x="2980435" y="34207"/>
                  </a:cubicBezTo>
                  <a:lnTo>
                    <a:pt x="2980435" y="1454024"/>
                  </a:lnTo>
                  <a:cubicBezTo>
                    <a:pt x="2980435" y="1463096"/>
                    <a:pt x="2976831" y="1471797"/>
                    <a:pt x="2970416" y="1478212"/>
                  </a:cubicBezTo>
                  <a:cubicBezTo>
                    <a:pt x="2964001" y="1484627"/>
                    <a:pt x="2955300" y="1488230"/>
                    <a:pt x="2946228" y="1488230"/>
                  </a:cubicBezTo>
                  <a:lnTo>
                    <a:pt x="34207" y="1488230"/>
                  </a:lnTo>
                  <a:cubicBezTo>
                    <a:pt x="25135" y="1488230"/>
                    <a:pt x="16434" y="1484627"/>
                    <a:pt x="10019" y="1478212"/>
                  </a:cubicBezTo>
                  <a:cubicBezTo>
                    <a:pt x="3604" y="1471797"/>
                    <a:pt x="0" y="1463096"/>
                    <a:pt x="0" y="1454024"/>
                  </a:cubicBezTo>
                  <a:lnTo>
                    <a:pt x="0" y="34207"/>
                  </a:lnTo>
                  <a:cubicBezTo>
                    <a:pt x="0" y="25135"/>
                    <a:pt x="3604" y="16434"/>
                    <a:pt x="10019" y="10019"/>
                  </a:cubicBezTo>
                  <a:cubicBezTo>
                    <a:pt x="16434" y="3604"/>
                    <a:pt x="25135" y="0"/>
                    <a:pt x="34207" y="0"/>
                  </a:cubicBezTo>
                  <a:close/>
                </a:path>
              </a:pathLst>
            </a:custGeom>
            <a:solidFill>
              <a:srgbClr val="FFFFFF"/>
            </a:solidFill>
            <a:ln w="57150" cap="rnd">
              <a:solidFill>
                <a:srgbClr val="6FAF07"/>
              </a:solidFill>
              <a:prstDash val="lgDash"/>
              <a:round/>
            </a:ln>
          </p:spPr>
        </p:sp>
        <p:sp>
          <p:nvSpPr>
            <p:cNvPr id="25" name="TextBox 8">
              <a:extLst>
                <a:ext uri="{FF2B5EF4-FFF2-40B4-BE49-F238E27FC236}">
                  <a16:creationId xmlns:a16="http://schemas.microsoft.com/office/drawing/2014/main" id="{12DAFB95-1051-D421-2E04-700D86AE8BE8}"/>
                </a:ext>
              </a:extLst>
            </p:cNvPr>
            <p:cNvSpPr txBox="1"/>
            <p:nvPr/>
          </p:nvSpPr>
          <p:spPr>
            <a:xfrm>
              <a:off x="0" y="-28575"/>
              <a:ext cx="2980435" cy="1516806"/>
            </a:xfrm>
            <a:prstGeom prst="rect">
              <a:avLst/>
            </a:prstGeom>
          </p:spPr>
          <p:txBody>
            <a:bodyPr lIns="33867" tIns="33867" rIns="33867" bIns="33867" rtlCol="0" anchor="ctr"/>
            <a:lstStyle/>
            <a:p>
              <a:pPr algn="ctr">
                <a:lnSpc>
                  <a:spcPts val="1773"/>
                </a:lnSpc>
              </a:pPr>
              <a:endParaRPr sz="1200"/>
            </a:p>
          </p:txBody>
        </p:sp>
      </p:grpSp>
      <p:sp>
        <p:nvSpPr>
          <p:cNvPr id="26" name="Freeform 9">
            <a:extLst>
              <a:ext uri="{FF2B5EF4-FFF2-40B4-BE49-F238E27FC236}">
                <a16:creationId xmlns:a16="http://schemas.microsoft.com/office/drawing/2014/main" id="{D88382D2-5C4D-B8E7-6944-6CA2AF7CF81C}"/>
              </a:ext>
            </a:extLst>
          </p:cNvPr>
          <p:cNvSpPr/>
          <p:nvPr userDrawn="1"/>
        </p:nvSpPr>
        <p:spPr>
          <a:xfrm>
            <a:off x="-1314279" y="164724"/>
            <a:ext cx="6193964" cy="6528552"/>
          </a:xfrm>
          <a:custGeom>
            <a:avLst/>
            <a:gdLst/>
            <a:ahLst/>
            <a:cxnLst/>
            <a:rect l="l" t="t" r="r" b="b"/>
            <a:pathLst>
              <a:path w="9290946" h="9792828">
                <a:moveTo>
                  <a:pt x="0" y="0"/>
                </a:moveTo>
                <a:lnTo>
                  <a:pt x="9290946" y="0"/>
                </a:lnTo>
                <a:lnTo>
                  <a:pt x="9290946" y="9792828"/>
                </a:lnTo>
                <a:lnTo>
                  <a:pt x="0" y="97928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7" name="Freeform 10">
            <a:extLst>
              <a:ext uri="{FF2B5EF4-FFF2-40B4-BE49-F238E27FC236}">
                <a16:creationId xmlns:a16="http://schemas.microsoft.com/office/drawing/2014/main" id="{45EF5894-6A6B-C03A-A847-7F146F4A69FA}"/>
              </a:ext>
            </a:extLst>
          </p:cNvPr>
          <p:cNvSpPr/>
          <p:nvPr userDrawn="1"/>
        </p:nvSpPr>
        <p:spPr>
          <a:xfrm>
            <a:off x="2323762" y="6172200"/>
            <a:ext cx="1216497" cy="685800"/>
          </a:xfrm>
          <a:custGeom>
            <a:avLst/>
            <a:gdLst/>
            <a:ahLst/>
            <a:cxnLst/>
            <a:rect l="l" t="t" r="r" b="b"/>
            <a:pathLst>
              <a:path w="1824745" h="1028700">
                <a:moveTo>
                  <a:pt x="0" y="0"/>
                </a:moveTo>
                <a:lnTo>
                  <a:pt x="1824745" y="0"/>
                </a:lnTo>
                <a:lnTo>
                  <a:pt x="1824745" y="1028700"/>
                </a:lnTo>
                <a:lnTo>
                  <a:pt x="0" y="10287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8" name="Freeform 11">
            <a:extLst>
              <a:ext uri="{FF2B5EF4-FFF2-40B4-BE49-F238E27FC236}">
                <a16:creationId xmlns:a16="http://schemas.microsoft.com/office/drawing/2014/main" id="{5AC03728-CB4B-F7DC-F161-234E7B3ECDB9}"/>
              </a:ext>
            </a:extLst>
          </p:cNvPr>
          <p:cNvSpPr/>
          <p:nvPr userDrawn="1"/>
        </p:nvSpPr>
        <p:spPr>
          <a:xfrm>
            <a:off x="-1652487" y="4739725"/>
            <a:ext cx="2772529" cy="2339006"/>
          </a:xfrm>
          <a:custGeom>
            <a:avLst/>
            <a:gdLst/>
            <a:ahLst/>
            <a:cxnLst/>
            <a:rect l="l" t="t" r="r" b="b"/>
            <a:pathLst>
              <a:path w="4158793" h="3508509">
                <a:moveTo>
                  <a:pt x="0" y="0"/>
                </a:moveTo>
                <a:lnTo>
                  <a:pt x="4158793" y="0"/>
                </a:lnTo>
                <a:lnTo>
                  <a:pt x="4158793" y="3508509"/>
                </a:lnTo>
                <a:lnTo>
                  <a:pt x="0" y="35085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9" name="Freeform 12">
            <a:extLst>
              <a:ext uri="{FF2B5EF4-FFF2-40B4-BE49-F238E27FC236}">
                <a16:creationId xmlns:a16="http://schemas.microsoft.com/office/drawing/2014/main" id="{9D053973-F37E-2EFA-347C-BBF19C97AEAA}"/>
              </a:ext>
            </a:extLst>
          </p:cNvPr>
          <p:cNvSpPr/>
          <p:nvPr userDrawn="1"/>
        </p:nvSpPr>
        <p:spPr>
          <a:xfrm>
            <a:off x="1466533" y="5862578"/>
            <a:ext cx="1179918" cy="995422"/>
          </a:xfrm>
          <a:custGeom>
            <a:avLst/>
            <a:gdLst/>
            <a:ahLst/>
            <a:cxnLst/>
            <a:rect l="l" t="t" r="r" b="b"/>
            <a:pathLst>
              <a:path w="1769877" h="1493133">
                <a:moveTo>
                  <a:pt x="0" y="0"/>
                </a:moveTo>
                <a:lnTo>
                  <a:pt x="1769878" y="0"/>
                </a:lnTo>
                <a:lnTo>
                  <a:pt x="1769878" y="1493133"/>
                </a:lnTo>
                <a:lnTo>
                  <a:pt x="0" y="149313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0" name="Freeform 13">
            <a:extLst>
              <a:ext uri="{FF2B5EF4-FFF2-40B4-BE49-F238E27FC236}">
                <a16:creationId xmlns:a16="http://schemas.microsoft.com/office/drawing/2014/main" id="{CCAE9900-F19A-8B65-50F4-184D22A82D6E}"/>
              </a:ext>
            </a:extLst>
          </p:cNvPr>
          <p:cNvSpPr/>
          <p:nvPr userDrawn="1"/>
        </p:nvSpPr>
        <p:spPr>
          <a:xfrm>
            <a:off x="152445" y="5369039"/>
            <a:ext cx="1904047" cy="1606323"/>
          </a:xfrm>
          <a:custGeom>
            <a:avLst/>
            <a:gdLst/>
            <a:ahLst/>
            <a:cxnLst/>
            <a:rect l="l" t="t" r="r" b="b"/>
            <a:pathLst>
              <a:path w="2856070" h="2409484">
                <a:moveTo>
                  <a:pt x="0" y="0"/>
                </a:moveTo>
                <a:lnTo>
                  <a:pt x="2856070" y="0"/>
                </a:lnTo>
                <a:lnTo>
                  <a:pt x="2856070" y="2409484"/>
                </a:lnTo>
                <a:lnTo>
                  <a:pt x="0" y="24094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1" name="Freeform 14">
            <a:extLst>
              <a:ext uri="{FF2B5EF4-FFF2-40B4-BE49-F238E27FC236}">
                <a16:creationId xmlns:a16="http://schemas.microsoft.com/office/drawing/2014/main" id="{A2F70FEF-6186-267E-ADB5-93B5B7696288}"/>
              </a:ext>
            </a:extLst>
          </p:cNvPr>
          <p:cNvSpPr/>
          <p:nvPr userDrawn="1"/>
        </p:nvSpPr>
        <p:spPr>
          <a:xfrm rot="20054087">
            <a:off x="3173451" y="5024799"/>
            <a:ext cx="1284401" cy="1111591"/>
          </a:xfrm>
          <a:custGeom>
            <a:avLst/>
            <a:gdLst/>
            <a:ahLst/>
            <a:cxnLst/>
            <a:rect l="l" t="t" r="r" b="b"/>
            <a:pathLst>
              <a:path w="1926601" h="1667386">
                <a:moveTo>
                  <a:pt x="0" y="0"/>
                </a:moveTo>
                <a:lnTo>
                  <a:pt x="1926602" y="0"/>
                </a:lnTo>
                <a:lnTo>
                  <a:pt x="1926602" y="1667386"/>
                </a:lnTo>
                <a:lnTo>
                  <a:pt x="0" y="166738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32" name="Freeform 15">
            <a:extLst>
              <a:ext uri="{FF2B5EF4-FFF2-40B4-BE49-F238E27FC236}">
                <a16:creationId xmlns:a16="http://schemas.microsoft.com/office/drawing/2014/main" id="{AC90E83D-DF60-75B1-C02F-F01EB23B3B5D}"/>
              </a:ext>
            </a:extLst>
          </p:cNvPr>
          <p:cNvSpPr/>
          <p:nvPr userDrawn="1"/>
        </p:nvSpPr>
        <p:spPr>
          <a:xfrm rot="20054087">
            <a:off x="4032065" y="3966747"/>
            <a:ext cx="624360" cy="540355"/>
          </a:xfrm>
          <a:custGeom>
            <a:avLst/>
            <a:gdLst/>
            <a:ahLst/>
            <a:cxnLst/>
            <a:rect l="l" t="t" r="r" b="b"/>
            <a:pathLst>
              <a:path w="936540" h="810532">
                <a:moveTo>
                  <a:pt x="0" y="0"/>
                </a:moveTo>
                <a:lnTo>
                  <a:pt x="936540" y="0"/>
                </a:lnTo>
                <a:lnTo>
                  <a:pt x="936540" y="810532"/>
                </a:lnTo>
                <a:lnTo>
                  <a:pt x="0" y="81053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376149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Đầu trang của Phần">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F9EE1873-6BAE-D6CD-7D0D-96DFE1707200}"/>
              </a:ext>
            </a:extLst>
          </p:cNvPr>
          <p:cNvSpPr/>
          <p:nvPr userDrawn="1"/>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03" t="-10211" r="-985" b="-10426"/>
            </a:stretch>
          </a:blipFill>
        </p:spPr>
      </p:sp>
      <p:sp>
        <p:nvSpPr>
          <p:cNvPr id="3" name="Freeform 3">
            <a:extLst>
              <a:ext uri="{FF2B5EF4-FFF2-40B4-BE49-F238E27FC236}">
                <a16:creationId xmlns:a16="http://schemas.microsoft.com/office/drawing/2014/main" id="{16C3378C-8A30-2AF5-F577-169DE13ABDBD}"/>
              </a:ext>
            </a:extLst>
          </p:cNvPr>
          <p:cNvSpPr/>
          <p:nvPr userDrawn="1"/>
        </p:nvSpPr>
        <p:spPr>
          <a:xfrm flipH="1">
            <a:off x="-387761" y="1355032"/>
            <a:ext cx="2109455" cy="717215"/>
          </a:xfrm>
          <a:custGeom>
            <a:avLst/>
            <a:gdLst/>
            <a:ahLst/>
            <a:cxnLst/>
            <a:rect l="l" t="t" r="r" b="b"/>
            <a:pathLst>
              <a:path w="3164183" h="1075822">
                <a:moveTo>
                  <a:pt x="3164183" y="0"/>
                </a:moveTo>
                <a:lnTo>
                  <a:pt x="0" y="0"/>
                </a:lnTo>
                <a:lnTo>
                  <a:pt x="0" y="1075822"/>
                </a:lnTo>
                <a:lnTo>
                  <a:pt x="3164183" y="1075822"/>
                </a:lnTo>
                <a:lnTo>
                  <a:pt x="3164183"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a:extLst>
              <a:ext uri="{FF2B5EF4-FFF2-40B4-BE49-F238E27FC236}">
                <a16:creationId xmlns:a16="http://schemas.microsoft.com/office/drawing/2014/main" id="{CC31B3A1-55D3-F9C2-94A2-7CA1AF2D844F}"/>
              </a:ext>
            </a:extLst>
          </p:cNvPr>
          <p:cNvSpPr/>
          <p:nvPr userDrawn="1"/>
        </p:nvSpPr>
        <p:spPr>
          <a:xfrm rot="5400000">
            <a:off x="5464243" y="-562882"/>
            <a:ext cx="1768839" cy="15200963"/>
          </a:xfrm>
          <a:custGeom>
            <a:avLst/>
            <a:gdLst/>
            <a:ahLst/>
            <a:cxnLst/>
            <a:rect l="l" t="t" r="r" b="b"/>
            <a:pathLst>
              <a:path w="2653259" h="22801444">
                <a:moveTo>
                  <a:pt x="0" y="0"/>
                </a:moveTo>
                <a:lnTo>
                  <a:pt x="2653259" y="0"/>
                </a:lnTo>
                <a:lnTo>
                  <a:pt x="2653259" y="22801444"/>
                </a:lnTo>
                <a:lnTo>
                  <a:pt x="0" y="228014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7">
            <a:extLst>
              <a:ext uri="{FF2B5EF4-FFF2-40B4-BE49-F238E27FC236}">
                <a16:creationId xmlns:a16="http://schemas.microsoft.com/office/drawing/2014/main" id="{1EAA0B01-2075-2FCA-ABFF-7A106232FAF7}"/>
              </a:ext>
            </a:extLst>
          </p:cNvPr>
          <p:cNvSpPr/>
          <p:nvPr userDrawn="1"/>
        </p:nvSpPr>
        <p:spPr>
          <a:xfrm flipH="1" flipV="1">
            <a:off x="1808206" y="-437132"/>
            <a:ext cx="2571361" cy="874263"/>
          </a:xfrm>
          <a:custGeom>
            <a:avLst/>
            <a:gdLst/>
            <a:ahLst/>
            <a:cxnLst/>
            <a:rect l="l" t="t" r="r" b="b"/>
            <a:pathLst>
              <a:path w="3857042" h="1311394">
                <a:moveTo>
                  <a:pt x="3857042" y="1311394"/>
                </a:moveTo>
                <a:lnTo>
                  <a:pt x="0" y="1311394"/>
                </a:lnTo>
                <a:lnTo>
                  <a:pt x="0" y="0"/>
                </a:lnTo>
                <a:lnTo>
                  <a:pt x="3857042" y="0"/>
                </a:lnTo>
                <a:lnTo>
                  <a:pt x="3857042" y="1311394"/>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14">
            <a:extLst>
              <a:ext uri="{FF2B5EF4-FFF2-40B4-BE49-F238E27FC236}">
                <a16:creationId xmlns:a16="http://schemas.microsoft.com/office/drawing/2014/main" id="{7175E9BB-22D7-62D7-567C-1319DA3C7BE1}"/>
              </a:ext>
            </a:extLst>
          </p:cNvPr>
          <p:cNvSpPr/>
          <p:nvPr userDrawn="1"/>
        </p:nvSpPr>
        <p:spPr>
          <a:xfrm>
            <a:off x="9663926" y="56153"/>
            <a:ext cx="2805878" cy="1197069"/>
          </a:xfrm>
          <a:custGeom>
            <a:avLst/>
            <a:gdLst/>
            <a:ahLst/>
            <a:cxnLst/>
            <a:rect l="l" t="t" r="r" b="b"/>
            <a:pathLst>
              <a:path w="4208817" h="1795604">
                <a:moveTo>
                  <a:pt x="0" y="0"/>
                </a:moveTo>
                <a:lnTo>
                  <a:pt x="4208816" y="0"/>
                </a:lnTo>
                <a:lnTo>
                  <a:pt x="4208816" y="1795604"/>
                </a:lnTo>
                <a:lnTo>
                  <a:pt x="0" y="1795604"/>
                </a:lnTo>
                <a:lnTo>
                  <a:pt x="0" y="0"/>
                </a:lnTo>
                <a:close/>
              </a:path>
            </a:pathLst>
          </a:custGeom>
          <a:blipFill>
            <a:blip r:embed="rId7"/>
            <a:stretch>
              <a:fillRect l="-16950" r="-87652" b="-102023"/>
            </a:stretch>
          </a:blipFill>
        </p:spPr>
      </p:sp>
      <p:sp>
        <p:nvSpPr>
          <p:cNvPr id="24" name="Freeform 15">
            <a:extLst>
              <a:ext uri="{FF2B5EF4-FFF2-40B4-BE49-F238E27FC236}">
                <a16:creationId xmlns:a16="http://schemas.microsoft.com/office/drawing/2014/main" id="{BBF51089-B4FD-EB2E-E577-C855FEC583FD}"/>
              </a:ext>
            </a:extLst>
          </p:cNvPr>
          <p:cNvSpPr/>
          <p:nvPr userDrawn="1"/>
        </p:nvSpPr>
        <p:spPr>
          <a:xfrm>
            <a:off x="9453686" y="1039527"/>
            <a:ext cx="1855915" cy="631011"/>
          </a:xfrm>
          <a:custGeom>
            <a:avLst/>
            <a:gdLst/>
            <a:ahLst/>
            <a:cxnLst/>
            <a:rect l="l" t="t" r="r" b="b"/>
            <a:pathLst>
              <a:path w="2783872" h="946517">
                <a:moveTo>
                  <a:pt x="0" y="0"/>
                </a:moveTo>
                <a:lnTo>
                  <a:pt x="2783873" y="0"/>
                </a:lnTo>
                <a:lnTo>
                  <a:pt x="2783873" y="946517"/>
                </a:lnTo>
                <a:lnTo>
                  <a:pt x="0" y="9465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7" name="Nhóm 36">
            <a:extLst>
              <a:ext uri="{FF2B5EF4-FFF2-40B4-BE49-F238E27FC236}">
                <a16:creationId xmlns:a16="http://schemas.microsoft.com/office/drawing/2014/main" id="{1C24387A-9D72-9344-8153-E0726E2531E6}"/>
              </a:ext>
            </a:extLst>
          </p:cNvPr>
          <p:cNvGrpSpPr/>
          <p:nvPr userDrawn="1"/>
        </p:nvGrpSpPr>
        <p:grpSpPr>
          <a:xfrm>
            <a:off x="2435276" y="2052945"/>
            <a:ext cx="7321449" cy="2806061"/>
            <a:chOff x="2342477" y="2052945"/>
            <a:chExt cx="7321449" cy="2806061"/>
          </a:xfrm>
        </p:grpSpPr>
        <p:sp>
          <p:nvSpPr>
            <p:cNvPr id="25" name="Freeform 16">
              <a:extLst>
                <a:ext uri="{FF2B5EF4-FFF2-40B4-BE49-F238E27FC236}">
                  <a16:creationId xmlns:a16="http://schemas.microsoft.com/office/drawing/2014/main" id="{136BAAE1-AC62-3325-2A38-81DA1ABA2E5F}"/>
                </a:ext>
              </a:extLst>
            </p:cNvPr>
            <p:cNvSpPr/>
            <p:nvPr userDrawn="1"/>
          </p:nvSpPr>
          <p:spPr>
            <a:xfrm>
              <a:off x="2342477" y="2236596"/>
              <a:ext cx="7321449" cy="2622410"/>
            </a:xfrm>
            <a:custGeom>
              <a:avLst/>
              <a:gdLst/>
              <a:ahLst/>
              <a:cxnLst/>
              <a:rect l="l" t="t" r="r" b="b"/>
              <a:pathLst>
                <a:path w="10982173" h="3933615">
                  <a:moveTo>
                    <a:pt x="0" y="0"/>
                  </a:moveTo>
                  <a:lnTo>
                    <a:pt x="10982173" y="0"/>
                  </a:lnTo>
                  <a:lnTo>
                    <a:pt x="10982173" y="3933614"/>
                  </a:lnTo>
                  <a:lnTo>
                    <a:pt x="0" y="39336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6" name="Freeform 17">
              <a:extLst>
                <a:ext uri="{FF2B5EF4-FFF2-40B4-BE49-F238E27FC236}">
                  <a16:creationId xmlns:a16="http://schemas.microsoft.com/office/drawing/2014/main" id="{4FF132AB-16CC-1B15-E920-03352B82B871}"/>
                </a:ext>
              </a:extLst>
            </p:cNvPr>
            <p:cNvSpPr/>
            <p:nvPr userDrawn="1"/>
          </p:nvSpPr>
          <p:spPr>
            <a:xfrm>
              <a:off x="5286174" y="2052945"/>
              <a:ext cx="1434054" cy="367301"/>
            </a:xfrm>
            <a:custGeom>
              <a:avLst/>
              <a:gdLst/>
              <a:ahLst/>
              <a:cxnLst/>
              <a:rect l="l" t="t" r="r" b="b"/>
              <a:pathLst>
                <a:path w="2151081" h="550952">
                  <a:moveTo>
                    <a:pt x="0" y="0"/>
                  </a:moveTo>
                  <a:lnTo>
                    <a:pt x="2151081" y="0"/>
                  </a:lnTo>
                  <a:lnTo>
                    <a:pt x="2151081" y="550952"/>
                  </a:lnTo>
                  <a:lnTo>
                    <a:pt x="0" y="55095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
        <p:nvSpPr>
          <p:cNvPr id="27" name="Freeform 5">
            <a:extLst>
              <a:ext uri="{FF2B5EF4-FFF2-40B4-BE49-F238E27FC236}">
                <a16:creationId xmlns:a16="http://schemas.microsoft.com/office/drawing/2014/main" id="{CD14F620-5172-4ADF-3595-22F8EAAEC474}"/>
              </a:ext>
            </a:extLst>
          </p:cNvPr>
          <p:cNvSpPr/>
          <p:nvPr userDrawn="1"/>
        </p:nvSpPr>
        <p:spPr>
          <a:xfrm>
            <a:off x="29060" y="6430172"/>
            <a:ext cx="7605845" cy="427829"/>
          </a:xfrm>
          <a:custGeom>
            <a:avLst/>
            <a:gdLst/>
            <a:ahLst/>
            <a:cxnLst/>
            <a:rect l="l" t="t" r="r" b="b"/>
            <a:pathLst>
              <a:path w="11408768" h="641743">
                <a:moveTo>
                  <a:pt x="0" y="0"/>
                </a:moveTo>
                <a:lnTo>
                  <a:pt x="11408768" y="0"/>
                </a:lnTo>
                <a:lnTo>
                  <a:pt x="11408768" y="641743"/>
                </a:lnTo>
                <a:lnTo>
                  <a:pt x="0" y="64174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8" name="Freeform 6">
            <a:extLst>
              <a:ext uri="{FF2B5EF4-FFF2-40B4-BE49-F238E27FC236}">
                <a16:creationId xmlns:a16="http://schemas.microsoft.com/office/drawing/2014/main" id="{C768D41B-69BF-6FB2-1AD2-A74AE6CEC07E}"/>
              </a:ext>
            </a:extLst>
          </p:cNvPr>
          <p:cNvSpPr/>
          <p:nvPr userDrawn="1"/>
        </p:nvSpPr>
        <p:spPr>
          <a:xfrm>
            <a:off x="7812433" y="6430172"/>
            <a:ext cx="7605845" cy="427829"/>
          </a:xfrm>
          <a:custGeom>
            <a:avLst/>
            <a:gdLst/>
            <a:ahLst/>
            <a:cxnLst/>
            <a:rect l="l" t="t" r="r" b="b"/>
            <a:pathLst>
              <a:path w="11408768" h="641743">
                <a:moveTo>
                  <a:pt x="0" y="0"/>
                </a:moveTo>
                <a:lnTo>
                  <a:pt x="11408768" y="0"/>
                </a:lnTo>
                <a:lnTo>
                  <a:pt x="11408768" y="641743"/>
                </a:lnTo>
                <a:lnTo>
                  <a:pt x="0" y="64174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9" name="Freeform 8">
            <a:extLst>
              <a:ext uri="{FF2B5EF4-FFF2-40B4-BE49-F238E27FC236}">
                <a16:creationId xmlns:a16="http://schemas.microsoft.com/office/drawing/2014/main" id="{75B68B7D-E907-F3E6-BD30-DFA57BB10C5D}"/>
              </a:ext>
            </a:extLst>
          </p:cNvPr>
          <p:cNvSpPr/>
          <p:nvPr userDrawn="1"/>
        </p:nvSpPr>
        <p:spPr>
          <a:xfrm rot="21242940">
            <a:off x="4977511" y="6167971"/>
            <a:ext cx="307161" cy="420049"/>
          </a:xfrm>
          <a:custGeom>
            <a:avLst/>
            <a:gdLst/>
            <a:ahLst/>
            <a:cxnLst/>
            <a:rect l="l" t="t" r="r" b="b"/>
            <a:pathLst>
              <a:path w="460741" h="630073">
                <a:moveTo>
                  <a:pt x="0" y="0"/>
                </a:moveTo>
                <a:lnTo>
                  <a:pt x="460740" y="0"/>
                </a:lnTo>
                <a:lnTo>
                  <a:pt x="460740" y="630073"/>
                </a:lnTo>
                <a:lnTo>
                  <a:pt x="0" y="63007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0" name="Freeform 9">
            <a:extLst>
              <a:ext uri="{FF2B5EF4-FFF2-40B4-BE49-F238E27FC236}">
                <a16:creationId xmlns:a16="http://schemas.microsoft.com/office/drawing/2014/main" id="{3091FEA5-28C0-8161-2811-C9B76C32E3C3}"/>
              </a:ext>
            </a:extLst>
          </p:cNvPr>
          <p:cNvSpPr/>
          <p:nvPr userDrawn="1"/>
        </p:nvSpPr>
        <p:spPr>
          <a:xfrm rot="304721" flipH="1">
            <a:off x="2466502" y="6222583"/>
            <a:ext cx="296834" cy="405927"/>
          </a:xfrm>
          <a:custGeom>
            <a:avLst/>
            <a:gdLst/>
            <a:ahLst/>
            <a:cxnLst/>
            <a:rect l="l" t="t" r="r" b="b"/>
            <a:pathLst>
              <a:path w="445251" h="608891">
                <a:moveTo>
                  <a:pt x="445251" y="0"/>
                </a:moveTo>
                <a:lnTo>
                  <a:pt x="0" y="0"/>
                </a:lnTo>
                <a:lnTo>
                  <a:pt x="0" y="608890"/>
                </a:lnTo>
                <a:lnTo>
                  <a:pt x="445251" y="608890"/>
                </a:lnTo>
                <a:lnTo>
                  <a:pt x="445251"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31" name="Freeform 10">
            <a:extLst>
              <a:ext uri="{FF2B5EF4-FFF2-40B4-BE49-F238E27FC236}">
                <a16:creationId xmlns:a16="http://schemas.microsoft.com/office/drawing/2014/main" id="{CC58D46C-6454-A6E4-24D4-A62C3A12F490}"/>
              </a:ext>
            </a:extLst>
          </p:cNvPr>
          <p:cNvSpPr/>
          <p:nvPr userDrawn="1"/>
        </p:nvSpPr>
        <p:spPr>
          <a:xfrm rot="304721" flipH="1">
            <a:off x="7652290" y="6184542"/>
            <a:ext cx="296834" cy="405927"/>
          </a:xfrm>
          <a:custGeom>
            <a:avLst/>
            <a:gdLst/>
            <a:ahLst/>
            <a:cxnLst/>
            <a:rect l="l" t="t" r="r" b="b"/>
            <a:pathLst>
              <a:path w="445251" h="608891">
                <a:moveTo>
                  <a:pt x="445251" y="0"/>
                </a:moveTo>
                <a:lnTo>
                  <a:pt x="0" y="0"/>
                </a:lnTo>
                <a:lnTo>
                  <a:pt x="0" y="608891"/>
                </a:lnTo>
                <a:lnTo>
                  <a:pt x="445251" y="608891"/>
                </a:lnTo>
                <a:lnTo>
                  <a:pt x="445251"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32" name="Freeform 11">
            <a:extLst>
              <a:ext uri="{FF2B5EF4-FFF2-40B4-BE49-F238E27FC236}">
                <a16:creationId xmlns:a16="http://schemas.microsoft.com/office/drawing/2014/main" id="{7C621907-9E55-DA7A-C743-EAA6C1034D7A}"/>
              </a:ext>
            </a:extLst>
          </p:cNvPr>
          <p:cNvSpPr/>
          <p:nvPr userDrawn="1"/>
        </p:nvSpPr>
        <p:spPr>
          <a:xfrm rot="21242940">
            <a:off x="9474634" y="6003414"/>
            <a:ext cx="307161" cy="420049"/>
          </a:xfrm>
          <a:custGeom>
            <a:avLst/>
            <a:gdLst/>
            <a:ahLst/>
            <a:cxnLst/>
            <a:rect l="l" t="t" r="r" b="b"/>
            <a:pathLst>
              <a:path w="460741" h="630073">
                <a:moveTo>
                  <a:pt x="0" y="0"/>
                </a:moveTo>
                <a:lnTo>
                  <a:pt x="460741" y="0"/>
                </a:lnTo>
                <a:lnTo>
                  <a:pt x="460741" y="630072"/>
                </a:lnTo>
                <a:lnTo>
                  <a:pt x="0" y="63007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3" name="Freeform 12">
            <a:extLst>
              <a:ext uri="{FF2B5EF4-FFF2-40B4-BE49-F238E27FC236}">
                <a16:creationId xmlns:a16="http://schemas.microsoft.com/office/drawing/2014/main" id="{B98385D5-3AB9-D853-F9EA-C2C284041F9D}"/>
              </a:ext>
            </a:extLst>
          </p:cNvPr>
          <p:cNvSpPr/>
          <p:nvPr userDrawn="1"/>
        </p:nvSpPr>
        <p:spPr>
          <a:xfrm rot="21242940">
            <a:off x="167386" y="6186992"/>
            <a:ext cx="307161" cy="420049"/>
          </a:xfrm>
          <a:custGeom>
            <a:avLst/>
            <a:gdLst/>
            <a:ahLst/>
            <a:cxnLst/>
            <a:rect l="l" t="t" r="r" b="b"/>
            <a:pathLst>
              <a:path w="460741" h="630073">
                <a:moveTo>
                  <a:pt x="0" y="0"/>
                </a:moveTo>
                <a:lnTo>
                  <a:pt x="460741" y="0"/>
                </a:lnTo>
                <a:lnTo>
                  <a:pt x="460741" y="630072"/>
                </a:lnTo>
                <a:lnTo>
                  <a:pt x="0" y="63007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4" name="Freeform 13">
            <a:extLst>
              <a:ext uri="{FF2B5EF4-FFF2-40B4-BE49-F238E27FC236}">
                <a16:creationId xmlns:a16="http://schemas.microsoft.com/office/drawing/2014/main" id="{2F5F5B28-48CC-DDA3-B9D9-9B85ADD6C0C3}"/>
              </a:ext>
            </a:extLst>
          </p:cNvPr>
          <p:cNvSpPr/>
          <p:nvPr userDrawn="1"/>
        </p:nvSpPr>
        <p:spPr>
          <a:xfrm rot="304721" flipH="1">
            <a:off x="11523585" y="6235289"/>
            <a:ext cx="296834" cy="405927"/>
          </a:xfrm>
          <a:custGeom>
            <a:avLst/>
            <a:gdLst/>
            <a:ahLst/>
            <a:cxnLst/>
            <a:rect l="l" t="t" r="r" b="b"/>
            <a:pathLst>
              <a:path w="445251" h="608891">
                <a:moveTo>
                  <a:pt x="445251" y="0"/>
                </a:moveTo>
                <a:lnTo>
                  <a:pt x="0" y="0"/>
                </a:lnTo>
                <a:lnTo>
                  <a:pt x="0" y="608891"/>
                </a:lnTo>
                <a:lnTo>
                  <a:pt x="445251" y="608891"/>
                </a:lnTo>
                <a:lnTo>
                  <a:pt x="445251"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36" name="Hộp Văn bản 35">
            <a:extLst>
              <a:ext uri="{FF2B5EF4-FFF2-40B4-BE49-F238E27FC236}">
                <a16:creationId xmlns:a16="http://schemas.microsoft.com/office/drawing/2014/main" id="{B3591B09-6B4B-4916-4F6A-D357226B307E}"/>
              </a:ext>
            </a:extLst>
          </p:cNvPr>
          <p:cNvSpPr txBox="1"/>
          <p:nvPr userDrawn="1"/>
        </p:nvSpPr>
        <p:spPr>
          <a:xfrm>
            <a:off x="242836" y="6322088"/>
            <a:ext cx="1019831" cy="369332"/>
          </a:xfrm>
          <a:prstGeom prst="rect">
            <a:avLst/>
          </a:prstGeom>
          <a:noFill/>
        </p:spPr>
        <p:txBody>
          <a:bodyPr wrap="none" rtlCol="0">
            <a:spAutoFit/>
          </a:bodyPr>
          <a:lstStyle/>
          <a:p>
            <a:r>
              <a:rPr lang="en-US">
                <a:solidFill>
                  <a:schemeClr val="bg1"/>
                </a:solidFill>
                <a:latin typeface="#9Slide07 IcielHoneyCream" pitchFamily="2" charset="0"/>
              </a:rPr>
              <a:t>Măng Non</a:t>
            </a:r>
            <a:endParaRPr lang="vi-VN">
              <a:solidFill>
                <a:schemeClr val="bg1"/>
              </a:solidFill>
              <a:latin typeface="#9Slide07 IcielHoneyCream" pitchFamily="2" charset="0"/>
            </a:endParaRPr>
          </a:p>
        </p:txBody>
      </p:sp>
    </p:spTree>
    <p:extLst>
      <p:ext uri="{BB962C8B-B14F-4D97-AF65-F5344CB8AC3E}">
        <p14:creationId xmlns:p14="http://schemas.microsoft.com/office/powerpoint/2010/main" val="2299450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1CEBEE9-AB77-242F-B942-F236F4EA17D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139320D-1109-35CE-200E-D74A1A8114A5}"/>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1011453A-19A9-F569-0B43-8DA01B655A26}"/>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F6937847-7314-3906-1E64-ADB539269A54}"/>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09/02/2025</a:t>
            </a:fld>
            <a:endParaRPr lang="vi-VN"/>
          </a:p>
        </p:txBody>
      </p:sp>
      <p:sp>
        <p:nvSpPr>
          <p:cNvPr id="6" name="Chỗ dành sẵn cho Chân trang 5">
            <a:extLst>
              <a:ext uri="{FF2B5EF4-FFF2-40B4-BE49-F238E27FC236}">
                <a16:creationId xmlns:a16="http://schemas.microsoft.com/office/drawing/2014/main" id="{BEA2EAC8-FD9A-363F-0247-9B5B9658E3B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136EDB38-76B0-3B43-92D3-C41E267BEECD}"/>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560080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02A5401-9453-9013-17BA-2DD421EA9A60}"/>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4B0386E7-06AB-B663-B028-3562C7D03F6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54F6CF88-CCDA-9C5F-DDA3-C161EFDFF219}"/>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A18139DA-7E64-071B-391F-AD48DA5E566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B22694B2-BDFF-25AF-37BC-710A61ACE1F7}"/>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FE68A2F1-4A89-7AFF-6E7F-831430A60CAE}"/>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09/02/2025</a:t>
            </a:fld>
            <a:endParaRPr lang="vi-VN"/>
          </a:p>
        </p:txBody>
      </p:sp>
      <p:sp>
        <p:nvSpPr>
          <p:cNvPr id="8" name="Chỗ dành sẵn cho Chân trang 7">
            <a:extLst>
              <a:ext uri="{FF2B5EF4-FFF2-40B4-BE49-F238E27FC236}">
                <a16:creationId xmlns:a16="http://schemas.microsoft.com/office/drawing/2014/main" id="{0B6BF818-60EF-E1C8-62C2-449E9A6E50A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CBF5F148-4B9C-3FBA-B997-1CA2D9AA1954}"/>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20177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CE4D5F5-A174-C256-8F2E-8BD0F8AE124B}"/>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B4400AB5-AC0A-541E-03E5-1C09D070F0D4}"/>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09/02/2025</a:t>
            </a:fld>
            <a:endParaRPr lang="vi-VN"/>
          </a:p>
        </p:txBody>
      </p:sp>
      <p:sp>
        <p:nvSpPr>
          <p:cNvPr id="4" name="Chỗ dành sẵn cho Chân trang 3">
            <a:extLst>
              <a:ext uri="{FF2B5EF4-FFF2-40B4-BE49-F238E27FC236}">
                <a16:creationId xmlns:a16="http://schemas.microsoft.com/office/drawing/2014/main" id="{7F5FFF4C-AC6C-07FF-CB6C-BC0453FED64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37CEF00E-3C73-B961-A05D-52EF52A4F54B}"/>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41187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3" name="Freeform 2">
            <a:extLst>
              <a:ext uri="{FF2B5EF4-FFF2-40B4-BE49-F238E27FC236}">
                <a16:creationId xmlns:a16="http://schemas.microsoft.com/office/drawing/2014/main" id="{184A7784-B18A-B30D-9C18-1034E2F746EA}"/>
              </a:ext>
            </a:extLst>
          </p:cNvPr>
          <p:cNvSpPr/>
          <p:nvPr userDrawn="1"/>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24" name="Group 3">
            <a:extLst>
              <a:ext uri="{FF2B5EF4-FFF2-40B4-BE49-F238E27FC236}">
                <a16:creationId xmlns:a16="http://schemas.microsoft.com/office/drawing/2014/main" id="{49E9F04C-FEF1-A753-1B16-B84174A6B911}"/>
              </a:ext>
            </a:extLst>
          </p:cNvPr>
          <p:cNvGrpSpPr/>
          <p:nvPr userDrawn="1"/>
        </p:nvGrpSpPr>
        <p:grpSpPr>
          <a:xfrm>
            <a:off x="1096511" y="685801"/>
            <a:ext cx="10065849" cy="4998999"/>
            <a:chOff x="0" y="0"/>
            <a:chExt cx="3976632" cy="1974913"/>
          </a:xfrm>
        </p:grpSpPr>
        <p:sp>
          <p:nvSpPr>
            <p:cNvPr id="25" name="Freeform 4">
              <a:extLst>
                <a:ext uri="{FF2B5EF4-FFF2-40B4-BE49-F238E27FC236}">
                  <a16:creationId xmlns:a16="http://schemas.microsoft.com/office/drawing/2014/main" id="{03275861-73CF-95FD-8B30-D4A8F50D9DD8}"/>
                </a:ext>
              </a:extLst>
            </p:cNvPr>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cap="rnd">
              <a:noFill/>
              <a:prstDash val="lgDash"/>
              <a:round/>
            </a:ln>
          </p:spPr>
        </p:sp>
        <p:sp>
          <p:nvSpPr>
            <p:cNvPr id="26" name="TextBox 5">
              <a:extLst>
                <a:ext uri="{FF2B5EF4-FFF2-40B4-BE49-F238E27FC236}">
                  <a16:creationId xmlns:a16="http://schemas.microsoft.com/office/drawing/2014/main" id="{9C3ACD0A-8C68-8BC1-3BE8-C5AFF7231BA5}"/>
                </a:ext>
              </a:extLst>
            </p:cNvPr>
            <p:cNvSpPr txBox="1"/>
            <p:nvPr/>
          </p:nvSpPr>
          <p:spPr>
            <a:xfrm>
              <a:off x="0" y="-28575"/>
              <a:ext cx="3976632" cy="2003488"/>
            </a:xfrm>
            <a:prstGeom prst="rect">
              <a:avLst/>
            </a:prstGeom>
          </p:spPr>
          <p:txBody>
            <a:bodyPr lIns="33867" tIns="33867" rIns="33867" bIns="33867" rtlCol="0" anchor="ctr"/>
            <a:lstStyle/>
            <a:p>
              <a:pPr algn="ctr">
                <a:lnSpc>
                  <a:spcPts val="1773"/>
                </a:lnSpc>
              </a:pPr>
              <a:endParaRPr sz="1200"/>
            </a:p>
          </p:txBody>
        </p:sp>
      </p:grpSp>
      <p:grpSp>
        <p:nvGrpSpPr>
          <p:cNvPr id="27" name="Group 6">
            <a:extLst>
              <a:ext uri="{FF2B5EF4-FFF2-40B4-BE49-F238E27FC236}">
                <a16:creationId xmlns:a16="http://schemas.microsoft.com/office/drawing/2014/main" id="{96A44597-D9AD-C700-A5A5-8B6187915187}"/>
              </a:ext>
            </a:extLst>
          </p:cNvPr>
          <p:cNvGrpSpPr/>
          <p:nvPr userDrawn="1"/>
        </p:nvGrpSpPr>
        <p:grpSpPr>
          <a:xfrm>
            <a:off x="1355381" y="969093"/>
            <a:ext cx="9548107" cy="4382343"/>
            <a:chOff x="0" y="0"/>
            <a:chExt cx="3772091" cy="1731296"/>
          </a:xfrm>
        </p:grpSpPr>
        <p:sp>
          <p:nvSpPr>
            <p:cNvPr id="28" name="Freeform 7">
              <a:extLst>
                <a:ext uri="{FF2B5EF4-FFF2-40B4-BE49-F238E27FC236}">
                  <a16:creationId xmlns:a16="http://schemas.microsoft.com/office/drawing/2014/main" id="{071FCE2E-A609-65B8-39E6-6479CA0A0907}"/>
                </a:ext>
              </a:extLst>
            </p:cNvPr>
            <p:cNvSpPr/>
            <p:nvPr/>
          </p:nvSpPr>
          <p:spPr>
            <a:xfrm>
              <a:off x="0" y="0"/>
              <a:ext cx="3772091" cy="1731296"/>
            </a:xfrm>
            <a:custGeom>
              <a:avLst/>
              <a:gdLst/>
              <a:ahLst/>
              <a:cxnLst/>
              <a:rect l="l" t="t" r="r" b="b"/>
              <a:pathLst>
                <a:path w="3772091" h="1731296">
                  <a:moveTo>
                    <a:pt x="54056" y="0"/>
                  </a:moveTo>
                  <a:lnTo>
                    <a:pt x="3718036" y="0"/>
                  </a:lnTo>
                  <a:cubicBezTo>
                    <a:pt x="3747890" y="0"/>
                    <a:pt x="3772091" y="24201"/>
                    <a:pt x="3772091" y="54056"/>
                  </a:cubicBezTo>
                  <a:lnTo>
                    <a:pt x="3772091" y="1677240"/>
                  </a:lnTo>
                  <a:cubicBezTo>
                    <a:pt x="3772091" y="1707095"/>
                    <a:pt x="3747890" y="1731296"/>
                    <a:pt x="3718036" y="1731296"/>
                  </a:cubicBezTo>
                  <a:lnTo>
                    <a:pt x="54056" y="1731296"/>
                  </a:lnTo>
                  <a:cubicBezTo>
                    <a:pt x="24201" y="1731296"/>
                    <a:pt x="0" y="1707095"/>
                    <a:pt x="0" y="1677240"/>
                  </a:cubicBezTo>
                  <a:lnTo>
                    <a:pt x="0" y="54056"/>
                  </a:lnTo>
                  <a:cubicBezTo>
                    <a:pt x="0" y="24201"/>
                    <a:pt x="24201" y="0"/>
                    <a:pt x="54056" y="0"/>
                  </a:cubicBezTo>
                  <a:close/>
                </a:path>
              </a:pathLst>
            </a:custGeom>
            <a:solidFill>
              <a:srgbClr val="FFFFFF"/>
            </a:solidFill>
            <a:ln w="66675" cap="rnd">
              <a:solidFill>
                <a:srgbClr val="6FAF07"/>
              </a:solidFill>
              <a:prstDash val="lgDash"/>
              <a:round/>
            </a:ln>
          </p:spPr>
        </p:sp>
        <p:sp>
          <p:nvSpPr>
            <p:cNvPr id="29" name="TextBox 8">
              <a:extLst>
                <a:ext uri="{FF2B5EF4-FFF2-40B4-BE49-F238E27FC236}">
                  <a16:creationId xmlns:a16="http://schemas.microsoft.com/office/drawing/2014/main" id="{876D2354-39D9-FC59-81AC-F882D390E769}"/>
                </a:ext>
              </a:extLst>
            </p:cNvPr>
            <p:cNvSpPr txBox="1"/>
            <p:nvPr/>
          </p:nvSpPr>
          <p:spPr>
            <a:xfrm>
              <a:off x="0" y="-28575"/>
              <a:ext cx="3772091" cy="1759871"/>
            </a:xfrm>
            <a:prstGeom prst="rect">
              <a:avLst/>
            </a:prstGeom>
          </p:spPr>
          <p:txBody>
            <a:bodyPr lIns="33867" tIns="33867" rIns="33867" bIns="33867" rtlCol="0" anchor="ctr"/>
            <a:lstStyle/>
            <a:p>
              <a:pPr algn="ctr">
                <a:lnSpc>
                  <a:spcPts val="1773"/>
                </a:lnSpc>
              </a:pPr>
              <a:endParaRPr sz="1200"/>
            </a:p>
          </p:txBody>
        </p:sp>
      </p:grpSp>
      <p:sp>
        <p:nvSpPr>
          <p:cNvPr id="30" name="Freeform 9">
            <a:extLst>
              <a:ext uri="{FF2B5EF4-FFF2-40B4-BE49-F238E27FC236}">
                <a16:creationId xmlns:a16="http://schemas.microsoft.com/office/drawing/2014/main" id="{66677940-5466-2D0D-B8E9-12DA1F3222C4}"/>
              </a:ext>
            </a:extLst>
          </p:cNvPr>
          <p:cNvSpPr/>
          <p:nvPr userDrawn="1"/>
        </p:nvSpPr>
        <p:spPr>
          <a:xfrm>
            <a:off x="-2145120" y="2204021"/>
            <a:ext cx="4539871" cy="4785108"/>
          </a:xfrm>
          <a:custGeom>
            <a:avLst/>
            <a:gdLst/>
            <a:ahLst/>
            <a:cxnLst/>
            <a:rect l="l" t="t" r="r" b="b"/>
            <a:pathLst>
              <a:path w="6809806" h="7177662">
                <a:moveTo>
                  <a:pt x="0" y="0"/>
                </a:moveTo>
                <a:lnTo>
                  <a:pt x="6809807" y="0"/>
                </a:lnTo>
                <a:lnTo>
                  <a:pt x="6809807" y="7177661"/>
                </a:lnTo>
                <a:lnTo>
                  <a:pt x="0" y="7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1" name="Freeform 10">
            <a:extLst>
              <a:ext uri="{FF2B5EF4-FFF2-40B4-BE49-F238E27FC236}">
                <a16:creationId xmlns:a16="http://schemas.microsoft.com/office/drawing/2014/main" id="{06E4061F-1B63-567E-B164-35CD92CF29D8}"/>
              </a:ext>
            </a:extLst>
          </p:cNvPr>
          <p:cNvSpPr/>
          <p:nvPr userDrawn="1"/>
        </p:nvSpPr>
        <p:spPr>
          <a:xfrm>
            <a:off x="10121038" y="1937058"/>
            <a:ext cx="4900345" cy="5165053"/>
          </a:xfrm>
          <a:custGeom>
            <a:avLst/>
            <a:gdLst/>
            <a:ahLst/>
            <a:cxnLst/>
            <a:rect l="l" t="t" r="r" b="b"/>
            <a:pathLst>
              <a:path w="7350517" h="7747580">
                <a:moveTo>
                  <a:pt x="0" y="0"/>
                </a:moveTo>
                <a:lnTo>
                  <a:pt x="7350517" y="0"/>
                </a:lnTo>
                <a:lnTo>
                  <a:pt x="7350517" y="7747580"/>
                </a:lnTo>
                <a:lnTo>
                  <a:pt x="0" y="77475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2" name="Freeform 12">
            <a:extLst>
              <a:ext uri="{FF2B5EF4-FFF2-40B4-BE49-F238E27FC236}">
                <a16:creationId xmlns:a16="http://schemas.microsoft.com/office/drawing/2014/main" id="{8C0729EC-CA45-2810-95F0-A6630DC7EB88}"/>
              </a:ext>
            </a:extLst>
          </p:cNvPr>
          <p:cNvSpPr/>
          <p:nvPr userDrawn="1"/>
        </p:nvSpPr>
        <p:spPr>
          <a:xfrm rot="20985816">
            <a:off x="4607" y="340431"/>
            <a:ext cx="3916127" cy="946991"/>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3" name="Freeform 16">
            <a:extLst>
              <a:ext uri="{FF2B5EF4-FFF2-40B4-BE49-F238E27FC236}">
                <a16:creationId xmlns:a16="http://schemas.microsoft.com/office/drawing/2014/main" id="{A8062D30-FE2F-C451-AB06-104467658A10}"/>
              </a:ext>
            </a:extLst>
          </p:cNvPr>
          <p:cNvSpPr/>
          <p:nvPr userDrawn="1"/>
        </p:nvSpPr>
        <p:spPr>
          <a:xfrm>
            <a:off x="4137937" y="-6785"/>
            <a:ext cx="3916127" cy="946991"/>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4" name="Freeform 17">
            <a:extLst>
              <a:ext uri="{FF2B5EF4-FFF2-40B4-BE49-F238E27FC236}">
                <a16:creationId xmlns:a16="http://schemas.microsoft.com/office/drawing/2014/main" id="{33511FE9-F246-C29E-C0B1-41F8901111A6}"/>
              </a:ext>
            </a:extLst>
          </p:cNvPr>
          <p:cNvSpPr/>
          <p:nvPr userDrawn="1"/>
        </p:nvSpPr>
        <p:spPr>
          <a:xfrm rot="879877">
            <a:off x="8297814" y="473495"/>
            <a:ext cx="3916127" cy="946991"/>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01146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B4FB50B-77AD-9F3A-31AE-E55436D26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E42E39F4-5750-B919-2D76-246D2164E74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B3053874-C0C1-8A74-32D6-D5800D2C1CC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ACEC2B4-4B67-BEE4-E445-A131A9B99847}"/>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09/02/2025</a:t>
            </a:fld>
            <a:endParaRPr lang="vi-VN"/>
          </a:p>
        </p:txBody>
      </p:sp>
      <p:sp>
        <p:nvSpPr>
          <p:cNvPr id="6" name="Chỗ dành sẵn cho Chân trang 5">
            <a:extLst>
              <a:ext uri="{FF2B5EF4-FFF2-40B4-BE49-F238E27FC236}">
                <a16:creationId xmlns:a16="http://schemas.microsoft.com/office/drawing/2014/main" id="{0134E08D-E866-39D2-7788-CD4408138BB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404A4F53-1FDF-6F82-0B6B-499279EE4FD7}"/>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4088886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14F36812-46AE-3652-8542-85A5017C908C}"/>
              </a:ext>
            </a:extLst>
          </p:cNvPr>
          <p:cNvSpPr/>
          <p:nvPr userDrawn="1"/>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4"/>
            <a:stretch>
              <a:fillRect t="-18444"/>
            </a:stretch>
          </a:blipFill>
        </p:spPr>
      </p:sp>
      <p:grpSp>
        <p:nvGrpSpPr>
          <p:cNvPr id="3" name="Group 3">
            <a:extLst>
              <a:ext uri="{FF2B5EF4-FFF2-40B4-BE49-F238E27FC236}">
                <a16:creationId xmlns:a16="http://schemas.microsoft.com/office/drawing/2014/main" id="{4BE450A7-9A03-B90F-F7AE-1B63DC0B5657}"/>
              </a:ext>
            </a:extLst>
          </p:cNvPr>
          <p:cNvGrpSpPr/>
          <p:nvPr userDrawn="1"/>
        </p:nvGrpSpPr>
        <p:grpSpPr>
          <a:xfrm>
            <a:off x="432900" y="319236"/>
            <a:ext cx="11341741" cy="6219530"/>
            <a:chOff x="0" y="0"/>
            <a:chExt cx="4213288" cy="2310463"/>
          </a:xfrm>
        </p:grpSpPr>
        <p:sp>
          <p:nvSpPr>
            <p:cNvPr id="4" name="Freeform 4">
              <a:extLst>
                <a:ext uri="{FF2B5EF4-FFF2-40B4-BE49-F238E27FC236}">
                  <a16:creationId xmlns:a16="http://schemas.microsoft.com/office/drawing/2014/main" id="{53E2F01E-E724-7EC7-3F29-C82EA1082D1D}"/>
                </a:ext>
              </a:extLst>
            </p:cNvPr>
            <p:cNvSpPr/>
            <p:nvPr/>
          </p:nvSpPr>
          <p:spPr>
            <a:xfrm>
              <a:off x="0" y="0"/>
              <a:ext cx="4213289" cy="2310463"/>
            </a:xfrm>
            <a:custGeom>
              <a:avLst/>
              <a:gdLst/>
              <a:ahLst/>
              <a:cxnLst/>
              <a:rect l="l" t="t" r="r" b="b"/>
              <a:pathLst>
                <a:path w="4213289" h="2310463">
                  <a:moveTo>
                    <a:pt x="22753" y="0"/>
                  </a:moveTo>
                  <a:lnTo>
                    <a:pt x="4190535" y="0"/>
                  </a:lnTo>
                  <a:cubicBezTo>
                    <a:pt x="4203102" y="0"/>
                    <a:pt x="4213289" y="10187"/>
                    <a:pt x="4213289" y="22753"/>
                  </a:cubicBezTo>
                  <a:lnTo>
                    <a:pt x="4213289" y="2287709"/>
                  </a:lnTo>
                  <a:cubicBezTo>
                    <a:pt x="4213289" y="2300276"/>
                    <a:pt x="4203102" y="2310463"/>
                    <a:pt x="4190535" y="2310463"/>
                  </a:cubicBezTo>
                  <a:lnTo>
                    <a:pt x="22753" y="2310463"/>
                  </a:lnTo>
                  <a:cubicBezTo>
                    <a:pt x="10187" y="2310463"/>
                    <a:pt x="0" y="2300276"/>
                    <a:pt x="0" y="2287709"/>
                  </a:cubicBezTo>
                  <a:lnTo>
                    <a:pt x="0" y="22753"/>
                  </a:lnTo>
                  <a:cubicBezTo>
                    <a:pt x="0" y="10187"/>
                    <a:pt x="10187" y="0"/>
                    <a:pt x="22753" y="0"/>
                  </a:cubicBezTo>
                  <a:close/>
                </a:path>
              </a:pathLst>
            </a:custGeom>
            <a:solidFill>
              <a:srgbClr val="FFFFFF"/>
            </a:solidFill>
            <a:ln w="123825" cap="rnd">
              <a:solidFill>
                <a:srgbClr val="6FAF07"/>
              </a:solidFill>
              <a:prstDash val="solid"/>
              <a:round/>
            </a:ln>
          </p:spPr>
        </p:sp>
        <p:sp>
          <p:nvSpPr>
            <p:cNvPr id="5" name="TextBox 5">
              <a:extLst>
                <a:ext uri="{FF2B5EF4-FFF2-40B4-BE49-F238E27FC236}">
                  <a16:creationId xmlns:a16="http://schemas.microsoft.com/office/drawing/2014/main" id="{B62A7A1D-FB66-93B5-DE45-C380965DF58E}"/>
                </a:ext>
              </a:extLst>
            </p:cNvPr>
            <p:cNvSpPr txBox="1"/>
            <p:nvPr/>
          </p:nvSpPr>
          <p:spPr>
            <a:xfrm>
              <a:off x="0" y="-28575"/>
              <a:ext cx="4213288" cy="2339038"/>
            </a:xfrm>
            <a:prstGeom prst="rect">
              <a:avLst/>
            </a:prstGeom>
          </p:spPr>
          <p:txBody>
            <a:bodyPr lIns="33867" tIns="33867" rIns="33867" bIns="33867" rtlCol="0" anchor="ctr"/>
            <a:lstStyle/>
            <a:p>
              <a:pPr algn="ctr">
                <a:lnSpc>
                  <a:spcPts val="1773"/>
                </a:lnSpc>
              </a:pPr>
              <a:endParaRPr sz="1200"/>
            </a:p>
          </p:txBody>
        </p:sp>
      </p:grpSp>
      <p:pic>
        <p:nvPicPr>
          <p:cNvPr id="7" name="Picture 6" descr="A round pink label with white text and a black background&#10;&#10;Description automatically generated">
            <a:extLst>
              <a:ext uri="{FF2B5EF4-FFF2-40B4-BE49-F238E27FC236}">
                <a16:creationId xmlns:a16="http://schemas.microsoft.com/office/drawing/2014/main" id="{C6F4FEBF-7B48-925A-4598-C75370954D7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79713" y="233039"/>
            <a:ext cx="1459926" cy="1459926"/>
          </a:xfrm>
          <a:prstGeom prst="rect">
            <a:avLst/>
          </a:prstGeom>
        </p:spPr>
      </p:pic>
    </p:spTree>
    <p:extLst>
      <p:ext uri="{BB962C8B-B14F-4D97-AF65-F5344CB8AC3E}">
        <p14:creationId xmlns:p14="http://schemas.microsoft.com/office/powerpoint/2010/main" val="384013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48.sv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itting on a couch looking at a ship&#10;&#10;Description automatically generated">
            <a:extLst>
              <a:ext uri="{FF2B5EF4-FFF2-40B4-BE49-F238E27FC236}">
                <a16:creationId xmlns:a16="http://schemas.microsoft.com/office/drawing/2014/main" id="{3D688E5D-9DD7-D92E-C793-1238A38D9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31"/>
            <a:ext cx="12191999" cy="6858000"/>
          </a:xfrm>
          <a:prstGeom prst="rect">
            <a:avLst/>
          </a:prstGeom>
        </p:spPr>
      </p:pic>
      <p:pic>
        <p:nvPicPr>
          <p:cNvPr id="17" name="Picture 16">
            <a:extLst>
              <a:ext uri="{FF2B5EF4-FFF2-40B4-BE49-F238E27FC236}">
                <a16:creationId xmlns:a16="http://schemas.microsoft.com/office/drawing/2014/main" id="{49898F66-B7AA-50ED-8953-BA1C03678A32}"/>
              </a:ext>
            </a:extLst>
          </p:cNvPr>
          <p:cNvPicPr>
            <a:picLocks noChangeAspect="1"/>
          </p:cNvPicPr>
          <p:nvPr/>
        </p:nvPicPr>
        <p:blipFill>
          <a:blip r:embed="rId3"/>
          <a:stretch>
            <a:fillRect/>
          </a:stretch>
        </p:blipFill>
        <p:spPr>
          <a:xfrm>
            <a:off x="3227480" y="1951662"/>
            <a:ext cx="8114479" cy="1694835"/>
          </a:xfrm>
          <a:prstGeom prst="rect">
            <a:avLst/>
          </a:prstGeom>
        </p:spPr>
      </p:pic>
      <p:pic>
        <p:nvPicPr>
          <p:cNvPr id="18" name="Picture 17">
            <a:extLst>
              <a:ext uri="{FF2B5EF4-FFF2-40B4-BE49-F238E27FC236}">
                <a16:creationId xmlns:a16="http://schemas.microsoft.com/office/drawing/2014/main" id="{2596B391-1B05-C403-F173-FB7A1ADE3683}"/>
              </a:ext>
            </a:extLst>
          </p:cNvPr>
          <p:cNvPicPr>
            <a:picLocks noChangeAspect="1"/>
          </p:cNvPicPr>
          <p:nvPr/>
        </p:nvPicPr>
        <p:blipFill>
          <a:blip r:embed="rId4"/>
          <a:stretch>
            <a:fillRect/>
          </a:stretch>
        </p:blipFill>
        <p:spPr>
          <a:xfrm rot="20731872">
            <a:off x="5037890" y="324487"/>
            <a:ext cx="5199590" cy="2461139"/>
          </a:xfrm>
          <a:prstGeom prst="rect">
            <a:avLst/>
          </a:prstGeom>
        </p:spPr>
      </p:pic>
    </p:spTree>
    <p:extLst>
      <p:ext uri="{BB962C8B-B14F-4D97-AF65-F5344CB8AC3E}">
        <p14:creationId xmlns:p14="http://schemas.microsoft.com/office/powerpoint/2010/main" val="220395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2529101" y="612454"/>
            <a:ext cx="8755656" cy="1477328"/>
          </a:xfrm>
          <a:prstGeom prst="rect">
            <a:avLst/>
          </a:prstGeom>
        </p:spPr>
        <p:txBody>
          <a:bodyPr lIns="0" tIns="0" rIns="0" bIns="0" rtlCol="0" anchor="t">
            <a:spAutoFit/>
          </a:bodyPr>
          <a:lstStyle/>
          <a:p>
            <a:pPr algn="just"/>
            <a:r>
              <a:rPr lang="vi-VN" sz="3200" b="1">
                <a:solidFill>
                  <a:srgbClr val="231F20"/>
                </a:solidFill>
                <a:latin typeface="Cambria"/>
              </a:rPr>
              <a:t>Những chi tiết nào cho thấy bố bạn nhỏ phải vượt qua nhiều khó khăn, vất vả để bảo vệ biển đảo của Tổ quốc?</a:t>
            </a:r>
            <a:endParaRPr lang="en-US" sz="3200" b="1" dirty="0">
              <a:solidFill>
                <a:srgbClr val="231F20"/>
              </a:solidFill>
              <a:latin typeface="Cambria"/>
            </a:endParaRPr>
          </a:p>
        </p:txBody>
      </p:sp>
      <p:pic>
        <p:nvPicPr>
          <p:cNvPr id="27" name="Hình ảnh 26">
            <a:extLst>
              <a:ext uri="{FF2B5EF4-FFF2-40B4-BE49-F238E27FC236}">
                <a16:creationId xmlns:a16="http://schemas.microsoft.com/office/drawing/2014/main" id="{079F2727-5388-5139-7854-C9B3EB569333}"/>
              </a:ext>
            </a:extLst>
          </p:cNvPr>
          <p:cNvPicPr>
            <a:picLocks noChangeAspect="1"/>
          </p:cNvPicPr>
          <p:nvPr/>
        </p:nvPicPr>
        <p:blipFill>
          <a:blip r:embed="rId2"/>
          <a:stretch>
            <a:fillRect/>
          </a:stretch>
        </p:blipFill>
        <p:spPr>
          <a:xfrm>
            <a:off x="685801" y="709945"/>
            <a:ext cx="1786283" cy="1329043"/>
          </a:xfrm>
          <a:prstGeom prst="rect">
            <a:avLst/>
          </a:prstGeom>
        </p:spPr>
      </p:pic>
      <p:grpSp>
        <p:nvGrpSpPr>
          <p:cNvPr id="2" name="Nhóm 3">
            <a:extLst>
              <a:ext uri="{FF2B5EF4-FFF2-40B4-BE49-F238E27FC236}">
                <a16:creationId xmlns:a16="http://schemas.microsoft.com/office/drawing/2014/main" id="{8EBCF627-C463-FFBE-7D7B-03E6F8AB0B41}"/>
              </a:ext>
            </a:extLst>
          </p:cNvPr>
          <p:cNvGrpSpPr/>
          <p:nvPr/>
        </p:nvGrpSpPr>
        <p:grpSpPr>
          <a:xfrm>
            <a:off x="645161" y="2322546"/>
            <a:ext cx="10877308" cy="2940334"/>
            <a:chOff x="685801" y="4821906"/>
            <a:chExt cx="10877308" cy="1350294"/>
          </a:xfrm>
        </p:grpSpPr>
        <p:sp>
          <p:nvSpPr>
            <p:cNvPr id="4" name="Freeform 21">
              <a:extLst>
                <a:ext uri="{FF2B5EF4-FFF2-40B4-BE49-F238E27FC236}">
                  <a16:creationId xmlns:a16="http://schemas.microsoft.com/office/drawing/2014/main" id="{21737CB5-8580-240D-25C6-664086D99746}"/>
                </a:ext>
              </a:extLst>
            </p:cNvPr>
            <p:cNvSpPr/>
            <p:nvPr/>
          </p:nvSpPr>
          <p:spPr>
            <a:xfrm>
              <a:off x="685801" y="4821906"/>
              <a:ext cx="10877308" cy="1350294"/>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24">
              <a:extLst>
                <a:ext uri="{FF2B5EF4-FFF2-40B4-BE49-F238E27FC236}">
                  <a16:creationId xmlns:a16="http://schemas.microsoft.com/office/drawing/2014/main" id="{A5B2C8F8-E663-1D91-4822-A230B68C7328}"/>
                </a:ext>
              </a:extLst>
            </p:cNvPr>
            <p:cNvSpPr txBox="1"/>
            <p:nvPr/>
          </p:nvSpPr>
          <p:spPr>
            <a:xfrm>
              <a:off x="847321" y="4969214"/>
              <a:ext cx="10552200" cy="961191"/>
            </a:xfrm>
            <a:prstGeom prst="rect">
              <a:avLst/>
            </a:prstGeom>
          </p:spPr>
          <p:txBody>
            <a:bodyPr wrap="square" lIns="0" tIns="0" rIns="0" bIns="0" rtlCol="0" anchor="t">
              <a:spAutoFit/>
            </a:bodyPr>
            <a:lstStyle/>
            <a:p>
              <a:pPr algn="just">
                <a:spcBef>
                  <a:spcPct val="0"/>
                </a:spcBef>
              </a:pPr>
              <a:r>
                <a:rPr lang="vi-VN" sz="3600" dirty="0">
                  <a:solidFill>
                    <a:srgbClr val="000000"/>
                  </a:solidFill>
                  <a:latin typeface="Cambria"/>
                </a:rPr>
                <a:t>Những chi tiết cho thấy bố bạn nhỏ phải vượt qua nhiều khó khăn, vất vả để bảo vệ biển đảo của Tổ quốc là: </a:t>
              </a:r>
              <a:r>
                <a:rPr lang="vi-VN" sz="3600" b="1" dirty="0">
                  <a:solidFill>
                    <a:srgbClr val="000000"/>
                  </a:solidFill>
                  <a:latin typeface="Cambria"/>
                </a:rPr>
                <a:t>cơn bão chờ phía trước, dải đá ngầm, áo đọng muối khô, da nhận mùi nắng khét.</a:t>
              </a:r>
              <a:endParaRPr lang="en-US" sz="3600" b="1" dirty="0">
                <a:solidFill>
                  <a:srgbClr val="000000"/>
                </a:solidFill>
                <a:latin typeface="Cambri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2468141" y="667802"/>
            <a:ext cx="8755656" cy="984885"/>
          </a:xfrm>
          <a:prstGeom prst="rect">
            <a:avLst/>
          </a:prstGeom>
        </p:spPr>
        <p:txBody>
          <a:bodyPr lIns="0" tIns="0" rIns="0" bIns="0" rtlCol="0" anchor="t">
            <a:spAutoFit/>
          </a:bodyPr>
          <a:lstStyle/>
          <a:p>
            <a:pPr algn="just"/>
            <a:r>
              <a:rPr lang="vi-VN" sz="3200" b="1">
                <a:solidFill>
                  <a:srgbClr val="231F20"/>
                </a:solidFill>
                <a:latin typeface="Cambria"/>
              </a:rPr>
              <a:t>Theo em, vì sao trong thư bố bạn nhỏ không kể về những khó khăn, vất vả của mình?</a:t>
            </a:r>
            <a:endParaRPr lang="en-US" sz="3200" b="1" dirty="0">
              <a:solidFill>
                <a:srgbClr val="231F20"/>
              </a:solidFill>
              <a:latin typeface="Cambria"/>
            </a:endParaRPr>
          </a:p>
        </p:txBody>
      </p:sp>
      <p:grpSp>
        <p:nvGrpSpPr>
          <p:cNvPr id="26" name="Nhóm 25">
            <a:extLst>
              <a:ext uri="{FF2B5EF4-FFF2-40B4-BE49-F238E27FC236}">
                <a16:creationId xmlns:a16="http://schemas.microsoft.com/office/drawing/2014/main" id="{E2C1D8C1-AA0C-AD1A-05CB-43B6CD4D25CC}"/>
              </a:ext>
            </a:extLst>
          </p:cNvPr>
          <p:cNvGrpSpPr/>
          <p:nvPr/>
        </p:nvGrpSpPr>
        <p:grpSpPr>
          <a:xfrm>
            <a:off x="1021192" y="1937191"/>
            <a:ext cx="7746888" cy="3711769"/>
            <a:chOff x="657337" y="2011675"/>
            <a:chExt cx="6859624" cy="4051931"/>
          </a:xfrm>
        </p:grpSpPr>
        <p:sp>
          <p:nvSpPr>
            <p:cNvPr id="21" name="Freeform 21"/>
            <p:cNvSpPr/>
            <p:nvPr/>
          </p:nvSpPr>
          <p:spPr>
            <a:xfrm>
              <a:off x="657337" y="2011675"/>
              <a:ext cx="6859624" cy="4051931"/>
            </a:xfrm>
            <a:custGeom>
              <a:avLst/>
              <a:gdLst/>
              <a:ahLst/>
              <a:cxnLst/>
              <a:rect l="l" t="t" r="r" b="b"/>
              <a:pathLst>
                <a:path w="8157995" h="6230669">
                  <a:moveTo>
                    <a:pt x="0" y="0"/>
                  </a:moveTo>
                  <a:lnTo>
                    <a:pt x="8157995" y="0"/>
                  </a:lnTo>
                  <a:lnTo>
                    <a:pt x="8157995" y="6230669"/>
                  </a:lnTo>
                  <a:lnTo>
                    <a:pt x="0" y="6230669"/>
                  </a:lnTo>
                  <a:lnTo>
                    <a:pt x="0" y="0"/>
                  </a:lnTo>
                  <a:close/>
                </a:path>
              </a:pathLst>
            </a:custGeom>
            <a:blipFill>
              <a:blip r:embed="rId2"/>
              <a:stretch>
                <a:fillRect/>
              </a:stretch>
            </a:blipFill>
          </p:spPr>
          <p:txBody>
            <a:bodyPr/>
            <a:lstStyle/>
            <a:p>
              <a:endParaRPr lang="en-US"/>
            </a:p>
          </p:txBody>
        </p:sp>
        <p:sp>
          <p:nvSpPr>
            <p:cNvPr id="24" name="TextBox 24"/>
            <p:cNvSpPr txBox="1"/>
            <p:nvPr/>
          </p:nvSpPr>
          <p:spPr>
            <a:xfrm>
              <a:off x="800465" y="2800829"/>
              <a:ext cx="6561033" cy="2462213"/>
            </a:xfrm>
            <a:prstGeom prst="rect">
              <a:avLst/>
            </a:prstGeom>
          </p:spPr>
          <p:txBody>
            <a:bodyPr wrap="square" lIns="0" tIns="0" rIns="0" bIns="0" rtlCol="0" anchor="t">
              <a:spAutoFit/>
            </a:bodyPr>
            <a:lstStyle/>
            <a:p>
              <a:pPr algn="just"/>
              <a:r>
                <a:rPr lang="en-US" sz="4000" dirty="0">
                  <a:solidFill>
                    <a:srgbClr val="000000"/>
                  </a:solidFill>
                  <a:latin typeface="Cambria"/>
                </a:rPr>
                <a:t>   </a:t>
              </a:r>
              <a:r>
                <a:rPr lang="vi-VN" sz="4000" dirty="0">
                  <a:solidFill>
                    <a:srgbClr val="000000"/>
                  </a:solidFill>
                  <a:latin typeface="Cambria"/>
                </a:rPr>
                <a:t>Trong thư bố bạn nhỏ không kể về những khó khăn, vất vả của mình vì: bố bạn nhỏ không muốn người thân phải lo lắng…</a:t>
              </a:r>
              <a:endParaRPr lang="en-US" sz="4000" dirty="0">
                <a:solidFill>
                  <a:srgbClr val="000000"/>
                </a:solidFill>
                <a:latin typeface="Cambria"/>
              </a:endParaRPr>
            </a:p>
          </p:txBody>
        </p:sp>
      </p:grpSp>
      <p:pic>
        <p:nvPicPr>
          <p:cNvPr id="27" name="Hình ảnh 26">
            <a:extLst>
              <a:ext uri="{FF2B5EF4-FFF2-40B4-BE49-F238E27FC236}">
                <a16:creationId xmlns:a16="http://schemas.microsoft.com/office/drawing/2014/main" id="{25387F03-9A14-0CBC-3619-C487D53A67DB}"/>
              </a:ext>
            </a:extLst>
          </p:cNvPr>
          <p:cNvPicPr>
            <a:picLocks noChangeAspect="1"/>
          </p:cNvPicPr>
          <p:nvPr/>
        </p:nvPicPr>
        <p:blipFill>
          <a:blip r:embed="rId3"/>
          <a:stretch>
            <a:fillRect/>
          </a:stretch>
        </p:blipFill>
        <p:spPr>
          <a:xfrm>
            <a:off x="521375" y="608148"/>
            <a:ext cx="1786283" cy="1329043"/>
          </a:xfrm>
          <a:prstGeom prst="rect">
            <a:avLst/>
          </a:prstGeom>
        </p:spPr>
      </p:pic>
      <p:pic>
        <p:nvPicPr>
          <p:cNvPr id="2" name="Picture 6">
            <a:extLst>
              <a:ext uri="{FF2B5EF4-FFF2-40B4-BE49-F238E27FC236}">
                <a16:creationId xmlns:a16="http://schemas.microsoft.com/office/drawing/2014/main" id="{A30B013C-C6AA-3DB2-71B0-D6B597AAFF9A}"/>
              </a:ext>
            </a:extLst>
          </p:cNvPr>
          <p:cNvPicPr>
            <a:picLocks noChangeAspect="1"/>
          </p:cNvPicPr>
          <p:nvPr/>
        </p:nvPicPr>
        <p:blipFill rotWithShape="1">
          <a:blip r:embed="rId4">
            <a:extLst>
              <a:ext uri="{28A0092B-C50C-407E-A947-70E740481C1C}">
                <a14:useLocalDpi xmlns:a14="http://schemas.microsoft.com/office/drawing/2010/main" val="0"/>
              </a:ext>
            </a:extLst>
          </a:blip>
          <a:srcRect l="50675" r="28693" b="53611"/>
          <a:stretch/>
        </p:blipFill>
        <p:spPr>
          <a:xfrm>
            <a:off x="8735695" y="1698129"/>
            <a:ext cx="2968624" cy="46332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p:cNvSpPr/>
          <p:nvPr/>
        </p:nvSpPr>
        <p:spPr>
          <a:xfrm>
            <a:off x="511017" y="2641600"/>
            <a:ext cx="1480343" cy="3495192"/>
          </a:xfrm>
          <a:custGeom>
            <a:avLst/>
            <a:gdLst/>
            <a:ahLst/>
            <a:cxnLst/>
            <a:rect l="l" t="t" r="r" b="b"/>
            <a:pathLst>
              <a:path w="2992499" h="6470268">
                <a:moveTo>
                  <a:pt x="0" y="0"/>
                </a:moveTo>
                <a:lnTo>
                  <a:pt x="2992499" y="0"/>
                </a:lnTo>
                <a:lnTo>
                  <a:pt x="2992499" y="6470268"/>
                </a:lnTo>
                <a:lnTo>
                  <a:pt x="0" y="6470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TextBox 26"/>
          <p:cNvSpPr txBox="1"/>
          <p:nvPr/>
        </p:nvSpPr>
        <p:spPr>
          <a:xfrm>
            <a:off x="2317754" y="594647"/>
            <a:ext cx="9122405" cy="1477328"/>
          </a:xfrm>
          <a:prstGeom prst="rect">
            <a:avLst/>
          </a:prstGeom>
        </p:spPr>
        <p:txBody>
          <a:bodyPr wrap="square" lIns="0" tIns="0" rIns="0" bIns="0" rtlCol="0" anchor="t">
            <a:spAutoFit/>
          </a:bodyPr>
          <a:lstStyle/>
          <a:p>
            <a:pPr algn="just"/>
            <a:r>
              <a:rPr lang="vi-VN" sz="3200" b="1" dirty="0">
                <a:solidFill>
                  <a:srgbClr val="231F20"/>
                </a:solidFill>
                <a:latin typeface="Cambria"/>
              </a:rPr>
              <a:t>Bạn nhỏ đã thể hiện tình cảm của mình với bố qua những hành động, việc làm nào? Em chọn ý nào? Vì sao?</a:t>
            </a:r>
          </a:p>
        </p:txBody>
      </p:sp>
      <p:pic>
        <p:nvPicPr>
          <p:cNvPr id="28" name="Hình ảnh 27">
            <a:extLst>
              <a:ext uri="{FF2B5EF4-FFF2-40B4-BE49-F238E27FC236}">
                <a16:creationId xmlns:a16="http://schemas.microsoft.com/office/drawing/2014/main" id="{935082CC-4949-6376-A977-80553B906C41}"/>
              </a:ext>
            </a:extLst>
          </p:cNvPr>
          <p:cNvPicPr>
            <a:picLocks noChangeAspect="1"/>
          </p:cNvPicPr>
          <p:nvPr/>
        </p:nvPicPr>
        <p:blipFill>
          <a:blip r:embed="rId4"/>
          <a:stretch>
            <a:fillRect/>
          </a:stretch>
        </p:blipFill>
        <p:spPr>
          <a:xfrm>
            <a:off x="531472" y="594647"/>
            <a:ext cx="1786283" cy="1329043"/>
          </a:xfrm>
          <a:prstGeom prst="rect">
            <a:avLst/>
          </a:prstGeom>
        </p:spPr>
      </p:pic>
      <p:grpSp>
        <p:nvGrpSpPr>
          <p:cNvPr id="2" name="Nhóm 3">
            <a:extLst>
              <a:ext uri="{FF2B5EF4-FFF2-40B4-BE49-F238E27FC236}">
                <a16:creationId xmlns:a16="http://schemas.microsoft.com/office/drawing/2014/main" id="{BC1E2C22-C9FC-B913-6F32-9490DB3C8BAF}"/>
              </a:ext>
            </a:extLst>
          </p:cNvPr>
          <p:cNvGrpSpPr/>
          <p:nvPr/>
        </p:nvGrpSpPr>
        <p:grpSpPr>
          <a:xfrm>
            <a:off x="2128521" y="2292066"/>
            <a:ext cx="5328919" cy="1304574"/>
            <a:chOff x="685801" y="4821906"/>
            <a:chExt cx="10877308" cy="1350294"/>
          </a:xfrm>
        </p:grpSpPr>
        <p:sp>
          <p:nvSpPr>
            <p:cNvPr id="3" name="Freeform 21">
              <a:extLst>
                <a:ext uri="{FF2B5EF4-FFF2-40B4-BE49-F238E27FC236}">
                  <a16:creationId xmlns:a16="http://schemas.microsoft.com/office/drawing/2014/main" id="{0D46C447-F856-A2EF-18DA-B28E98117C36}"/>
                </a:ext>
              </a:extLst>
            </p:cNvPr>
            <p:cNvSpPr/>
            <p:nvPr/>
          </p:nvSpPr>
          <p:spPr>
            <a:xfrm>
              <a:off x="685801" y="4821906"/>
              <a:ext cx="10877308" cy="1350294"/>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24">
              <a:extLst>
                <a:ext uri="{FF2B5EF4-FFF2-40B4-BE49-F238E27FC236}">
                  <a16:creationId xmlns:a16="http://schemas.microsoft.com/office/drawing/2014/main" id="{9F917B16-B4FB-5058-1475-35AF69B0B952}"/>
                </a:ext>
              </a:extLst>
            </p:cNvPr>
            <p:cNvSpPr txBox="1"/>
            <p:nvPr/>
          </p:nvSpPr>
          <p:spPr>
            <a:xfrm>
              <a:off x="847321" y="4969214"/>
              <a:ext cx="10552200" cy="254413"/>
            </a:xfrm>
            <a:prstGeom prst="rect">
              <a:avLst/>
            </a:prstGeom>
          </p:spPr>
          <p:txBody>
            <a:bodyPr wrap="square" lIns="0" tIns="0" rIns="0" bIns="0" rtlCol="0" anchor="t">
              <a:spAutoFit/>
            </a:bodyPr>
            <a:lstStyle/>
            <a:p>
              <a:pPr algn="just">
                <a:spcBef>
                  <a:spcPct val="0"/>
                </a:spcBef>
              </a:pPr>
              <a:r>
                <a:rPr lang="en-US" sz="3600" b="1" dirty="0">
                  <a:solidFill>
                    <a:srgbClr val="000000"/>
                  </a:solidFill>
                  <a:latin typeface="Cambria"/>
                </a:rPr>
                <a:t>A. </a:t>
              </a:r>
              <a:r>
                <a:rPr lang="en-US" sz="3600" b="1" dirty="0" err="1">
                  <a:solidFill>
                    <a:srgbClr val="000000"/>
                  </a:solidFill>
                  <a:latin typeface="Cambria"/>
                </a:rPr>
                <a:t>Làm</a:t>
              </a:r>
              <a:r>
                <a:rPr lang="en-US" sz="3600" b="1" dirty="0">
                  <a:solidFill>
                    <a:srgbClr val="000000"/>
                  </a:solidFill>
                  <a:latin typeface="Cambria"/>
                </a:rPr>
                <a:t> </a:t>
              </a:r>
              <a:r>
                <a:rPr lang="en-US" sz="3600" b="1" dirty="0" err="1">
                  <a:solidFill>
                    <a:srgbClr val="000000"/>
                  </a:solidFill>
                  <a:latin typeface="Cambria"/>
                </a:rPr>
                <a:t>quen</a:t>
              </a:r>
              <a:r>
                <a:rPr lang="en-US" sz="3600" b="1" dirty="0">
                  <a:solidFill>
                    <a:srgbClr val="000000"/>
                  </a:solidFill>
                  <a:latin typeface="Cambria"/>
                </a:rPr>
                <a:t> </a:t>
              </a:r>
              <a:r>
                <a:rPr lang="en-US" sz="3600" b="1" dirty="0" err="1">
                  <a:solidFill>
                    <a:srgbClr val="000000"/>
                  </a:solidFill>
                  <a:latin typeface="Cambria"/>
                </a:rPr>
                <a:t>với</a:t>
              </a:r>
              <a:r>
                <a:rPr lang="en-US" sz="3600" b="1" dirty="0">
                  <a:solidFill>
                    <a:srgbClr val="000000"/>
                  </a:solidFill>
                  <a:latin typeface="Cambria"/>
                </a:rPr>
                <a:t> </a:t>
              </a:r>
              <a:r>
                <a:rPr lang="en-US" sz="3600" b="1" dirty="0" err="1">
                  <a:solidFill>
                    <a:srgbClr val="000000"/>
                  </a:solidFill>
                  <a:latin typeface="Cambria"/>
                </a:rPr>
                <a:t>cuộc</a:t>
              </a:r>
              <a:r>
                <a:rPr lang="en-US" sz="3600" b="1" dirty="0">
                  <a:solidFill>
                    <a:srgbClr val="000000"/>
                  </a:solidFill>
                  <a:latin typeface="Cambria"/>
                </a:rPr>
                <a:t> </a:t>
              </a:r>
              <a:r>
                <a:rPr lang="en-US" sz="3600" b="1" dirty="0" err="1">
                  <a:solidFill>
                    <a:srgbClr val="000000"/>
                  </a:solidFill>
                  <a:latin typeface="Cambria"/>
                </a:rPr>
                <a:t>sống</a:t>
              </a:r>
              <a:r>
                <a:rPr lang="en-US" sz="3600" b="1" dirty="0">
                  <a:solidFill>
                    <a:srgbClr val="000000"/>
                  </a:solidFill>
                  <a:latin typeface="Cambria"/>
                </a:rPr>
                <a:t> </a:t>
              </a:r>
              <a:r>
                <a:rPr lang="en-US" sz="3600" b="1" dirty="0" err="1">
                  <a:solidFill>
                    <a:srgbClr val="000000"/>
                  </a:solidFill>
                  <a:latin typeface="Cambria"/>
                </a:rPr>
                <a:t>vắng</a:t>
              </a:r>
              <a:r>
                <a:rPr lang="en-US" sz="3600" b="1" dirty="0">
                  <a:solidFill>
                    <a:srgbClr val="000000"/>
                  </a:solidFill>
                  <a:latin typeface="Cambria"/>
                </a:rPr>
                <a:t> </a:t>
              </a:r>
              <a:r>
                <a:rPr lang="en-US" sz="3600" b="1" dirty="0" err="1">
                  <a:solidFill>
                    <a:srgbClr val="000000"/>
                  </a:solidFill>
                  <a:latin typeface="Cambria"/>
                </a:rPr>
                <a:t>bố</a:t>
              </a:r>
              <a:endParaRPr lang="en-US" sz="3600" b="1" dirty="0">
                <a:solidFill>
                  <a:srgbClr val="000000"/>
                </a:solidFill>
                <a:latin typeface="Cambria"/>
              </a:endParaRPr>
            </a:p>
          </p:txBody>
        </p:sp>
      </p:grpSp>
      <p:grpSp>
        <p:nvGrpSpPr>
          <p:cNvPr id="5" name="Nhóm 3">
            <a:extLst>
              <a:ext uri="{FF2B5EF4-FFF2-40B4-BE49-F238E27FC236}">
                <a16:creationId xmlns:a16="http://schemas.microsoft.com/office/drawing/2014/main" id="{C886CE7A-0BC9-6C9A-A8A6-9AB28B531D6B}"/>
              </a:ext>
            </a:extLst>
          </p:cNvPr>
          <p:cNvGrpSpPr/>
          <p:nvPr/>
        </p:nvGrpSpPr>
        <p:grpSpPr>
          <a:xfrm>
            <a:off x="3804921" y="3734786"/>
            <a:ext cx="5328919" cy="1304574"/>
            <a:chOff x="685801" y="4821906"/>
            <a:chExt cx="10877308" cy="1350294"/>
          </a:xfrm>
        </p:grpSpPr>
        <p:sp>
          <p:nvSpPr>
            <p:cNvPr id="6" name="Freeform 21">
              <a:extLst>
                <a:ext uri="{FF2B5EF4-FFF2-40B4-BE49-F238E27FC236}">
                  <a16:creationId xmlns:a16="http://schemas.microsoft.com/office/drawing/2014/main" id="{2967E244-C2A7-CC34-03CC-7412243935D3}"/>
                </a:ext>
              </a:extLst>
            </p:cNvPr>
            <p:cNvSpPr/>
            <p:nvPr/>
          </p:nvSpPr>
          <p:spPr>
            <a:xfrm>
              <a:off x="685801" y="4821906"/>
              <a:ext cx="10877308" cy="1350294"/>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24">
              <a:extLst>
                <a:ext uri="{FF2B5EF4-FFF2-40B4-BE49-F238E27FC236}">
                  <a16:creationId xmlns:a16="http://schemas.microsoft.com/office/drawing/2014/main" id="{5D3D97CB-9084-6D54-1C32-B2BA5ED4A143}"/>
                </a:ext>
              </a:extLst>
            </p:cNvPr>
            <p:cNvSpPr txBox="1"/>
            <p:nvPr/>
          </p:nvSpPr>
          <p:spPr>
            <a:xfrm>
              <a:off x="847322" y="4969214"/>
              <a:ext cx="10552200" cy="1146827"/>
            </a:xfrm>
            <a:prstGeom prst="rect">
              <a:avLst/>
            </a:prstGeom>
          </p:spPr>
          <p:txBody>
            <a:bodyPr wrap="square" lIns="0" tIns="0" rIns="0" bIns="0" rtlCol="0" anchor="t">
              <a:spAutoFit/>
            </a:bodyPr>
            <a:lstStyle/>
            <a:p>
              <a:pPr algn="just">
                <a:spcBef>
                  <a:spcPct val="0"/>
                </a:spcBef>
              </a:pPr>
              <a:r>
                <a:rPr lang="en-US" sz="3600" b="1" dirty="0">
                  <a:solidFill>
                    <a:srgbClr val="000000"/>
                  </a:solidFill>
                  <a:latin typeface="Cambria"/>
                </a:rPr>
                <a:t>B. </a:t>
              </a:r>
              <a:r>
                <a:rPr lang="vi-VN" sz="3600" b="1" dirty="0">
                  <a:solidFill>
                    <a:srgbClr val="000000"/>
                  </a:solidFill>
                  <a:latin typeface="Cambria"/>
                </a:rPr>
                <a:t>Mong đợi những lá thư của bố.</a:t>
              </a:r>
              <a:endParaRPr lang="en-US" sz="3600" b="1" dirty="0">
                <a:solidFill>
                  <a:srgbClr val="000000"/>
                </a:solidFill>
                <a:latin typeface="Cambria"/>
              </a:endParaRPr>
            </a:p>
          </p:txBody>
        </p:sp>
      </p:grpSp>
      <p:grpSp>
        <p:nvGrpSpPr>
          <p:cNvPr id="8" name="Nhóm 3">
            <a:extLst>
              <a:ext uri="{FF2B5EF4-FFF2-40B4-BE49-F238E27FC236}">
                <a16:creationId xmlns:a16="http://schemas.microsoft.com/office/drawing/2014/main" id="{E4C0F5A0-FD2C-C869-413B-D42CA5E7CDAF}"/>
              </a:ext>
            </a:extLst>
          </p:cNvPr>
          <p:cNvGrpSpPr/>
          <p:nvPr/>
        </p:nvGrpSpPr>
        <p:grpSpPr>
          <a:xfrm>
            <a:off x="5445761" y="5126706"/>
            <a:ext cx="6075680" cy="1804313"/>
            <a:chOff x="685801" y="4821906"/>
            <a:chExt cx="10877308" cy="1867547"/>
          </a:xfrm>
        </p:grpSpPr>
        <p:sp>
          <p:nvSpPr>
            <p:cNvPr id="9" name="Freeform 21">
              <a:extLst>
                <a:ext uri="{FF2B5EF4-FFF2-40B4-BE49-F238E27FC236}">
                  <a16:creationId xmlns:a16="http://schemas.microsoft.com/office/drawing/2014/main" id="{73C921B8-AE4D-96FC-154F-9F14C486BAAA}"/>
                </a:ext>
              </a:extLst>
            </p:cNvPr>
            <p:cNvSpPr/>
            <p:nvPr/>
          </p:nvSpPr>
          <p:spPr>
            <a:xfrm>
              <a:off x="685801" y="4821906"/>
              <a:ext cx="10877308" cy="1350294"/>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24">
              <a:extLst>
                <a:ext uri="{FF2B5EF4-FFF2-40B4-BE49-F238E27FC236}">
                  <a16:creationId xmlns:a16="http://schemas.microsoft.com/office/drawing/2014/main" id="{9F2C3A70-0955-826C-649A-7C6C6A7DC959}"/>
                </a:ext>
              </a:extLst>
            </p:cNvPr>
            <p:cNvSpPr txBox="1"/>
            <p:nvPr/>
          </p:nvSpPr>
          <p:spPr>
            <a:xfrm>
              <a:off x="847322" y="4969214"/>
              <a:ext cx="10552200" cy="1720239"/>
            </a:xfrm>
            <a:prstGeom prst="rect">
              <a:avLst/>
            </a:prstGeom>
          </p:spPr>
          <p:txBody>
            <a:bodyPr wrap="square" lIns="0" tIns="0" rIns="0" bIns="0" rtlCol="0" anchor="t">
              <a:spAutoFit/>
            </a:bodyPr>
            <a:lstStyle/>
            <a:p>
              <a:pPr algn="just">
                <a:spcBef>
                  <a:spcPct val="0"/>
                </a:spcBef>
              </a:pPr>
              <a:r>
                <a:rPr lang="vi-VN" sz="3600" b="1" dirty="0">
                  <a:solidFill>
                    <a:srgbClr val="000000"/>
                  </a:solidFill>
                  <a:latin typeface="Cambria"/>
                </a:rPr>
                <a:t>C. Hiểu được cả những điều bố chưa viết trong thư.</a:t>
              </a:r>
              <a:endParaRPr lang="en-US" sz="3600" b="1" dirty="0">
                <a:solidFill>
                  <a:srgbClr val="000000"/>
                </a:solidFill>
                <a:latin typeface="Cambri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p:cNvSpPr/>
          <p:nvPr/>
        </p:nvSpPr>
        <p:spPr>
          <a:xfrm>
            <a:off x="511017" y="2641600"/>
            <a:ext cx="1480343" cy="3495192"/>
          </a:xfrm>
          <a:custGeom>
            <a:avLst/>
            <a:gdLst/>
            <a:ahLst/>
            <a:cxnLst/>
            <a:rect l="l" t="t" r="r" b="b"/>
            <a:pathLst>
              <a:path w="2992499" h="6470268">
                <a:moveTo>
                  <a:pt x="0" y="0"/>
                </a:moveTo>
                <a:lnTo>
                  <a:pt x="2992499" y="0"/>
                </a:lnTo>
                <a:lnTo>
                  <a:pt x="2992499" y="6470268"/>
                </a:lnTo>
                <a:lnTo>
                  <a:pt x="0" y="6470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Box 26"/>
          <p:cNvSpPr txBox="1"/>
          <p:nvPr/>
        </p:nvSpPr>
        <p:spPr>
          <a:xfrm>
            <a:off x="2317754" y="594647"/>
            <a:ext cx="9122405" cy="1477328"/>
          </a:xfrm>
          <a:prstGeom prst="rect">
            <a:avLst/>
          </a:prstGeom>
        </p:spPr>
        <p:txBody>
          <a:bodyPr wrap="square" lIns="0" tIns="0" rIns="0" bIns="0" rtlCol="0" anchor="t">
            <a:spAutoFit/>
          </a:bodyPr>
          <a:lstStyle/>
          <a:p>
            <a:pPr lvl="0" algn="just"/>
            <a:r>
              <a:rPr lang="vi-VN" sz="3200" b="1" dirty="0">
                <a:solidFill>
                  <a:srgbClr val="231F20"/>
                </a:solidFill>
                <a:latin typeface="Cambria"/>
              </a:rPr>
              <a:t>Hai dòng thơ “Nơi đầu sóng, sẵn sàng nghiêng chiến/ Vẫn dịu dàng, êm ái lá thư xanh…” cho em hiểu điều gì về người lính biển?</a:t>
            </a:r>
            <a:endParaRPr kumimoji="0" lang="vi-VN" sz="3200" b="1" i="0" u="none" strike="noStrike" kern="1200" cap="none" spc="0" normalizeH="0" baseline="0" noProof="0" dirty="0">
              <a:ln>
                <a:noFill/>
              </a:ln>
              <a:solidFill>
                <a:srgbClr val="231F20"/>
              </a:solidFill>
              <a:effectLst/>
              <a:uLnTx/>
              <a:uFillTx/>
              <a:latin typeface="Cambria"/>
              <a:ea typeface="+mn-ea"/>
              <a:cs typeface="+mn-cs"/>
            </a:endParaRPr>
          </a:p>
        </p:txBody>
      </p:sp>
      <p:grpSp>
        <p:nvGrpSpPr>
          <p:cNvPr id="2" name="Nhóm 3">
            <a:extLst>
              <a:ext uri="{FF2B5EF4-FFF2-40B4-BE49-F238E27FC236}">
                <a16:creationId xmlns:a16="http://schemas.microsoft.com/office/drawing/2014/main" id="{BC1E2C22-C9FC-B913-6F32-9490DB3C8BAF}"/>
              </a:ext>
            </a:extLst>
          </p:cNvPr>
          <p:cNvGrpSpPr/>
          <p:nvPr/>
        </p:nvGrpSpPr>
        <p:grpSpPr>
          <a:xfrm>
            <a:off x="2128521" y="2292067"/>
            <a:ext cx="9260839" cy="3671854"/>
            <a:chOff x="685801" y="4821906"/>
            <a:chExt cx="10877308" cy="1582346"/>
          </a:xfrm>
        </p:grpSpPr>
        <p:sp>
          <p:nvSpPr>
            <p:cNvPr id="3" name="Freeform 21">
              <a:extLst>
                <a:ext uri="{FF2B5EF4-FFF2-40B4-BE49-F238E27FC236}">
                  <a16:creationId xmlns:a16="http://schemas.microsoft.com/office/drawing/2014/main" id="{0D46C447-F856-A2EF-18DA-B28E98117C36}"/>
                </a:ext>
              </a:extLst>
            </p:cNvPr>
            <p:cNvSpPr/>
            <p:nvPr/>
          </p:nvSpPr>
          <p:spPr>
            <a:xfrm>
              <a:off x="685801" y="4821906"/>
              <a:ext cx="10877308" cy="1582346"/>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24">
              <a:extLst>
                <a:ext uri="{FF2B5EF4-FFF2-40B4-BE49-F238E27FC236}">
                  <a16:creationId xmlns:a16="http://schemas.microsoft.com/office/drawing/2014/main" id="{9F917B16-B4FB-5058-1475-35AF69B0B952}"/>
                </a:ext>
              </a:extLst>
            </p:cNvPr>
            <p:cNvSpPr txBox="1"/>
            <p:nvPr/>
          </p:nvSpPr>
          <p:spPr>
            <a:xfrm>
              <a:off x="847320" y="4969214"/>
              <a:ext cx="10552199" cy="127327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baseline="0" noProof="0" dirty="0">
                  <a:ln>
                    <a:noFill/>
                  </a:ln>
                  <a:solidFill>
                    <a:srgbClr val="000000"/>
                  </a:solidFill>
                  <a:effectLst/>
                  <a:uLnTx/>
                  <a:uFillTx/>
                  <a:latin typeface="Cambria"/>
                  <a:ea typeface="+mn-ea"/>
                  <a:cs typeface="+mn-cs"/>
                </a:rPr>
                <a:t>   </a:t>
              </a:r>
              <a:r>
                <a:rPr kumimoji="0" lang="vi-VN" sz="3200" i="0" u="none" strike="noStrike" kern="1200" cap="none" spc="0" normalizeH="0" baseline="0" noProof="0" dirty="0">
                  <a:ln>
                    <a:noFill/>
                  </a:ln>
                  <a:solidFill>
                    <a:srgbClr val="000000"/>
                  </a:solidFill>
                  <a:effectLst/>
                  <a:uLnTx/>
                  <a:uFillTx/>
                  <a:latin typeface="Cambria"/>
                  <a:ea typeface="+mn-ea"/>
                  <a:cs typeface="+mn-cs"/>
                </a:rPr>
                <a:t>Hai dòng thơ cho em hiểu về tinh thần, ý chi quật cường, tư thế chủ động, luôn sẵn sàng chiến đấu của người lính biển</a:t>
              </a:r>
              <a:r>
                <a:rPr kumimoji="0" lang="en-US" sz="3200" i="0" u="none" strike="noStrike" kern="1200" cap="none" spc="0" normalizeH="0" baseline="0" noProof="0">
                  <a:ln>
                    <a:noFill/>
                  </a:ln>
                  <a:solidFill>
                    <a:srgbClr val="000000"/>
                  </a:solidFill>
                  <a:effectLst/>
                  <a:uLnTx/>
                  <a:uFillTx/>
                  <a:latin typeface="Cambria"/>
                  <a:ea typeface="+mn-ea"/>
                  <a:cs typeface="+mn-cs"/>
                </a:rPr>
                <a:t> </a:t>
              </a:r>
              <a:r>
                <a:rPr kumimoji="0" lang="vi-VN" sz="3200" i="0" u="none" strike="noStrike" kern="1200" cap="none" spc="0" normalizeH="0" baseline="0" noProof="0">
                  <a:ln>
                    <a:noFill/>
                  </a:ln>
                  <a:solidFill>
                    <a:srgbClr val="000000"/>
                  </a:solidFill>
                  <a:effectLst/>
                  <a:uLnTx/>
                  <a:uFillTx/>
                  <a:latin typeface="Cambria"/>
                  <a:ea typeface="+mn-ea"/>
                  <a:cs typeface="+mn-cs"/>
                </a:rPr>
                <a:t>trong </a:t>
              </a:r>
              <a:r>
                <a:rPr kumimoji="0" lang="vi-VN" sz="3200" i="0" u="none" strike="noStrike" kern="1200" cap="none" spc="0" normalizeH="0" baseline="0" noProof="0" dirty="0">
                  <a:ln>
                    <a:noFill/>
                  </a:ln>
                  <a:solidFill>
                    <a:srgbClr val="000000"/>
                  </a:solidFill>
                  <a:effectLst/>
                  <a:uLnTx/>
                  <a:uFillTx/>
                  <a:latin typeface="Cambria"/>
                  <a:ea typeface="+mn-ea"/>
                  <a:cs typeface="+mn-cs"/>
                </a:rPr>
                <a:t>tư cách người bảo vệ chủ quyền biển đảo của Tổ quốc, vừa cho thấy hình ảnh một người chồng, người cha thân thương gần gũi, chan chứa tình yêu thương với gia đình.</a:t>
              </a:r>
              <a:endParaRPr kumimoji="0" lang="en-US" sz="3200" i="0" u="none" strike="noStrike" kern="1200" cap="none" spc="0" normalizeH="0" baseline="0" noProof="0" dirty="0">
                <a:ln>
                  <a:noFill/>
                </a:ln>
                <a:solidFill>
                  <a:srgbClr val="000000"/>
                </a:solidFill>
                <a:effectLst/>
                <a:uLnTx/>
                <a:uFillTx/>
                <a:latin typeface="Cambria"/>
                <a:ea typeface="+mn-ea"/>
                <a:cs typeface="+mn-cs"/>
              </a:endParaRPr>
            </a:p>
          </p:txBody>
        </p:sp>
      </p:grpSp>
      <p:pic>
        <p:nvPicPr>
          <p:cNvPr id="12" name="Picture 11">
            <a:extLst>
              <a:ext uri="{FF2B5EF4-FFF2-40B4-BE49-F238E27FC236}">
                <a16:creationId xmlns:a16="http://schemas.microsoft.com/office/drawing/2014/main" id="{E8125A9B-BFA9-CB65-DC82-EE27134B851D}"/>
              </a:ext>
            </a:extLst>
          </p:cNvPr>
          <p:cNvPicPr>
            <a:picLocks noChangeAspect="1"/>
          </p:cNvPicPr>
          <p:nvPr/>
        </p:nvPicPr>
        <p:blipFill>
          <a:blip r:embed="rId6"/>
          <a:stretch>
            <a:fillRect/>
          </a:stretch>
        </p:blipFill>
        <p:spPr>
          <a:xfrm>
            <a:off x="670494" y="738591"/>
            <a:ext cx="1524132" cy="951058"/>
          </a:xfrm>
          <a:prstGeom prst="rect">
            <a:avLst/>
          </a:prstGeom>
        </p:spPr>
      </p:pic>
    </p:spTree>
    <p:extLst>
      <p:ext uri="{BB962C8B-B14F-4D97-AF65-F5344CB8AC3E}">
        <p14:creationId xmlns:p14="http://schemas.microsoft.com/office/powerpoint/2010/main" val="85938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776F79F1-2571-1682-EDBF-21840FDAE1C8}"/>
              </a:ext>
            </a:extLst>
          </p:cNvPr>
          <p:cNvGrpSpPr/>
          <p:nvPr/>
        </p:nvGrpSpPr>
        <p:grpSpPr>
          <a:xfrm>
            <a:off x="886409" y="1819469"/>
            <a:ext cx="10431624" cy="4206484"/>
            <a:chOff x="2452306" y="2245360"/>
            <a:chExt cx="7287387" cy="2925819"/>
          </a:xfrm>
        </p:grpSpPr>
        <p:sp>
          <p:nvSpPr>
            <p:cNvPr id="7" name="Freeform 10">
              <a:extLst>
                <a:ext uri="{FF2B5EF4-FFF2-40B4-BE49-F238E27FC236}">
                  <a16:creationId xmlns:a16="http://schemas.microsoft.com/office/drawing/2014/main" id="{05AA2B77-4A12-DED6-4943-A5E2039C4EF7}"/>
                </a:ext>
              </a:extLst>
            </p:cNvPr>
            <p:cNvSpPr/>
            <p:nvPr/>
          </p:nvSpPr>
          <p:spPr>
            <a:xfrm>
              <a:off x="2452306" y="2245360"/>
              <a:ext cx="7287387" cy="2925819"/>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txBody>
            <a:bodyPr/>
            <a:lstStyle/>
            <a:p>
              <a:endParaRPr lang="vi-VN"/>
            </a:p>
          </p:txBody>
        </p:sp>
        <p:sp>
          <p:nvSpPr>
            <p:cNvPr id="21" name="TextBox 21"/>
            <p:cNvSpPr txBox="1"/>
            <p:nvPr/>
          </p:nvSpPr>
          <p:spPr>
            <a:xfrm>
              <a:off x="2783240" y="2405873"/>
              <a:ext cx="6616826" cy="2568887"/>
            </a:xfrm>
            <a:prstGeom prst="rect">
              <a:avLst/>
            </a:prstGeom>
          </p:spPr>
          <p:txBody>
            <a:bodyPr wrap="square" lIns="0" tIns="0" rIns="0" bIns="0" rtlCol="0" anchor="t">
              <a:spAutoFit/>
            </a:bodyPr>
            <a:lstStyle/>
            <a:p>
              <a:pPr algn="just"/>
              <a:r>
                <a:rPr lang="en-US" sz="4000" b="1" dirty="0">
                  <a:solidFill>
                    <a:schemeClr val="tx1">
                      <a:lumMod val="75000"/>
                      <a:lumOff val="25000"/>
                    </a:schemeClr>
                  </a:solidFill>
                  <a:latin typeface="Cambria"/>
                </a:rPr>
                <a:t>     </a:t>
              </a:r>
              <a:r>
                <a:rPr lang="en-US" sz="4000" b="1" dirty="0" err="1">
                  <a:solidFill>
                    <a:schemeClr val="tx1">
                      <a:lumMod val="75000"/>
                      <a:lumOff val="25000"/>
                    </a:schemeClr>
                  </a:solidFill>
                  <a:latin typeface="Cambria"/>
                </a:rPr>
                <a:t>Bài</a:t>
              </a:r>
              <a:r>
                <a:rPr lang="en-US" sz="4000" b="1" dirty="0">
                  <a:solidFill>
                    <a:schemeClr val="tx1">
                      <a:lumMod val="75000"/>
                      <a:lumOff val="25000"/>
                    </a:schemeClr>
                  </a:solidFill>
                  <a:latin typeface="Cambria"/>
                </a:rPr>
                <a:t> </a:t>
              </a:r>
              <a:r>
                <a:rPr lang="en-US" sz="4000" b="1" dirty="0" err="1">
                  <a:solidFill>
                    <a:schemeClr val="tx1">
                      <a:lumMod val="75000"/>
                      <a:lumOff val="25000"/>
                    </a:schemeClr>
                  </a:solidFill>
                  <a:latin typeface="Cambria"/>
                </a:rPr>
                <a:t>thơ</a:t>
              </a:r>
              <a:r>
                <a:rPr lang="en-US" sz="4000" b="1" dirty="0">
                  <a:solidFill>
                    <a:schemeClr val="tx1">
                      <a:lumMod val="75000"/>
                      <a:lumOff val="25000"/>
                    </a:schemeClr>
                  </a:solidFill>
                  <a:latin typeface="Cambria"/>
                </a:rPr>
                <a:t> c</a:t>
              </a:r>
              <a:r>
                <a:rPr lang="vi-VN" sz="4000" b="1" dirty="0">
                  <a:solidFill>
                    <a:schemeClr val="tx1">
                      <a:lumMod val="75000"/>
                      <a:lumOff val="25000"/>
                    </a:schemeClr>
                  </a:solidFill>
                  <a:latin typeface="Cambria"/>
                </a:rPr>
                <a:t>a ngợi tinh thần vượt lên khó khăn, thử thách để hoàn thành nhiệm vụ của người lính biển; tình yêu, sự gắn bó của người lính đối với gia đình; sự quan tâm, thấu hiểu, sẻ chia của gia đình giành cho họ.</a:t>
              </a:r>
              <a:endParaRPr lang="en-US" sz="4000" b="1" dirty="0">
                <a:solidFill>
                  <a:schemeClr val="tx1">
                    <a:lumMod val="75000"/>
                    <a:lumOff val="25000"/>
                  </a:schemeClr>
                </a:solidFill>
                <a:latin typeface="Cambria"/>
              </a:endParaRPr>
            </a:p>
          </p:txBody>
        </p:sp>
      </p:grpSp>
      <p:pic>
        <p:nvPicPr>
          <p:cNvPr id="5" name="Hình ảnh 4">
            <a:extLst>
              <a:ext uri="{FF2B5EF4-FFF2-40B4-BE49-F238E27FC236}">
                <a16:creationId xmlns:a16="http://schemas.microsoft.com/office/drawing/2014/main" id="{D5B52D1E-65A5-4AC9-A32E-9E9328580D35}"/>
              </a:ext>
            </a:extLst>
          </p:cNvPr>
          <p:cNvPicPr>
            <a:picLocks noChangeAspect="1"/>
          </p:cNvPicPr>
          <p:nvPr/>
        </p:nvPicPr>
        <p:blipFill>
          <a:blip r:embed="rId2"/>
          <a:stretch>
            <a:fillRect/>
          </a:stretch>
        </p:blipFill>
        <p:spPr>
          <a:xfrm>
            <a:off x="3788683" y="387433"/>
            <a:ext cx="4676037" cy="17801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2"/>
          <p:cNvSpPr txBox="1"/>
          <p:nvPr/>
        </p:nvSpPr>
        <p:spPr>
          <a:xfrm>
            <a:off x="2296801" y="636307"/>
            <a:ext cx="8755656" cy="984885"/>
          </a:xfrm>
          <a:prstGeom prst="rect">
            <a:avLst/>
          </a:prstGeom>
        </p:spPr>
        <p:txBody>
          <a:bodyPr lIns="0" tIns="0" rIns="0" bIns="0" rtlCol="0" anchor="t">
            <a:spAutoFit/>
          </a:bodyPr>
          <a:lstStyle/>
          <a:p>
            <a:pPr lvl="0" algn="just"/>
            <a:r>
              <a:rPr lang="vi-VN" sz="3200" b="1" dirty="0">
                <a:solidFill>
                  <a:srgbClr val="231F20"/>
                </a:solidFill>
                <a:latin typeface="Cambria"/>
              </a:rPr>
              <a:t>Xếp các từ in đậm trong đoạn thơ dưới đây vào nhóm thích hợp.</a:t>
            </a:r>
            <a:endParaRPr kumimoji="0" lang="en-US" sz="3200" b="1" i="0" u="none" strike="noStrike" kern="1200" cap="none" spc="0" normalizeH="0" baseline="0" noProof="0" dirty="0">
              <a:ln>
                <a:noFill/>
              </a:ln>
              <a:solidFill>
                <a:srgbClr val="231F20"/>
              </a:solidFill>
              <a:effectLst/>
              <a:uLnTx/>
              <a:uFillTx/>
              <a:latin typeface="Cambria"/>
              <a:ea typeface="+mn-ea"/>
              <a:cs typeface="+mn-cs"/>
            </a:endParaRPr>
          </a:p>
        </p:txBody>
      </p:sp>
      <p:pic>
        <p:nvPicPr>
          <p:cNvPr id="27" name="Hình ảnh 26">
            <a:extLst>
              <a:ext uri="{FF2B5EF4-FFF2-40B4-BE49-F238E27FC236}">
                <a16:creationId xmlns:a16="http://schemas.microsoft.com/office/drawing/2014/main" id="{491A33E1-C2A9-ACEB-E7FB-F2EE776EB8DF}"/>
              </a:ext>
            </a:extLst>
          </p:cNvPr>
          <p:cNvPicPr>
            <a:picLocks noChangeAspect="1"/>
          </p:cNvPicPr>
          <p:nvPr/>
        </p:nvPicPr>
        <p:blipFill>
          <a:blip r:embed="rId2"/>
          <a:stretch>
            <a:fillRect/>
          </a:stretch>
        </p:blipFill>
        <p:spPr>
          <a:xfrm>
            <a:off x="510518" y="503761"/>
            <a:ext cx="1786283" cy="1329043"/>
          </a:xfrm>
          <a:prstGeom prst="rect">
            <a:avLst/>
          </a:prstGeom>
        </p:spPr>
      </p:pic>
      <p:pic>
        <p:nvPicPr>
          <p:cNvPr id="3" name="Picture 2">
            <a:extLst>
              <a:ext uri="{FF2B5EF4-FFF2-40B4-BE49-F238E27FC236}">
                <a16:creationId xmlns:a16="http://schemas.microsoft.com/office/drawing/2014/main" id="{421BDFAF-D0FB-3ED1-8F59-F43F509C5B5F}"/>
              </a:ext>
            </a:extLst>
          </p:cNvPr>
          <p:cNvPicPr>
            <a:picLocks noChangeAspect="1"/>
          </p:cNvPicPr>
          <p:nvPr/>
        </p:nvPicPr>
        <p:blipFill>
          <a:blip r:embed="rId3"/>
          <a:stretch>
            <a:fillRect/>
          </a:stretch>
        </p:blipFill>
        <p:spPr>
          <a:xfrm>
            <a:off x="1737360" y="1784417"/>
            <a:ext cx="8933124" cy="3236772"/>
          </a:xfrm>
          <a:prstGeom prst="rect">
            <a:avLst/>
          </a:prstGeom>
        </p:spPr>
      </p:pic>
      <p:graphicFrame>
        <p:nvGraphicFramePr>
          <p:cNvPr id="7" name="Table 6">
            <a:extLst>
              <a:ext uri="{FF2B5EF4-FFF2-40B4-BE49-F238E27FC236}">
                <a16:creationId xmlns:a16="http://schemas.microsoft.com/office/drawing/2014/main" id="{BF91F980-4DD2-7CD2-C6CF-AF5F404E6466}"/>
              </a:ext>
            </a:extLst>
          </p:cNvPr>
          <p:cNvGraphicFramePr>
            <a:graphicFrameLocks noGrp="1"/>
          </p:cNvGraphicFramePr>
          <p:nvPr>
            <p:extLst>
              <p:ext uri="{D42A27DB-BD31-4B8C-83A1-F6EECF244321}">
                <p14:modId xmlns:p14="http://schemas.microsoft.com/office/powerpoint/2010/main" val="1304112544"/>
              </p:ext>
            </p:extLst>
          </p:nvPr>
        </p:nvGraphicFramePr>
        <p:xfrm>
          <a:off x="2894356" y="5100233"/>
          <a:ext cx="7244080" cy="1036320"/>
        </p:xfrm>
        <a:graphic>
          <a:graphicData uri="http://schemas.openxmlformats.org/drawingml/2006/table">
            <a:tbl>
              <a:tblPr/>
              <a:tblGrid>
                <a:gridCol w="1759277">
                  <a:extLst>
                    <a:ext uri="{9D8B030D-6E8A-4147-A177-3AD203B41FA5}">
                      <a16:colId xmlns:a16="http://schemas.microsoft.com/office/drawing/2014/main" val="617482404"/>
                    </a:ext>
                  </a:extLst>
                </a:gridCol>
                <a:gridCol w="5484803">
                  <a:extLst>
                    <a:ext uri="{9D8B030D-6E8A-4147-A177-3AD203B41FA5}">
                      <a16:colId xmlns:a16="http://schemas.microsoft.com/office/drawing/2014/main" val="2027303964"/>
                    </a:ext>
                  </a:extLst>
                </a:gridCol>
              </a:tblGrid>
              <a:tr h="488553">
                <a:tc>
                  <a:txBody>
                    <a:bodyPr/>
                    <a:lstStyle/>
                    <a:p>
                      <a:pPr algn="ctr"/>
                      <a:r>
                        <a:rPr lang="en-US" sz="2800" b="1" dirty="0" err="1">
                          <a:solidFill>
                            <a:schemeClr val="accent2"/>
                          </a:solidFill>
                          <a:effectLst/>
                          <a:latin typeface="Cambria" panose="02040503050406030204" pitchFamily="18" charset="0"/>
                          <a:ea typeface="Cambria" panose="02040503050406030204" pitchFamily="18" charset="0"/>
                        </a:rPr>
                        <a:t>Động</a:t>
                      </a:r>
                      <a:r>
                        <a:rPr lang="en-US" sz="2800" b="1" dirty="0">
                          <a:solidFill>
                            <a:schemeClr val="accent2"/>
                          </a:solidFill>
                          <a:effectLst/>
                          <a:latin typeface="Cambria" panose="02040503050406030204" pitchFamily="18" charset="0"/>
                          <a:ea typeface="Cambria" panose="02040503050406030204" pitchFamily="18" charset="0"/>
                        </a:rPr>
                        <a:t> </a:t>
                      </a:r>
                      <a:r>
                        <a:rPr lang="en-US" sz="2800" b="1" dirty="0" err="1">
                          <a:solidFill>
                            <a:schemeClr val="accent2"/>
                          </a:solidFill>
                          <a:effectLst/>
                          <a:latin typeface="Cambria" panose="02040503050406030204" pitchFamily="18" charset="0"/>
                          <a:ea typeface="Cambria" panose="02040503050406030204" pitchFamily="18" charset="0"/>
                        </a:rPr>
                        <a:t>từ</a:t>
                      </a:r>
                      <a:endParaRPr lang="en-US" sz="2800" dirty="0">
                        <a:solidFill>
                          <a:schemeClr val="accent2"/>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êm</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đềm</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giỡn</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đùa</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4529921"/>
                  </a:ext>
                </a:extLst>
              </a:tr>
              <a:tr h="488553">
                <a:tc>
                  <a:txBody>
                    <a:bodyPr/>
                    <a:lstStyle/>
                    <a:p>
                      <a:pPr algn="ctr"/>
                      <a:r>
                        <a:rPr lang="en-US" sz="2800" b="1" dirty="0" err="1">
                          <a:solidFill>
                            <a:srgbClr val="0070C0"/>
                          </a:solidFill>
                          <a:effectLst/>
                          <a:latin typeface="Cambria" panose="02040503050406030204" pitchFamily="18" charset="0"/>
                          <a:ea typeface="Cambria" panose="02040503050406030204" pitchFamily="18" charset="0"/>
                        </a:rPr>
                        <a:t>Tính</a:t>
                      </a:r>
                      <a:r>
                        <a:rPr lang="en-US" sz="2800" b="1" dirty="0">
                          <a:solidFill>
                            <a:srgbClr val="0070C0"/>
                          </a:solidFill>
                          <a:effectLst/>
                          <a:latin typeface="Cambria" panose="02040503050406030204" pitchFamily="18" charset="0"/>
                          <a:ea typeface="Cambria" panose="02040503050406030204" pitchFamily="18" charset="0"/>
                        </a:rPr>
                        <a:t> </a:t>
                      </a:r>
                      <a:r>
                        <a:rPr lang="en-US" sz="2800" b="1" dirty="0" err="1">
                          <a:solidFill>
                            <a:srgbClr val="0070C0"/>
                          </a:solidFill>
                          <a:effectLst/>
                          <a:latin typeface="Cambria" panose="02040503050406030204" pitchFamily="18" charset="0"/>
                          <a:ea typeface="Cambria" panose="02040503050406030204" pitchFamily="18" charset="0"/>
                        </a:rPr>
                        <a:t>từ</a:t>
                      </a:r>
                      <a:endParaRPr lang="en-US" sz="2800" dirty="0">
                        <a:solidFill>
                          <a:srgbClr val="0070C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trống</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mong</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đợi</a:t>
                      </a:r>
                      <a:r>
                        <a:rPr lang="en-US" sz="2800" dirty="0">
                          <a:solidFill>
                            <a:srgbClr val="000000"/>
                          </a:solidFill>
                          <a:effectLst/>
                          <a:latin typeface="Cambria" panose="02040503050406030204" pitchFamily="18" charset="0"/>
                          <a:ea typeface="Cambria" panose="02040503050406030204" pitchFamily="18" charset="0"/>
                        </a:rPr>
                        <a:t>, xa </a:t>
                      </a:r>
                      <a:r>
                        <a:rPr lang="en-US" sz="2800" dirty="0" err="1">
                          <a:solidFill>
                            <a:srgbClr val="000000"/>
                          </a:solidFill>
                          <a:effectLst/>
                          <a:latin typeface="Cambria" panose="02040503050406030204" pitchFamily="18" charset="0"/>
                          <a:ea typeface="Cambria" panose="02040503050406030204" pitchFamily="18" charset="0"/>
                        </a:rPr>
                        <a:t>xôi</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4781346"/>
                  </a:ext>
                </a:extLst>
              </a:tr>
            </a:tbl>
          </a:graphicData>
        </a:graphic>
      </p:graphicFrame>
    </p:spTree>
    <p:extLst>
      <p:ext uri="{BB962C8B-B14F-4D97-AF65-F5344CB8AC3E}">
        <p14:creationId xmlns:p14="http://schemas.microsoft.com/office/powerpoint/2010/main" val="195744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2529101" y="612454"/>
            <a:ext cx="8755656" cy="1231106"/>
          </a:xfrm>
          <a:prstGeom prst="rect">
            <a:avLst/>
          </a:prstGeom>
        </p:spPr>
        <p:txBody>
          <a:bodyPr lIns="0" tIns="0" rIns="0" bIns="0" rtlCol="0" anchor="t">
            <a:spAutoFit/>
          </a:bodyPr>
          <a:lstStyle/>
          <a:p>
            <a:pPr lvl="0" algn="just"/>
            <a:r>
              <a:rPr lang="vi-VN" sz="4000" b="1" dirty="0">
                <a:solidFill>
                  <a:srgbClr val="231F20"/>
                </a:solidFill>
                <a:latin typeface="Cambria"/>
              </a:rPr>
              <a:t>Tìm từ đồng nghĩa với mỗi từ in đậm ở bài tập 1.</a:t>
            </a:r>
            <a:endParaRPr kumimoji="0" lang="en-US" sz="4000" b="1" i="0" u="none" strike="noStrike" kern="1200" cap="none" spc="0" normalizeH="0" baseline="0" noProof="0" dirty="0">
              <a:ln>
                <a:noFill/>
              </a:ln>
              <a:solidFill>
                <a:srgbClr val="231F20"/>
              </a:solidFill>
              <a:effectLst/>
              <a:uLnTx/>
              <a:uFillTx/>
              <a:latin typeface="Cambria"/>
            </a:endParaRPr>
          </a:p>
        </p:txBody>
      </p:sp>
      <p:pic>
        <p:nvPicPr>
          <p:cNvPr id="27" name="Hình ảnh 26">
            <a:extLst>
              <a:ext uri="{FF2B5EF4-FFF2-40B4-BE49-F238E27FC236}">
                <a16:creationId xmlns:a16="http://schemas.microsoft.com/office/drawing/2014/main" id="{079F2727-5388-5139-7854-C9B3EB569333}"/>
              </a:ext>
            </a:extLst>
          </p:cNvPr>
          <p:cNvPicPr>
            <a:picLocks noChangeAspect="1"/>
          </p:cNvPicPr>
          <p:nvPr/>
        </p:nvPicPr>
        <p:blipFill>
          <a:blip r:embed="rId2"/>
          <a:stretch>
            <a:fillRect/>
          </a:stretch>
        </p:blipFill>
        <p:spPr>
          <a:xfrm>
            <a:off x="685801" y="709945"/>
            <a:ext cx="1786283" cy="1329043"/>
          </a:xfrm>
          <a:prstGeom prst="rect">
            <a:avLst/>
          </a:prstGeom>
        </p:spPr>
      </p:pic>
      <p:grpSp>
        <p:nvGrpSpPr>
          <p:cNvPr id="2" name="Nhóm 3">
            <a:extLst>
              <a:ext uri="{FF2B5EF4-FFF2-40B4-BE49-F238E27FC236}">
                <a16:creationId xmlns:a16="http://schemas.microsoft.com/office/drawing/2014/main" id="{8EBCF627-C463-FFBE-7D7B-03E6F8AB0B41}"/>
              </a:ext>
            </a:extLst>
          </p:cNvPr>
          <p:cNvGrpSpPr/>
          <p:nvPr/>
        </p:nvGrpSpPr>
        <p:grpSpPr>
          <a:xfrm>
            <a:off x="645161" y="2322545"/>
            <a:ext cx="10877308" cy="3621053"/>
            <a:chOff x="685801" y="4821906"/>
            <a:chExt cx="10877308" cy="1612747"/>
          </a:xfrm>
        </p:grpSpPr>
        <p:sp>
          <p:nvSpPr>
            <p:cNvPr id="4" name="Freeform 21">
              <a:extLst>
                <a:ext uri="{FF2B5EF4-FFF2-40B4-BE49-F238E27FC236}">
                  <a16:creationId xmlns:a16="http://schemas.microsoft.com/office/drawing/2014/main" id="{21737CB5-8580-240D-25C6-664086D99746}"/>
                </a:ext>
              </a:extLst>
            </p:cNvPr>
            <p:cNvSpPr/>
            <p:nvPr/>
          </p:nvSpPr>
          <p:spPr>
            <a:xfrm>
              <a:off x="685801" y="4821906"/>
              <a:ext cx="10877308" cy="1612747"/>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24">
              <a:extLst>
                <a:ext uri="{FF2B5EF4-FFF2-40B4-BE49-F238E27FC236}">
                  <a16:creationId xmlns:a16="http://schemas.microsoft.com/office/drawing/2014/main" id="{A5B2C8F8-E663-1D91-4822-A230B68C7328}"/>
                </a:ext>
              </a:extLst>
            </p:cNvPr>
            <p:cNvSpPr txBox="1"/>
            <p:nvPr/>
          </p:nvSpPr>
          <p:spPr>
            <a:xfrm>
              <a:off x="847321" y="4969214"/>
              <a:ext cx="10552200" cy="131594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a:ea typeface="+mn-ea"/>
                  <a:cs typeface="+mn-cs"/>
                </a:rPr>
                <a:t>+ Từ đồng nghĩa với từ trống là: </a:t>
              </a:r>
              <a:r>
                <a:rPr kumimoji="0" lang="vi-VN" sz="3200" b="1" i="0" u="none" strike="noStrike" kern="1200" cap="none" spc="0" normalizeH="0" baseline="0" noProof="0" dirty="0">
                  <a:ln>
                    <a:noFill/>
                  </a:ln>
                  <a:solidFill>
                    <a:srgbClr val="000000"/>
                  </a:solidFill>
                  <a:effectLst/>
                  <a:uLnTx/>
                  <a:uFillTx/>
                  <a:latin typeface="Cambria"/>
                  <a:ea typeface="+mn-ea"/>
                  <a:cs typeface="+mn-cs"/>
                </a:rPr>
                <a:t>thiếu vắng, trống vắng,…</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a:ea typeface="+mn-ea"/>
                  <a:cs typeface="+mn-cs"/>
                </a:rPr>
                <a:t>+ Từ đồng nghĩa với từ mong đợi là: </a:t>
              </a:r>
              <a:r>
                <a:rPr kumimoji="0" lang="vi-VN" sz="3200" b="1" i="0" u="none" strike="noStrike" kern="1200" cap="none" spc="0" normalizeH="0" baseline="0" noProof="0" dirty="0">
                  <a:ln>
                    <a:noFill/>
                  </a:ln>
                  <a:solidFill>
                    <a:srgbClr val="000000"/>
                  </a:solidFill>
                  <a:effectLst/>
                  <a:uLnTx/>
                  <a:uFillTx/>
                  <a:latin typeface="Cambria"/>
                  <a:ea typeface="+mn-ea"/>
                  <a:cs typeface="+mn-cs"/>
                </a:rPr>
                <a:t>mong chờ, chờ đợi, chờ mong,…</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a:ea typeface="+mn-ea"/>
                  <a:cs typeface="+mn-cs"/>
                </a:rPr>
                <a:t>+ Từ đồng nghĩa với từ xa xôi là: </a:t>
              </a:r>
              <a:r>
                <a:rPr kumimoji="0" lang="vi-VN" sz="3200" b="1" i="0" u="none" strike="noStrike" kern="1200" cap="none" spc="0" normalizeH="0" baseline="0" noProof="0" dirty="0">
                  <a:ln>
                    <a:noFill/>
                  </a:ln>
                  <a:solidFill>
                    <a:srgbClr val="000000"/>
                  </a:solidFill>
                  <a:effectLst/>
                  <a:uLnTx/>
                  <a:uFillTx/>
                  <a:latin typeface="Cambria"/>
                  <a:ea typeface="+mn-ea"/>
                  <a:cs typeface="+mn-cs"/>
                </a:rPr>
                <a:t>xa, xa lắc, xa cách,…</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a:ea typeface="+mn-ea"/>
                  <a:cs typeface="+mn-cs"/>
                </a:rPr>
                <a:t>+ Từ đồng nghĩa với từ êm đềm là: </a:t>
              </a:r>
              <a:r>
                <a:rPr kumimoji="0" lang="vi-VN" sz="3200" b="1" i="0" u="none" strike="noStrike" kern="1200" cap="none" spc="0" normalizeH="0" baseline="0" noProof="0" dirty="0">
                  <a:ln>
                    <a:noFill/>
                  </a:ln>
                  <a:solidFill>
                    <a:srgbClr val="000000"/>
                  </a:solidFill>
                  <a:effectLst/>
                  <a:uLnTx/>
                  <a:uFillTx/>
                  <a:latin typeface="Cambria"/>
                  <a:ea typeface="+mn-ea"/>
                  <a:cs typeface="+mn-cs"/>
                </a:rPr>
                <a:t>êm ả, êm ái,…</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a:ea typeface="+mn-ea"/>
                  <a:cs typeface="+mn-cs"/>
                </a:rPr>
                <a:t>+ Từ đồng nghĩa với từ giỡn đùa là: </a:t>
              </a:r>
              <a:r>
                <a:rPr kumimoji="0" lang="vi-VN" sz="3200" b="1" i="0" u="none" strike="noStrike" kern="1200" cap="none" spc="0" normalizeH="0" baseline="0" noProof="0" dirty="0">
                  <a:ln>
                    <a:noFill/>
                  </a:ln>
                  <a:solidFill>
                    <a:srgbClr val="000000"/>
                  </a:solidFill>
                  <a:effectLst/>
                  <a:uLnTx/>
                  <a:uFillTx/>
                  <a:latin typeface="Cambria"/>
                  <a:ea typeface="+mn-ea"/>
                  <a:cs typeface="+mn-cs"/>
                </a:rPr>
                <a:t>nô đùa, đùa cợt,…</a:t>
              </a:r>
            </a:p>
          </p:txBody>
        </p:sp>
      </p:grpSp>
    </p:spTree>
    <p:extLst>
      <p:ext uri="{BB962C8B-B14F-4D97-AF65-F5344CB8AC3E}">
        <p14:creationId xmlns:p14="http://schemas.microsoft.com/office/powerpoint/2010/main" val="158293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2468141" y="667802"/>
            <a:ext cx="8755656" cy="1477328"/>
          </a:xfrm>
          <a:prstGeom prst="rect">
            <a:avLst/>
          </a:prstGeom>
        </p:spPr>
        <p:txBody>
          <a:bodyPr lIns="0" tIns="0" rIns="0" bIns="0" rtlCol="0" anchor="t">
            <a:spAutoFit/>
          </a:bodyPr>
          <a:lstStyle/>
          <a:p>
            <a:pPr lvl="0" algn="just"/>
            <a:r>
              <a:rPr lang="vi-VN" sz="3200" b="1" dirty="0">
                <a:solidFill>
                  <a:srgbClr val="231F20"/>
                </a:solidFill>
                <a:latin typeface="Cambria"/>
              </a:rPr>
              <a:t>Viết 1 – 2 câu ghép về bạn nhỏ trong bài thơ Thư của bố, trong đó có sử dụng kết từ để nối các vế câu.</a:t>
            </a:r>
            <a:endParaRPr kumimoji="0" lang="en-US" sz="3200" b="1" i="0" u="none" strike="noStrike" kern="1200" cap="none" spc="0" normalizeH="0" baseline="0" noProof="0" dirty="0">
              <a:ln>
                <a:noFill/>
              </a:ln>
              <a:solidFill>
                <a:srgbClr val="231F20"/>
              </a:solidFill>
              <a:effectLst/>
              <a:uLnTx/>
              <a:uFillTx/>
              <a:latin typeface="Cambria"/>
              <a:ea typeface="+mn-ea"/>
              <a:cs typeface="+mn-cs"/>
            </a:endParaRPr>
          </a:p>
        </p:txBody>
      </p:sp>
      <p:grpSp>
        <p:nvGrpSpPr>
          <p:cNvPr id="26" name="Nhóm 25">
            <a:extLst>
              <a:ext uri="{FF2B5EF4-FFF2-40B4-BE49-F238E27FC236}">
                <a16:creationId xmlns:a16="http://schemas.microsoft.com/office/drawing/2014/main" id="{E2C1D8C1-AA0C-AD1A-05CB-43B6CD4D25CC}"/>
              </a:ext>
            </a:extLst>
          </p:cNvPr>
          <p:cNvGrpSpPr/>
          <p:nvPr/>
        </p:nvGrpSpPr>
        <p:grpSpPr>
          <a:xfrm>
            <a:off x="1011032" y="2465511"/>
            <a:ext cx="7746888" cy="3711769"/>
            <a:chOff x="657337" y="2011675"/>
            <a:chExt cx="6859624" cy="4051931"/>
          </a:xfrm>
        </p:grpSpPr>
        <p:sp>
          <p:nvSpPr>
            <p:cNvPr id="21" name="Freeform 21"/>
            <p:cNvSpPr/>
            <p:nvPr/>
          </p:nvSpPr>
          <p:spPr>
            <a:xfrm>
              <a:off x="657337" y="2011675"/>
              <a:ext cx="6859624" cy="4051931"/>
            </a:xfrm>
            <a:custGeom>
              <a:avLst/>
              <a:gdLst/>
              <a:ahLst/>
              <a:cxnLst/>
              <a:rect l="l" t="t" r="r" b="b"/>
              <a:pathLst>
                <a:path w="8157995" h="6230669">
                  <a:moveTo>
                    <a:pt x="0" y="0"/>
                  </a:moveTo>
                  <a:lnTo>
                    <a:pt x="8157995" y="0"/>
                  </a:lnTo>
                  <a:lnTo>
                    <a:pt x="8157995" y="6230669"/>
                  </a:lnTo>
                  <a:lnTo>
                    <a:pt x="0" y="623066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4"/>
            <p:cNvSpPr txBox="1"/>
            <p:nvPr/>
          </p:nvSpPr>
          <p:spPr>
            <a:xfrm>
              <a:off x="800465" y="2800829"/>
              <a:ext cx="6561033" cy="3023842"/>
            </a:xfrm>
            <a:prstGeom prst="rect">
              <a:avLst/>
            </a:prstGeom>
          </p:spPr>
          <p:txBody>
            <a:bodyPr wrap="square" lIns="0" tIns="0" rIns="0" bIns="0" rtlCol="0" anchor="t">
              <a:spAutoFit/>
            </a:bodyPr>
            <a:lstStyle/>
            <a:p>
              <a:pPr marL="0" marR="0" algn="just">
                <a:spcBef>
                  <a:spcPts val="0"/>
                </a:spcBef>
                <a:spcAft>
                  <a:spcPts val="0"/>
                </a:spcAft>
              </a:pPr>
              <a:r>
                <a:rPr lang="nl-NL" sz="3600" b="1" u="sng" dirty="0">
                  <a:effectLst/>
                  <a:latin typeface="Cambria" panose="02040503050406030204" pitchFamily="18" charset="0"/>
                  <a:ea typeface="Cambria" panose="02040503050406030204" pitchFamily="18" charset="0"/>
                </a:rPr>
                <a:t>Tuy</a:t>
              </a:r>
              <a:r>
                <a:rPr lang="nl-NL" sz="3600" dirty="0">
                  <a:effectLst/>
                  <a:latin typeface="Cambria" panose="02040503050406030204" pitchFamily="18" charset="0"/>
                  <a:ea typeface="Cambria" panose="02040503050406030204" pitchFamily="18" charset="0"/>
                </a:rPr>
                <a:t> bạn nhỏ không gần bố </a:t>
              </a:r>
              <a:r>
                <a:rPr lang="nl-NL" sz="3600" b="1" u="sng" dirty="0">
                  <a:effectLst/>
                  <a:latin typeface="Cambria" panose="02040503050406030204" pitchFamily="18" charset="0"/>
                  <a:ea typeface="Cambria" panose="02040503050406030204" pitchFamily="18" charset="0"/>
                </a:rPr>
                <a:t>nhưng</a:t>
              </a:r>
              <a:r>
                <a:rPr lang="nl-NL" sz="3600" dirty="0">
                  <a:effectLst/>
                  <a:latin typeface="Cambria" panose="02040503050406030204" pitchFamily="18" charset="0"/>
                  <a:ea typeface="Cambria" panose="02040503050406030204" pitchFamily="18" charset="0"/>
                </a:rPr>
                <a:t> bạn ấy luôn nhớ về bố.</a:t>
              </a:r>
            </a:p>
            <a:p>
              <a:pPr algn="just"/>
              <a:r>
                <a:rPr lang="nl-NL" sz="3600" dirty="0">
                  <a:effectLst/>
                  <a:latin typeface="Cambria" panose="02040503050406030204" pitchFamily="18" charset="0"/>
                  <a:ea typeface="Cambria" panose="02040503050406030204" pitchFamily="18" charset="0"/>
                </a:rPr>
                <a:t>Bạn nhỏ đã khôn lớn </a:t>
              </a:r>
              <a:r>
                <a:rPr lang="nl-NL" sz="3600" b="1" u="sng" dirty="0">
                  <a:effectLst/>
                  <a:latin typeface="Cambria" panose="02040503050406030204" pitchFamily="18" charset="0"/>
                  <a:ea typeface="Cambria" panose="02040503050406030204" pitchFamily="18" charset="0"/>
                </a:rPr>
                <a:t>và</a:t>
              </a:r>
              <a:r>
                <a:rPr lang="nl-NL" sz="3600" dirty="0">
                  <a:effectLst/>
                  <a:latin typeface="Cambria" panose="02040503050406030204" pitchFamily="18" charset="0"/>
                  <a:ea typeface="Cambria" panose="02040503050406030204" pitchFamily="18" charset="0"/>
                </a:rPr>
                <a:t> bạn ây đã đọc được cả những điều bố không viết trong thư.</a:t>
              </a:r>
              <a:endParaRPr lang="en-US" sz="3600" dirty="0">
                <a:effectLst/>
                <a:latin typeface="Cambria" panose="02040503050406030204" pitchFamily="18" charset="0"/>
                <a:ea typeface="Cambria" panose="02040503050406030204" pitchFamily="18" charset="0"/>
              </a:endParaRPr>
            </a:p>
          </p:txBody>
        </p:sp>
      </p:grpSp>
      <p:pic>
        <p:nvPicPr>
          <p:cNvPr id="27" name="Hình ảnh 26">
            <a:extLst>
              <a:ext uri="{FF2B5EF4-FFF2-40B4-BE49-F238E27FC236}">
                <a16:creationId xmlns:a16="http://schemas.microsoft.com/office/drawing/2014/main" id="{25387F03-9A14-0CBC-3619-C487D53A67DB}"/>
              </a:ext>
            </a:extLst>
          </p:cNvPr>
          <p:cNvPicPr>
            <a:picLocks noChangeAspect="1"/>
          </p:cNvPicPr>
          <p:nvPr/>
        </p:nvPicPr>
        <p:blipFill>
          <a:blip r:embed="rId3"/>
          <a:stretch>
            <a:fillRect/>
          </a:stretch>
        </p:blipFill>
        <p:spPr>
          <a:xfrm>
            <a:off x="521375" y="608148"/>
            <a:ext cx="1786283" cy="1329043"/>
          </a:xfrm>
          <a:prstGeom prst="rect">
            <a:avLst/>
          </a:prstGeom>
        </p:spPr>
      </p:pic>
      <p:pic>
        <p:nvPicPr>
          <p:cNvPr id="2" name="Picture 6">
            <a:extLst>
              <a:ext uri="{FF2B5EF4-FFF2-40B4-BE49-F238E27FC236}">
                <a16:creationId xmlns:a16="http://schemas.microsoft.com/office/drawing/2014/main" id="{A30B013C-C6AA-3DB2-71B0-D6B597AAFF9A}"/>
              </a:ext>
            </a:extLst>
          </p:cNvPr>
          <p:cNvPicPr>
            <a:picLocks noChangeAspect="1"/>
          </p:cNvPicPr>
          <p:nvPr/>
        </p:nvPicPr>
        <p:blipFill rotWithShape="1">
          <a:blip r:embed="rId4">
            <a:extLst>
              <a:ext uri="{28A0092B-C50C-407E-A947-70E740481C1C}">
                <a14:useLocalDpi xmlns:a14="http://schemas.microsoft.com/office/drawing/2010/main" val="0"/>
              </a:ext>
            </a:extLst>
          </a:blip>
          <a:srcRect l="50675" r="28693" b="53611"/>
          <a:stretch/>
        </p:blipFill>
        <p:spPr>
          <a:xfrm>
            <a:off x="8735695" y="1698129"/>
            <a:ext cx="2968624" cy="4633273"/>
          </a:xfrm>
          <a:prstGeom prst="rect">
            <a:avLst/>
          </a:prstGeom>
        </p:spPr>
      </p:pic>
    </p:spTree>
    <p:extLst>
      <p:ext uri="{BB962C8B-B14F-4D97-AF65-F5344CB8AC3E}">
        <p14:creationId xmlns:p14="http://schemas.microsoft.com/office/powerpoint/2010/main" val="218067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EE8326D3-2562-A28B-B036-0515F2B83867}"/>
              </a:ext>
            </a:extLst>
          </p:cNvPr>
          <p:cNvPicPr>
            <a:picLocks noChangeAspect="1"/>
          </p:cNvPicPr>
          <p:nvPr/>
        </p:nvPicPr>
        <p:blipFill>
          <a:blip r:embed="rId2"/>
          <a:stretch>
            <a:fillRect/>
          </a:stretch>
        </p:blipFill>
        <p:spPr>
          <a:xfrm>
            <a:off x="2497682" y="1534511"/>
            <a:ext cx="7942764" cy="3718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43DF7A-C1A6-77B9-44E8-ED81FC8E8609}"/>
              </a:ext>
            </a:extLst>
          </p:cNvPr>
          <p:cNvPicPr>
            <a:picLocks noChangeAspect="1"/>
          </p:cNvPicPr>
          <p:nvPr/>
        </p:nvPicPr>
        <p:blipFill>
          <a:blip r:embed="rId2"/>
          <a:stretch>
            <a:fillRect/>
          </a:stretch>
        </p:blipFill>
        <p:spPr>
          <a:xfrm>
            <a:off x="4324761" y="366702"/>
            <a:ext cx="3376520" cy="705239"/>
          </a:xfrm>
          <a:prstGeom prst="rect">
            <a:avLst/>
          </a:prstGeom>
        </p:spPr>
      </p:pic>
      <p:sp>
        <p:nvSpPr>
          <p:cNvPr id="4" name="TextBox 3">
            <a:extLst>
              <a:ext uri="{FF2B5EF4-FFF2-40B4-BE49-F238E27FC236}">
                <a16:creationId xmlns:a16="http://schemas.microsoft.com/office/drawing/2014/main" id="{AB022C74-304C-3B2F-3BB8-C113185DF6BC}"/>
              </a:ext>
            </a:extLst>
          </p:cNvPr>
          <p:cNvSpPr txBox="1"/>
          <p:nvPr/>
        </p:nvSpPr>
        <p:spPr>
          <a:xfrm>
            <a:off x="487680" y="1382772"/>
            <a:ext cx="5557520" cy="2308324"/>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Con lớn lên, quen vắng bố trong nhà</a:t>
            </a:r>
          </a:p>
          <a:p>
            <a:r>
              <a:rPr lang="vi-VN" sz="2400" dirty="0">
                <a:latin typeface="Cambria" panose="02040503050406030204" pitchFamily="18" charset="0"/>
                <a:ea typeface="Cambria" panose="02040503050406030204" pitchFamily="18" charset="0"/>
              </a:rPr>
              <a:t>Hai mẹ con, nhà một phòng cũng trống</a:t>
            </a:r>
          </a:p>
          <a:p>
            <a:r>
              <a:rPr lang="vi-VN" sz="2400" dirty="0">
                <a:latin typeface="Cambria" panose="02040503050406030204" pitchFamily="18" charset="0"/>
                <a:ea typeface="Cambria" panose="02040503050406030204" pitchFamily="18" charset="0"/>
              </a:rPr>
              <a:t>Chỉ mong đợi những lá thư gió lộng</a:t>
            </a:r>
          </a:p>
          <a:p>
            <a:r>
              <a:rPr lang="vi-VN" sz="2400" dirty="0">
                <a:latin typeface="Cambria" panose="02040503050406030204" pitchFamily="18" charset="0"/>
                <a:ea typeface="Cambria" panose="02040503050406030204" pitchFamily="18" charset="0"/>
              </a:rPr>
              <a:t>Và mặn mòi hương biển xa xôi...</a:t>
            </a:r>
          </a:p>
          <a:p>
            <a:r>
              <a:rPr lang="vi-VN" sz="2400" dirty="0">
                <a:latin typeface="Cambria" panose="02040503050406030204" pitchFamily="18" charset="0"/>
                <a:ea typeface="Cambria" panose="02040503050406030204" pitchFamily="18" charset="0"/>
              </a:rPr>
              <a:t>Nghe êm đềm sóng lặng lững lờ trôi,</a:t>
            </a:r>
          </a:p>
          <a:p>
            <a:r>
              <a:rPr lang="vi-VN" sz="2400" dirty="0">
                <a:latin typeface="Cambria" panose="02040503050406030204" pitchFamily="18" charset="0"/>
                <a:ea typeface="Cambria" panose="02040503050406030204" pitchFamily="18" charset="0"/>
              </a:rPr>
              <a:t>Thấy đàn cá heo giỡn đùa mặt nước.</a:t>
            </a:r>
            <a:endParaRPr lang="en-US" sz="24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EFC5A58E-0817-4B56-D10A-189F3DCC5C3E}"/>
              </a:ext>
            </a:extLst>
          </p:cNvPr>
          <p:cNvSpPr txBox="1"/>
          <p:nvPr/>
        </p:nvSpPr>
        <p:spPr>
          <a:xfrm>
            <a:off x="518160" y="3811012"/>
            <a:ext cx="6400800" cy="3046988"/>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Thư không kể về cơn bão chờ phía trước,</a:t>
            </a:r>
          </a:p>
          <a:p>
            <a:r>
              <a:rPr lang="vi-VN" sz="2400" dirty="0">
                <a:latin typeface="Cambria" panose="02040503050406030204" pitchFamily="18" charset="0"/>
                <a:ea typeface="Cambria" panose="02040503050406030204" pitchFamily="18" charset="0"/>
              </a:rPr>
              <a:t>Dải đá ngầm, thăm thẳm nước đen.</a:t>
            </a:r>
          </a:p>
          <a:p>
            <a:r>
              <a:rPr lang="vi-VN" sz="2400" dirty="0">
                <a:latin typeface="Cambria" panose="02040503050406030204" pitchFamily="18" charset="0"/>
                <a:ea typeface="Cambria" panose="02040503050406030204" pitchFamily="18" charset="0"/>
              </a:rPr>
              <a:t>Nhịp bước khẩn trương khi khẩu lệnh vang lên,</a:t>
            </a:r>
          </a:p>
          <a:p>
            <a:r>
              <a:rPr lang="vi-VN" sz="2400" dirty="0">
                <a:latin typeface="Cambria" panose="02040503050406030204" pitchFamily="18" charset="0"/>
                <a:ea typeface="Cambria" panose="02040503050406030204" pitchFamily="18" charset="0"/>
              </a:rPr>
              <a:t>Mắt dõi theo vật ra-đa rà quét,</a:t>
            </a:r>
          </a:p>
          <a:p>
            <a:r>
              <a:rPr lang="vi-VN" sz="2400" dirty="0">
                <a:latin typeface="Cambria" panose="02040503050406030204" pitchFamily="18" charset="0"/>
                <a:ea typeface="Cambria" panose="02040503050406030204" pitchFamily="18" charset="0"/>
              </a:rPr>
              <a:t>Áo đọng muối khô, da nhận mùi nắng khét,...</a:t>
            </a:r>
          </a:p>
          <a:p>
            <a:r>
              <a:rPr lang="vi-VN" sz="2400" dirty="0">
                <a:latin typeface="Cambria" panose="02040503050406030204" pitchFamily="18" charset="0"/>
                <a:ea typeface="Cambria" panose="02040503050406030204" pitchFamily="18" charset="0"/>
              </a:rPr>
              <a:t>Thư chỉ nói về nỗi nhớ với thương yêu...</a:t>
            </a:r>
          </a:p>
          <a:p>
            <a:endParaRPr lang="vi-VN" sz="2400" dirty="0">
              <a:latin typeface="Cambria" panose="02040503050406030204" pitchFamily="18" charset="0"/>
              <a:ea typeface="Cambria" panose="02040503050406030204" pitchFamily="18" charset="0"/>
            </a:endParaRPr>
          </a:p>
          <a:p>
            <a:r>
              <a:rPr lang="vi-VN" sz="2400" dirty="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ECFF3F8D-90F7-8352-4709-CDFE3E7B4A17}"/>
              </a:ext>
            </a:extLst>
          </p:cNvPr>
          <p:cNvSpPr txBox="1"/>
          <p:nvPr/>
        </p:nvSpPr>
        <p:spPr>
          <a:xfrm>
            <a:off x="6106160" y="2143760"/>
            <a:ext cx="5557520" cy="1938992"/>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Con đã lớn khôn, đọc được cả những điều</a:t>
            </a:r>
          </a:p>
          <a:p>
            <a:r>
              <a:rPr lang="vi-VN" sz="2400" dirty="0">
                <a:latin typeface="Cambria" panose="02040503050406030204" pitchFamily="18" charset="0"/>
                <a:ea typeface="Cambria" panose="02040503050406030204" pitchFamily="18" charset="0"/>
              </a:rPr>
              <a:t>Chưa được viết trong thư người lính biển</a:t>
            </a:r>
          </a:p>
          <a:p>
            <a:r>
              <a:rPr lang="vi-VN" sz="2400" dirty="0">
                <a:latin typeface="Cambria" panose="02040503050406030204" pitchFamily="18" charset="0"/>
                <a:ea typeface="Cambria" panose="02040503050406030204" pitchFamily="18" charset="0"/>
              </a:rPr>
              <a:t>Nơi đầu sóng, sẵn sàng nghênh chiến</a:t>
            </a:r>
          </a:p>
          <a:p>
            <a:r>
              <a:rPr lang="vi-VN" sz="2400" dirty="0">
                <a:latin typeface="Cambria" panose="02040503050406030204" pitchFamily="18" charset="0"/>
                <a:ea typeface="Cambria" panose="02040503050406030204" pitchFamily="18" charset="0"/>
              </a:rPr>
              <a:t>Vẫn dịu dàng, êm ái lá thư xanh...</a:t>
            </a:r>
          </a:p>
          <a:p>
            <a:pPr algn="r"/>
            <a:r>
              <a:rPr lang="vi-VN" sz="2400" dirty="0">
                <a:latin typeface="Cambria" panose="02040503050406030204" pitchFamily="18" charset="0"/>
                <a:ea typeface="Cambria" panose="02040503050406030204" pitchFamily="18" charset="0"/>
              </a:rPr>
              <a:t>(Thuỵ Anh)</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306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Nhóm 29">
            <a:extLst>
              <a:ext uri="{FF2B5EF4-FFF2-40B4-BE49-F238E27FC236}">
                <a16:creationId xmlns:a16="http://schemas.microsoft.com/office/drawing/2014/main" id="{192C9476-BECE-2134-0A7C-F80372076847}"/>
              </a:ext>
            </a:extLst>
          </p:cNvPr>
          <p:cNvGrpSpPr/>
          <p:nvPr/>
        </p:nvGrpSpPr>
        <p:grpSpPr>
          <a:xfrm>
            <a:off x="1696720" y="2244701"/>
            <a:ext cx="3359175" cy="1346985"/>
            <a:chOff x="1038321" y="2205370"/>
            <a:chExt cx="2920294" cy="1346985"/>
          </a:xfrm>
        </p:grpSpPr>
        <p:sp>
          <p:nvSpPr>
            <p:cNvPr id="19" name="Freeform 19"/>
            <p:cNvSpPr/>
            <p:nvPr/>
          </p:nvSpPr>
          <p:spPr>
            <a:xfrm>
              <a:off x="1038321" y="2205370"/>
              <a:ext cx="2920294" cy="1346985"/>
            </a:xfrm>
            <a:custGeom>
              <a:avLst/>
              <a:gdLst/>
              <a:ahLst/>
              <a:cxnLst/>
              <a:rect l="l" t="t" r="r" b="b"/>
              <a:pathLst>
                <a:path w="4380441" h="2020478">
                  <a:moveTo>
                    <a:pt x="0" y="0"/>
                  </a:moveTo>
                  <a:lnTo>
                    <a:pt x="4380440" y="0"/>
                  </a:lnTo>
                  <a:lnTo>
                    <a:pt x="4380440" y="2020479"/>
                  </a:lnTo>
                  <a:lnTo>
                    <a:pt x="0" y="20204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TextBox 23"/>
            <p:cNvSpPr txBox="1"/>
            <p:nvPr/>
          </p:nvSpPr>
          <p:spPr>
            <a:xfrm>
              <a:off x="1582984" y="2674538"/>
              <a:ext cx="1635139" cy="487313"/>
            </a:xfrm>
            <a:prstGeom prst="rect">
              <a:avLst/>
            </a:prstGeom>
          </p:spPr>
          <p:txBody>
            <a:bodyPr wrap="none" lIns="0" tIns="0" rIns="0" bIns="0" rtlCol="0" anchor="t">
              <a:spAutoFit/>
            </a:bodyPr>
            <a:lstStyle/>
            <a:p>
              <a:pPr algn="just">
                <a:lnSpc>
                  <a:spcPts val="3840"/>
                </a:lnSpc>
              </a:pPr>
              <a:r>
                <a:rPr lang="en-US" sz="3200" b="1" dirty="0" err="1">
                  <a:solidFill>
                    <a:srgbClr val="231F20"/>
                  </a:solidFill>
                  <a:latin typeface="Cambria"/>
                </a:rPr>
                <a:t>lững</a:t>
              </a:r>
              <a:r>
                <a:rPr lang="en-US" sz="3200" b="1" dirty="0">
                  <a:solidFill>
                    <a:srgbClr val="231F20"/>
                  </a:solidFill>
                  <a:latin typeface="Cambria"/>
                </a:rPr>
                <a:t> </a:t>
              </a:r>
              <a:r>
                <a:rPr lang="en-US" sz="3200" b="1" dirty="0" err="1">
                  <a:solidFill>
                    <a:srgbClr val="231F20"/>
                  </a:solidFill>
                  <a:latin typeface="Cambria"/>
                </a:rPr>
                <a:t>lờ</a:t>
              </a:r>
              <a:r>
                <a:rPr lang="en-US" sz="3200" b="1" dirty="0">
                  <a:solidFill>
                    <a:srgbClr val="231F20"/>
                  </a:solidFill>
                  <a:latin typeface="Cambria"/>
                </a:rPr>
                <a:t> </a:t>
              </a:r>
              <a:r>
                <a:rPr lang="en-US" sz="3200" b="1" dirty="0" err="1">
                  <a:solidFill>
                    <a:srgbClr val="231F20"/>
                  </a:solidFill>
                  <a:latin typeface="Cambria"/>
                </a:rPr>
                <a:t>trôi</a:t>
              </a:r>
              <a:endParaRPr lang="en-US" sz="3200" b="1" dirty="0">
                <a:solidFill>
                  <a:srgbClr val="231F20"/>
                </a:solidFill>
                <a:latin typeface="Cambria"/>
              </a:endParaRPr>
            </a:p>
          </p:txBody>
        </p:sp>
      </p:grpSp>
      <p:grpSp>
        <p:nvGrpSpPr>
          <p:cNvPr id="31" name="Nhóm 30">
            <a:extLst>
              <a:ext uri="{FF2B5EF4-FFF2-40B4-BE49-F238E27FC236}">
                <a16:creationId xmlns:a16="http://schemas.microsoft.com/office/drawing/2014/main" id="{69D9B516-E55A-133C-099C-5F578D5C3AC5}"/>
              </a:ext>
            </a:extLst>
          </p:cNvPr>
          <p:cNvGrpSpPr/>
          <p:nvPr/>
        </p:nvGrpSpPr>
        <p:grpSpPr>
          <a:xfrm>
            <a:off x="6990079" y="2244701"/>
            <a:ext cx="2920294" cy="1346985"/>
            <a:chOff x="4635854" y="2205370"/>
            <a:chExt cx="2920294" cy="1346985"/>
          </a:xfrm>
        </p:grpSpPr>
        <p:sp>
          <p:nvSpPr>
            <p:cNvPr id="21" name="Freeform 21"/>
            <p:cNvSpPr/>
            <p:nvPr/>
          </p:nvSpPr>
          <p:spPr>
            <a:xfrm>
              <a:off x="4635854" y="2205370"/>
              <a:ext cx="2920294" cy="1346985"/>
            </a:xfrm>
            <a:custGeom>
              <a:avLst/>
              <a:gdLst/>
              <a:ahLst/>
              <a:cxnLst/>
              <a:rect l="l" t="t" r="r" b="b"/>
              <a:pathLst>
                <a:path w="4380441" h="2020478">
                  <a:moveTo>
                    <a:pt x="0" y="0"/>
                  </a:moveTo>
                  <a:lnTo>
                    <a:pt x="4380440" y="0"/>
                  </a:lnTo>
                  <a:lnTo>
                    <a:pt x="4380440" y="2020479"/>
                  </a:lnTo>
                  <a:lnTo>
                    <a:pt x="0" y="20204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TextBox 24"/>
            <p:cNvSpPr txBox="1"/>
            <p:nvPr/>
          </p:nvSpPr>
          <p:spPr>
            <a:xfrm>
              <a:off x="5234388" y="2635205"/>
              <a:ext cx="1723229" cy="487313"/>
            </a:xfrm>
            <a:prstGeom prst="rect">
              <a:avLst/>
            </a:prstGeom>
          </p:spPr>
          <p:txBody>
            <a:bodyPr wrap="none" lIns="0" tIns="0" rIns="0" bIns="0" rtlCol="0" anchor="t">
              <a:spAutoFit/>
            </a:bodyPr>
            <a:lstStyle/>
            <a:p>
              <a:pPr algn="just">
                <a:lnSpc>
                  <a:spcPts val="3840"/>
                </a:lnSpc>
              </a:pPr>
              <a:r>
                <a:rPr lang="en-US" sz="3200" b="1" dirty="0" err="1">
                  <a:solidFill>
                    <a:srgbClr val="231F20"/>
                  </a:solidFill>
                  <a:latin typeface="Cambria"/>
                </a:rPr>
                <a:t>giỡn</a:t>
              </a:r>
              <a:r>
                <a:rPr lang="en-US" sz="3200" b="1" dirty="0">
                  <a:solidFill>
                    <a:srgbClr val="231F20"/>
                  </a:solidFill>
                  <a:latin typeface="Cambria"/>
                </a:rPr>
                <a:t> </a:t>
              </a:r>
              <a:r>
                <a:rPr lang="en-US" sz="3200" b="1" dirty="0" err="1">
                  <a:solidFill>
                    <a:srgbClr val="231F20"/>
                  </a:solidFill>
                  <a:latin typeface="Cambria"/>
                </a:rPr>
                <a:t>đùa</a:t>
              </a:r>
              <a:endParaRPr lang="en-US" sz="3200" b="1" dirty="0">
                <a:solidFill>
                  <a:srgbClr val="231F20"/>
                </a:solidFill>
                <a:latin typeface="Cambria"/>
              </a:endParaRPr>
            </a:p>
          </p:txBody>
        </p:sp>
      </p:grpSp>
      <p:grpSp>
        <p:nvGrpSpPr>
          <p:cNvPr id="34" name="Nhóm 33">
            <a:extLst>
              <a:ext uri="{FF2B5EF4-FFF2-40B4-BE49-F238E27FC236}">
                <a16:creationId xmlns:a16="http://schemas.microsoft.com/office/drawing/2014/main" id="{39A8FF91-5500-4C46-7F4E-FCF0DDC19698}"/>
              </a:ext>
            </a:extLst>
          </p:cNvPr>
          <p:cNvGrpSpPr/>
          <p:nvPr/>
        </p:nvGrpSpPr>
        <p:grpSpPr>
          <a:xfrm>
            <a:off x="4926700" y="3761906"/>
            <a:ext cx="2920294" cy="1346985"/>
            <a:chOff x="8233386" y="2205370"/>
            <a:chExt cx="2920294" cy="1346985"/>
          </a:xfrm>
        </p:grpSpPr>
        <p:sp>
          <p:nvSpPr>
            <p:cNvPr id="22" name="Freeform 22"/>
            <p:cNvSpPr/>
            <p:nvPr/>
          </p:nvSpPr>
          <p:spPr>
            <a:xfrm>
              <a:off x="8233386" y="2205370"/>
              <a:ext cx="2920294" cy="1346985"/>
            </a:xfrm>
            <a:custGeom>
              <a:avLst/>
              <a:gdLst/>
              <a:ahLst/>
              <a:cxnLst/>
              <a:rect l="l" t="t" r="r" b="b"/>
              <a:pathLst>
                <a:path w="4380441" h="2020478">
                  <a:moveTo>
                    <a:pt x="0" y="0"/>
                  </a:moveTo>
                  <a:lnTo>
                    <a:pt x="4380440" y="0"/>
                  </a:lnTo>
                  <a:lnTo>
                    <a:pt x="4380440" y="2020479"/>
                  </a:lnTo>
                  <a:lnTo>
                    <a:pt x="0" y="20204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TextBox 25"/>
            <p:cNvSpPr txBox="1"/>
            <p:nvPr/>
          </p:nvSpPr>
          <p:spPr>
            <a:xfrm>
              <a:off x="8872892" y="2686789"/>
              <a:ext cx="1641283" cy="487313"/>
            </a:xfrm>
            <a:prstGeom prst="rect">
              <a:avLst/>
            </a:prstGeom>
          </p:spPr>
          <p:txBody>
            <a:bodyPr wrap="none" lIns="0" tIns="0" rIns="0" bIns="0" rtlCol="0" anchor="t">
              <a:spAutoFit/>
            </a:bodyPr>
            <a:lstStyle/>
            <a:p>
              <a:pPr algn="just">
                <a:lnSpc>
                  <a:spcPts val="3840"/>
                </a:lnSpc>
              </a:pPr>
              <a:r>
                <a:rPr lang="en-US" sz="3200" b="1" dirty="0" err="1">
                  <a:solidFill>
                    <a:srgbClr val="231F20"/>
                  </a:solidFill>
                  <a:latin typeface="Cambria"/>
                </a:rPr>
                <a:t>sẵn</a:t>
              </a:r>
              <a:r>
                <a:rPr lang="en-US" sz="3200" b="1" dirty="0">
                  <a:solidFill>
                    <a:srgbClr val="231F20"/>
                  </a:solidFill>
                  <a:latin typeface="Cambria"/>
                </a:rPr>
                <a:t> </a:t>
              </a:r>
              <a:r>
                <a:rPr lang="en-US" sz="3200" b="1" dirty="0" err="1">
                  <a:solidFill>
                    <a:srgbClr val="231F20"/>
                  </a:solidFill>
                  <a:latin typeface="Cambria"/>
                </a:rPr>
                <a:t>sàng</a:t>
              </a:r>
              <a:endParaRPr lang="en-US" sz="3200" b="1" dirty="0">
                <a:solidFill>
                  <a:srgbClr val="231F20"/>
                </a:solidFill>
                <a:latin typeface="Cambria"/>
              </a:endParaRPr>
            </a:p>
          </p:txBody>
        </p:sp>
      </p:grpSp>
      <p:pic>
        <p:nvPicPr>
          <p:cNvPr id="5" name="Hình ảnh 4">
            <a:extLst>
              <a:ext uri="{FF2B5EF4-FFF2-40B4-BE49-F238E27FC236}">
                <a16:creationId xmlns:a16="http://schemas.microsoft.com/office/drawing/2014/main" id="{86D68715-9C9E-2A4B-3383-430ED7B0FBE0}"/>
              </a:ext>
            </a:extLst>
          </p:cNvPr>
          <p:cNvPicPr>
            <a:picLocks noChangeAspect="1"/>
          </p:cNvPicPr>
          <p:nvPr/>
        </p:nvPicPr>
        <p:blipFill>
          <a:blip r:embed="rId4"/>
          <a:stretch>
            <a:fillRect/>
          </a:stretch>
        </p:blipFill>
        <p:spPr>
          <a:xfrm>
            <a:off x="2675255" y="635216"/>
            <a:ext cx="6889077" cy="16094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txBox="1"/>
          <p:nvPr/>
        </p:nvSpPr>
        <p:spPr>
          <a:xfrm>
            <a:off x="1156691" y="2641016"/>
            <a:ext cx="9926209" cy="2462213"/>
          </a:xfrm>
          <a:prstGeom prst="rect">
            <a:avLst/>
          </a:prstGeom>
        </p:spPr>
        <p:txBody>
          <a:bodyPr lIns="0" tIns="0" rIns="0" bIns="0" rtlCol="0" anchor="t">
            <a:spAutoFit/>
          </a:bodyPr>
          <a:lstStyle/>
          <a:p>
            <a:pPr indent="625475" algn="just"/>
            <a:r>
              <a:rPr lang="vi-VN" sz="4000" dirty="0">
                <a:solidFill>
                  <a:srgbClr val="FF0000"/>
                </a:solidFill>
                <a:latin typeface="Cambria"/>
              </a:rPr>
              <a:t>Con lớn lên,/ quen vắng bố trong nhà</a:t>
            </a:r>
          </a:p>
          <a:p>
            <a:pPr indent="625475" algn="just"/>
            <a:r>
              <a:rPr lang="vi-VN" sz="4000" dirty="0">
                <a:solidFill>
                  <a:srgbClr val="FF0000"/>
                </a:solidFill>
                <a:latin typeface="Cambria"/>
              </a:rPr>
              <a:t>Hai mẹ con,/ nhà một phòng cũng trống</a:t>
            </a:r>
          </a:p>
          <a:p>
            <a:pPr indent="625475" algn="just"/>
            <a:r>
              <a:rPr lang="vi-VN" sz="4000" dirty="0">
                <a:solidFill>
                  <a:srgbClr val="FF0000"/>
                </a:solidFill>
                <a:latin typeface="Cambria"/>
              </a:rPr>
              <a:t>Nơi đầu sóng,/ sẵn sàng nghiêng chiến</a:t>
            </a:r>
          </a:p>
          <a:p>
            <a:pPr indent="625475" algn="just"/>
            <a:r>
              <a:rPr lang="vi-VN" sz="4000" dirty="0">
                <a:solidFill>
                  <a:srgbClr val="FF0000"/>
                </a:solidFill>
                <a:latin typeface="Cambria"/>
              </a:rPr>
              <a:t>Chỉ mong đợi</a:t>
            </a:r>
            <a:r>
              <a:rPr lang="en-US" sz="4000" dirty="0">
                <a:solidFill>
                  <a:srgbClr val="FF0000"/>
                </a:solidFill>
                <a:latin typeface="Cambria"/>
              </a:rPr>
              <a:t>/</a:t>
            </a:r>
            <a:r>
              <a:rPr lang="vi-VN" sz="4000" dirty="0">
                <a:solidFill>
                  <a:srgbClr val="FF0000"/>
                </a:solidFill>
                <a:latin typeface="Cambria"/>
              </a:rPr>
              <a:t> những lá thư gió lộng</a:t>
            </a:r>
          </a:p>
        </p:txBody>
      </p:sp>
      <p:pic>
        <p:nvPicPr>
          <p:cNvPr id="3" name="Picture 2">
            <a:extLst>
              <a:ext uri="{FF2B5EF4-FFF2-40B4-BE49-F238E27FC236}">
                <a16:creationId xmlns:a16="http://schemas.microsoft.com/office/drawing/2014/main" id="{3B6FE7A1-9025-AB26-05D5-17605DF36276}"/>
              </a:ext>
            </a:extLst>
          </p:cNvPr>
          <p:cNvPicPr>
            <a:picLocks noChangeAspect="1"/>
          </p:cNvPicPr>
          <p:nvPr/>
        </p:nvPicPr>
        <p:blipFill>
          <a:blip r:embed="rId2"/>
          <a:stretch>
            <a:fillRect/>
          </a:stretch>
        </p:blipFill>
        <p:spPr>
          <a:xfrm>
            <a:off x="2928861" y="1099256"/>
            <a:ext cx="6151397" cy="1286367"/>
          </a:xfrm>
          <a:prstGeom prst="rect">
            <a:avLst/>
          </a:prstGeom>
        </p:spPr>
      </p:pic>
    </p:spTree>
    <p:extLst>
      <p:ext uri="{BB962C8B-B14F-4D97-AF65-F5344CB8AC3E}">
        <p14:creationId xmlns:p14="http://schemas.microsoft.com/office/powerpoint/2010/main" val="120786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4AEBDBDB-0DA1-AB69-7E5D-9F25AF73187B}"/>
              </a:ext>
            </a:extLst>
          </p:cNvPr>
          <p:cNvGrpSpPr/>
          <p:nvPr/>
        </p:nvGrpSpPr>
        <p:grpSpPr>
          <a:xfrm>
            <a:off x="1598065" y="2430248"/>
            <a:ext cx="2920294" cy="1346985"/>
            <a:chOff x="1236324" y="2082015"/>
            <a:chExt cx="2920294" cy="1346985"/>
          </a:xfrm>
        </p:grpSpPr>
        <p:sp>
          <p:nvSpPr>
            <p:cNvPr id="5" name="Freeform 19">
              <a:extLst>
                <a:ext uri="{FF2B5EF4-FFF2-40B4-BE49-F238E27FC236}">
                  <a16:creationId xmlns:a16="http://schemas.microsoft.com/office/drawing/2014/main" id="{088A2F63-C03D-E3A9-DE08-5550C5106DFB}"/>
                </a:ext>
              </a:extLst>
            </p:cNvPr>
            <p:cNvSpPr/>
            <p:nvPr/>
          </p:nvSpPr>
          <p:spPr>
            <a:xfrm>
              <a:off x="1236324" y="2082015"/>
              <a:ext cx="2920294" cy="1346985"/>
            </a:xfrm>
            <a:custGeom>
              <a:avLst/>
              <a:gdLst/>
              <a:ahLst/>
              <a:cxnLst/>
              <a:rect l="l" t="t" r="r" b="b"/>
              <a:pathLst>
                <a:path w="4380441" h="2020478">
                  <a:moveTo>
                    <a:pt x="0" y="0"/>
                  </a:moveTo>
                  <a:lnTo>
                    <a:pt x="4380440" y="0"/>
                  </a:lnTo>
                  <a:lnTo>
                    <a:pt x="4380440" y="2020479"/>
                  </a:lnTo>
                  <a:lnTo>
                    <a:pt x="0" y="20204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TextBox 22"/>
            <p:cNvSpPr txBox="1"/>
            <p:nvPr/>
          </p:nvSpPr>
          <p:spPr>
            <a:xfrm>
              <a:off x="1477219" y="2573765"/>
              <a:ext cx="2519680" cy="615553"/>
            </a:xfrm>
            <a:prstGeom prst="rect">
              <a:avLst/>
            </a:prstGeom>
          </p:spPr>
          <p:txBody>
            <a:bodyPr wrap="square" lIns="0" tIns="0" rIns="0" bIns="0" rtlCol="0" anchor="t">
              <a:spAutoFit/>
            </a:bodyPr>
            <a:lstStyle/>
            <a:p>
              <a:pPr algn="just">
                <a:lnSpc>
                  <a:spcPts val="4800"/>
                </a:lnSpc>
              </a:pPr>
              <a:r>
                <a:rPr lang="en-US" sz="4000" b="1" dirty="0" err="1">
                  <a:solidFill>
                    <a:srgbClr val="231F20"/>
                  </a:solidFill>
                  <a:latin typeface="Cambria"/>
                </a:rPr>
                <a:t>Khẩu</a:t>
              </a:r>
              <a:r>
                <a:rPr lang="en-US" sz="4000" b="1" dirty="0">
                  <a:solidFill>
                    <a:srgbClr val="231F20"/>
                  </a:solidFill>
                  <a:latin typeface="Cambria"/>
                </a:rPr>
                <a:t> </a:t>
              </a:r>
              <a:r>
                <a:rPr lang="en-US" sz="4000" b="1" dirty="0" err="1">
                  <a:solidFill>
                    <a:srgbClr val="231F20"/>
                  </a:solidFill>
                  <a:latin typeface="Cambria"/>
                </a:rPr>
                <a:t>lệnh</a:t>
              </a:r>
              <a:endParaRPr lang="en-US" sz="4000" b="1" dirty="0">
                <a:solidFill>
                  <a:srgbClr val="231F20"/>
                </a:solidFill>
                <a:latin typeface="Cambria"/>
              </a:endParaRPr>
            </a:p>
          </p:txBody>
        </p:sp>
      </p:grpSp>
      <p:sp>
        <p:nvSpPr>
          <p:cNvPr id="23" name="TextBox 23"/>
          <p:cNvSpPr txBox="1"/>
          <p:nvPr/>
        </p:nvSpPr>
        <p:spPr>
          <a:xfrm>
            <a:off x="5200360" y="2667502"/>
            <a:ext cx="5620040" cy="1107996"/>
          </a:xfrm>
          <a:prstGeom prst="rect">
            <a:avLst/>
          </a:prstGeom>
        </p:spPr>
        <p:txBody>
          <a:bodyPr wrap="square" lIns="0" tIns="0" rIns="0" bIns="0" rtlCol="0" anchor="t">
            <a:spAutoFit/>
          </a:bodyPr>
          <a:lstStyle/>
          <a:p>
            <a:pPr algn="just"/>
            <a:r>
              <a:rPr lang="en-US" sz="3600" dirty="0" err="1">
                <a:solidFill>
                  <a:srgbClr val="231F20"/>
                </a:solidFill>
                <a:latin typeface="Cambria"/>
              </a:rPr>
              <a:t>lệnh</a:t>
            </a:r>
            <a:r>
              <a:rPr lang="en-US" sz="3600" dirty="0">
                <a:solidFill>
                  <a:srgbClr val="231F20"/>
                </a:solidFill>
                <a:latin typeface="Cambria"/>
              </a:rPr>
              <a:t> </a:t>
            </a:r>
            <a:r>
              <a:rPr lang="en-US" sz="3600" dirty="0" err="1">
                <a:solidFill>
                  <a:srgbClr val="231F20"/>
                </a:solidFill>
                <a:latin typeface="Cambria"/>
              </a:rPr>
              <a:t>hô</a:t>
            </a:r>
            <a:r>
              <a:rPr lang="en-US" sz="3600" dirty="0">
                <a:solidFill>
                  <a:srgbClr val="231F20"/>
                </a:solidFill>
                <a:latin typeface="Cambria"/>
              </a:rPr>
              <a:t> </a:t>
            </a:r>
            <a:r>
              <a:rPr lang="en-US" sz="3600" dirty="0" err="1">
                <a:solidFill>
                  <a:srgbClr val="231F20"/>
                </a:solidFill>
                <a:latin typeface="Cambria"/>
              </a:rPr>
              <a:t>trong</a:t>
            </a:r>
            <a:r>
              <a:rPr lang="en-US" sz="3600" dirty="0">
                <a:solidFill>
                  <a:srgbClr val="231F20"/>
                </a:solidFill>
                <a:latin typeface="Cambria"/>
              </a:rPr>
              <a:t> </a:t>
            </a:r>
            <a:r>
              <a:rPr lang="en-US" sz="3600" dirty="0" err="1">
                <a:solidFill>
                  <a:srgbClr val="231F20"/>
                </a:solidFill>
                <a:latin typeface="Cambria"/>
              </a:rPr>
              <a:t>tập</a:t>
            </a:r>
            <a:r>
              <a:rPr lang="en-US" sz="3600" dirty="0">
                <a:solidFill>
                  <a:srgbClr val="231F20"/>
                </a:solidFill>
                <a:latin typeface="Cambria"/>
              </a:rPr>
              <a:t> </a:t>
            </a:r>
            <a:r>
              <a:rPr lang="en-US" sz="3600" dirty="0" err="1">
                <a:solidFill>
                  <a:srgbClr val="231F20"/>
                </a:solidFill>
                <a:latin typeface="Cambria"/>
              </a:rPr>
              <a:t>luyện</a:t>
            </a:r>
            <a:r>
              <a:rPr lang="en-US" sz="3600" dirty="0">
                <a:solidFill>
                  <a:srgbClr val="231F20"/>
                </a:solidFill>
                <a:latin typeface="Cambria"/>
              </a:rPr>
              <a:t> </a:t>
            </a:r>
            <a:r>
              <a:rPr lang="en-US" sz="3600" dirty="0" err="1">
                <a:solidFill>
                  <a:srgbClr val="231F20"/>
                </a:solidFill>
                <a:latin typeface="Cambria"/>
              </a:rPr>
              <a:t>hoặc</a:t>
            </a:r>
            <a:r>
              <a:rPr lang="en-US" sz="3600" dirty="0">
                <a:solidFill>
                  <a:srgbClr val="231F20"/>
                </a:solidFill>
                <a:latin typeface="Cambria"/>
              </a:rPr>
              <a:t> </a:t>
            </a:r>
            <a:r>
              <a:rPr lang="en-US" sz="3600" dirty="0" err="1">
                <a:solidFill>
                  <a:srgbClr val="231F20"/>
                </a:solidFill>
                <a:latin typeface="Cambria"/>
              </a:rPr>
              <a:t>chiến</a:t>
            </a:r>
            <a:r>
              <a:rPr lang="en-US" sz="3600" dirty="0">
                <a:solidFill>
                  <a:srgbClr val="231F20"/>
                </a:solidFill>
                <a:latin typeface="Cambria"/>
              </a:rPr>
              <a:t> </a:t>
            </a:r>
            <a:r>
              <a:rPr lang="en-US" sz="3600" dirty="0" err="1">
                <a:solidFill>
                  <a:srgbClr val="231F20"/>
                </a:solidFill>
                <a:latin typeface="Cambria"/>
              </a:rPr>
              <a:t>đấu</a:t>
            </a:r>
            <a:r>
              <a:rPr lang="en-US" sz="3600" dirty="0">
                <a:solidFill>
                  <a:srgbClr val="231F20"/>
                </a:solidFill>
                <a:latin typeface="Cambria"/>
              </a:rPr>
              <a:t>.</a:t>
            </a:r>
          </a:p>
        </p:txBody>
      </p:sp>
      <p:pic>
        <p:nvPicPr>
          <p:cNvPr id="7" name="Hình ảnh 6">
            <a:extLst>
              <a:ext uri="{FF2B5EF4-FFF2-40B4-BE49-F238E27FC236}">
                <a16:creationId xmlns:a16="http://schemas.microsoft.com/office/drawing/2014/main" id="{BC036914-E979-31B0-BB2E-BD0F9A7AB71A}"/>
              </a:ext>
            </a:extLst>
          </p:cNvPr>
          <p:cNvPicPr>
            <a:picLocks noChangeAspect="1"/>
          </p:cNvPicPr>
          <p:nvPr/>
        </p:nvPicPr>
        <p:blipFill>
          <a:blip r:embed="rId4"/>
          <a:stretch>
            <a:fillRect/>
          </a:stretch>
        </p:blipFill>
        <p:spPr>
          <a:xfrm>
            <a:off x="3614713" y="733495"/>
            <a:ext cx="4962574" cy="14570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4AEBDBDB-0DA1-AB69-7E5D-9F25AF73187B}"/>
              </a:ext>
            </a:extLst>
          </p:cNvPr>
          <p:cNvGrpSpPr/>
          <p:nvPr/>
        </p:nvGrpSpPr>
        <p:grpSpPr>
          <a:xfrm>
            <a:off x="1056640" y="2430248"/>
            <a:ext cx="3779520" cy="1722856"/>
            <a:chOff x="1236324" y="2082015"/>
            <a:chExt cx="2920294" cy="1722856"/>
          </a:xfrm>
        </p:grpSpPr>
        <p:sp>
          <p:nvSpPr>
            <p:cNvPr id="5" name="Freeform 19">
              <a:extLst>
                <a:ext uri="{FF2B5EF4-FFF2-40B4-BE49-F238E27FC236}">
                  <a16:creationId xmlns:a16="http://schemas.microsoft.com/office/drawing/2014/main" id="{088A2F63-C03D-E3A9-DE08-5550C5106DFB}"/>
                </a:ext>
              </a:extLst>
            </p:cNvPr>
            <p:cNvSpPr/>
            <p:nvPr/>
          </p:nvSpPr>
          <p:spPr>
            <a:xfrm>
              <a:off x="1236324" y="2082015"/>
              <a:ext cx="2920294" cy="1346985"/>
            </a:xfrm>
            <a:custGeom>
              <a:avLst/>
              <a:gdLst/>
              <a:ahLst/>
              <a:cxnLst/>
              <a:rect l="l" t="t" r="r" b="b"/>
              <a:pathLst>
                <a:path w="4380441" h="2020478">
                  <a:moveTo>
                    <a:pt x="0" y="0"/>
                  </a:moveTo>
                  <a:lnTo>
                    <a:pt x="4380440" y="0"/>
                  </a:lnTo>
                  <a:lnTo>
                    <a:pt x="4380440" y="2020479"/>
                  </a:lnTo>
                  <a:lnTo>
                    <a:pt x="0" y="20204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Box 22"/>
            <p:cNvSpPr txBox="1"/>
            <p:nvPr/>
          </p:nvSpPr>
          <p:spPr>
            <a:xfrm>
              <a:off x="1477219" y="2573765"/>
              <a:ext cx="2519680" cy="1231106"/>
            </a:xfrm>
            <a:prstGeom prst="rect">
              <a:avLst/>
            </a:prstGeom>
          </p:spPr>
          <p:txBody>
            <a:bodyPr wrap="square" lIns="0" tIns="0" rIns="0" bIns="0" rtlCol="0" anchor="t">
              <a:spAutoFit/>
            </a:bodyPr>
            <a:lstStyle/>
            <a:p>
              <a:pPr marL="0" marR="0" lvl="0" indent="0" algn="just"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231F20"/>
                  </a:solidFill>
                  <a:effectLst/>
                  <a:uLnTx/>
                  <a:uFillTx/>
                  <a:latin typeface="Cambria"/>
                  <a:ea typeface="+mn-ea"/>
                  <a:cs typeface="+mn-cs"/>
                </a:rPr>
                <a:t>Nghênh</a:t>
              </a:r>
              <a:r>
                <a:rPr kumimoji="0" lang="en-US" sz="4000" b="1" i="0" u="none" strike="noStrike" kern="1200" cap="none" spc="0" normalizeH="0" baseline="0" noProof="0" dirty="0">
                  <a:ln>
                    <a:noFill/>
                  </a:ln>
                  <a:solidFill>
                    <a:srgbClr val="231F20"/>
                  </a:solidFill>
                  <a:effectLst/>
                  <a:uLnTx/>
                  <a:uFillTx/>
                  <a:latin typeface="Cambria"/>
                  <a:ea typeface="+mn-ea"/>
                  <a:cs typeface="+mn-cs"/>
                </a:rPr>
                <a:t> </a:t>
              </a:r>
              <a:r>
                <a:rPr kumimoji="0" lang="en-US" sz="4000" b="1" i="0" u="none" strike="noStrike" kern="1200" cap="none" spc="0" normalizeH="0" baseline="0" noProof="0" dirty="0" err="1">
                  <a:ln>
                    <a:noFill/>
                  </a:ln>
                  <a:solidFill>
                    <a:srgbClr val="231F20"/>
                  </a:solidFill>
                  <a:effectLst/>
                  <a:uLnTx/>
                  <a:uFillTx/>
                  <a:latin typeface="Cambria"/>
                  <a:ea typeface="+mn-ea"/>
                  <a:cs typeface="+mn-cs"/>
                </a:rPr>
                <a:t>chiến</a:t>
              </a:r>
              <a:endParaRPr kumimoji="0" lang="en-US" sz="4000" b="1" i="0" u="none" strike="noStrike" kern="1200" cap="none" spc="0" normalizeH="0" baseline="0" noProof="0" dirty="0">
                <a:ln>
                  <a:noFill/>
                </a:ln>
                <a:solidFill>
                  <a:srgbClr val="231F20"/>
                </a:solidFill>
                <a:effectLst/>
                <a:uLnTx/>
                <a:uFillTx/>
                <a:latin typeface="Cambria"/>
                <a:ea typeface="+mn-ea"/>
                <a:cs typeface="+mn-cs"/>
              </a:endParaRPr>
            </a:p>
          </p:txBody>
        </p:sp>
      </p:grpSp>
      <p:sp>
        <p:nvSpPr>
          <p:cNvPr id="23" name="TextBox 23"/>
          <p:cNvSpPr txBox="1"/>
          <p:nvPr/>
        </p:nvSpPr>
        <p:spPr>
          <a:xfrm>
            <a:off x="5200360" y="2667502"/>
            <a:ext cx="5620040" cy="1107996"/>
          </a:xfrm>
          <a:prstGeom prst="rect">
            <a:avLst/>
          </a:prstGeom>
        </p:spPr>
        <p:txBody>
          <a:bodyPr wrap="square" lIns="0" tIns="0" rIns="0" bIns="0" rtlCol="0" anchor="t">
            <a:spAutoFit/>
          </a:bodyPr>
          <a:lstStyle/>
          <a:p>
            <a:pPr lvl="0" algn="just"/>
            <a:r>
              <a:rPr lang="en-US" sz="3600">
                <a:solidFill>
                  <a:srgbClr val="231F20"/>
                </a:solidFill>
                <a:latin typeface="Cambria"/>
              </a:rPr>
              <a:t>đón đánh trực tiếp, mặt đối mặt.</a:t>
            </a:r>
            <a:endParaRPr kumimoji="0" lang="en-US" sz="3600" b="0" i="0" u="none" strike="noStrike" kern="1200" cap="none" spc="0" normalizeH="0" baseline="0" noProof="0" dirty="0">
              <a:ln>
                <a:noFill/>
              </a:ln>
              <a:solidFill>
                <a:srgbClr val="231F20"/>
              </a:solidFill>
              <a:effectLst/>
              <a:uLnTx/>
              <a:uFillTx/>
              <a:latin typeface="Cambria"/>
              <a:ea typeface="+mn-ea"/>
              <a:cs typeface="+mn-cs"/>
            </a:endParaRPr>
          </a:p>
        </p:txBody>
      </p:sp>
      <p:pic>
        <p:nvPicPr>
          <p:cNvPr id="7" name="Hình ảnh 6">
            <a:extLst>
              <a:ext uri="{FF2B5EF4-FFF2-40B4-BE49-F238E27FC236}">
                <a16:creationId xmlns:a16="http://schemas.microsoft.com/office/drawing/2014/main" id="{BC036914-E979-31B0-BB2E-BD0F9A7AB71A}"/>
              </a:ext>
            </a:extLst>
          </p:cNvPr>
          <p:cNvPicPr>
            <a:picLocks noChangeAspect="1"/>
          </p:cNvPicPr>
          <p:nvPr/>
        </p:nvPicPr>
        <p:blipFill>
          <a:blip r:embed="rId4"/>
          <a:stretch>
            <a:fillRect/>
          </a:stretch>
        </p:blipFill>
        <p:spPr>
          <a:xfrm>
            <a:off x="3614713" y="733495"/>
            <a:ext cx="4962574" cy="1457070"/>
          </a:xfrm>
          <a:prstGeom prst="rect">
            <a:avLst/>
          </a:prstGeom>
        </p:spPr>
      </p:pic>
    </p:spTree>
    <p:extLst>
      <p:ext uri="{BB962C8B-B14F-4D97-AF65-F5344CB8AC3E}">
        <p14:creationId xmlns:p14="http://schemas.microsoft.com/office/powerpoint/2010/main" val="66046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4AEBDBDB-0DA1-AB69-7E5D-9F25AF73187B}"/>
              </a:ext>
            </a:extLst>
          </p:cNvPr>
          <p:cNvGrpSpPr/>
          <p:nvPr/>
        </p:nvGrpSpPr>
        <p:grpSpPr>
          <a:xfrm>
            <a:off x="1046480" y="1617448"/>
            <a:ext cx="2602612" cy="1346985"/>
            <a:chOff x="1236324" y="2082015"/>
            <a:chExt cx="2956799" cy="1346985"/>
          </a:xfrm>
        </p:grpSpPr>
        <p:sp>
          <p:nvSpPr>
            <p:cNvPr id="5" name="Freeform 19">
              <a:extLst>
                <a:ext uri="{FF2B5EF4-FFF2-40B4-BE49-F238E27FC236}">
                  <a16:creationId xmlns:a16="http://schemas.microsoft.com/office/drawing/2014/main" id="{088A2F63-C03D-E3A9-DE08-5550C5106DFB}"/>
                </a:ext>
              </a:extLst>
            </p:cNvPr>
            <p:cNvSpPr/>
            <p:nvPr/>
          </p:nvSpPr>
          <p:spPr>
            <a:xfrm>
              <a:off x="1236324" y="2082015"/>
              <a:ext cx="2920294" cy="1346985"/>
            </a:xfrm>
            <a:custGeom>
              <a:avLst/>
              <a:gdLst/>
              <a:ahLst/>
              <a:cxnLst/>
              <a:rect l="l" t="t" r="r" b="b"/>
              <a:pathLst>
                <a:path w="4380441" h="2020478">
                  <a:moveTo>
                    <a:pt x="0" y="0"/>
                  </a:moveTo>
                  <a:lnTo>
                    <a:pt x="4380440" y="0"/>
                  </a:lnTo>
                  <a:lnTo>
                    <a:pt x="4380440" y="2020479"/>
                  </a:lnTo>
                  <a:lnTo>
                    <a:pt x="0" y="20204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Box 22"/>
            <p:cNvSpPr txBox="1"/>
            <p:nvPr/>
          </p:nvSpPr>
          <p:spPr>
            <a:xfrm>
              <a:off x="1673444" y="2533125"/>
              <a:ext cx="2519679" cy="615553"/>
            </a:xfrm>
            <a:prstGeom prst="rect">
              <a:avLst/>
            </a:prstGeom>
          </p:spPr>
          <p:txBody>
            <a:bodyPr wrap="square" lIns="0" tIns="0" rIns="0" bIns="0" rtlCol="0" anchor="t">
              <a:spAutoFit/>
            </a:bodyPr>
            <a:lstStyle/>
            <a:p>
              <a:pPr marL="0" marR="0" lvl="0" indent="0" algn="just" defTabSz="914400" rtl="0" eaLnBrk="1" fontAlgn="auto" latinLnBrk="0" hangingPunct="1">
                <a:lnSpc>
                  <a:spcPts val="48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231F20"/>
                  </a:solidFill>
                  <a:effectLst/>
                  <a:uLnTx/>
                  <a:uFillTx/>
                  <a:latin typeface="Cambria"/>
                  <a:ea typeface="+mn-ea"/>
                  <a:cs typeface="+mn-cs"/>
                </a:rPr>
                <a:t>Ra- </a:t>
              </a:r>
              <a:r>
                <a:rPr kumimoji="0" lang="en-US" sz="4000" b="1" i="0" u="none" strike="noStrike" kern="1200" cap="none" spc="0" normalizeH="0" baseline="0" noProof="0" dirty="0" err="1">
                  <a:ln>
                    <a:noFill/>
                  </a:ln>
                  <a:solidFill>
                    <a:srgbClr val="231F20"/>
                  </a:solidFill>
                  <a:effectLst/>
                  <a:uLnTx/>
                  <a:uFillTx/>
                  <a:latin typeface="Cambria"/>
                  <a:ea typeface="+mn-ea"/>
                  <a:cs typeface="+mn-cs"/>
                </a:rPr>
                <a:t>đa</a:t>
              </a:r>
              <a:endParaRPr kumimoji="0" lang="en-US" sz="4000" b="1" i="0" u="none" strike="noStrike" kern="1200" cap="none" spc="0" normalizeH="0" baseline="0" noProof="0" dirty="0">
                <a:ln>
                  <a:noFill/>
                </a:ln>
                <a:solidFill>
                  <a:srgbClr val="231F20"/>
                </a:solidFill>
                <a:effectLst/>
                <a:uLnTx/>
                <a:uFillTx/>
                <a:latin typeface="Cambria"/>
                <a:ea typeface="+mn-ea"/>
                <a:cs typeface="+mn-cs"/>
              </a:endParaRPr>
            </a:p>
          </p:txBody>
        </p:sp>
      </p:grpSp>
      <p:sp>
        <p:nvSpPr>
          <p:cNvPr id="23" name="TextBox 23"/>
          <p:cNvSpPr txBox="1"/>
          <p:nvPr/>
        </p:nvSpPr>
        <p:spPr>
          <a:xfrm>
            <a:off x="3891280" y="1529582"/>
            <a:ext cx="7132320" cy="1661993"/>
          </a:xfrm>
          <a:prstGeom prst="rect">
            <a:avLst/>
          </a:prstGeom>
        </p:spPr>
        <p:txBody>
          <a:bodyPr wrap="square" lIns="0" tIns="0" rIns="0" bIns="0" rtlCol="0" anchor="t">
            <a:spAutoFit/>
          </a:bodyPr>
          <a:lstStyle/>
          <a:p>
            <a:pPr lvl="0" algn="just"/>
            <a:r>
              <a:rPr lang="en-US" sz="3600" dirty="0" err="1">
                <a:solidFill>
                  <a:srgbClr val="231F20"/>
                </a:solidFill>
                <a:latin typeface="Cambria"/>
              </a:rPr>
              <a:t>máy</a:t>
            </a:r>
            <a:r>
              <a:rPr lang="en-US" sz="3600" dirty="0">
                <a:solidFill>
                  <a:srgbClr val="231F20"/>
                </a:solidFill>
                <a:latin typeface="Cambria"/>
              </a:rPr>
              <a:t> </a:t>
            </a:r>
            <a:r>
              <a:rPr lang="en-US" sz="3600" dirty="0" err="1">
                <a:solidFill>
                  <a:srgbClr val="231F20"/>
                </a:solidFill>
                <a:latin typeface="Cambria"/>
              </a:rPr>
              <a:t>xác</a:t>
            </a:r>
            <a:r>
              <a:rPr lang="en-US" sz="3600" dirty="0">
                <a:solidFill>
                  <a:srgbClr val="231F20"/>
                </a:solidFill>
                <a:latin typeface="Cambria"/>
              </a:rPr>
              <a:t> </a:t>
            </a:r>
            <a:r>
              <a:rPr lang="en-US" sz="3600" dirty="0" err="1">
                <a:solidFill>
                  <a:srgbClr val="231F20"/>
                </a:solidFill>
                <a:latin typeface="Cambria"/>
              </a:rPr>
              <a:t>định</a:t>
            </a:r>
            <a:r>
              <a:rPr lang="en-US" sz="3600" dirty="0">
                <a:solidFill>
                  <a:srgbClr val="231F20"/>
                </a:solidFill>
                <a:latin typeface="Cambria"/>
              </a:rPr>
              <a:t> </a:t>
            </a:r>
            <a:r>
              <a:rPr lang="en-US" sz="3600" dirty="0" err="1">
                <a:solidFill>
                  <a:srgbClr val="231F20"/>
                </a:solidFill>
                <a:latin typeface="Cambria"/>
              </a:rPr>
              <a:t>vị</a:t>
            </a:r>
            <a:r>
              <a:rPr lang="en-US" sz="3600" dirty="0">
                <a:solidFill>
                  <a:srgbClr val="231F20"/>
                </a:solidFill>
                <a:latin typeface="Cambria"/>
              </a:rPr>
              <a:t> </a:t>
            </a:r>
            <a:r>
              <a:rPr lang="en-US" sz="3600" dirty="0" err="1">
                <a:solidFill>
                  <a:srgbClr val="231F20"/>
                </a:solidFill>
                <a:latin typeface="Cambria"/>
              </a:rPr>
              <a:t>trí</a:t>
            </a:r>
            <a:r>
              <a:rPr lang="en-US" sz="3600" dirty="0">
                <a:solidFill>
                  <a:srgbClr val="231F20"/>
                </a:solidFill>
                <a:latin typeface="Cambria"/>
              </a:rPr>
              <a:t> </a:t>
            </a:r>
            <a:r>
              <a:rPr lang="en-US" sz="3600" dirty="0" err="1">
                <a:solidFill>
                  <a:srgbClr val="231F20"/>
                </a:solidFill>
                <a:latin typeface="Cambria"/>
              </a:rPr>
              <a:t>và</a:t>
            </a:r>
            <a:r>
              <a:rPr lang="en-US" sz="3600" dirty="0">
                <a:solidFill>
                  <a:srgbClr val="231F20"/>
                </a:solidFill>
                <a:latin typeface="Cambria"/>
              </a:rPr>
              <a:t> </a:t>
            </a:r>
            <a:r>
              <a:rPr lang="en-US" sz="3600" dirty="0" err="1">
                <a:solidFill>
                  <a:srgbClr val="231F20"/>
                </a:solidFill>
                <a:latin typeface="Cambria"/>
              </a:rPr>
              <a:t>khoảng</a:t>
            </a:r>
            <a:r>
              <a:rPr lang="en-US" sz="3600" dirty="0">
                <a:solidFill>
                  <a:srgbClr val="231F20"/>
                </a:solidFill>
                <a:latin typeface="Cambria"/>
              </a:rPr>
              <a:t> </a:t>
            </a:r>
            <a:r>
              <a:rPr lang="en-US" sz="3600" dirty="0" err="1">
                <a:solidFill>
                  <a:srgbClr val="231F20"/>
                </a:solidFill>
                <a:latin typeface="Cambria"/>
              </a:rPr>
              <a:t>cách</a:t>
            </a:r>
            <a:r>
              <a:rPr lang="en-US" sz="3600" dirty="0">
                <a:solidFill>
                  <a:srgbClr val="231F20"/>
                </a:solidFill>
                <a:latin typeface="Cambria"/>
              </a:rPr>
              <a:t> </a:t>
            </a:r>
            <a:r>
              <a:rPr lang="en-US" sz="3600" dirty="0" err="1">
                <a:solidFill>
                  <a:srgbClr val="231F20"/>
                </a:solidFill>
                <a:latin typeface="Cambria"/>
              </a:rPr>
              <a:t>của</a:t>
            </a:r>
            <a:r>
              <a:rPr lang="en-US" sz="3600" dirty="0">
                <a:solidFill>
                  <a:srgbClr val="231F20"/>
                </a:solidFill>
                <a:latin typeface="Cambria"/>
              </a:rPr>
              <a:t> </a:t>
            </a:r>
            <a:r>
              <a:rPr lang="en-US" sz="3600" dirty="0" err="1">
                <a:solidFill>
                  <a:srgbClr val="231F20"/>
                </a:solidFill>
                <a:latin typeface="Cambria"/>
              </a:rPr>
              <a:t>vật</a:t>
            </a:r>
            <a:r>
              <a:rPr lang="en-US" sz="3600" dirty="0">
                <a:solidFill>
                  <a:srgbClr val="231F20"/>
                </a:solidFill>
                <a:latin typeface="Cambria"/>
              </a:rPr>
              <a:t> </a:t>
            </a:r>
            <a:r>
              <a:rPr lang="en-US" sz="3600" dirty="0" err="1">
                <a:solidFill>
                  <a:srgbClr val="231F20"/>
                </a:solidFill>
                <a:latin typeface="Cambria"/>
              </a:rPr>
              <a:t>cần</a:t>
            </a:r>
            <a:r>
              <a:rPr lang="en-US" sz="3600" dirty="0">
                <a:solidFill>
                  <a:srgbClr val="231F20"/>
                </a:solidFill>
                <a:latin typeface="Cambria"/>
              </a:rPr>
              <a:t> </a:t>
            </a:r>
            <a:r>
              <a:rPr lang="en-US" sz="3600" dirty="0" err="1">
                <a:solidFill>
                  <a:srgbClr val="231F20"/>
                </a:solidFill>
                <a:latin typeface="Cambria"/>
              </a:rPr>
              <a:t>phát</a:t>
            </a:r>
            <a:r>
              <a:rPr lang="en-US" sz="3600" dirty="0">
                <a:solidFill>
                  <a:srgbClr val="231F20"/>
                </a:solidFill>
                <a:latin typeface="Cambria"/>
              </a:rPr>
              <a:t> </a:t>
            </a:r>
            <a:r>
              <a:rPr lang="en-US" sz="3600" dirty="0" err="1">
                <a:solidFill>
                  <a:srgbClr val="231F20"/>
                </a:solidFill>
                <a:latin typeface="Cambria"/>
              </a:rPr>
              <a:t>hiện</a:t>
            </a:r>
            <a:r>
              <a:rPr lang="en-US" sz="3600" dirty="0">
                <a:solidFill>
                  <a:srgbClr val="231F20"/>
                </a:solidFill>
                <a:latin typeface="Cambria"/>
              </a:rPr>
              <a:t> </a:t>
            </a:r>
            <a:r>
              <a:rPr lang="en-US" sz="3600" dirty="0" err="1">
                <a:solidFill>
                  <a:srgbClr val="231F20"/>
                </a:solidFill>
                <a:latin typeface="Cambria"/>
              </a:rPr>
              <a:t>bằng</a:t>
            </a:r>
            <a:r>
              <a:rPr lang="en-US" sz="3600" dirty="0">
                <a:solidFill>
                  <a:srgbClr val="231F20"/>
                </a:solidFill>
                <a:latin typeface="Cambria"/>
              </a:rPr>
              <a:t> </a:t>
            </a:r>
            <a:r>
              <a:rPr lang="en-US" sz="3600" dirty="0" err="1">
                <a:solidFill>
                  <a:srgbClr val="231F20"/>
                </a:solidFill>
                <a:latin typeface="Cambria"/>
              </a:rPr>
              <a:t>sự</a:t>
            </a:r>
            <a:r>
              <a:rPr lang="en-US" sz="3600" dirty="0">
                <a:solidFill>
                  <a:srgbClr val="231F20"/>
                </a:solidFill>
                <a:latin typeface="Cambria"/>
              </a:rPr>
              <a:t> </a:t>
            </a:r>
            <a:r>
              <a:rPr lang="en-US" sz="3600" dirty="0" err="1">
                <a:solidFill>
                  <a:srgbClr val="231F20"/>
                </a:solidFill>
                <a:latin typeface="Cambria"/>
              </a:rPr>
              <a:t>phản</a:t>
            </a:r>
            <a:r>
              <a:rPr lang="en-US" sz="3600" dirty="0">
                <a:solidFill>
                  <a:srgbClr val="231F20"/>
                </a:solidFill>
                <a:latin typeface="Cambria"/>
              </a:rPr>
              <a:t> </a:t>
            </a:r>
            <a:r>
              <a:rPr lang="en-US" sz="3600" dirty="0" err="1">
                <a:solidFill>
                  <a:srgbClr val="231F20"/>
                </a:solidFill>
                <a:latin typeface="Cambria"/>
              </a:rPr>
              <a:t>xạ</a:t>
            </a:r>
            <a:r>
              <a:rPr lang="en-US" sz="3600" dirty="0">
                <a:solidFill>
                  <a:srgbClr val="231F20"/>
                </a:solidFill>
                <a:latin typeface="Cambria"/>
              </a:rPr>
              <a:t> </a:t>
            </a:r>
            <a:r>
              <a:rPr lang="en-US" sz="3600" dirty="0" err="1">
                <a:solidFill>
                  <a:srgbClr val="231F20"/>
                </a:solidFill>
                <a:latin typeface="Cambria"/>
              </a:rPr>
              <a:t>của</a:t>
            </a:r>
            <a:r>
              <a:rPr lang="en-US" sz="3600" dirty="0">
                <a:solidFill>
                  <a:srgbClr val="231F20"/>
                </a:solidFill>
                <a:latin typeface="Cambria"/>
              </a:rPr>
              <a:t> </a:t>
            </a:r>
            <a:r>
              <a:rPr lang="en-US" sz="3600" dirty="0" err="1">
                <a:solidFill>
                  <a:srgbClr val="231F20"/>
                </a:solidFill>
                <a:latin typeface="Cambria"/>
              </a:rPr>
              <a:t>sóng</a:t>
            </a:r>
            <a:r>
              <a:rPr lang="en-US" sz="3600" dirty="0">
                <a:solidFill>
                  <a:srgbClr val="231F20"/>
                </a:solidFill>
                <a:latin typeface="Cambria"/>
              </a:rPr>
              <a:t> radio </a:t>
            </a:r>
            <a:r>
              <a:rPr lang="en-US" sz="3600" dirty="0" err="1">
                <a:solidFill>
                  <a:srgbClr val="231F20"/>
                </a:solidFill>
                <a:latin typeface="Cambria"/>
              </a:rPr>
              <a:t>khi</a:t>
            </a:r>
            <a:r>
              <a:rPr lang="en-US" sz="3600" dirty="0">
                <a:solidFill>
                  <a:srgbClr val="231F20"/>
                </a:solidFill>
                <a:latin typeface="Cambria"/>
              </a:rPr>
              <a:t> </a:t>
            </a:r>
            <a:r>
              <a:rPr lang="en-US" sz="3600" dirty="0" err="1">
                <a:solidFill>
                  <a:srgbClr val="231F20"/>
                </a:solidFill>
                <a:latin typeface="Cambria"/>
              </a:rPr>
              <a:t>gặp</a:t>
            </a:r>
            <a:r>
              <a:rPr lang="en-US" sz="3600" dirty="0">
                <a:solidFill>
                  <a:srgbClr val="231F20"/>
                </a:solidFill>
                <a:latin typeface="Cambria"/>
              </a:rPr>
              <a:t> </a:t>
            </a:r>
            <a:r>
              <a:rPr lang="en-US" sz="3600" dirty="0" err="1">
                <a:solidFill>
                  <a:srgbClr val="231F20"/>
                </a:solidFill>
                <a:latin typeface="Cambria"/>
              </a:rPr>
              <a:t>vật</a:t>
            </a:r>
            <a:r>
              <a:rPr lang="en-US" sz="3600" dirty="0">
                <a:solidFill>
                  <a:srgbClr val="231F20"/>
                </a:solidFill>
                <a:latin typeface="Cambria"/>
              </a:rPr>
              <a:t> </a:t>
            </a:r>
            <a:r>
              <a:rPr lang="en-US" sz="3600" dirty="0" err="1">
                <a:solidFill>
                  <a:srgbClr val="231F20"/>
                </a:solidFill>
                <a:latin typeface="Cambria"/>
              </a:rPr>
              <a:t>đó</a:t>
            </a:r>
            <a:r>
              <a:rPr lang="en-US" sz="3600" dirty="0">
                <a:solidFill>
                  <a:srgbClr val="231F20"/>
                </a:solidFill>
                <a:latin typeface="Cambria"/>
              </a:rPr>
              <a:t>.</a:t>
            </a:r>
            <a:endParaRPr kumimoji="0" lang="en-US" sz="3600" b="0" i="0" u="none" strike="noStrike" kern="1200" cap="none" spc="0" normalizeH="0" baseline="0" noProof="0" dirty="0">
              <a:ln>
                <a:noFill/>
              </a:ln>
              <a:solidFill>
                <a:srgbClr val="231F20"/>
              </a:solidFill>
              <a:effectLst/>
              <a:uLnTx/>
              <a:uFillTx/>
              <a:latin typeface="Cambria"/>
              <a:ea typeface="+mn-ea"/>
              <a:cs typeface="+mn-cs"/>
            </a:endParaRPr>
          </a:p>
        </p:txBody>
      </p:sp>
      <p:pic>
        <p:nvPicPr>
          <p:cNvPr id="7" name="Hình ảnh 6">
            <a:extLst>
              <a:ext uri="{FF2B5EF4-FFF2-40B4-BE49-F238E27FC236}">
                <a16:creationId xmlns:a16="http://schemas.microsoft.com/office/drawing/2014/main" id="{BC036914-E979-31B0-BB2E-BD0F9A7AB71A}"/>
              </a:ext>
            </a:extLst>
          </p:cNvPr>
          <p:cNvPicPr>
            <a:picLocks noChangeAspect="1"/>
          </p:cNvPicPr>
          <p:nvPr/>
        </p:nvPicPr>
        <p:blipFill>
          <a:blip r:embed="rId4"/>
          <a:stretch>
            <a:fillRect/>
          </a:stretch>
        </p:blipFill>
        <p:spPr>
          <a:xfrm>
            <a:off x="3756953" y="357575"/>
            <a:ext cx="4962574" cy="1457070"/>
          </a:xfrm>
          <a:prstGeom prst="rect">
            <a:avLst/>
          </a:prstGeom>
        </p:spPr>
      </p:pic>
      <p:sp>
        <p:nvSpPr>
          <p:cNvPr id="2" name="AutoShape 2" descr="Radar là gì? Cấu tạo, nguyên lý hoạt động và ứng dụng">
            <a:extLst>
              <a:ext uri="{FF2B5EF4-FFF2-40B4-BE49-F238E27FC236}">
                <a16:creationId xmlns:a16="http://schemas.microsoft.com/office/drawing/2014/main" id="{5240A94B-EA0E-BFAB-0B3C-7490401400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Radar là gì? Cấu tạo, nguyên lý hoạt động và ứng dụng">
            <a:extLst>
              <a:ext uri="{FF2B5EF4-FFF2-40B4-BE49-F238E27FC236}">
                <a16:creationId xmlns:a16="http://schemas.microsoft.com/office/drawing/2014/main" id="{34953E6F-A9C0-832A-ACF1-C7D65BC067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5520" y="3354492"/>
            <a:ext cx="4523740" cy="301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53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fade">
                                      <p:cBhvr>
                                        <p:cTn id="24"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0F828A9B-620B-7BC7-24C8-8E77DE1B3C9B}"/>
              </a:ext>
            </a:extLst>
          </p:cNvPr>
          <p:cNvPicPr>
            <a:picLocks noChangeAspect="1"/>
          </p:cNvPicPr>
          <p:nvPr/>
        </p:nvPicPr>
        <p:blipFill>
          <a:blip r:embed="rId2"/>
          <a:stretch>
            <a:fillRect/>
          </a:stretch>
        </p:blipFill>
        <p:spPr>
          <a:xfrm>
            <a:off x="4080891" y="2359059"/>
            <a:ext cx="7279255" cy="2139881"/>
          </a:xfrm>
          <a:prstGeom prst="rect">
            <a:avLst/>
          </a:prstGeom>
        </p:spPr>
      </p:pic>
    </p:spTree>
    <p:extLst>
      <p:ext uri="{BB962C8B-B14F-4D97-AF65-F5344CB8AC3E}">
        <p14:creationId xmlns:p14="http://schemas.microsoft.com/office/powerpoint/2010/main" val="3869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2"/>
          <p:cNvSpPr txBox="1"/>
          <p:nvPr/>
        </p:nvSpPr>
        <p:spPr>
          <a:xfrm>
            <a:off x="2347601" y="839507"/>
            <a:ext cx="8755656" cy="492443"/>
          </a:xfrm>
          <a:prstGeom prst="rect">
            <a:avLst/>
          </a:prstGeom>
        </p:spPr>
        <p:txBody>
          <a:bodyPr lIns="0" tIns="0" rIns="0" bIns="0" rtlCol="0" anchor="t">
            <a:spAutoFit/>
          </a:bodyPr>
          <a:lstStyle/>
          <a:p>
            <a:pPr algn="just"/>
            <a:r>
              <a:rPr lang="vi-VN" sz="3200" b="1" dirty="0">
                <a:solidFill>
                  <a:srgbClr val="231F20"/>
                </a:solidFill>
                <a:latin typeface="Cambria"/>
              </a:rPr>
              <a:t>Ở khổ thơ thứ nhất, bạn nhỏ đã chia sẻ điều gì?</a:t>
            </a:r>
            <a:endParaRPr lang="en-US" sz="3200" b="1" dirty="0">
              <a:solidFill>
                <a:srgbClr val="231F20"/>
              </a:solidFill>
              <a:latin typeface="Cambria"/>
            </a:endParaRPr>
          </a:p>
        </p:txBody>
      </p:sp>
      <p:pic>
        <p:nvPicPr>
          <p:cNvPr id="27" name="Hình ảnh 26">
            <a:extLst>
              <a:ext uri="{FF2B5EF4-FFF2-40B4-BE49-F238E27FC236}">
                <a16:creationId xmlns:a16="http://schemas.microsoft.com/office/drawing/2014/main" id="{491A33E1-C2A9-ACEB-E7FB-F2EE776EB8DF}"/>
              </a:ext>
            </a:extLst>
          </p:cNvPr>
          <p:cNvPicPr>
            <a:picLocks noChangeAspect="1"/>
          </p:cNvPicPr>
          <p:nvPr/>
        </p:nvPicPr>
        <p:blipFill>
          <a:blip r:embed="rId2"/>
          <a:stretch>
            <a:fillRect/>
          </a:stretch>
        </p:blipFill>
        <p:spPr>
          <a:xfrm>
            <a:off x="561318" y="706961"/>
            <a:ext cx="1786283" cy="1329043"/>
          </a:xfrm>
          <a:prstGeom prst="rect">
            <a:avLst/>
          </a:prstGeom>
        </p:spPr>
      </p:pic>
      <p:grpSp>
        <p:nvGrpSpPr>
          <p:cNvPr id="4" name="Nhóm 3">
            <a:extLst>
              <a:ext uri="{FF2B5EF4-FFF2-40B4-BE49-F238E27FC236}">
                <a16:creationId xmlns:a16="http://schemas.microsoft.com/office/drawing/2014/main" id="{8751D2D0-5DED-9064-45B7-C2B12B98A14A}"/>
              </a:ext>
            </a:extLst>
          </p:cNvPr>
          <p:cNvGrpSpPr/>
          <p:nvPr/>
        </p:nvGrpSpPr>
        <p:grpSpPr>
          <a:xfrm>
            <a:off x="645161" y="2322546"/>
            <a:ext cx="10877308" cy="3113054"/>
            <a:chOff x="685801" y="4821906"/>
            <a:chExt cx="10877308" cy="1350294"/>
          </a:xfrm>
        </p:grpSpPr>
        <p:sp>
          <p:nvSpPr>
            <p:cNvPr id="5" name="Freeform 21">
              <a:extLst>
                <a:ext uri="{FF2B5EF4-FFF2-40B4-BE49-F238E27FC236}">
                  <a16:creationId xmlns:a16="http://schemas.microsoft.com/office/drawing/2014/main" id="{005DFE3A-1632-13C5-6D9E-4382A647A738}"/>
                </a:ext>
              </a:extLst>
            </p:cNvPr>
            <p:cNvSpPr/>
            <p:nvPr/>
          </p:nvSpPr>
          <p:spPr>
            <a:xfrm>
              <a:off x="685801" y="4821906"/>
              <a:ext cx="10877308" cy="1350294"/>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24">
              <a:extLst>
                <a:ext uri="{FF2B5EF4-FFF2-40B4-BE49-F238E27FC236}">
                  <a16:creationId xmlns:a16="http://schemas.microsoft.com/office/drawing/2014/main" id="{BD9B7CB7-2796-EF8B-4DCA-8ECED3CA4523}"/>
                </a:ext>
              </a:extLst>
            </p:cNvPr>
            <p:cNvSpPr txBox="1"/>
            <p:nvPr/>
          </p:nvSpPr>
          <p:spPr>
            <a:xfrm>
              <a:off x="847321" y="4969214"/>
              <a:ext cx="10552200" cy="1067990"/>
            </a:xfrm>
            <a:prstGeom prst="rect">
              <a:avLst/>
            </a:prstGeom>
          </p:spPr>
          <p:txBody>
            <a:bodyPr wrap="square" lIns="0" tIns="0" rIns="0" bIns="0" rtlCol="0" anchor="t">
              <a:spAutoFit/>
            </a:bodyPr>
            <a:lstStyle/>
            <a:p>
              <a:pPr algn="just">
                <a:spcBef>
                  <a:spcPct val="0"/>
                </a:spcBef>
              </a:pPr>
              <a:r>
                <a:rPr lang="en-US" sz="3200" dirty="0">
                  <a:solidFill>
                    <a:srgbClr val="000000"/>
                  </a:solidFill>
                  <a:latin typeface="Cambria"/>
                </a:rPr>
                <a:t>   </a:t>
              </a:r>
              <a:r>
                <a:rPr lang="vi-VN" sz="3200" dirty="0">
                  <a:solidFill>
                    <a:srgbClr val="000000"/>
                  </a:solidFill>
                  <a:latin typeface="Cambria"/>
                </a:rPr>
                <a:t>Ở khổ thơ thứ nhất, bạn nhỏ chia sẻ hoàn cảnh của gia đình mình: Bố của bạn nhỏ công tác ngoài dảo xa nên hai mẹ con bạn luôn cảm thấy trống vắng, luôn hướng về cuộc sống ngoài đảo của bố. Bạn nhỏ luôn mong chờ những lá thư kể chuyện biển cả thú vị do bố gửi về.</a:t>
              </a:r>
              <a:endParaRPr lang="en-US" sz="3200" dirty="0">
                <a:solidFill>
                  <a:srgbClr val="000000"/>
                </a:solidFill>
                <a:latin typeface="Cambri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859</Words>
  <Application>Microsoft Office PowerPoint</Application>
  <PresentationFormat>Widescreen</PresentationFormat>
  <Paragraphs>59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#9Slide07 IcielHoneyCream</vt:lpstr>
      <vt:lpstr>Arial</vt:lpstr>
      <vt:lpstr>Calibri</vt:lpstr>
      <vt:lpstr>Cambria</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Huong Thao - 0972115126</dc:creator>
  <cp:lastModifiedBy>Cúc Lê</cp:lastModifiedBy>
  <cp:revision>38</cp:revision>
  <dcterms:created xsi:type="dcterms:W3CDTF">2023-12-16T17:03:13Z</dcterms:created>
  <dcterms:modified xsi:type="dcterms:W3CDTF">2025-02-09T13:24:31Z</dcterms:modified>
</cp:coreProperties>
</file>