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1" r:id="rId3"/>
  </p:sldMasterIdLst>
  <p:notesMasterIdLst>
    <p:notesMasterId r:id="rId22"/>
  </p:notesMasterIdLst>
  <p:sldIdLst>
    <p:sldId id="257" r:id="rId4"/>
    <p:sldId id="261" r:id="rId5"/>
    <p:sldId id="267" r:id="rId6"/>
    <p:sldId id="272" r:id="rId7"/>
    <p:sldId id="317" r:id="rId8"/>
    <p:sldId id="305" r:id="rId9"/>
    <p:sldId id="306" r:id="rId10"/>
    <p:sldId id="307" r:id="rId11"/>
    <p:sldId id="308" r:id="rId12"/>
    <p:sldId id="318" r:id="rId13"/>
    <p:sldId id="319" r:id="rId14"/>
    <p:sldId id="320" r:id="rId15"/>
    <p:sldId id="321" r:id="rId16"/>
    <p:sldId id="313" r:id="rId17"/>
    <p:sldId id="322" r:id="rId18"/>
    <p:sldId id="323" r:id="rId19"/>
    <p:sldId id="314"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1" d="100"/>
          <a:sy n="61" d="100"/>
        </p:scale>
        <p:origin x="7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D8BD-037E-4C1C-9BFA-3501E8C34330}" type="datetimeFigureOut">
              <a:rPr lang="en-US" smtClean="0"/>
              <a:t>4/6/2025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CDDB-24F7-49E4-81C2-9F3510FCC458}" type="slidenum">
              <a:rPr lang="en-US" smtClean="0"/>
              <a:t>‹#›</a:t>
            </a:fld>
            <a:endParaRPr lang="en-US"/>
          </a:p>
        </p:txBody>
      </p:sp>
    </p:spTree>
    <p:extLst>
      <p:ext uri="{BB962C8B-B14F-4D97-AF65-F5344CB8AC3E}">
        <p14:creationId xmlns:p14="http://schemas.microsoft.com/office/powerpoint/2010/main" val="12739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255819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CDDB-24F7-49E4-81C2-9F3510FCC458}" type="slidenum">
              <a:rPr lang="en-US" smtClean="0"/>
              <a:t>4</a:t>
            </a:fld>
            <a:endParaRPr lang="en-US"/>
          </a:p>
        </p:txBody>
      </p:sp>
    </p:spTree>
    <p:extLst>
      <p:ext uri="{BB962C8B-B14F-4D97-AF65-F5344CB8AC3E}">
        <p14:creationId xmlns:p14="http://schemas.microsoft.com/office/powerpoint/2010/main" val="4174487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BFCDDB-24F7-49E4-81C2-9F3510FCC4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952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Tree>
    <p:extLst>
      <p:ext uri="{BB962C8B-B14F-4D97-AF65-F5344CB8AC3E}">
        <p14:creationId xmlns:p14="http://schemas.microsoft.com/office/powerpoint/2010/main" val="166297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1125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741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89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311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6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95727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2025/4/6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29163746"/>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367102090"/>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781482746"/>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extLst>
      <p:ext uri="{BB962C8B-B14F-4D97-AF65-F5344CB8AC3E}">
        <p14:creationId xmlns:p14="http://schemas.microsoft.com/office/powerpoint/2010/main" val="282352828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99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5E5-3499-79CD-D4A0-9A0FB777E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6FE1A-D2E8-9FED-7353-D9A0531657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486936-4C26-1DD1-42CF-5A856BBC468C}"/>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5" name="Footer Placeholder 4">
            <a:extLst>
              <a:ext uri="{FF2B5EF4-FFF2-40B4-BE49-F238E27FC236}">
                <a16:creationId xmlns:a16="http://schemas.microsoft.com/office/drawing/2014/main" id="{1ED06B07-BA08-63ED-6BF1-B58D1B416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5336A-54C4-B51F-BEA9-62E3C173D754}"/>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191115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1D6B-0B77-62CE-7971-4A27605245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B642F-1B13-1AB4-3D47-BF2C05708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5AAD-ACCA-B481-3FBD-9A40CF92B7D1}"/>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5" name="Footer Placeholder 4">
            <a:extLst>
              <a:ext uri="{FF2B5EF4-FFF2-40B4-BE49-F238E27FC236}">
                <a16:creationId xmlns:a16="http://schemas.microsoft.com/office/drawing/2014/main" id="{BAB36E94-76D9-B434-609B-870390487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B764D-AF39-BD2A-797F-1D8CEDEF669F}"/>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925100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521D6-4CE4-5EC5-60B4-3561EA1230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491D95-236A-E39F-17D8-02EAE5B0AD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A76ED1-317F-43EA-3D9F-CCD6630B4D87}"/>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5" name="Footer Placeholder 4">
            <a:extLst>
              <a:ext uri="{FF2B5EF4-FFF2-40B4-BE49-F238E27FC236}">
                <a16:creationId xmlns:a16="http://schemas.microsoft.com/office/drawing/2014/main" id="{4AA3B16D-0197-6FB4-A14F-1FAC3AE6D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6511F-9F77-57DC-5D27-4771E485CDB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1165286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1939-D73E-9F5B-B76A-4050DE95E6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1CC68-E542-3666-216C-0449C011CA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C2EB8-8189-5F3E-CE8F-EDBAAE185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DF04FF-5F68-1C96-2611-9289AC898ADB}"/>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6" name="Footer Placeholder 5">
            <a:extLst>
              <a:ext uri="{FF2B5EF4-FFF2-40B4-BE49-F238E27FC236}">
                <a16:creationId xmlns:a16="http://schemas.microsoft.com/office/drawing/2014/main" id="{EDAC4C64-6B31-8101-A08E-14AEDCA98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C4801-5C0B-9C2D-1582-D2D5083B39A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988733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E826-7416-DFE4-E64B-F39B5A8CD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FEE1C0-D8B9-40CA-5756-A33552BC0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B5B2C-8699-2707-184A-97EA728132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17991-B6E2-9CCB-53FE-CF7F2BE1DC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9C6E5-39B2-F488-61ED-01DAEA12DF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4C1422-821C-0551-CC9A-9867A20A52B7}"/>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8" name="Footer Placeholder 7">
            <a:extLst>
              <a:ext uri="{FF2B5EF4-FFF2-40B4-BE49-F238E27FC236}">
                <a16:creationId xmlns:a16="http://schemas.microsoft.com/office/drawing/2014/main" id="{670AAD14-6817-0A8A-F460-5DA7F1181E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DF8F6-928A-FE52-535C-07E9E94E0F08}"/>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543991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7850-C959-A108-7585-577387CFB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CF750-1F1C-1CA2-CF89-9682854BCCF9}"/>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4" name="Footer Placeholder 3">
            <a:extLst>
              <a:ext uri="{FF2B5EF4-FFF2-40B4-BE49-F238E27FC236}">
                <a16:creationId xmlns:a16="http://schemas.microsoft.com/office/drawing/2014/main" id="{58CDBF80-C737-19C0-6F4A-C09443A1C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0F1DA0-754D-FE1F-424F-8EC7F36F829B}"/>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795181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453D95-BE57-7370-EE9E-550D50271380}"/>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3" name="Footer Placeholder 2">
            <a:extLst>
              <a:ext uri="{FF2B5EF4-FFF2-40B4-BE49-F238E27FC236}">
                <a16:creationId xmlns:a16="http://schemas.microsoft.com/office/drawing/2014/main" id="{8C7CC7CA-5955-B84D-14D5-EF37E90538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41C2C4-794C-5541-E92F-D71B25C761AA}"/>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3646439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A71F-8BB9-D874-4265-8A31648CFE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74F56D-DC3B-23A9-A3B0-5CD2AF824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D28FF-0D49-4633-D1F1-828971FEA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FF04FD-1862-99BD-2F27-0CCC481AC629}"/>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6" name="Footer Placeholder 5">
            <a:extLst>
              <a:ext uri="{FF2B5EF4-FFF2-40B4-BE49-F238E27FC236}">
                <a16:creationId xmlns:a16="http://schemas.microsoft.com/office/drawing/2014/main" id="{094C4179-E539-43BC-CD43-631BE7B93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7EE77-2CAE-CCA4-BE1F-E23D5D7AAC37}"/>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62046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5E5A-D732-4762-D017-0FD71CF8FF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621A4B-17BA-41A8-D73D-C9FE57F1EB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52B2E6-4E0E-AAE8-B623-02AF74B08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C8DCD0-FB89-DDBA-E5CF-102075138CAB}"/>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6" name="Footer Placeholder 5">
            <a:extLst>
              <a:ext uri="{FF2B5EF4-FFF2-40B4-BE49-F238E27FC236}">
                <a16:creationId xmlns:a16="http://schemas.microsoft.com/office/drawing/2014/main" id="{5144EFE2-DB5F-A1C2-0B64-81C9AD4A9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05B3E-B799-536C-8A38-1517E6BC6C2E}"/>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556963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F364-1E15-02CE-55E1-99F47B00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1D8FED-CAF8-38DE-324D-95A8D86BC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0696-E281-5E91-7BDB-8F6959CD4448}"/>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5" name="Footer Placeholder 4">
            <a:extLst>
              <a:ext uri="{FF2B5EF4-FFF2-40B4-BE49-F238E27FC236}">
                <a16:creationId xmlns:a16="http://schemas.microsoft.com/office/drawing/2014/main" id="{D68C964E-3ABE-E366-C585-BD1E576A7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2B6A9-F5DE-22E7-79C5-C3703062E0E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16474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292423" y="231819"/>
            <a:ext cx="11633415" cy="6426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7026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EA13C-B81C-EE0B-9EE4-EE4E45662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83A7D8-C912-C1EF-82C0-DA6BD264C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6C4D-F1A6-9D65-4D44-2A68B0B934F7}"/>
              </a:ext>
            </a:extLst>
          </p:cNvPr>
          <p:cNvSpPr>
            <a:spLocks noGrp="1"/>
          </p:cNvSpPr>
          <p:nvPr>
            <p:ph type="dt" sz="half" idx="10"/>
          </p:nvPr>
        </p:nvSpPr>
        <p:spPr/>
        <p:txBody>
          <a:bodyPr/>
          <a:lstStyle/>
          <a:p>
            <a:fld id="{C118DE0D-C7C3-4155-95A2-3205EED884C2}" type="datetimeFigureOut">
              <a:rPr lang="en-US" smtClean="0"/>
              <a:t>4/6/2025</a:t>
            </a:fld>
            <a:endParaRPr lang="en-US"/>
          </a:p>
        </p:txBody>
      </p:sp>
      <p:sp>
        <p:nvSpPr>
          <p:cNvPr id="5" name="Footer Placeholder 4">
            <a:extLst>
              <a:ext uri="{FF2B5EF4-FFF2-40B4-BE49-F238E27FC236}">
                <a16:creationId xmlns:a16="http://schemas.microsoft.com/office/drawing/2014/main" id="{53A79BFB-FEEE-7AB9-1B27-8E40BCB7C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66F81-EE8C-04D5-923A-ACF6960CE18C}"/>
              </a:ext>
            </a:extLst>
          </p:cNvPr>
          <p:cNvSpPr>
            <a:spLocks noGrp="1"/>
          </p:cNvSpPr>
          <p:nvPr>
            <p:ph type="sldNum" sz="quarter" idx="12"/>
          </p:nvPr>
        </p:nvSpPr>
        <p:spPr/>
        <p:txBody>
          <a:bodyPr/>
          <a:lstStyle/>
          <a:p>
            <a:fld id="{23F0BB06-A84A-44BC-80A3-06B62BF87D90}" type="slidenum">
              <a:rPr lang="en-US" smtClean="0"/>
              <a:t>‹#›</a:t>
            </a:fld>
            <a:endParaRPr lang="en-US"/>
          </a:p>
        </p:txBody>
      </p:sp>
    </p:spTree>
    <p:extLst>
      <p:ext uri="{BB962C8B-B14F-4D97-AF65-F5344CB8AC3E}">
        <p14:creationId xmlns:p14="http://schemas.microsoft.com/office/powerpoint/2010/main" val="209085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15530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3062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916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81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932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2025/4/6</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904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6A34293-974D-370B-1197-270F05F8164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122703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63496173-C4A9-7EB7-6F60-CA78678C96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86043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567B2AA-3A5C-EE12-7954-801908E43E4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9F6A6E1-2F87-6770-7832-A8A278CE9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BCA5D2-51F4-2A3D-6247-4CBA0FE74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70578-1BCF-647E-9B89-B55A40A953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18DE0D-C7C3-4155-95A2-3205EED884C2}" type="datetimeFigureOut">
              <a:rPr lang="en-US" smtClean="0"/>
              <a:t>4/6/2025</a:t>
            </a:fld>
            <a:endParaRPr lang="en-US"/>
          </a:p>
        </p:txBody>
      </p:sp>
      <p:sp>
        <p:nvSpPr>
          <p:cNvPr id="5" name="Footer Placeholder 4">
            <a:extLst>
              <a:ext uri="{FF2B5EF4-FFF2-40B4-BE49-F238E27FC236}">
                <a16:creationId xmlns:a16="http://schemas.microsoft.com/office/drawing/2014/main" id="{75E7E648-086A-321E-7223-DE225B89F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E2405CF-A92C-F9A8-868A-A67AB492F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F0BB06-A84A-44BC-80A3-06B62BF87D90}" type="slidenum">
              <a:rPr lang="en-US" smtClean="0"/>
              <a:t>‹#›</a:t>
            </a:fld>
            <a:endParaRPr lang="en-US"/>
          </a:p>
        </p:txBody>
      </p:sp>
    </p:spTree>
    <p:extLst>
      <p:ext uri="{BB962C8B-B14F-4D97-AF65-F5344CB8AC3E}">
        <p14:creationId xmlns:p14="http://schemas.microsoft.com/office/powerpoint/2010/main" val="12405374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8"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12"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9095104" y="3562613"/>
            <a:ext cx="3534579" cy="2589819"/>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 name="图片 2">
            <a:extLst>
              <a:ext uri="{FF2B5EF4-FFF2-40B4-BE49-F238E27FC236}">
                <a16:creationId xmlns:a16="http://schemas.microsoft.com/office/drawing/2014/main" id="{8C6E22FA-7024-09FB-053C-D8AC2EEF6F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7" y="2806180"/>
            <a:ext cx="4397843" cy="4051819"/>
          </a:xfrm>
          <a:prstGeom prst="rect">
            <a:avLst/>
          </a:prstGeom>
        </p:spPr>
      </p:pic>
      <p:pic>
        <p:nvPicPr>
          <p:cNvPr id="11" name="图片 10">
            <a:extLst>
              <a:ext uri="{FF2B5EF4-FFF2-40B4-BE49-F238E27FC236}">
                <a16:creationId xmlns:a16="http://schemas.microsoft.com/office/drawing/2014/main" id="{CD8B4E00-F9FD-BB62-C313-A30E620245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1587" y="3480705"/>
            <a:ext cx="4109358" cy="4109358"/>
          </a:xfrm>
          <a:prstGeom prst="rect">
            <a:avLst/>
          </a:prstGeom>
        </p:spPr>
      </p:pic>
      <p:pic>
        <p:nvPicPr>
          <p:cNvPr id="53" name="图片 52">
            <a:extLst>
              <a:ext uri="{FF2B5EF4-FFF2-40B4-BE49-F238E27FC236}">
                <a16:creationId xmlns:a16="http://schemas.microsoft.com/office/drawing/2014/main" id="{D6E8E9E5-86E6-02B7-F818-F56BD859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380" y="5578544"/>
            <a:ext cx="1350926" cy="1350926"/>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4" name="Picture 3">
            <a:extLst>
              <a:ext uri="{FF2B5EF4-FFF2-40B4-BE49-F238E27FC236}">
                <a16:creationId xmlns:a16="http://schemas.microsoft.com/office/drawing/2014/main" id="{C28DB6A9-E975-5168-DE71-425A92F04BF9}"/>
              </a:ext>
            </a:extLst>
          </p:cNvPr>
          <p:cNvPicPr>
            <a:picLocks noChangeAspect="1"/>
          </p:cNvPicPr>
          <p:nvPr/>
        </p:nvPicPr>
        <p:blipFill>
          <a:blip r:embed="rId11"/>
          <a:stretch>
            <a:fillRect/>
          </a:stretch>
        </p:blipFill>
        <p:spPr>
          <a:xfrm>
            <a:off x="2830084" y="1524000"/>
            <a:ext cx="6847558" cy="2477095"/>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7D93544F-09CA-AC14-71A8-F74920ED087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6" name="Picture 5">
            <a:extLst>
              <a:ext uri="{FF2B5EF4-FFF2-40B4-BE49-F238E27FC236}">
                <a16:creationId xmlns:a16="http://schemas.microsoft.com/office/drawing/2014/main" id="{987B2E37-6F42-316E-86AD-2FC80ED604BE}"/>
              </a:ext>
            </a:extLst>
          </p:cNvPr>
          <p:cNvPicPr>
            <a:picLocks noChangeAspect="1"/>
          </p:cNvPicPr>
          <p:nvPr/>
        </p:nvPicPr>
        <p:blipFill>
          <a:blip r:embed="rId13"/>
          <a:stretch>
            <a:fillRect/>
          </a:stretch>
        </p:blipFill>
        <p:spPr>
          <a:xfrm>
            <a:off x="5054354" y="3916203"/>
            <a:ext cx="2322777" cy="963251"/>
          </a:xfrm>
          <a:prstGeom prst="rect">
            <a:avLst/>
          </a:prstGeom>
        </p:spPr>
      </p:pic>
    </p:spTree>
    <p:extLst>
      <p:ext uri="{BB962C8B-B14F-4D97-AF65-F5344CB8AC3E}">
        <p14:creationId xmlns:p14="http://schemas.microsoft.com/office/powerpoint/2010/main" val="282219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612639"/>
            <a:chOff x="932650" y="2524306"/>
            <a:chExt cx="8528147" cy="3286501"/>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286501"/>
              <a:chOff x="-32491" y="-14381"/>
              <a:chExt cx="2884830" cy="1111730"/>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11173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76306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Dung nên giải thích cho mẹ hiểu trẻ em cũng có quyền bất khả xâm phạm về đời sống riêng tư, bí mật cá nhân, mẹ không được đọc nhật kí của Dung nếu chưa được sự đồng ý của bạn.</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90B13849-53DA-CD4E-E209-DFE87B9AEED1}"/>
              </a:ext>
            </a:extLst>
          </p:cNvPr>
          <p:cNvPicPr>
            <a:picLocks noChangeAspect="1"/>
          </p:cNvPicPr>
          <p:nvPr/>
        </p:nvPicPr>
        <p:blipFill>
          <a:blip r:embed="rId4"/>
          <a:stretch>
            <a:fillRect/>
          </a:stretch>
        </p:blipFill>
        <p:spPr>
          <a:xfrm>
            <a:off x="402773" y="2467521"/>
            <a:ext cx="4729602" cy="2050051"/>
          </a:xfrm>
          <a:prstGeom prst="rect">
            <a:avLst/>
          </a:prstGeom>
        </p:spPr>
      </p:pic>
    </p:spTree>
    <p:extLst>
      <p:ext uri="{BB962C8B-B14F-4D97-AF65-F5344CB8AC3E}">
        <p14:creationId xmlns:p14="http://schemas.microsoft.com/office/powerpoint/2010/main" val="1064919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612639"/>
            <a:chOff x="932650" y="2524306"/>
            <a:chExt cx="8528147" cy="3286501"/>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286501"/>
              <a:chOff x="-32491" y="-14381"/>
              <a:chExt cx="2884830" cy="1111730"/>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11173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80691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Hải cần yêu cầu các bạn dừng việc đe dọa, đánh Lâm vì đây là hành vi xâm hại thể chất và tinh thần. Nếu các bạn không dừng việc làm đó thì Hải cần tìm sự giúp đỡ của các bạn khác hoặc thầy, cô giáo, bác bảo vệ để ngăn chặn hành vi này.</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2" name="Picture 1">
            <a:extLst>
              <a:ext uri="{FF2B5EF4-FFF2-40B4-BE49-F238E27FC236}">
                <a16:creationId xmlns:a16="http://schemas.microsoft.com/office/drawing/2014/main" id="{9AD366DD-DBAE-4EC9-CD04-7A859B6FD4B7}"/>
              </a:ext>
            </a:extLst>
          </p:cNvPr>
          <p:cNvPicPr>
            <a:picLocks noChangeAspect="1"/>
          </p:cNvPicPr>
          <p:nvPr/>
        </p:nvPicPr>
        <p:blipFill>
          <a:blip r:embed="rId4"/>
          <a:stretch>
            <a:fillRect/>
          </a:stretch>
        </p:blipFill>
        <p:spPr>
          <a:xfrm>
            <a:off x="449716" y="2564946"/>
            <a:ext cx="4844555" cy="1800225"/>
          </a:xfrm>
          <a:prstGeom prst="rect">
            <a:avLst/>
          </a:prstGeom>
        </p:spPr>
      </p:pic>
    </p:spTree>
    <p:extLst>
      <p:ext uri="{BB962C8B-B14F-4D97-AF65-F5344CB8AC3E}">
        <p14:creationId xmlns:p14="http://schemas.microsoft.com/office/powerpoint/2010/main" val="532897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612639"/>
            <a:chOff x="932650" y="2524306"/>
            <a:chExt cx="8528147" cy="3286501"/>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286501"/>
              <a:chOff x="-32491" y="-14381"/>
              <a:chExt cx="2884830" cy="1111730"/>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11173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96042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Kiên nên đi đến chỗ sáng, cả người lớn và nói rõ nỗi sợ hãi của mình và nhờ sự giúp đỡ.</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4FC48622-A474-3251-C14E-F72AA21E0627}"/>
              </a:ext>
            </a:extLst>
          </p:cNvPr>
          <p:cNvPicPr>
            <a:picLocks noChangeAspect="1"/>
          </p:cNvPicPr>
          <p:nvPr/>
        </p:nvPicPr>
        <p:blipFill>
          <a:blip r:embed="rId4"/>
          <a:stretch>
            <a:fillRect/>
          </a:stretch>
        </p:blipFill>
        <p:spPr>
          <a:xfrm>
            <a:off x="568780" y="2583315"/>
            <a:ext cx="4678136" cy="1794723"/>
          </a:xfrm>
          <a:prstGeom prst="rect">
            <a:avLst/>
          </a:prstGeom>
        </p:spPr>
      </p:pic>
    </p:spTree>
    <p:extLst>
      <p:ext uri="{BB962C8B-B14F-4D97-AF65-F5344CB8AC3E}">
        <p14:creationId xmlns:p14="http://schemas.microsoft.com/office/powerpoint/2010/main" val="2878027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612639"/>
            <a:chOff x="932650" y="2524306"/>
            <a:chExt cx="8528147" cy="3286501"/>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286501"/>
              <a:chOff x="-32491" y="-14381"/>
              <a:chExt cx="2884830" cy="1111730"/>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11173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80691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Quỳnh cần giữ bình tĩnh, nói to, rõ ràng yêu cầu chú hàng xóm chấm dứt hành động đó, nếu chú vẫn tiếp tục thì bạn cần hét to để thu hút sự chú ý của những người xung quanh và nhờ họ giúp đỡ. Khi về nhà, bạn cần kể cho người thân biết để có cách xử lí.</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329E13B7-274B-4EE9-C023-736DDBE62D02}"/>
              </a:ext>
            </a:extLst>
          </p:cNvPr>
          <p:cNvPicPr>
            <a:picLocks noChangeAspect="1"/>
          </p:cNvPicPr>
          <p:nvPr/>
        </p:nvPicPr>
        <p:blipFill>
          <a:blip r:embed="rId4"/>
          <a:stretch>
            <a:fillRect/>
          </a:stretch>
        </p:blipFill>
        <p:spPr>
          <a:xfrm>
            <a:off x="299357" y="2654753"/>
            <a:ext cx="5089071" cy="1985689"/>
          </a:xfrm>
          <a:prstGeom prst="rect">
            <a:avLst/>
          </a:prstGeom>
        </p:spPr>
      </p:pic>
    </p:spTree>
    <p:extLst>
      <p:ext uri="{BB962C8B-B14F-4D97-AF65-F5344CB8AC3E}">
        <p14:creationId xmlns:p14="http://schemas.microsoft.com/office/powerpoint/2010/main" val="3733236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Group 11"/>
          <p:cNvGrpSpPr/>
          <p:nvPr/>
        </p:nvGrpSpPr>
        <p:grpSpPr>
          <a:xfrm>
            <a:off x="2406124" y="1915884"/>
            <a:ext cx="8377598" cy="4942115"/>
            <a:chOff x="8407682" y="1855672"/>
            <a:chExt cx="3476267" cy="2092927"/>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500871" y="1930471"/>
              <a:ext cx="3378560" cy="20181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Khi bị đe doạ: không nên có cử chỉ hành vi khiêu khích, cần giữ bình tĩnh và nói với người đó là mình sẽ bảo với người có trách nhiệm để họ phải chịu hậu quả về hành vi của họ. Nếu người đó vẫn cố tình thực hiện hành vi đe đoạ thì cần nhờ sự giúp đỡ từ thầy, cô giáo (nếu ở trường) từ người thân (nếu ở nhà), nhờ những người đáng tin cậy như bảo vệ, công an (nếu ở nơi công công).</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6246491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Group 11"/>
          <p:cNvGrpSpPr/>
          <p:nvPr/>
        </p:nvGrpSpPr>
        <p:grpSpPr>
          <a:xfrm>
            <a:off x="2406124" y="1915884"/>
            <a:ext cx="8377598" cy="4773874"/>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500871" y="1930471"/>
              <a:ext cx="3378560" cy="17726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Khi bị chửi mắng: giữ bình tĩnh, hít thở thật sâu để tĩnh tâm trước khi phản ứng lại; yêu cầu người chửi mắng giải thích vì sao lại nói những lời đó; giữ khoảng cách, hạn chế nói chuyện với những người luôn cố ý gây chuyện, thích châm chọc người khác,….</a:t>
              </a:r>
              <a:endParaRPr kumimoji="0" lang="vi-VN" sz="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57847459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Group 11"/>
          <p:cNvGrpSpPr/>
          <p:nvPr/>
        </p:nvGrpSpPr>
        <p:grpSpPr>
          <a:xfrm>
            <a:off x="2406124" y="1915884"/>
            <a:ext cx="8377598" cy="4773874"/>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500871" y="1944301"/>
              <a:ext cx="3378560" cy="17595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Khi bị bỏ rơi, ít được quan tâm: bình tĩnh suy nghĩ, tìm hiểu nguyên nhân vì sao bố mẹ ít quan tâm đến mình; chờ những khi bố mẹ vui, hãy trao đổi với bố mẹ những suy nghĩ, mong muốn của bản thân mình... nếu tình hình không được cải thiện, cần nhờ đến sự giúp đỡ của người thân, thầy, cô giáo, tổng đài Quốc gia bảo vệ trẻ em,….</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60276382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0" name="Picture 9" descr="A green and red text on a black background&#10;&#10;Description automatically generated">
            <a:extLst>
              <a:ext uri="{FF2B5EF4-FFF2-40B4-BE49-F238E27FC236}">
                <a16:creationId xmlns:a16="http://schemas.microsoft.com/office/drawing/2014/main" id="{AEC55262-B9BC-441D-EC24-2DB82A8A139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1962" y="369863"/>
            <a:ext cx="7193903" cy="5791702"/>
          </a:xfrm>
          <a:prstGeom prst="rect">
            <a:avLst/>
          </a:prstGeom>
        </p:spPr>
      </p:pic>
    </p:spTree>
    <p:extLst>
      <p:ext uri="{BB962C8B-B14F-4D97-AF65-F5344CB8AC3E}">
        <p14:creationId xmlns:p14="http://schemas.microsoft.com/office/powerpoint/2010/main" val="2877243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469" r="14633" b="41954"/>
          <a:stretch/>
        </p:blipFill>
        <p:spPr>
          <a:xfrm>
            <a:off x="2054140" y="955247"/>
            <a:ext cx="7901470" cy="3368361"/>
          </a:xfrm>
          <a:prstGeom prst="rect">
            <a:avLst/>
          </a:prstGeom>
        </p:spPr>
      </p:pic>
    </p:spTree>
    <p:extLst>
      <p:ext uri="{BB962C8B-B14F-4D97-AF65-F5344CB8AC3E}">
        <p14:creationId xmlns:p14="http://schemas.microsoft.com/office/powerpoint/2010/main" val="262906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0" name="Picture 9">
            <a:extLst>
              <a:ext uri="{FF2B5EF4-FFF2-40B4-BE49-F238E27FC236}">
                <a16:creationId xmlns:a16="http://schemas.microsoft.com/office/drawing/2014/main" id="{0689B5E6-BE24-D3A1-D481-BFEE5ED18C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3211" y="1088573"/>
            <a:ext cx="15983125" cy="3853830"/>
          </a:xfrm>
          <a:prstGeom prst="rect">
            <a:avLst/>
          </a:prstGeom>
        </p:spPr>
      </p:pic>
    </p:spTree>
    <p:extLst>
      <p:ext uri="{BB962C8B-B14F-4D97-AF65-F5344CB8AC3E}">
        <p14:creationId xmlns:p14="http://schemas.microsoft.com/office/powerpoint/2010/main" val="4031177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02972" y="0"/>
            <a:ext cx="8231935" cy="1655056"/>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10" name="TextBox 8"/>
            <p:cNvSpPr txBox="1"/>
            <p:nvPr/>
          </p:nvSpPr>
          <p:spPr>
            <a:xfrm>
              <a:off x="4714241" y="519709"/>
              <a:ext cx="6833324" cy="2286530"/>
            </a:xfrm>
            <a:prstGeom prst="rect">
              <a:avLst/>
            </a:prstGeom>
          </p:spPr>
          <p:txBody>
            <a:bodyPr wrap="square" lIns="0" tIns="0" rIns="0" bIns="0" rtlCol="0" anchor="t">
              <a:spAutoFit/>
            </a:bodyPr>
            <a:lstStyle/>
            <a:p>
              <a:pPr marL="0" marR="0" algn="ctr">
                <a:spcBef>
                  <a:spcPts val="0"/>
                </a:spcBef>
                <a:spcAft>
                  <a:spcPts val="0"/>
                </a:spcAft>
              </a:pPr>
              <a:r>
                <a:rPr lang="vi-VN" sz="3600" b="1" i="1" dirty="0">
                  <a:effectLst/>
                  <a:latin typeface="Cambria" panose="02040503050406030204" pitchFamily="18" charset="0"/>
                  <a:ea typeface="Cambria" panose="02040503050406030204" pitchFamily="18" charset="0"/>
                </a:rPr>
                <a:t>Em chọn cách ứng phó nào dưới đây nếu gặp nguy cơ bị xâm hại? Vì sao?</a:t>
              </a:r>
              <a:endParaRPr lang="en-US" sz="3600" b="1" dirty="0">
                <a:effectLst/>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6CAED56A-1D32-D0E2-F8F9-88A1E59D443A}"/>
              </a:ext>
            </a:extLst>
          </p:cNvPr>
          <p:cNvPicPr>
            <a:picLocks noChangeAspect="1"/>
          </p:cNvPicPr>
          <p:nvPr/>
        </p:nvPicPr>
        <p:blipFill>
          <a:blip r:embed="rId2"/>
          <a:stretch>
            <a:fillRect/>
          </a:stretch>
        </p:blipFill>
        <p:spPr>
          <a:xfrm>
            <a:off x="3189514" y="1548470"/>
            <a:ext cx="6064023" cy="4799261"/>
          </a:xfrm>
          <a:prstGeom prst="rect">
            <a:avLst/>
          </a:prstGeom>
        </p:spPr>
      </p:pic>
    </p:spTree>
    <p:extLst>
      <p:ext uri="{BB962C8B-B14F-4D97-AF65-F5344CB8AC3E}">
        <p14:creationId xmlns:p14="http://schemas.microsoft.com/office/powerpoint/2010/main" val="428631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3140364" y="0"/>
            <a:ext cx="4958608" cy="9495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altLang="zh-CN" sz="4400" b="1" dirty="0">
                <a:solidFill>
                  <a:schemeClr val="tx1"/>
                </a:solidFill>
                <a:latin typeface="Cambria" panose="02040503050406030204" pitchFamily="18" charset="0"/>
                <a:ea typeface="阿里巴巴普惠体" panose="00020600040101010101"/>
              </a:rPr>
              <a:t>Lựa chọn cách</a:t>
            </a:r>
            <a:r>
              <a:rPr lang="en-US" altLang="zh-CN" sz="4400" b="1" dirty="0">
                <a:solidFill>
                  <a:schemeClr val="tx1"/>
                </a:solidFill>
                <a:latin typeface="Cambria" panose="02040503050406030204" pitchFamily="18" charset="0"/>
                <a:ea typeface="阿里巴巴普惠体" panose="00020600040101010101"/>
              </a:rPr>
              <a:t>:</a:t>
            </a:r>
            <a:r>
              <a:rPr lang="vi-VN" altLang="zh-CN" sz="4400" b="1" dirty="0">
                <a:solidFill>
                  <a:schemeClr val="tx1"/>
                </a:solidFill>
                <a:latin typeface="Cambria" panose="02040503050406030204" pitchFamily="18" charset="0"/>
                <a:ea typeface="阿里巴巴普惠体" panose="00020600040101010101"/>
              </a:rPr>
              <a:t> </a:t>
            </a:r>
            <a:endParaRPr lang="en-US" altLang="zh-CN" sz="4400" b="1" dirty="0">
              <a:solidFill>
                <a:schemeClr val="tx1"/>
              </a:solidFill>
              <a:latin typeface="Cambria" panose="02040503050406030204" pitchFamily="18" charset="0"/>
              <a:ea typeface="阿里巴巴普惠体" panose="00020600040101010101"/>
            </a:endParaRPr>
          </a:p>
        </p:txBody>
      </p:sp>
      <p:pic>
        <p:nvPicPr>
          <p:cNvPr id="5" name="Picture 4">
            <a:extLst>
              <a:ext uri="{FF2B5EF4-FFF2-40B4-BE49-F238E27FC236}">
                <a16:creationId xmlns:a16="http://schemas.microsoft.com/office/drawing/2014/main" id="{38DC3F9B-EB68-8035-33A7-B8E16A938FEB}"/>
              </a:ext>
            </a:extLst>
          </p:cNvPr>
          <p:cNvPicPr>
            <a:picLocks noChangeAspect="1"/>
          </p:cNvPicPr>
          <p:nvPr/>
        </p:nvPicPr>
        <p:blipFill>
          <a:blip r:embed="rId3"/>
          <a:stretch>
            <a:fillRect/>
          </a:stretch>
        </p:blipFill>
        <p:spPr>
          <a:xfrm>
            <a:off x="344941" y="1434874"/>
            <a:ext cx="3856946" cy="1462980"/>
          </a:xfrm>
          <a:prstGeom prst="rect">
            <a:avLst/>
          </a:prstGeom>
        </p:spPr>
      </p:pic>
      <p:pic>
        <p:nvPicPr>
          <p:cNvPr id="7" name="Picture 6">
            <a:extLst>
              <a:ext uri="{FF2B5EF4-FFF2-40B4-BE49-F238E27FC236}">
                <a16:creationId xmlns:a16="http://schemas.microsoft.com/office/drawing/2014/main" id="{E0EC1D93-7EEA-3FD7-174B-B9127C82E171}"/>
              </a:ext>
            </a:extLst>
          </p:cNvPr>
          <p:cNvPicPr>
            <a:picLocks noChangeAspect="1"/>
          </p:cNvPicPr>
          <p:nvPr/>
        </p:nvPicPr>
        <p:blipFill>
          <a:blip r:embed="rId4"/>
          <a:stretch>
            <a:fillRect/>
          </a:stretch>
        </p:blipFill>
        <p:spPr>
          <a:xfrm>
            <a:off x="334055" y="3040515"/>
            <a:ext cx="3780745" cy="1364545"/>
          </a:xfrm>
          <a:prstGeom prst="rect">
            <a:avLst/>
          </a:prstGeom>
        </p:spPr>
      </p:pic>
      <p:pic>
        <p:nvPicPr>
          <p:cNvPr id="9" name="Picture 8">
            <a:extLst>
              <a:ext uri="{FF2B5EF4-FFF2-40B4-BE49-F238E27FC236}">
                <a16:creationId xmlns:a16="http://schemas.microsoft.com/office/drawing/2014/main" id="{97F73E1F-4E83-DE19-FDA3-9768FFBC8444}"/>
              </a:ext>
            </a:extLst>
          </p:cNvPr>
          <p:cNvPicPr>
            <a:picLocks noChangeAspect="1"/>
          </p:cNvPicPr>
          <p:nvPr/>
        </p:nvPicPr>
        <p:blipFill>
          <a:blip r:embed="rId5"/>
          <a:stretch>
            <a:fillRect/>
          </a:stretch>
        </p:blipFill>
        <p:spPr>
          <a:xfrm>
            <a:off x="372156" y="4814887"/>
            <a:ext cx="3699102" cy="1360091"/>
          </a:xfrm>
          <a:prstGeom prst="rect">
            <a:avLst/>
          </a:prstGeom>
        </p:spPr>
      </p:pic>
      <p:pic>
        <p:nvPicPr>
          <p:cNvPr id="11" name="Picture 10">
            <a:extLst>
              <a:ext uri="{FF2B5EF4-FFF2-40B4-BE49-F238E27FC236}">
                <a16:creationId xmlns:a16="http://schemas.microsoft.com/office/drawing/2014/main" id="{824C1357-8F6C-BEB4-7CF6-422FA60C63E8}"/>
              </a:ext>
            </a:extLst>
          </p:cNvPr>
          <p:cNvPicPr>
            <a:picLocks noChangeAspect="1"/>
          </p:cNvPicPr>
          <p:nvPr/>
        </p:nvPicPr>
        <p:blipFill>
          <a:blip r:embed="rId6"/>
          <a:stretch>
            <a:fillRect/>
          </a:stretch>
        </p:blipFill>
        <p:spPr>
          <a:xfrm>
            <a:off x="4129087" y="1359354"/>
            <a:ext cx="3786965" cy="1394733"/>
          </a:xfrm>
          <a:prstGeom prst="rect">
            <a:avLst/>
          </a:prstGeom>
        </p:spPr>
      </p:pic>
      <p:pic>
        <p:nvPicPr>
          <p:cNvPr id="13" name="Picture 12">
            <a:extLst>
              <a:ext uri="{FF2B5EF4-FFF2-40B4-BE49-F238E27FC236}">
                <a16:creationId xmlns:a16="http://schemas.microsoft.com/office/drawing/2014/main" id="{864A7713-6BBD-F8AC-8EC5-276629D82C49}"/>
              </a:ext>
            </a:extLst>
          </p:cNvPr>
          <p:cNvPicPr>
            <a:picLocks noChangeAspect="1"/>
          </p:cNvPicPr>
          <p:nvPr/>
        </p:nvPicPr>
        <p:blipFill>
          <a:blip r:embed="rId7"/>
          <a:stretch>
            <a:fillRect/>
          </a:stretch>
        </p:blipFill>
        <p:spPr>
          <a:xfrm>
            <a:off x="4095070" y="2990851"/>
            <a:ext cx="3731760" cy="1363360"/>
          </a:xfrm>
          <a:prstGeom prst="rect">
            <a:avLst/>
          </a:prstGeom>
        </p:spPr>
      </p:pic>
      <p:pic>
        <p:nvPicPr>
          <p:cNvPr id="15" name="Picture 14">
            <a:extLst>
              <a:ext uri="{FF2B5EF4-FFF2-40B4-BE49-F238E27FC236}">
                <a16:creationId xmlns:a16="http://schemas.microsoft.com/office/drawing/2014/main" id="{C04A906C-8E85-3C2F-E7B1-577962B099E3}"/>
              </a:ext>
            </a:extLst>
          </p:cNvPr>
          <p:cNvPicPr>
            <a:picLocks noChangeAspect="1"/>
          </p:cNvPicPr>
          <p:nvPr/>
        </p:nvPicPr>
        <p:blipFill>
          <a:blip r:embed="rId8"/>
          <a:stretch>
            <a:fillRect/>
          </a:stretch>
        </p:blipFill>
        <p:spPr>
          <a:xfrm>
            <a:off x="4203927" y="4833938"/>
            <a:ext cx="3535817" cy="1266932"/>
          </a:xfrm>
          <a:prstGeom prst="rect">
            <a:avLst/>
          </a:prstGeom>
        </p:spPr>
      </p:pic>
      <p:grpSp>
        <p:nvGrpSpPr>
          <p:cNvPr id="16" name="Group 15">
            <a:extLst>
              <a:ext uri="{FF2B5EF4-FFF2-40B4-BE49-F238E27FC236}">
                <a16:creationId xmlns:a16="http://schemas.microsoft.com/office/drawing/2014/main" id="{EDB76572-50BC-90A2-A21F-AA2D83C6D035}"/>
              </a:ext>
            </a:extLst>
          </p:cNvPr>
          <p:cNvGrpSpPr/>
          <p:nvPr/>
        </p:nvGrpSpPr>
        <p:grpSpPr>
          <a:xfrm>
            <a:off x="7903029" y="1545772"/>
            <a:ext cx="4460241" cy="4545147"/>
            <a:chOff x="932650" y="2524306"/>
            <a:chExt cx="8528147" cy="3065176"/>
          </a:xfrm>
        </p:grpSpPr>
        <p:grpSp>
          <p:nvGrpSpPr>
            <p:cNvPr id="17" name="Group 6">
              <a:extLst>
                <a:ext uri="{FF2B5EF4-FFF2-40B4-BE49-F238E27FC236}">
                  <a16:creationId xmlns:a16="http://schemas.microsoft.com/office/drawing/2014/main" id="{71040979-0278-5C7D-0945-7F3B3CE19176}"/>
                </a:ext>
              </a:extLst>
            </p:cNvPr>
            <p:cNvGrpSpPr/>
            <p:nvPr/>
          </p:nvGrpSpPr>
          <p:grpSpPr>
            <a:xfrm>
              <a:off x="932650" y="2524306"/>
              <a:ext cx="8528147" cy="3065176"/>
              <a:chOff x="-32491" y="-14381"/>
              <a:chExt cx="2884830" cy="1036862"/>
            </a:xfrm>
          </p:grpSpPr>
          <p:sp>
            <p:nvSpPr>
              <p:cNvPr id="19" name="Freeform 7">
                <a:extLst>
                  <a:ext uri="{FF2B5EF4-FFF2-40B4-BE49-F238E27FC236}">
                    <a16:creationId xmlns:a16="http://schemas.microsoft.com/office/drawing/2014/main" id="{C24AE1AA-E585-4738-4B69-7F5CC07D1FF6}"/>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4">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8" name="TextBox 17">
              <a:extLst>
                <a:ext uri="{FF2B5EF4-FFF2-40B4-BE49-F238E27FC236}">
                  <a16:creationId xmlns:a16="http://schemas.microsoft.com/office/drawing/2014/main" id="{E51D1D57-C616-3FC4-4969-EA7293FDE078}"/>
                </a:ext>
              </a:extLst>
            </p:cNvPr>
            <p:cNvSpPr txBox="1"/>
            <p:nvPr/>
          </p:nvSpPr>
          <p:spPr>
            <a:xfrm>
              <a:off x="1239356" y="2873026"/>
              <a:ext cx="7885371" cy="2175397"/>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en-US" sz="3200" dirty="0">
                  <a:solidFill>
                    <a:srgbClr val="002060"/>
                  </a:solidFill>
                  <a:latin typeface="Cambria" panose="02040503050406030204" pitchFamily="18" charset="0"/>
                  <a:ea typeface="Cambria" panose="02040503050406030204" pitchFamily="18" charset="0"/>
                </a:rPr>
                <a:t>K</a:t>
              </a:r>
              <a:r>
                <a:rPr lang="vi-VN" sz="3200" dirty="0">
                  <a:solidFill>
                    <a:srgbClr val="002060"/>
                  </a:solidFill>
                  <a:latin typeface="Cambria" panose="02040503050406030204" pitchFamily="18" charset="0"/>
                  <a:ea typeface="Cambria" panose="02040503050406030204" pitchFamily="18" charset="0"/>
                </a:rPr>
                <a:t>hi gặp nguy cơ bị xâm hại vì đây là những cách làm hiệu quả để phòng tránh, ngăn chặn, khắc phục hậu quả khi có nguy cơ bị xâm hại.</a:t>
              </a:r>
              <a:endParaRPr lang="en-US" sz="3200"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6010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3140364" y="0"/>
            <a:ext cx="5992750" cy="9495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altLang="zh-CN" sz="4400" b="1">
                <a:solidFill>
                  <a:prstClr val="black"/>
                </a:solidFill>
                <a:latin typeface="Cambria" panose="02040503050406030204" pitchFamily="18" charset="0"/>
                <a:ea typeface="阿里巴巴普惠体" panose="00020600040101010101"/>
              </a:rPr>
              <a:t>Không lựa chọn cách </a:t>
            </a:r>
            <a:endPar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阿里巴巴普惠体" panose="00020600040101010101"/>
              <a:cs typeface="+mn-cs"/>
            </a:endParaRPr>
          </a:p>
        </p:txBody>
      </p:sp>
      <p:pic>
        <p:nvPicPr>
          <p:cNvPr id="4" name="Picture 3">
            <a:extLst>
              <a:ext uri="{FF2B5EF4-FFF2-40B4-BE49-F238E27FC236}">
                <a16:creationId xmlns:a16="http://schemas.microsoft.com/office/drawing/2014/main" id="{F1997688-9C85-3736-8F5D-B145FFA51C25}"/>
              </a:ext>
            </a:extLst>
          </p:cNvPr>
          <p:cNvPicPr>
            <a:picLocks noChangeAspect="1"/>
          </p:cNvPicPr>
          <p:nvPr/>
        </p:nvPicPr>
        <p:blipFill>
          <a:blip r:embed="rId3"/>
          <a:stretch>
            <a:fillRect/>
          </a:stretch>
        </p:blipFill>
        <p:spPr>
          <a:xfrm>
            <a:off x="521833" y="1331458"/>
            <a:ext cx="4181475" cy="1495425"/>
          </a:xfrm>
          <a:prstGeom prst="rect">
            <a:avLst/>
          </a:prstGeom>
        </p:spPr>
      </p:pic>
      <p:pic>
        <p:nvPicPr>
          <p:cNvPr id="8" name="Picture 7">
            <a:extLst>
              <a:ext uri="{FF2B5EF4-FFF2-40B4-BE49-F238E27FC236}">
                <a16:creationId xmlns:a16="http://schemas.microsoft.com/office/drawing/2014/main" id="{9E7DD1BC-019E-46CC-6195-85EE789651B7}"/>
              </a:ext>
            </a:extLst>
          </p:cNvPr>
          <p:cNvPicPr>
            <a:picLocks noChangeAspect="1"/>
          </p:cNvPicPr>
          <p:nvPr/>
        </p:nvPicPr>
        <p:blipFill>
          <a:blip r:embed="rId4"/>
          <a:stretch>
            <a:fillRect/>
          </a:stretch>
        </p:blipFill>
        <p:spPr>
          <a:xfrm>
            <a:off x="753836" y="3169104"/>
            <a:ext cx="4152900" cy="1543050"/>
          </a:xfrm>
          <a:prstGeom prst="rect">
            <a:avLst/>
          </a:prstGeom>
        </p:spPr>
      </p:pic>
      <p:grpSp>
        <p:nvGrpSpPr>
          <p:cNvPr id="10" name="Group 9">
            <a:extLst>
              <a:ext uri="{FF2B5EF4-FFF2-40B4-BE49-F238E27FC236}">
                <a16:creationId xmlns:a16="http://schemas.microsoft.com/office/drawing/2014/main" id="{415092B0-CEFF-340F-0C0D-C367CBE5F4BA}"/>
              </a:ext>
            </a:extLst>
          </p:cNvPr>
          <p:cNvGrpSpPr/>
          <p:nvPr/>
        </p:nvGrpSpPr>
        <p:grpSpPr>
          <a:xfrm>
            <a:off x="5584372" y="1447801"/>
            <a:ext cx="5918927" cy="4545147"/>
            <a:chOff x="932650" y="2524306"/>
            <a:chExt cx="8528147" cy="3065176"/>
          </a:xfrm>
        </p:grpSpPr>
        <p:grpSp>
          <p:nvGrpSpPr>
            <p:cNvPr id="12" name="Group 6">
              <a:extLst>
                <a:ext uri="{FF2B5EF4-FFF2-40B4-BE49-F238E27FC236}">
                  <a16:creationId xmlns:a16="http://schemas.microsoft.com/office/drawing/2014/main" id="{04C995A6-DC51-0B67-6611-004284CA3F22}"/>
                </a:ext>
              </a:extLst>
            </p:cNvPr>
            <p:cNvGrpSpPr/>
            <p:nvPr/>
          </p:nvGrpSpPr>
          <p:grpSpPr>
            <a:xfrm>
              <a:off x="932650" y="2524306"/>
              <a:ext cx="8528147" cy="3065176"/>
              <a:chOff x="-32491" y="-14381"/>
              <a:chExt cx="2884830" cy="1036862"/>
            </a:xfrm>
          </p:grpSpPr>
          <p:sp>
            <p:nvSpPr>
              <p:cNvPr id="20" name="Freeform 7">
                <a:extLst>
                  <a:ext uri="{FF2B5EF4-FFF2-40B4-BE49-F238E27FC236}">
                    <a16:creationId xmlns:a16="http://schemas.microsoft.com/office/drawing/2014/main" id="{7787F6A0-5144-666A-77D7-55F536FE52F0}"/>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4">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4" name="TextBox 13">
              <a:extLst>
                <a:ext uri="{FF2B5EF4-FFF2-40B4-BE49-F238E27FC236}">
                  <a16:creationId xmlns:a16="http://schemas.microsoft.com/office/drawing/2014/main" id="{8CD5360B-64AF-360D-546F-B1EE2BE13ECF}"/>
                </a:ext>
              </a:extLst>
            </p:cNvPr>
            <p:cNvSpPr txBox="1"/>
            <p:nvPr/>
          </p:nvSpPr>
          <p:spPr>
            <a:xfrm>
              <a:off x="1176618" y="2711521"/>
              <a:ext cx="7885371" cy="2640851"/>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vi-VN" sz="3200" dirty="0">
                  <a:solidFill>
                    <a:srgbClr val="002060"/>
                  </a:solidFill>
                  <a:latin typeface="Cambria" panose="02040503050406030204" pitchFamily="18" charset="0"/>
                  <a:ea typeface="Cambria" panose="02040503050406030204" pitchFamily="18" charset="0"/>
                </a:rPr>
                <a:t>Không lựa chọn cách a, d khi gặp nguy cơ bị xâm hại vì nếu run sợ, khóc lóc thì sẽ không đủ tỉnh táo để tìm được cách ứng xử phù hợp, việc chịu đựng hành vi xâm hại sẽ khiến cho kẻ xấu sẽ tiếp tục xâm hại....</a:t>
              </a:r>
              <a:endParaRPr lang="en-US" sz="3200" dirty="0">
                <a:solidFill>
                  <a:srgbClr val="00206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4450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3143" y="293915"/>
            <a:ext cx="11168743" cy="925285"/>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2390281"/>
            </a:xfrm>
            <a:prstGeom prst="rect">
              <a:avLst/>
            </a:prstGeom>
          </p:spPr>
          <p:txBody>
            <a:bodyPr wrap="square" lIns="0" tIns="0" rIns="0" bIns="0" rtlCol="0" anchor="t">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sẽ</a:t>
              </a: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tình</a:t>
              </a: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huống</a:t>
              </a: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F7B07F4B-FDD0-BF36-A554-F50AB4924DEB}"/>
              </a:ext>
            </a:extLst>
          </p:cNvPr>
          <p:cNvPicPr>
            <a:picLocks noChangeAspect="1"/>
          </p:cNvPicPr>
          <p:nvPr/>
        </p:nvPicPr>
        <p:blipFill>
          <a:blip r:embed="rId2"/>
          <a:stretch>
            <a:fillRect/>
          </a:stretch>
        </p:blipFill>
        <p:spPr>
          <a:xfrm>
            <a:off x="605518" y="1187223"/>
            <a:ext cx="6440616" cy="2709863"/>
          </a:xfrm>
          <a:prstGeom prst="rect">
            <a:avLst/>
          </a:prstGeom>
        </p:spPr>
      </p:pic>
      <p:pic>
        <p:nvPicPr>
          <p:cNvPr id="6" name="Picture 5">
            <a:extLst>
              <a:ext uri="{FF2B5EF4-FFF2-40B4-BE49-F238E27FC236}">
                <a16:creationId xmlns:a16="http://schemas.microsoft.com/office/drawing/2014/main" id="{26C3F904-3514-692A-0BAC-0A8A633C7835}"/>
              </a:ext>
            </a:extLst>
          </p:cNvPr>
          <p:cNvPicPr>
            <a:picLocks noChangeAspect="1"/>
          </p:cNvPicPr>
          <p:nvPr/>
        </p:nvPicPr>
        <p:blipFill>
          <a:blip r:embed="rId3"/>
          <a:stretch>
            <a:fillRect/>
          </a:stretch>
        </p:blipFill>
        <p:spPr>
          <a:xfrm>
            <a:off x="5236029" y="3926206"/>
            <a:ext cx="6362019" cy="2757624"/>
          </a:xfrm>
          <a:prstGeom prst="rect">
            <a:avLst/>
          </a:prstGeom>
        </p:spPr>
      </p:pic>
    </p:spTree>
    <p:extLst>
      <p:ext uri="{BB962C8B-B14F-4D97-AF65-F5344CB8AC3E}">
        <p14:creationId xmlns:p14="http://schemas.microsoft.com/office/powerpoint/2010/main" val="3310920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F4537D-D03B-D6B1-2543-098469680FA9}"/>
              </a:ext>
            </a:extLst>
          </p:cNvPr>
          <p:cNvPicPr>
            <a:picLocks noChangeAspect="1"/>
          </p:cNvPicPr>
          <p:nvPr/>
        </p:nvPicPr>
        <p:blipFill>
          <a:blip r:embed="rId2"/>
          <a:stretch>
            <a:fillRect/>
          </a:stretch>
        </p:blipFill>
        <p:spPr>
          <a:xfrm>
            <a:off x="613002" y="202746"/>
            <a:ext cx="6956608" cy="2585059"/>
          </a:xfrm>
          <a:prstGeom prst="rect">
            <a:avLst/>
          </a:prstGeom>
        </p:spPr>
      </p:pic>
      <p:pic>
        <p:nvPicPr>
          <p:cNvPr id="12" name="Picture 11">
            <a:extLst>
              <a:ext uri="{FF2B5EF4-FFF2-40B4-BE49-F238E27FC236}">
                <a16:creationId xmlns:a16="http://schemas.microsoft.com/office/drawing/2014/main" id="{635D6839-E914-5CC6-84C3-B1177115B3AE}"/>
              </a:ext>
            </a:extLst>
          </p:cNvPr>
          <p:cNvPicPr>
            <a:picLocks noChangeAspect="1"/>
          </p:cNvPicPr>
          <p:nvPr/>
        </p:nvPicPr>
        <p:blipFill>
          <a:blip r:embed="rId3"/>
          <a:stretch>
            <a:fillRect/>
          </a:stretch>
        </p:blipFill>
        <p:spPr>
          <a:xfrm>
            <a:off x="666750" y="3214687"/>
            <a:ext cx="6735333" cy="2583947"/>
          </a:xfrm>
          <a:prstGeom prst="rect">
            <a:avLst/>
          </a:prstGeom>
        </p:spPr>
      </p:pic>
      <p:pic>
        <p:nvPicPr>
          <p:cNvPr id="14" name="Picture 13">
            <a:extLst>
              <a:ext uri="{FF2B5EF4-FFF2-40B4-BE49-F238E27FC236}">
                <a16:creationId xmlns:a16="http://schemas.microsoft.com/office/drawing/2014/main" id="{F70D13F7-455C-39C4-D404-2D822586A004}"/>
              </a:ext>
            </a:extLst>
          </p:cNvPr>
          <p:cNvPicPr>
            <a:picLocks noChangeAspect="1"/>
          </p:cNvPicPr>
          <p:nvPr/>
        </p:nvPicPr>
        <p:blipFill>
          <a:blip r:embed="rId4"/>
          <a:stretch>
            <a:fillRect/>
          </a:stretch>
        </p:blipFill>
        <p:spPr>
          <a:xfrm>
            <a:off x="7544065" y="1128562"/>
            <a:ext cx="4125005" cy="2960616"/>
          </a:xfrm>
          <a:prstGeom prst="rect">
            <a:avLst/>
          </a:prstGeom>
        </p:spPr>
      </p:pic>
      <p:pic>
        <p:nvPicPr>
          <p:cNvPr id="16" name="Picture 15">
            <a:extLst>
              <a:ext uri="{FF2B5EF4-FFF2-40B4-BE49-F238E27FC236}">
                <a16:creationId xmlns:a16="http://schemas.microsoft.com/office/drawing/2014/main" id="{CA1A30E7-1FBF-5282-0439-BBC3A609967C}"/>
              </a:ext>
            </a:extLst>
          </p:cNvPr>
          <p:cNvPicPr>
            <a:picLocks noChangeAspect="1"/>
          </p:cNvPicPr>
          <p:nvPr/>
        </p:nvPicPr>
        <p:blipFill>
          <a:blip r:embed="rId5"/>
          <a:stretch>
            <a:fillRect/>
          </a:stretch>
        </p:blipFill>
        <p:spPr>
          <a:xfrm>
            <a:off x="8047945" y="4299176"/>
            <a:ext cx="3324225" cy="1895475"/>
          </a:xfrm>
          <a:prstGeom prst="rect">
            <a:avLst/>
          </a:prstGeom>
        </p:spPr>
      </p:pic>
    </p:spTree>
    <p:extLst>
      <p:ext uri="{BB962C8B-B14F-4D97-AF65-F5344CB8AC3E}">
        <p14:creationId xmlns:p14="http://schemas.microsoft.com/office/powerpoint/2010/main" val="3413071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1"/>
          <p:cNvSpPr/>
          <p:nvPr/>
        </p:nvSpPr>
        <p:spPr>
          <a:xfrm>
            <a:off x="143690" y="3448615"/>
            <a:ext cx="4245429" cy="3409385"/>
          </a:xfrm>
          <a:custGeom>
            <a:avLst/>
            <a:gdLst/>
            <a:ahLst/>
            <a:cxnLst/>
            <a:rect l="l" t="t" r="r" b="b"/>
            <a:pathLst>
              <a:path w="5050073" h="3920119">
                <a:moveTo>
                  <a:pt x="0" y="0"/>
                </a:moveTo>
                <a:lnTo>
                  <a:pt x="5050073" y="0"/>
                </a:lnTo>
                <a:lnTo>
                  <a:pt x="5050073" y="3920119"/>
                </a:lnTo>
                <a:lnTo>
                  <a:pt x="0" y="392011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3735977" y="484906"/>
            <a:ext cx="7966828" cy="3960446"/>
          </a:xfrm>
          <a:prstGeom prst="rect">
            <a:avLst/>
          </a:prstGeom>
        </p:spPr>
      </p:pic>
    </p:spTree>
    <p:extLst>
      <p:ext uri="{BB962C8B-B14F-4D97-AF65-F5344CB8AC3E}">
        <p14:creationId xmlns:p14="http://schemas.microsoft.com/office/powerpoint/2010/main" val="1489646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612639"/>
            <a:chOff x="932650" y="2524306"/>
            <a:chExt cx="8528147" cy="3286501"/>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286501"/>
              <a:chOff x="-32491" y="-14381"/>
              <a:chExt cx="2884830" cy="1111730"/>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111730"/>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80691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mbria" panose="02040503050406030204" pitchFamily="18" charset="0"/>
                  <a:ea typeface="Cambria" panose="02040503050406030204" pitchFamily="18" charset="0"/>
                </a:rPr>
                <a:t>Thanh </a:t>
              </a:r>
              <a:r>
                <a:rPr lang="en-US" sz="3200" dirty="0" err="1">
                  <a:solidFill>
                    <a:srgbClr val="002060"/>
                  </a:solidFill>
                  <a:latin typeface="Cambria" panose="02040503050406030204" pitchFamily="18" charset="0"/>
                  <a:ea typeface="Cambria" panose="02040503050406030204" pitchFamily="18" charset="0"/>
                </a:rPr>
                <a:t>nên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đối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diện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trực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tiếp</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đó</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dừng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việc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trêu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bản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về</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ngoại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hình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thích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hiểu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đó</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việc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làm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xâm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hại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tinh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Nếu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đó</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tiếp</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tục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trêu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chọc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thì</a:t>
              </a:r>
              <a:r>
                <a:rPr lang="en-US" sz="3200" dirty="0">
                  <a:solidFill>
                    <a:srgbClr val="002060"/>
                  </a:solidFill>
                  <a:latin typeface="Cambria" panose="02040503050406030204" pitchFamily="18" charset="0"/>
                  <a:ea typeface="Cambria" panose="02040503050406030204" pitchFamily="18" charset="0"/>
                </a:rPr>
                <a:t> Thanh </a:t>
              </a:r>
              <a:r>
                <a:rPr lang="en-US" sz="3200" dirty="0" err="1">
                  <a:solidFill>
                    <a:srgbClr val="002060"/>
                  </a:solidFill>
                  <a:latin typeface="Cambria" panose="02040503050406030204" pitchFamily="18" charset="0"/>
                  <a:ea typeface="Cambria" panose="02040503050406030204" pitchFamily="18" charset="0"/>
                </a:rPr>
                <a:t>cần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thầy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cô</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giáo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để</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nhờ</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thầy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cô</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giúp</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đỡ</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ngăn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chặn</a:t>
              </a:r>
              <a:r>
                <a:rPr lang="en-US" sz="3200" dirty="0">
                  <a:solidFill>
                    <a:srgbClr val="00206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2" name="Picture 1">
            <a:extLst>
              <a:ext uri="{FF2B5EF4-FFF2-40B4-BE49-F238E27FC236}">
                <a16:creationId xmlns:a16="http://schemas.microsoft.com/office/drawing/2014/main" id="{D575467D-F82A-2DAF-EF44-FC03F89A333A}"/>
              </a:ext>
            </a:extLst>
          </p:cNvPr>
          <p:cNvPicPr>
            <a:picLocks noChangeAspect="1"/>
          </p:cNvPicPr>
          <p:nvPr/>
        </p:nvPicPr>
        <p:blipFill>
          <a:blip r:embed="rId4"/>
          <a:stretch>
            <a:fillRect/>
          </a:stretch>
        </p:blipFill>
        <p:spPr>
          <a:xfrm>
            <a:off x="387804" y="2199594"/>
            <a:ext cx="4991761" cy="2100263"/>
          </a:xfrm>
          <a:prstGeom prst="rect">
            <a:avLst/>
          </a:prstGeom>
        </p:spPr>
      </p:pic>
    </p:spTree>
    <p:extLst>
      <p:ext uri="{BB962C8B-B14F-4D97-AF65-F5344CB8AC3E}">
        <p14:creationId xmlns:p14="http://schemas.microsoft.com/office/powerpoint/2010/main" val="61122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639</Words>
  <Application>Microsoft Office PowerPoint</Application>
  <PresentationFormat>Widescreen</PresentationFormat>
  <Paragraphs>20</Paragraphs>
  <Slides>18</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Aptos</vt:lpstr>
      <vt:lpstr>Aptos Display</vt:lpstr>
      <vt:lpstr>Arial</vt:lpstr>
      <vt:lpstr>Calibri</vt:lpstr>
      <vt:lpstr>Cambria</vt:lpstr>
      <vt:lpstr>Tahoma</vt:lpstr>
      <vt:lpstr>字魂156号-萌趣苏打饼</vt:lpstr>
      <vt:lpstr>Office 主题</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Cúc Lê</cp:lastModifiedBy>
  <cp:revision>83</cp:revision>
  <dcterms:created xsi:type="dcterms:W3CDTF">2024-01-13T10:44:00Z</dcterms:created>
  <dcterms:modified xsi:type="dcterms:W3CDTF">2025-04-06T02:10:07Z</dcterms:modified>
</cp:coreProperties>
</file>