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352" r:id="rId3"/>
    <p:sldId id="334" r:id="rId4"/>
    <p:sldId id="363" r:id="rId5"/>
    <p:sldId id="371" r:id="rId6"/>
    <p:sldId id="372" r:id="rId7"/>
    <p:sldId id="373" r:id="rId8"/>
    <p:sldId id="374" r:id="rId9"/>
    <p:sldId id="375" r:id="rId10"/>
    <p:sldId id="376" r:id="rId11"/>
    <p:sldId id="359"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9FDBE"/>
    <a:srgbClr val="0099FF"/>
    <a:srgbClr val="FA8AFD"/>
    <a:srgbClr val="C379F7"/>
    <a:srgbClr val="7DAFFF"/>
    <a:srgbClr val="FDB26A"/>
    <a:srgbClr val="FF8178"/>
    <a:srgbClr val="FA8CF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3" d="100"/>
          <a:sy n="73" d="100"/>
        </p:scale>
        <p:origin x="78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5D9B16BC-2E00-4CD7-9D34-971EB65AE775}"/>
    <pc:docChg chg="delSld">
      <pc:chgData name="Ngọc Đỗ" userId="2f07f5d2c440dd9f" providerId="LiveId" clId="{5D9B16BC-2E00-4CD7-9D34-971EB65AE775}" dt="2025-05-07T01:24:19.526" v="2" actId="47"/>
      <pc:docMkLst>
        <pc:docMk/>
      </pc:docMkLst>
      <pc:sldChg chg="del">
        <pc:chgData name="Ngọc Đỗ" userId="2f07f5d2c440dd9f" providerId="LiveId" clId="{5D9B16BC-2E00-4CD7-9D34-971EB65AE775}" dt="2025-05-07T01:24:19.526" v="2" actId="47"/>
        <pc:sldMkLst>
          <pc:docMk/>
          <pc:sldMk cId="3100690447" sldId="335"/>
        </pc:sldMkLst>
      </pc:sldChg>
      <pc:sldChg chg="del">
        <pc:chgData name="Ngọc Đỗ" userId="2f07f5d2c440dd9f" providerId="LiveId" clId="{5D9B16BC-2E00-4CD7-9D34-971EB65AE775}" dt="2025-05-07T01:24:18.636" v="0" actId="47"/>
        <pc:sldMkLst>
          <pc:docMk/>
          <pc:sldMk cId="2443829711" sldId="351"/>
        </pc:sldMkLst>
      </pc:sldChg>
      <pc:sldChg chg="del">
        <pc:chgData name="Ngọc Đỗ" userId="2f07f5d2c440dd9f" providerId="LiveId" clId="{5D9B16BC-2E00-4CD7-9D34-971EB65AE775}" dt="2025-05-07T01:24:19.104" v="1" actId="47"/>
        <pc:sldMkLst>
          <pc:docMk/>
          <pc:sldMk cId="3787581610" sldId="3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CD33-7EE1-B918-1A3D-C320685920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15D9E-A7C4-8DCF-8349-8E072C8337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7DA896-450F-5BA1-3F95-A6C675AB131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5" name="Footer Placeholder 4">
            <a:extLst>
              <a:ext uri="{FF2B5EF4-FFF2-40B4-BE49-F238E27FC236}">
                <a16:creationId xmlns:a16="http://schemas.microsoft.com/office/drawing/2014/main" id="{F50C235F-5E19-214F-A641-AD5EBAFD69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DD62D3-6E99-2873-C9F1-7B974D55858A}"/>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26389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9F51-A9E7-233B-FFE4-233F49A09C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91911-5089-4C05-7DD6-1B3B9AF4E0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1005D-0D57-1EA8-55D1-D95F2A97421B}"/>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5" name="Footer Placeholder 4">
            <a:extLst>
              <a:ext uri="{FF2B5EF4-FFF2-40B4-BE49-F238E27FC236}">
                <a16:creationId xmlns:a16="http://schemas.microsoft.com/office/drawing/2014/main" id="{76EE5E21-09BB-ED8A-F9B9-19DBC1E65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318842-4BE2-A049-81D9-ADF5CFA7D77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7073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4F572-5795-D8A5-49AF-52A555AF27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8D6AA-6F80-91C9-53CD-B597A9FCF7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5BE13-0FBE-872E-CA83-E75D603C3A6D}"/>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5" name="Footer Placeholder 4">
            <a:extLst>
              <a:ext uri="{FF2B5EF4-FFF2-40B4-BE49-F238E27FC236}">
                <a16:creationId xmlns:a16="http://schemas.microsoft.com/office/drawing/2014/main" id="{FE90ECE9-F15A-A41E-4D54-E89061832B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BF8C8B-C3F3-4C7F-7B3E-C3F8877A78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81038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B50A-3A67-D01B-F39D-DAFC9F74D8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A882EF-CE0E-9F54-21CE-6D53E94063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03F9-9490-5E19-4379-71A5424FF939}"/>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5" name="Footer Placeholder 4">
            <a:extLst>
              <a:ext uri="{FF2B5EF4-FFF2-40B4-BE49-F238E27FC236}">
                <a16:creationId xmlns:a16="http://schemas.microsoft.com/office/drawing/2014/main" id="{E1759D94-A722-B30F-72D3-6372E5478E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F73E1A-C4AA-8FFE-9B5B-9A18F121269D}"/>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983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B7E9-9305-5034-63A0-25B1EA20191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6ABDD-EA49-16B0-1093-A05145A707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A49DA-F44D-A951-552C-2C4F3029CF8A}"/>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5" name="Footer Placeholder 4">
            <a:extLst>
              <a:ext uri="{FF2B5EF4-FFF2-40B4-BE49-F238E27FC236}">
                <a16:creationId xmlns:a16="http://schemas.microsoft.com/office/drawing/2014/main" id="{D9E3FF0B-4E49-004E-3D48-CA89E318C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137F12-CD1B-7046-0D7A-A86AD02CD6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5209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EDE2-C6DF-3036-AD31-FE3483DA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4275CB-CE5A-3BA0-48F9-B5A11979DAD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F5EF44-FCDC-367D-78C6-12CE1192BA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047B2-D7E8-5D52-E9E4-8565AAE8C314}"/>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6" name="Footer Placeholder 5">
            <a:extLst>
              <a:ext uri="{FF2B5EF4-FFF2-40B4-BE49-F238E27FC236}">
                <a16:creationId xmlns:a16="http://schemas.microsoft.com/office/drawing/2014/main" id="{6C0EE2ED-A785-9A2A-F18C-62776D1A09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6C2D69-41CB-9926-9417-AB4F54282E8E}"/>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56184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26B1-A822-E740-306F-F94A4BC714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986D92-095F-905A-9340-2C91BF30A8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87DE4-F4A3-D76D-2BAB-37CFCFB846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1FB43-87BC-103B-92D8-4D1193759A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118E5-6DE0-AC2C-8BB6-244BB98D4BD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260A0E-EFD1-5D3E-1144-79CEDC1E0B2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8" name="Footer Placeholder 7">
            <a:extLst>
              <a:ext uri="{FF2B5EF4-FFF2-40B4-BE49-F238E27FC236}">
                <a16:creationId xmlns:a16="http://schemas.microsoft.com/office/drawing/2014/main" id="{E9D3FC64-A4A6-E3B0-F62F-6996642FCC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057B24B-7419-2694-E151-2481D43F559F}"/>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92007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C41-775D-8458-0C36-0CF965F42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EE3F51-F3E3-DC1B-07BC-BA7621CA2D7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4" name="Footer Placeholder 3">
            <a:extLst>
              <a:ext uri="{FF2B5EF4-FFF2-40B4-BE49-F238E27FC236}">
                <a16:creationId xmlns:a16="http://schemas.microsoft.com/office/drawing/2014/main" id="{0334D647-5E63-07E0-6FCA-0CC61B424A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B9F66-0CE2-E457-2E94-500EFAABDEC7}"/>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32945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60A7A-76A6-CCF3-CA9B-3B39B941F7D5}"/>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3" name="Footer Placeholder 2">
            <a:extLst>
              <a:ext uri="{FF2B5EF4-FFF2-40B4-BE49-F238E27FC236}">
                <a16:creationId xmlns:a16="http://schemas.microsoft.com/office/drawing/2014/main" id="{476446D1-8C0C-406C-52DB-9864D92FF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0C9294A-601E-6523-CBFC-D137A9752E10}"/>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2031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3DEB-7306-7B0B-0000-A2A9673808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E6A47-4820-0C21-D2CD-6E199C95ECE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D286-DD09-CD59-D675-58E7F86B92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90716-84B4-3826-1FEA-E8B52E7C38B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6" name="Footer Placeholder 5">
            <a:extLst>
              <a:ext uri="{FF2B5EF4-FFF2-40B4-BE49-F238E27FC236}">
                <a16:creationId xmlns:a16="http://schemas.microsoft.com/office/drawing/2014/main" id="{17D761DE-114D-BF0C-8BA8-2C13DDBF1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FC0B-1158-C0E3-5DBD-08FB5B3B2575}"/>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0677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F4E3-7B59-0BA8-24AB-781D0DE8DE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8EA1E-9970-9E74-4066-94BF36DA1D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ADBD5-2C4D-4921-5FB3-E3D4FD4483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9D4EB-3CEA-FAD7-62FF-57FED31EB318}"/>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07/05/2025</a:t>
            </a:fld>
            <a:endParaRPr lang="en-US"/>
          </a:p>
        </p:txBody>
      </p:sp>
      <p:sp>
        <p:nvSpPr>
          <p:cNvPr id="6" name="Footer Placeholder 5">
            <a:extLst>
              <a:ext uri="{FF2B5EF4-FFF2-40B4-BE49-F238E27FC236}">
                <a16:creationId xmlns:a16="http://schemas.microsoft.com/office/drawing/2014/main" id="{4BDEC37C-01EC-E8DC-1A9B-4DC7224F66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F99DF2-AD99-D6D4-11CB-C0DD2E903CF8}"/>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8284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B38E646F-8FB7-F2A9-23FD-754226BD38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8518" y="0"/>
            <a:ext cx="1516477" cy="1516477"/>
          </a:xfrm>
          <a:prstGeom prst="rect">
            <a:avLst/>
          </a:prstGeom>
        </p:spPr>
      </p:pic>
    </p:spTree>
    <p:extLst>
      <p:ext uri="{BB962C8B-B14F-4D97-AF65-F5344CB8AC3E}">
        <p14:creationId xmlns:p14="http://schemas.microsoft.com/office/powerpoint/2010/main" val="336529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CF385AE-1EF6-B2AA-C9A9-BE5DE8FF20C5}"/>
              </a:ext>
            </a:extLst>
          </p:cNvPr>
          <p:cNvPicPr>
            <a:picLocks noChangeAspect="1"/>
          </p:cNvPicPr>
          <p:nvPr/>
        </p:nvPicPr>
        <p:blipFill rotWithShape="1">
          <a:blip r:embed="rId2"/>
          <a:srcRect t="12251" b="3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4AF28EB-93AA-4626-F770-6F1B53FDF490}"/>
              </a:ext>
            </a:extLst>
          </p:cNvPr>
          <p:cNvPicPr>
            <a:picLocks noChangeAspect="1"/>
          </p:cNvPicPr>
          <p:nvPr/>
        </p:nvPicPr>
        <p:blipFill>
          <a:blip r:embed="rId3"/>
          <a:stretch>
            <a:fillRect/>
          </a:stretch>
        </p:blipFill>
        <p:spPr>
          <a:xfrm>
            <a:off x="2621587" y="1181126"/>
            <a:ext cx="9266723" cy="3475021"/>
          </a:xfrm>
          <a:prstGeom prst="rect">
            <a:avLst/>
          </a:prstGeom>
        </p:spPr>
      </p:pic>
    </p:spTree>
    <p:extLst>
      <p:ext uri="{BB962C8B-B14F-4D97-AF65-F5344CB8AC3E}">
        <p14:creationId xmlns:p14="http://schemas.microsoft.com/office/powerpoint/2010/main" val="1900038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2" name="Table 1">
            <a:extLst>
              <a:ext uri="{FF2B5EF4-FFF2-40B4-BE49-F238E27FC236}">
                <a16:creationId xmlns:a16="http://schemas.microsoft.com/office/drawing/2014/main" id="{BAB9B581-280F-31E7-7E6B-B13721ADB15B}"/>
              </a:ext>
            </a:extLst>
          </p:cNvPr>
          <p:cNvGraphicFramePr>
            <a:graphicFrameLocks noGrp="1"/>
          </p:cNvGraphicFramePr>
          <p:nvPr>
            <p:extLst>
              <p:ext uri="{D42A27DB-BD31-4B8C-83A1-F6EECF244321}">
                <p14:modId xmlns:p14="http://schemas.microsoft.com/office/powerpoint/2010/main" val="2107170586"/>
              </p:ext>
            </p:extLst>
          </p:nvPr>
        </p:nvGraphicFramePr>
        <p:xfrm>
          <a:off x="901995" y="1382495"/>
          <a:ext cx="10515600" cy="1463040"/>
        </p:xfrm>
        <a:graphic>
          <a:graphicData uri="http://schemas.openxmlformats.org/drawingml/2006/table">
            <a:tbl>
              <a:tblPr/>
              <a:tblGrid>
                <a:gridCol w="3584945">
                  <a:extLst>
                    <a:ext uri="{9D8B030D-6E8A-4147-A177-3AD203B41FA5}">
                      <a16:colId xmlns:a16="http://schemas.microsoft.com/office/drawing/2014/main" val="1078839377"/>
                    </a:ext>
                  </a:extLst>
                </a:gridCol>
                <a:gridCol w="2073348">
                  <a:extLst>
                    <a:ext uri="{9D8B030D-6E8A-4147-A177-3AD203B41FA5}">
                      <a16:colId xmlns:a16="http://schemas.microsoft.com/office/drawing/2014/main" val="2441964392"/>
                    </a:ext>
                  </a:extLst>
                </a:gridCol>
                <a:gridCol w="2583712">
                  <a:extLst>
                    <a:ext uri="{9D8B030D-6E8A-4147-A177-3AD203B41FA5}">
                      <a16:colId xmlns:a16="http://schemas.microsoft.com/office/drawing/2014/main" val="1796124191"/>
                    </a:ext>
                  </a:extLst>
                </a:gridCol>
                <a:gridCol w="2273595">
                  <a:extLst>
                    <a:ext uri="{9D8B030D-6E8A-4147-A177-3AD203B41FA5}">
                      <a16:colId xmlns:a16="http://schemas.microsoft.com/office/drawing/2014/main" val="2009914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15586"/>
                  </a:ext>
                </a:extLst>
              </a:tr>
              <a:tr h="0">
                <a:tc>
                  <a:txBody>
                    <a:bodyPr/>
                    <a:lstStyle/>
                    <a:p>
                      <a:pPr algn="ctr"/>
                      <a:r>
                        <a:rPr lang="vi-VN" sz="2800">
                          <a:solidFill>
                            <a:srgbClr val="000000"/>
                          </a:solidFill>
                          <a:effectLst/>
                          <a:latin typeface="Cambria" panose="02040503050406030204" pitchFamily="18" charset="0"/>
                          <a:ea typeface="Cambria" panose="020405030504060302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458130"/>
                  </a:ext>
                </a:extLst>
              </a:tr>
            </a:tbl>
          </a:graphicData>
        </a:graphic>
      </p:graphicFrame>
      <p:sp>
        <p:nvSpPr>
          <p:cNvPr id="4" name="TextBox 3">
            <a:extLst>
              <a:ext uri="{FF2B5EF4-FFF2-40B4-BE49-F238E27FC236}">
                <a16:creationId xmlns:a16="http://schemas.microsoft.com/office/drawing/2014/main" id="{05CC3BCA-8A76-13B1-E922-08CFC92EDB05}"/>
              </a:ext>
            </a:extLst>
          </p:cNvPr>
          <p:cNvSpPr txBox="1"/>
          <p:nvPr/>
        </p:nvSpPr>
        <p:spPr>
          <a:xfrm>
            <a:off x="914400" y="3125972"/>
            <a:ext cx="10962167" cy="1815882"/>
          </a:xfrm>
          <a:prstGeom prst="rect">
            <a:avLst/>
          </a:prstGeom>
          <a:noFill/>
        </p:spPr>
        <p:txBody>
          <a:bodyPr wrap="square" rtlCol="0">
            <a:spAutoFit/>
          </a:bodyPr>
          <a:lstStyle/>
          <a:p>
            <a:pPr algn="just"/>
            <a:r>
              <a:rPr lang="vi-VN" sz="2800" dirty="0">
                <a:solidFill>
                  <a:srgbClr val="FF0066"/>
                </a:solidFill>
                <a:latin typeface="Cambria" panose="02040503050406030204" pitchFamily="18" charset="0"/>
                <a:ea typeface="Cambria" panose="02040503050406030204" pitchFamily="18" charset="0"/>
              </a:rPr>
              <a:t>Lớp quên góp được 24 chiếc áo; 10 chiếc quần dài; 12 quyển lịch.</a:t>
            </a:r>
          </a:p>
          <a:p>
            <a:pPr algn="just"/>
            <a:r>
              <a:rPr lang="vi-VN" sz="2800" dirty="0">
                <a:solidFill>
                  <a:srgbClr val="FF0066"/>
                </a:solidFill>
                <a:latin typeface="Cambria" panose="02040503050406030204" pitchFamily="18" charset="0"/>
                <a:ea typeface="Cambria" panose="02040503050406030204" pitchFamily="18" charset="0"/>
              </a:rPr>
              <a:t>Số </a:t>
            </a:r>
            <a:r>
              <a:rPr lang="vi-VN" sz="2800">
                <a:solidFill>
                  <a:srgbClr val="FF0066"/>
                </a:solidFill>
                <a:latin typeface="Cambria" panose="02040503050406030204" pitchFamily="18" charset="0"/>
                <a:ea typeface="Cambria" panose="02040503050406030204" pitchFamily="18" charset="0"/>
              </a:rPr>
              <a:t>cây </a:t>
            </a:r>
            <a:r>
              <a:rPr lang="en-US" sz="2800">
                <a:solidFill>
                  <a:srgbClr val="FF0066"/>
                </a:solidFill>
                <a:latin typeface="Cambria" panose="02040503050406030204" pitchFamily="18" charset="0"/>
                <a:ea typeface="Cambria" panose="02040503050406030204" pitchFamily="18" charset="0"/>
              </a:rPr>
              <a:t>xương rồng </a:t>
            </a:r>
            <a:r>
              <a:rPr lang="vi-VN" sz="2800">
                <a:solidFill>
                  <a:srgbClr val="FF0066"/>
                </a:solidFill>
                <a:latin typeface="Cambria" panose="02040503050406030204" pitchFamily="18" charset="0"/>
                <a:ea typeface="Cambria" panose="02040503050406030204" pitchFamily="18" charset="0"/>
              </a:rPr>
              <a:t>đã </a:t>
            </a:r>
            <a:r>
              <a:rPr lang="vi-VN" sz="2800" dirty="0">
                <a:solidFill>
                  <a:srgbClr val="FF0066"/>
                </a:solidFill>
                <a:latin typeface="Cambria" panose="02040503050406030204" pitchFamily="18" charset="0"/>
                <a:ea typeface="Cambria" panose="02040503050406030204" pitchFamily="18" charset="0"/>
              </a:rPr>
              <a:t>đổi là: 24 : 2 = 12 (cây)</a:t>
            </a:r>
          </a:p>
          <a:p>
            <a:pPr algn="just"/>
            <a:r>
              <a:rPr lang="vi-VN" sz="2800" dirty="0">
                <a:solidFill>
                  <a:srgbClr val="FF0066"/>
                </a:solidFill>
                <a:latin typeface="Cambria" panose="02040503050406030204" pitchFamily="18" charset="0"/>
                <a:ea typeface="Cambria" panose="02040503050406030204" pitchFamily="18" charset="0"/>
              </a:rPr>
              <a:t>Số </a:t>
            </a:r>
            <a:r>
              <a:rPr lang="vi-VN" sz="2800">
                <a:solidFill>
                  <a:srgbClr val="FF0066"/>
                </a:solidFill>
                <a:latin typeface="Cambria" panose="02040503050406030204" pitchFamily="18" charset="0"/>
                <a:ea typeface="Cambria" panose="02040503050406030204" pitchFamily="18" charset="0"/>
              </a:rPr>
              <a:t>cây </a:t>
            </a:r>
            <a:r>
              <a:rPr lang="en-US" sz="2800">
                <a:solidFill>
                  <a:srgbClr val="FF0066"/>
                </a:solidFill>
                <a:latin typeface="Cambria" panose="02040503050406030204" pitchFamily="18" charset="0"/>
                <a:ea typeface="Cambria" panose="02040503050406030204" pitchFamily="18" charset="0"/>
              </a:rPr>
              <a:t>xương rồng </a:t>
            </a:r>
            <a:r>
              <a:rPr lang="vi-VN" sz="2800">
                <a:solidFill>
                  <a:srgbClr val="FF0066"/>
                </a:solidFill>
                <a:latin typeface="Cambria" panose="02040503050406030204" pitchFamily="18" charset="0"/>
                <a:ea typeface="Cambria" panose="02040503050406030204" pitchFamily="18" charset="0"/>
              </a:rPr>
              <a:t>đã </a:t>
            </a:r>
            <a:r>
              <a:rPr lang="vi-VN" sz="2800" dirty="0">
                <a:solidFill>
                  <a:srgbClr val="FF0066"/>
                </a:solidFill>
                <a:latin typeface="Cambria" panose="02040503050406030204" pitchFamily="18" charset="0"/>
                <a:ea typeface="Cambria" panose="02040503050406030204" pitchFamily="18" charset="0"/>
              </a:rPr>
              <a:t>đổi là: 10 : 1 = 10 (cây)</a:t>
            </a:r>
          </a:p>
          <a:p>
            <a:pPr algn="just"/>
            <a:r>
              <a:rPr lang="vi-VN" sz="2800" dirty="0">
                <a:solidFill>
                  <a:srgbClr val="FF0066"/>
                </a:solidFill>
                <a:latin typeface="Cambria" panose="02040503050406030204" pitchFamily="18" charset="0"/>
                <a:ea typeface="Cambria" panose="02040503050406030204" pitchFamily="18" charset="0"/>
              </a:rPr>
              <a:t>Số </a:t>
            </a:r>
            <a:r>
              <a:rPr lang="vi-VN" sz="2800">
                <a:solidFill>
                  <a:srgbClr val="FF0066"/>
                </a:solidFill>
                <a:latin typeface="Cambria" panose="02040503050406030204" pitchFamily="18" charset="0"/>
                <a:ea typeface="Cambria" panose="02040503050406030204" pitchFamily="18" charset="0"/>
              </a:rPr>
              <a:t>cây </a:t>
            </a:r>
            <a:r>
              <a:rPr lang="en-US" sz="2800">
                <a:solidFill>
                  <a:srgbClr val="FF0066"/>
                </a:solidFill>
                <a:latin typeface="Cambria" panose="02040503050406030204" pitchFamily="18" charset="0"/>
                <a:ea typeface="Cambria" panose="02040503050406030204" pitchFamily="18" charset="0"/>
              </a:rPr>
              <a:t>cảnh</a:t>
            </a:r>
            <a:r>
              <a:rPr lang="vi-VN" sz="2800">
                <a:solidFill>
                  <a:srgbClr val="FF0066"/>
                </a:solidFill>
                <a:latin typeface="Cambria" panose="02040503050406030204" pitchFamily="18" charset="0"/>
                <a:ea typeface="Cambria" panose="02040503050406030204" pitchFamily="18" charset="0"/>
              </a:rPr>
              <a:t> </a:t>
            </a:r>
            <a:r>
              <a:rPr lang="vi-VN" sz="2800" dirty="0">
                <a:solidFill>
                  <a:srgbClr val="FF0066"/>
                </a:solidFill>
                <a:latin typeface="Cambria" panose="02040503050406030204" pitchFamily="18" charset="0"/>
                <a:ea typeface="Cambria" panose="02040503050406030204" pitchFamily="18" charset="0"/>
              </a:rPr>
              <a:t>đã đổi là: 12 : 2 = 6 (cây)</a:t>
            </a:r>
            <a:endParaRPr lang="en-US" sz="2800" b="0" i="0" dirty="0">
              <a:solidFill>
                <a:srgbClr val="FF0066"/>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25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2F6A4-3AD0-A7FF-65B9-486A09DF9F84}"/>
              </a:ext>
            </a:extLst>
          </p:cNvPr>
          <p:cNvPicPr>
            <a:picLocks noChangeAspect="1"/>
          </p:cNvPicPr>
          <p:nvPr/>
        </p:nvPicPr>
        <p:blipFill rotWithShape="1">
          <a:blip r:embed="rId3"/>
          <a:srcRect t="-25" b="8399"/>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9FC5210-2F43-C3A5-F05F-6ED6D2BF38AA}"/>
              </a:ext>
            </a:extLst>
          </p:cNvPr>
          <p:cNvPicPr>
            <a:picLocks noChangeAspect="1"/>
          </p:cNvPicPr>
          <p:nvPr/>
        </p:nvPicPr>
        <p:blipFill>
          <a:blip r:embed="rId4"/>
          <a:stretch>
            <a:fillRect/>
          </a:stretch>
        </p:blipFill>
        <p:spPr>
          <a:xfrm>
            <a:off x="4770407" y="147902"/>
            <a:ext cx="6782907" cy="5105414"/>
          </a:xfrm>
          <a:prstGeom prst="rect">
            <a:avLst/>
          </a:prstGeom>
        </p:spPr>
      </p:pic>
    </p:spTree>
    <p:extLst>
      <p:ext uri="{BB962C8B-B14F-4D97-AF65-F5344CB8AC3E}">
        <p14:creationId xmlns:p14="http://schemas.microsoft.com/office/powerpoint/2010/main" val="50537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10" presetID="32" presetClass="emph" presetSubtype="0" repeatCount="indefinite" fill="hold" nodeType="withEffect">
                                  <p:stCondLst>
                                    <p:cond delay="750"/>
                                  </p:stCondLst>
                                  <p:childTnLst>
                                    <p:animRot by="120000">
                                      <p:cBhvr>
                                        <p:cTn id="11" dur="250" fill="hold">
                                          <p:stCondLst>
                                            <p:cond delay="0"/>
                                          </p:stCondLst>
                                        </p:cTn>
                                        <p:tgtEl>
                                          <p:spTgt spid="6"/>
                                        </p:tgtEl>
                                        <p:attrNameLst>
                                          <p:attrName>r</p:attrName>
                                        </p:attrNameLst>
                                      </p:cBhvr>
                                    </p:animRot>
                                    <p:animRot by="-240000">
                                      <p:cBhvr>
                                        <p:cTn id="12" dur="500" fill="hold">
                                          <p:stCondLst>
                                            <p:cond delay="500"/>
                                          </p:stCondLst>
                                        </p:cTn>
                                        <p:tgtEl>
                                          <p:spTgt spid="6"/>
                                        </p:tgtEl>
                                        <p:attrNameLst>
                                          <p:attrName>r</p:attrName>
                                        </p:attrNameLst>
                                      </p:cBhvr>
                                    </p:animRot>
                                    <p:animRot by="240000">
                                      <p:cBhvr>
                                        <p:cTn id="13" dur="500" fill="hold">
                                          <p:stCondLst>
                                            <p:cond delay="1000"/>
                                          </p:stCondLst>
                                        </p:cTn>
                                        <p:tgtEl>
                                          <p:spTgt spid="6"/>
                                        </p:tgtEl>
                                        <p:attrNameLst>
                                          <p:attrName>r</p:attrName>
                                        </p:attrNameLst>
                                      </p:cBhvr>
                                    </p:animRot>
                                    <p:animRot by="-240000">
                                      <p:cBhvr>
                                        <p:cTn id="14" dur="500" fill="hold">
                                          <p:stCondLst>
                                            <p:cond delay="1500"/>
                                          </p:stCondLst>
                                        </p:cTn>
                                        <p:tgtEl>
                                          <p:spTgt spid="6"/>
                                        </p:tgtEl>
                                        <p:attrNameLst>
                                          <p:attrName>r</p:attrName>
                                        </p:attrNameLst>
                                      </p:cBhvr>
                                    </p:animRot>
                                    <p:animRot by="120000">
                                      <p:cBhvr>
                                        <p:cTn id="15" dur="500" fill="hold">
                                          <p:stCondLst>
                                            <p:cond delay="2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56CED-2235-6BAF-3E8D-85CD2716D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A28B32DA-9AF1-AC72-88D0-7D981C9FC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76" y="1930806"/>
            <a:ext cx="9753600" cy="3400425"/>
          </a:xfrm>
          <a:prstGeom prst="rect">
            <a:avLst/>
          </a:prstGeom>
        </p:spPr>
      </p:pic>
    </p:spTree>
    <p:extLst>
      <p:ext uri="{BB962C8B-B14F-4D97-AF65-F5344CB8AC3E}">
        <p14:creationId xmlns:p14="http://schemas.microsoft.com/office/powerpoint/2010/main" val="264135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algn="just">
              <a:buClr>
                <a:srgbClr val="FF0000"/>
              </a:buClr>
            </a:pPr>
            <a:r>
              <a:rPr lang="vi-VN" sz="2800" dirty="0"/>
              <a:t>Cuối tuần này chúng mình sẽ tổ chức chương trình “Đổi cũ lấy mới” ngay tại phòng học của lớp. Hôm nay, cả lớp cần dọn dẹp và sắp xếp lại các đồ vật trong phòng học.</a:t>
            </a:r>
            <a:endParaRPr lang="en-US" sz="2800" dirty="0"/>
          </a:p>
          <a:p>
            <a:pPr algn="just">
              <a:buClr>
                <a:srgbClr val="FF0000"/>
              </a:buClr>
            </a:pPr>
            <a:r>
              <a:rPr lang="vi-VN" sz="2800" dirty="0"/>
              <a:t>Áp dụng kiến thức đã học, Rô-bốt đề xuất dùng xúc xắc để chia nhóm phân công nhiệm vụ:</a:t>
            </a:r>
            <a:endParaRPr lang="en-US" sz="2800" dirty="0"/>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algn="just"/>
              <a:r>
                <a:rPr lang="en-US" sz="2800" b="1">
                  <a:solidFill>
                    <a:schemeClr val="bg1"/>
                  </a:solidFill>
                  <a:latin typeface="SVN-Gretoon" panose="02040603050506020204" pitchFamily="18" charset="0"/>
                </a:rPr>
                <a:t>1</a:t>
              </a:r>
              <a:endParaRPr lang="vi-VN" sz="2800" b="1" dirty="0">
                <a:solidFill>
                  <a:schemeClr val="bg1"/>
                </a:solidFill>
              </a:endParaRPr>
            </a:p>
          </p:txBody>
        </p:sp>
      </p:grpSp>
      <p:pic>
        <p:nvPicPr>
          <p:cNvPr id="3" name="Picture 2">
            <a:extLst>
              <a:ext uri="{FF2B5EF4-FFF2-40B4-BE49-F238E27FC236}">
                <a16:creationId xmlns:a16="http://schemas.microsoft.com/office/drawing/2014/main" id="{85A0641C-A21F-662E-7BA3-ED16EB712F17}"/>
              </a:ext>
            </a:extLst>
          </p:cNvPr>
          <p:cNvPicPr>
            <a:picLocks noChangeAspect="1"/>
          </p:cNvPicPr>
          <p:nvPr/>
        </p:nvPicPr>
        <p:blipFill>
          <a:blip r:embed="rId3"/>
          <a:stretch>
            <a:fillRect/>
          </a:stretch>
        </p:blipFill>
        <p:spPr>
          <a:xfrm>
            <a:off x="2021515" y="2836900"/>
            <a:ext cx="8191500" cy="1885950"/>
          </a:xfrm>
          <a:prstGeom prst="rect">
            <a:avLst/>
          </a:prstGeom>
        </p:spPr>
      </p:pic>
      <p:sp>
        <p:nvSpPr>
          <p:cNvPr id="4" name="TextBox 3">
            <a:extLst>
              <a:ext uri="{FF2B5EF4-FFF2-40B4-BE49-F238E27FC236}">
                <a16:creationId xmlns:a16="http://schemas.microsoft.com/office/drawing/2014/main" id="{D8A4485E-4264-4AB7-5144-EA06D5D3BC2C}"/>
              </a:ext>
            </a:extLst>
          </p:cNvPr>
          <p:cNvSpPr txBox="1"/>
          <p:nvPr/>
        </p:nvSpPr>
        <p:spPr>
          <a:xfrm>
            <a:off x="1244010" y="5039833"/>
            <a:ext cx="9750056" cy="954107"/>
          </a:xfrm>
          <a:prstGeom prst="rect">
            <a:avLst/>
          </a:prstGeom>
          <a:noFill/>
        </p:spPr>
        <p:txBody>
          <a:bodyPr wrap="square" rtlCol="0">
            <a:spAutoFit/>
          </a:bodyPr>
          <a:lstStyle/>
          <a:p>
            <a:r>
              <a:rPr lang="vi-VN" sz="28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742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algn="just"/>
            <a:r>
              <a:rPr lang="vi-VN" sz="32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3200" i="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5020FB3-75E5-79F6-6D2C-6404C9885F89}"/>
              </a:ext>
            </a:extLst>
          </p:cNvPr>
          <p:cNvPicPr>
            <a:picLocks noChangeAspect="1"/>
          </p:cNvPicPr>
          <p:nvPr/>
        </p:nvPicPr>
        <p:blipFill>
          <a:blip r:embed="rId3"/>
          <a:stretch>
            <a:fillRect/>
          </a:stretch>
        </p:blipFill>
        <p:spPr>
          <a:xfrm>
            <a:off x="1940552" y="1612715"/>
            <a:ext cx="8353425" cy="4695825"/>
          </a:xfrm>
          <a:prstGeom prst="rect">
            <a:avLst/>
          </a:prstGeom>
        </p:spPr>
      </p:pic>
    </p:spTree>
    <p:extLst>
      <p:ext uri="{BB962C8B-B14F-4D97-AF65-F5344CB8AC3E}">
        <p14:creationId xmlns:p14="http://schemas.microsoft.com/office/powerpoint/2010/main" val="1221304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Hãy thực hiện việc chia nhóm theo đề xuất và hoàn thành bảng dưới đây.</a:t>
            </a:r>
            <a:endParaRPr kumimoji="0" lang="en-US" sz="32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89F14EE5-87CD-7136-C02E-C78879786FB2}"/>
              </a:ext>
            </a:extLst>
          </p:cNvPr>
          <p:cNvGraphicFramePr>
            <a:graphicFrameLocks noGrp="1"/>
          </p:cNvGraphicFramePr>
          <p:nvPr>
            <p:extLst>
              <p:ext uri="{D42A27DB-BD31-4B8C-83A1-F6EECF244321}">
                <p14:modId xmlns:p14="http://schemas.microsoft.com/office/powerpoint/2010/main" val="2217629255"/>
              </p:ext>
            </p:extLst>
          </p:nvPr>
        </p:nvGraphicFramePr>
        <p:xfrm>
          <a:off x="785036" y="1604715"/>
          <a:ext cx="10793820" cy="914400"/>
        </p:xfrm>
        <a:graphic>
          <a:graphicData uri="http://schemas.openxmlformats.org/drawingml/2006/table">
            <a:tbl>
              <a:tblPr/>
              <a:tblGrid>
                <a:gridCol w="2158764">
                  <a:extLst>
                    <a:ext uri="{9D8B030D-6E8A-4147-A177-3AD203B41FA5}">
                      <a16:colId xmlns:a16="http://schemas.microsoft.com/office/drawing/2014/main" val="2605187000"/>
                    </a:ext>
                  </a:extLst>
                </a:gridCol>
                <a:gridCol w="2158764">
                  <a:extLst>
                    <a:ext uri="{9D8B030D-6E8A-4147-A177-3AD203B41FA5}">
                      <a16:colId xmlns:a16="http://schemas.microsoft.com/office/drawing/2014/main" val="1020778776"/>
                    </a:ext>
                  </a:extLst>
                </a:gridCol>
                <a:gridCol w="2158764">
                  <a:extLst>
                    <a:ext uri="{9D8B030D-6E8A-4147-A177-3AD203B41FA5}">
                      <a16:colId xmlns:a16="http://schemas.microsoft.com/office/drawing/2014/main" val="883478310"/>
                    </a:ext>
                  </a:extLst>
                </a:gridCol>
                <a:gridCol w="2158764">
                  <a:extLst>
                    <a:ext uri="{9D8B030D-6E8A-4147-A177-3AD203B41FA5}">
                      <a16:colId xmlns:a16="http://schemas.microsoft.com/office/drawing/2014/main" val="3710349699"/>
                    </a:ext>
                  </a:extLst>
                </a:gridCol>
                <a:gridCol w="2158764">
                  <a:extLst>
                    <a:ext uri="{9D8B030D-6E8A-4147-A177-3AD203B41FA5}">
                      <a16:colId xmlns:a16="http://schemas.microsoft.com/office/drawing/2014/main" val="813622454"/>
                    </a:ext>
                  </a:extLst>
                </a:gridCol>
              </a:tblGrid>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Nhóm</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Quét và lau sàn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Trang </a:t>
                      </a:r>
                      <a:r>
                        <a:rPr lang="en-US" sz="2400" dirty="0" err="1">
                          <a:solidFill>
                            <a:srgbClr val="000000"/>
                          </a:solidFill>
                          <a:effectLst/>
                          <a:latin typeface="Cambria" panose="02040503050406030204" pitchFamily="18" charset="0"/>
                          <a:ea typeface="Cambria" panose="02040503050406030204" pitchFamily="18" charset="0"/>
                        </a:rPr>
                        <a:t>trí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28154309"/>
                  </a:ext>
                </a:extLst>
              </a:tr>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Số</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bạn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72620839"/>
                  </a:ext>
                </a:extLst>
              </a:tr>
            </a:tbl>
          </a:graphicData>
        </a:graphic>
      </p:graphicFrame>
      <p:sp>
        <p:nvSpPr>
          <p:cNvPr id="4" name="TextBox 3">
            <a:extLst>
              <a:ext uri="{FF2B5EF4-FFF2-40B4-BE49-F238E27FC236}">
                <a16:creationId xmlns:a16="http://schemas.microsoft.com/office/drawing/2014/main" id="{8D65BD6C-63F8-E1C0-B96A-D57E860E6AF8}"/>
              </a:ext>
            </a:extLst>
          </p:cNvPr>
          <p:cNvSpPr txBox="1"/>
          <p:nvPr/>
        </p:nvSpPr>
        <p:spPr>
          <a:xfrm>
            <a:off x="627322" y="3009014"/>
            <a:ext cx="10877106" cy="2062103"/>
          </a:xfrm>
          <a:prstGeom prst="rect">
            <a:avLst/>
          </a:prstGeom>
          <a:noFill/>
        </p:spPr>
        <p:txBody>
          <a:bodyPr wrap="square" rtlCol="0">
            <a:spAutoFit/>
          </a:bodyPr>
          <a:lstStyle/>
          <a:p>
            <a:pPr algn="just"/>
            <a:r>
              <a:rPr lang="en-US" sz="3200" b="1" i="0" dirty="0" err="1">
                <a:solidFill>
                  <a:srgbClr val="000000"/>
                </a:solidFill>
                <a:effectLst/>
                <a:latin typeface="Cambria" panose="02040503050406030204" pitchFamily="18" charset="0"/>
                <a:ea typeface="Cambria" panose="02040503050406030204" pitchFamily="18" charset="0"/>
              </a:rPr>
              <a:t>Dựa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bảng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số</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liệu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hỏi</a:t>
            </a:r>
            <a:r>
              <a:rPr lang="en-US" sz="3200" b="1"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bao </a:t>
            </a:r>
            <a:r>
              <a:rPr lang="en-US" sz="3200" b="0" i="0" dirty="0" err="1">
                <a:solidFill>
                  <a:srgbClr val="000000"/>
                </a:solidFill>
                <a:effectLst/>
                <a:latin typeface="Cambria" panose="02040503050406030204" pitchFamily="18" charset="0"/>
                <a:ea typeface="Cambria" panose="02040503050406030204" pitchFamily="18" charset="0"/>
              </a:rPr>
              <a:t>nhiêu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nhất</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mô</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lặp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khả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xuất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mặt</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chấm</a:t>
            </a:r>
            <a:r>
              <a:rPr lang="en-US" sz="3200" b="0" i="0" dirty="0">
                <a:solidFill>
                  <a:srgbClr val="000000"/>
                </a:solidFill>
                <a:effectLst/>
                <a:latin typeface="Cambria" panose="02040503050406030204" pitchFamily="18" charset="0"/>
                <a:ea typeface="Cambria" panose="02040503050406030204" pitchFamily="18" charset="0"/>
              </a:rPr>
              <a:t>” so </a:t>
            </a:r>
            <a:r>
              <a:rPr lang="en-US" sz="3200" b="0" i="0" dirty="0" err="1">
                <a:solidFill>
                  <a:srgbClr val="000000"/>
                </a:solidFill>
                <a:effectLst/>
                <a:latin typeface="Cambria" panose="02040503050406030204" pitchFamily="18" charset="0"/>
                <a:ea typeface="Cambria" panose="02040503050406030204" pitchFamily="18" charset="0"/>
              </a:rPr>
              <a:t>với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tổng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gieo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xắc</a:t>
            </a:r>
            <a:r>
              <a:rPr lang="en-US" sz="32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815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7E2460F4-B59E-6DAA-C098-215830F93A7A}"/>
              </a:ext>
            </a:extLst>
          </p:cNvPr>
          <p:cNvGraphicFramePr>
            <a:graphicFrameLocks noGrp="1"/>
          </p:cNvGraphicFramePr>
          <p:nvPr>
            <p:extLst>
              <p:ext uri="{D42A27DB-BD31-4B8C-83A1-F6EECF244321}">
                <p14:modId xmlns:p14="http://schemas.microsoft.com/office/powerpoint/2010/main" val="1193495555"/>
              </p:ext>
            </p:extLst>
          </p:nvPr>
        </p:nvGraphicFramePr>
        <p:xfrm>
          <a:off x="593651" y="1200679"/>
          <a:ext cx="10515600" cy="1463040"/>
        </p:xfrm>
        <a:graphic>
          <a:graphicData uri="http://schemas.openxmlformats.org/drawingml/2006/table">
            <a:tbl>
              <a:tblPr/>
              <a:tblGrid>
                <a:gridCol w="2103120">
                  <a:extLst>
                    <a:ext uri="{9D8B030D-6E8A-4147-A177-3AD203B41FA5}">
                      <a16:colId xmlns:a16="http://schemas.microsoft.com/office/drawing/2014/main" val="4044310604"/>
                    </a:ext>
                  </a:extLst>
                </a:gridCol>
                <a:gridCol w="2103120">
                  <a:extLst>
                    <a:ext uri="{9D8B030D-6E8A-4147-A177-3AD203B41FA5}">
                      <a16:colId xmlns:a16="http://schemas.microsoft.com/office/drawing/2014/main" val="1799877226"/>
                    </a:ext>
                  </a:extLst>
                </a:gridCol>
                <a:gridCol w="2103120">
                  <a:extLst>
                    <a:ext uri="{9D8B030D-6E8A-4147-A177-3AD203B41FA5}">
                      <a16:colId xmlns:a16="http://schemas.microsoft.com/office/drawing/2014/main" val="2400914922"/>
                    </a:ext>
                  </a:extLst>
                </a:gridCol>
                <a:gridCol w="2103120">
                  <a:extLst>
                    <a:ext uri="{9D8B030D-6E8A-4147-A177-3AD203B41FA5}">
                      <a16:colId xmlns:a16="http://schemas.microsoft.com/office/drawing/2014/main" val="152572745"/>
                    </a:ext>
                  </a:extLst>
                </a:gridCol>
                <a:gridCol w="2103120">
                  <a:extLst>
                    <a:ext uri="{9D8B030D-6E8A-4147-A177-3AD203B41FA5}">
                      <a16:colId xmlns:a16="http://schemas.microsoft.com/office/drawing/2014/main" val="1239576150"/>
                    </a:ext>
                  </a:extLst>
                </a:gridCol>
              </a:tblGrid>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Nhóm</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Quét và lau sàn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Trang trí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078057"/>
                  </a:ext>
                </a:extLst>
              </a:tr>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Số</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bạn</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31036"/>
                  </a:ext>
                </a:extLst>
              </a:tr>
            </a:tbl>
          </a:graphicData>
        </a:graphic>
      </p:graphicFrame>
      <p:sp>
        <p:nvSpPr>
          <p:cNvPr id="6" name="TextBox 5">
            <a:extLst>
              <a:ext uri="{FF2B5EF4-FFF2-40B4-BE49-F238E27FC236}">
                <a16:creationId xmlns:a16="http://schemas.microsoft.com/office/drawing/2014/main" id="{66FCD5AE-39BA-C8D4-58D5-47170156F82F}"/>
              </a:ext>
            </a:extLst>
          </p:cNvPr>
          <p:cNvSpPr txBox="1"/>
          <p:nvPr/>
        </p:nvSpPr>
        <p:spPr>
          <a:xfrm>
            <a:off x="914400" y="3125972"/>
            <a:ext cx="10962167" cy="1384995"/>
          </a:xfrm>
          <a:prstGeom prst="rect">
            <a:avLst/>
          </a:prstGeom>
          <a:noFill/>
        </p:spPr>
        <p:txBody>
          <a:bodyPr wrap="square" rtlCol="0">
            <a:spAutoFit/>
          </a:bodyPr>
          <a:lstStyle/>
          <a:p>
            <a:pPr algn="just"/>
            <a:r>
              <a:rPr lang="en-US" sz="2800" b="0" i="0" dirty="0">
                <a:solidFill>
                  <a:srgbClr val="FF0066"/>
                </a:solidFill>
                <a:effectLst/>
                <a:latin typeface="Cambria" panose="02040503050406030204" pitchFamily="18" charset="0"/>
                <a:ea typeface="Cambria" panose="02040503050406030204" pitchFamily="18" charset="0"/>
              </a:rPr>
              <a:t>a)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quét</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và</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sàn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6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cửa</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5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kê</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ghế</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9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8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a:t>
            </a:r>
          </a:p>
          <a:p>
            <a:pPr algn="just"/>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nhiều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nhất</a:t>
            </a:r>
            <a:r>
              <a:rPr lang="en-US" sz="2800" b="0" i="0" dirty="0">
                <a:solidFill>
                  <a:srgbClr val="FF0066"/>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84494A-734C-648E-86EA-B5D7E332B01E}"/>
                  </a:ext>
                </a:extLst>
              </p:cNvPr>
              <p:cNvSpPr txBox="1"/>
              <p:nvPr/>
            </p:nvSpPr>
            <p:spPr>
              <a:xfrm>
                <a:off x="893135" y="4720856"/>
                <a:ext cx="10962167" cy="1170641"/>
              </a:xfrm>
              <a:prstGeom prst="rect">
                <a:avLst/>
              </a:prstGeom>
              <a:noFill/>
            </p:spPr>
            <p:txBody>
              <a:bodyPr wrap="square" rtlCol="0">
                <a:spAutoFit/>
              </a:bodyPr>
              <a:lstStyle/>
              <a:p>
                <a:pPr algn="just"/>
                <a:r>
                  <a:rPr lang="en-US" sz="2800" dirty="0">
                    <a:solidFill>
                      <a:srgbClr val="FF0066"/>
                    </a:solidFill>
                    <a:latin typeface="Cambria" panose="02040503050406030204" pitchFamily="18" charset="0"/>
                    <a:ea typeface="Cambria" panose="02040503050406030204" pitchFamily="18" charset="0"/>
                  </a:rPr>
                  <a:t>b) </a:t>
                </a:r>
                <a:r>
                  <a:rPr lang="en-US" sz="2800" dirty="0" err="1">
                    <a:solidFill>
                      <a:srgbClr val="FF0066"/>
                    </a:solidFill>
                    <a:latin typeface="Cambria" panose="02040503050406030204" pitchFamily="18" charset="0"/>
                    <a:ea typeface="Cambria" panose="02040503050406030204" pitchFamily="18" charset="0"/>
                  </a:rPr>
                  <a:t>Tỉ</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mô</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lặp</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lại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của</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khả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năng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xuất</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hiện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mặt</a:t>
                </a:r>
                <a:r>
                  <a:rPr lang="en-US" sz="2800" dirty="0">
                    <a:solidFill>
                      <a:srgbClr val="FF0066"/>
                    </a:solidFill>
                    <a:latin typeface="Cambria" panose="02040503050406030204" pitchFamily="18" charset="0"/>
                    <a:ea typeface="Cambria" panose="02040503050406030204" pitchFamily="18" charset="0"/>
                  </a:rPr>
                  <a:t> 1 </a:t>
                </a:r>
                <a:r>
                  <a:rPr lang="en-US" sz="2800" dirty="0" err="1">
                    <a:solidFill>
                      <a:srgbClr val="FF0066"/>
                    </a:solidFill>
                    <a:latin typeface="Cambria" panose="02040503050406030204" pitchFamily="18" charset="0"/>
                    <a:ea typeface="Cambria" panose="02040503050406030204" pitchFamily="18" charset="0"/>
                  </a:rPr>
                  <a:t>chấm</a:t>
                </a:r>
                <a:r>
                  <a:rPr lang="en-US" sz="2800" dirty="0">
                    <a:solidFill>
                      <a:srgbClr val="FF0066"/>
                    </a:solidFill>
                    <a:latin typeface="Cambria" panose="02040503050406030204" pitchFamily="18" charset="0"/>
                    <a:ea typeface="Cambria" panose="02040503050406030204" pitchFamily="18" charset="0"/>
                  </a:rPr>
                  <a:t>” so </a:t>
                </a:r>
                <a:r>
                  <a:rPr lang="en-US" sz="2800" dirty="0" err="1">
                    <a:solidFill>
                      <a:srgbClr val="FF0066"/>
                    </a:solidFill>
                    <a:latin typeface="Cambria" panose="02040503050406030204" pitchFamily="18" charset="0"/>
                    <a:ea typeface="Cambria" panose="02040503050406030204" pitchFamily="18" charset="0"/>
                  </a:rPr>
                  <a:t>với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tổng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gieo</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xúc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xắc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là</a:t>
                </a:r>
                <a:r>
                  <a:rPr lang="en-US" sz="2800" dirty="0">
                    <a:solidFill>
                      <a:srgbClr val="FF0066"/>
                    </a:solidFill>
                    <a:latin typeface="Cambria" panose="02040503050406030204" pitchFamily="18" charset="0"/>
                    <a:ea typeface="Cambria" panose="02040503050406030204" pitchFamily="18" charset="0"/>
                  </a:rPr>
                  <a:t>: </a:t>
                </a:r>
                <a14:m>
                  <m:oMath xmlns:m="http://schemas.openxmlformats.org/officeDocument/2006/math">
                    <m:f>
                      <m:fPr>
                        <m:ctrlPr>
                          <a:rPr lang="en-US" sz="2800" i="1" smtClean="0">
                            <a:solidFill>
                              <a:srgbClr val="FF0066"/>
                            </a:solidFill>
                            <a:latin typeface="Cambria Math" panose="02040503050406030204" pitchFamily="18" charset="0"/>
                            <a:ea typeface="Cambria" panose="02040503050406030204" pitchFamily="18" charset="0"/>
                          </a:rPr>
                        </m:ctrlPr>
                      </m:fPr>
                      <m:num>
                        <m:r>
                          <a:rPr lang="en-US" sz="2800" b="0" i="1" smtClean="0">
                            <a:solidFill>
                              <a:srgbClr val="FF0066"/>
                            </a:solidFill>
                            <a:latin typeface="Cambria Math" panose="02040503050406030204" pitchFamily="18" charset="0"/>
                            <a:ea typeface="Cambria" panose="02040503050406030204" pitchFamily="18" charset="0"/>
                          </a:rPr>
                          <m:t>3</m:t>
                        </m:r>
                      </m:num>
                      <m:den>
                        <m:r>
                          <a:rPr lang="en-US" sz="2800" b="0" i="1" smtClean="0">
                            <a:solidFill>
                              <a:srgbClr val="FF0066"/>
                            </a:solidFill>
                            <a:latin typeface="Cambria Math" panose="02040503050406030204" pitchFamily="18" charset="0"/>
                            <a:ea typeface="Cambria" panose="02040503050406030204" pitchFamily="18" charset="0"/>
                          </a:rPr>
                          <m:t>14</m:t>
                        </m:r>
                      </m:den>
                    </m:f>
                  </m:oMath>
                </a14:m>
                <a:endParaRPr lang="en-US" sz="2800" b="0" i="0" dirty="0">
                  <a:solidFill>
                    <a:srgbClr val="FF0066"/>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5384494A-734C-648E-86EA-B5D7E332B01E}"/>
                  </a:ext>
                </a:extLst>
              </p:cNvPr>
              <p:cNvSpPr txBox="1">
                <a:spLocks noRot="1" noChangeAspect="1" noMove="1" noResize="1" noEditPoints="1" noAdjustHandles="1" noChangeArrowheads="1" noChangeShapeType="1" noTextEdit="1"/>
              </p:cNvSpPr>
              <p:nvPr/>
            </p:nvSpPr>
            <p:spPr>
              <a:xfrm>
                <a:off x="893135" y="4720856"/>
                <a:ext cx="10962167" cy="1170641"/>
              </a:xfrm>
              <a:prstGeom prst="rect">
                <a:avLst/>
              </a:prstGeom>
              <a:blipFill>
                <a:blip r:embed="rId3"/>
                <a:stretch>
                  <a:fillRect l="-1168" t="-5208" r="-1112" b="-2083"/>
                </a:stretch>
              </a:blipFill>
            </p:spPr>
            <p:txBody>
              <a:bodyPr/>
              <a:lstStyle/>
              <a:p>
                <a:r>
                  <a:rPr lang="en-US">
                    <a:noFill/>
                  </a:rPr>
                  <a:t> </a:t>
                </a:r>
              </a:p>
            </p:txBody>
          </p:sp>
        </mc:Fallback>
      </mc:AlternateContent>
    </p:spTree>
    <p:extLst>
      <p:ext uri="{BB962C8B-B14F-4D97-AF65-F5344CB8AC3E}">
        <p14:creationId xmlns:p14="http://schemas.microsoft.com/office/powerpoint/2010/main" val="75561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lvl="0" algn="just">
              <a:buClr>
                <a:srgbClr val="FF0000"/>
              </a:buClr>
            </a:pPr>
            <a:r>
              <a:rPr lang="vi-VN" sz="2800" b="1" dirty="0">
                <a:solidFill>
                  <a:prstClr val="black"/>
                </a:solidFill>
              </a:rPr>
              <a:t>Dự án “Đổi đồ cũ lấy cây xanh".</a:t>
            </a:r>
          </a:p>
          <a:p>
            <a:pPr lvl="0" algn="just">
              <a:buClr>
                <a:srgbClr val="FF0000"/>
              </a:buClr>
            </a:pPr>
            <a:r>
              <a:rPr lang="vi-VN" sz="2800" dirty="0">
                <a:solidFill>
                  <a:prstClr val="black"/>
                </a:solidFill>
              </a:rPr>
              <a:t>Theo kế hoạch, lớp sẽ tiếp nhận quần áo mùa hè để tặng cho các bạn cùng độ tuổi và những quyển lịch cũ để tái sử dụng làm sách chữ nổi cho người khiếm thị.</a:t>
            </a:r>
          </a:p>
          <a:p>
            <a:pPr lvl="0" algn="just">
              <a:buClr>
                <a:srgbClr val="FF0000"/>
              </a:buClr>
            </a:pPr>
            <a:r>
              <a:rPr lang="vi-VN" sz="2800" i="1" dirty="0">
                <a:solidFill>
                  <a:prstClr val="black"/>
                </a:solidFill>
              </a:rPr>
              <a:t>Dự án sẽ đổi quần áo và lịch để lấy các chậu cây giống như sau:</a:t>
            </a:r>
            <a:endParaRPr kumimoji="0" lang="en-US" sz="2800" b="0" i="1" u="none" strike="noStrike" kern="1200" cap="none" spc="0" normalizeH="0" baseline="0" noProof="0" dirty="0">
              <a:ln>
                <a:noFill/>
              </a:ln>
              <a:solidFill>
                <a:prstClr val="black"/>
              </a:solidFill>
              <a:effectLst/>
              <a:uLnTx/>
              <a:uFillTx/>
              <a:latin typeface="Aptos" panose="02110004020202020204"/>
            </a:endParaRPr>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2</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aphicFrame>
        <p:nvGraphicFramePr>
          <p:cNvPr id="2" name="Table 1">
            <a:extLst>
              <a:ext uri="{FF2B5EF4-FFF2-40B4-BE49-F238E27FC236}">
                <a16:creationId xmlns:a16="http://schemas.microsoft.com/office/drawing/2014/main" id="{A63E1DCD-0619-27EE-64C4-A7953AF915DB}"/>
              </a:ext>
            </a:extLst>
          </p:cNvPr>
          <p:cNvGraphicFramePr>
            <a:graphicFrameLocks noGrp="1"/>
          </p:cNvGraphicFramePr>
          <p:nvPr>
            <p:extLst>
              <p:ext uri="{D42A27DB-BD31-4B8C-83A1-F6EECF244321}">
                <p14:modId xmlns:p14="http://schemas.microsoft.com/office/powerpoint/2010/main" val="3934736090"/>
              </p:ext>
            </p:extLst>
          </p:nvPr>
        </p:nvGraphicFramePr>
        <p:xfrm>
          <a:off x="731875" y="3018846"/>
          <a:ext cx="10515600" cy="1463040"/>
        </p:xfrm>
        <a:graphic>
          <a:graphicData uri="http://schemas.openxmlformats.org/drawingml/2006/table">
            <a:tbl>
              <a:tblPr/>
              <a:tblGrid>
                <a:gridCol w="2628900">
                  <a:extLst>
                    <a:ext uri="{9D8B030D-6E8A-4147-A177-3AD203B41FA5}">
                      <a16:colId xmlns:a16="http://schemas.microsoft.com/office/drawing/2014/main" val="544632725"/>
                    </a:ext>
                  </a:extLst>
                </a:gridCol>
                <a:gridCol w="2628900">
                  <a:extLst>
                    <a:ext uri="{9D8B030D-6E8A-4147-A177-3AD203B41FA5}">
                      <a16:colId xmlns:a16="http://schemas.microsoft.com/office/drawing/2014/main" val="4079014080"/>
                    </a:ext>
                  </a:extLst>
                </a:gridCol>
                <a:gridCol w="2628900">
                  <a:extLst>
                    <a:ext uri="{9D8B030D-6E8A-4147-A177-3AD203B41FA5}">
                      <a16:colId xmlns:a16="http://schemas.microsoft.com/office/drawing/2014/main" val="3645952089"/>
                    </a:ext>
                  </a:extLst>
                </a:gridCol>
                <a:gridCol w="2628900">
                  <a:extLst>
                    <a:ext uri="{9D8B030D-6E8A-4147-A177-3AD203B41FA5}">
                      <a16:colId xmlns:a16="http://schemas.microsoft.com/office/drawing/2014/main" val="2759416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 </a:t>
                      </a:r>
                      <a:r>
                        <a:rPr lang="en-US" sz="2800" dirty="0" err="1">
                          <a:solidFill>
                            <a:srgbClr val="000000"/>
                          </a:solidFill>
                          <a:effectLst/>
                          <a:latin typeface="Cambria" panose="02040503050406030204" pitchFamily="18" charset="0"/>
                          <a:ea typeface="Cambria" panose="02040503050406030204" pitchFamily="18" charset="0"/>
                        </a:rPr>
                        <a:t>chiếc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chiếc 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 quyển 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343746"/>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xương</a:t>
                      </a:r>
                      <a:r>
                        <a:rPr lang="en-US" sz="2800" baseline="0">
                          <a:solidFill>
                            <a:srgbClr val="000000"/>
                          </a:solidFill>
                          <a:effectLst/>
                          <a:latin typeface="Cambria" panose="02040503050406030204" pitchFamily="18" charset="0"/>
                          <a:ea typeface="Cambria" panose="02040503050406030204" pitchFamily="18" charset="0"/>
                        </a:rPr>
                        <a:t> rồng</a:t>
                      </a:r>
                      <a:endParaRPr lang="en-US" sz="280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xương</a:t>
                      </a:r>
                      <a:r>
                        <a:rPr lang="en-US" sz="2800" baseline="0">
                          <a:solidFill>
                            <a:srgbClr val="000000"/>
                          </a:solidFill>
                          <a:effectLst/>
                          <a:latin typeface="Cambria" panose="02040503050406030204" pitchFamily="18" charset="0"/>
                          <a:ea typeface="Cambria" panose="02040503050406030204" pitchFamily="18" charset="0"/>
                        </a:rPr>
                        <a:t> rồng</a:t>
                      </a:r>
                      <a:endParaRPr lang="en-US" sz="280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1 </a:t>
                      </a:r>
                      <a:r>
                        <a:rPr lang="vi-VN" sz="2800">
                          <a:solidFill>
                            <a:srgbClr val="000000"/>
                          </a:solidFill>
                          <a:effectLst/>
                          <a:latin typeface="Cambria" panose="02040503050406030204" pitchFamily="18" charset="0"/>
                          <a:ea typeface="Cambria" panose="02040503050406030204" pitchFamily="18" charset="0"/>
                        </a:rPr>
                        <a:t>cây </a:t>
                      </a:r>
                      <a:r>
                        <a:rPr lang="en-US" sz="2800">
                          <a:solidFill>
                            <a:srgbClr val="000000"/>
                          </a:solidFill>
                          <a:effectLst/>
                          <a:latin typeface="Cambria" panose="02040503050406030204" pitchFamily="18" charset="0"/>
                          <a:ea typeface="Cambria" panose="02040503050406030204" pitchFamily="18" charset="0"/>
                        </a:rPr>
                        <a:t>cảnh</a:t>
                      </a:r>
                      <a:endParaRPr lang="vi-VN"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679557"/>
                  </a:ext>
                </a:extLst>
              </a:tr>
            </a:tbl>
          </a:graphicData>
        </a:graphic>
      </p:graphicFrame>
    </p:spTree>
    <p:extLst>
      <p:ext uri="{BB962C8B-B14F-4D97-AF65-F5344CB8AC3E}">
        <p14:creationId xmlns:p14="http://schemas.microsoft.com/office/powerpoint/2010/main" val="44615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08147" y="409023"/>
            <a:ext cx="10785647" cy="1384995"/>
          </a:xfrm>
          <a:prstGeom prst="rect">
            <a:avLst/>
          </a:prstGeom>
          <a:noFill/>
        </p:spPr>
        <p:txBody>
          <a:bodyPr wrap="square" rtlCol="0">
            <a:spAutoFit/>
          </a:bodyPr>
          <a:lstStyle/>
          <a:p>
            <a:pPr lvl="0" algn="just">
              <a:buClr>
                <a:srgbClr val="FF0000"/>
              </a:buClr>
            </a:pPr>
            <a:r>
              <a:rPr lang="vi-VN" sz="2800" b="1" dirty="0">
                <a:solidFill>
                  <a:prstClr val="black"/>
                </a:solidFill>
                <a:latin typeface="Cambria" panose="02040503050406030204" pitchFamily="18" charset="0"/>
                <a:ea typeface="Cambria" panose="02040503050406030204" pitchFamily="18" charset="0"/>
              </a:rPr>
              <a:t>Trước hết, hãy phân loại những đồ vật do các thành viên trong lớp mình tự quyên góp và tính số cây mà các bạn đổi được nhé. Đừng quên ghi lại kết quả vào bảng dưới đây.</a:t>
            </a:r>
            <a:endPar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6AF14CAC-D15D-1DCE-BB5C-7D053B1A648D}"/>
              </a:ext>
            </a:extLst>
          </p:cNvPr>
          <p:cNvGraphicFramePr>
            <a:graphicFrameLocks noGrp="1"/>
          </p:cNvGraphicFramePr>
          <p:nvPr>
            <p:extLst>
              <p:ext uri="{D42A27DB-BD31-4B8C-83A1-F6EECF244321}">
                <p14:modId xmlns:p14="http://schemas.microsoft.com/office/powerpoint/2010/main" val="915214151"/>
              </p:ext>
            </p:extLst>
          </p:nvPr>
        </p:nvGraphicFramePr>
        <p:xfrm>
          <a:off x="699977" y="1946020"/>
          <a:ext cx="10515600" cy="1645920"/>
        </p:xfrm>
        <a:graphic>
          <a:graphicData uri="http://schemas.openxmlformats.org/drawingml/2006/table">
            <a:tbl>
              <a:tblPr/>
              <a:tblGrid>
                <a:gridCol w="3297865">
                  <a:extLst>
                    <a:ext uri="{9D8B030D-6E8A-4147-A177-3AD203B41FA5}">
                      <a16:colId xmlns:a16="http://schemas.microsoft.com/office/drawing/2014/main" val="2394778636"/>
                    </a:ext>
                  </a:extLst>
                </a:gridCol>
                <a:gridCol w="1959935">
                  <a:extLst>
                    <a:ext uri="{9D8B030D-6E8A-4147-A177-3AD203B41FA5}">
                      <a16:colId xmlns:a16="http://schemas.microsoft.com/office/drawing/2014/main" val="2029649049"/>
                    </a:ext>
                  </a:extLst>
                </a:gridCol>
                <a:gridCol w="2628900">
                  <a:extLst>
                    <a:ext uri="{9D8B030D-6E8A-4147-A177-3AD203B41FA5}">
                      <a16:colId xmlns:a16="http://schemas.microsoft.com/office/drawing/2014/main" val="1674461256"/>
                    </a:ext>
                  </a:extLst>
                </a:gridCol>
                <a:gridCol w="2628900">
                  <a:extLst>
                    <a:ext uri="{9D8B030D-6E8A-4147-A177-3AD203B41FA5}">
                      <a16:colId xmlns:a16="http://schemas.microsoft.com/office/drawing/2014/main" val="2133572421"/>
                    </a:ext>
                  </a:extLst>
                </a:gridCol>
              </a:tblGrid>
              <a:tr h="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Đồ</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vật</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Áo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3794697"/>
                  </a:ext>
                </a:extLst>
              </a:tr>
              <a:tr h="0">
                <a:tc>
                  <a:txBody>
                    <a:bodyPr/>
                    <a:lstStyle/>
                    <a:p>
                      <a:pPr algn="ctr"/>
                      <a:r>
                        <a:rPr lang="vi-VN" sz="3200">
                          <a:solidFill>
                            <a:srgbClr val="000000"/>
                          </a:solidFill>
                          <a:effectLst/>
                          <a:latin typeface="Cambria" panose="02040503050406030204" pitchFamily="18" charset="0"/>
                          <a:ea typeface="Cambria" panose="020405030504060302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6488605"/>
                  </a:ext>
                </a:extLst>
              </a:tr>
            </a:tbl>
          </a:graphicData>
        </a:graphic>
      </p:graphicFrame>
      <p:pic>
        <p:nvPicPr>
          <p:cNvPr id="5" name="Picture 4">
            <a:extLst>
              <a:ext uri="{FF2B5EF4-FFF2-40B4-BE49-F238E27FC236}">
                <a16:creationId xmlns:a16="http://schemas.microsoft.com/office/drawing/2014/main" id="{56E2A24C-0304-DB20-EF67-A9F559D1C1DB}"/>
              </a:ext>
            </a:extLst>
          </p:cNvPr>
          <p:cNvPicPr>
            <a:picLocks noChangeAspect="1"/>
          </p:cNvPicPr>
          <p:nvPr/>
        </p:nvPicPr>
        <p:blipFill>
          <a:blip r:embed="rId3"/>
          <a:stretch>
            <a:fillRect/>
          </a:stretch>
        </p:blipFill>
        <p:spPr>
          <a:xfrm>
            <a:off x="3508743" y="3727376"/>
            <a:ext cx="5624181" cy="2746079"/>
          </a:xfrm>
          <a:prstGeom prst="rect">
            <a:avLst/>
          </a:prstGeom>
        </p:spPr>
      </p:pic>
    </p:spTree>
    <p:extLst>
      <p:ext uri="{BB962C8B-B14F-4D97-AF65-F5344CB8AC3E}">
        <p14:creationId xmlns:p14="http://schemas.microsoft.com/office/powerpoint/2010/main" val="87539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82575" y="1195832"/>
            <a:ext cx="10785647" cy="3970318"/>
          </a:xfrm>
          <a:prstGeom prst="rect">
            <a:avLst/>
          </a:prstGeom>
          <a:noFill/>
        </p:spPr>
        <p:txBody>
          <a:bodyPr wrap="square" rtlCol="0">
            <a:spAutoFit/>
          </a:bodyPr>
          <a:lstStyle/>
          <a:p>
            <a:pPr lvl="0" algn="just">
              <a:buClr>
                <a:srgbClr val="FF0000"/>
              </a:buClr>
            </a:pPr>
            <a:r>
              <a:rPr lang="vi-VN" sz="3600" b="1" dirty="0">
                <a:solidFill>
                  <a:prstClr val="black"/>
                </a:solidFill>
                <a:latin typeface="Cambria" panose="02040503050406030204" pitchFamily="18" charset="0"/>
                <a:ea typeface="Cambria" panose="02040503050406030204" pitchFamily="18" charset="0"/>
              </a:rPr>
              <a:t>Dựa vào bảng số liệu, hãy cho biết chúng mình quyên góp được bao nhiêu đồ vật mỗi loại và tính toán số </a:t>
            </a:r>
            <a:r>
              <a:rPr lang="vi-VN" sz="3600" b="1">
                <a:solidFill>
                  <a:prstClr val="black"/>
                </a:solidFill>
                <a:latin typeface="Cambria" panose="02040503050406030204" pitchFamily="18" charset="0"/>
                <a:ea typeface="Cambria" panose="02040503050406030204" pitchFamily="18" charset="0"/>
              </a:rPr>
              <a:t>cây </a:t>
            </a:r>
            <a:r>
              <a:rPr lang="en-US" sz="3600" b="1">
                <a:solidFill>
                  <a:prstClr val="black"/>
                </a:solidFill>
                <a:latin typeface="Cambria" panose="02040503050406030204" pitchFamily="18" charset="0"/>
                <a:ea typeface="Cambria" panose="02040503050406030204" pitchFamily="18" charset="0"/>
              </a:rPr>
              <a:t>xương rồng</a:t>
            </a:r>
            <a:r>
              <a:rPr lang="vi-VN" sz="3600" b="1">
                <a:solidFill>
                  <a:prstClr val="black"/>
                </a:solidFill>
                <a:latin typeface="Cambria" panose="02040503050406030204" pitchFamily="18" charset="0"/>
                <a:ea typeface="Cambria" panose="02040503050406030204" pitchFamily="18" charset="0"/>
              </a:rPr>
              <a:t>, </a:t>
            </a:r>
            <a:r>
              <a:rPr lang="en-US" sz="3600" b="1">
                <a:solidFill>
                  <a:prstClr val="black"/>
                </a:solidFill>
                <a:latin typeface="Cambria" panose="02040503050406030204" pitchFamily="18" charset="0"/>
                <a:ea typeface="Cambria" panose="02040503050406030204" pitchFamily="18" charset="0"/>
              </a:rPr>
              <a:t>cây cảnh </a:t>
            </a:r>
            <a:r>
              <a:rPr lang="vi-VN" sz="3600" b="1">
                <a:solidFill>
                  <a:prstClr val="black"/>
                </a:solidFill>
                <a:latin typeface="Cambria" panose="02040503050406030204" pitchFamily="18" charset="0"/>
                <a:ea typeface="Cambria" panose="02040503050406030204" pitchFamily="18" charset="0"/>
              </a:rPr>
              <a:t>để </a:t>
            </a:r>
            <a:r>
              <a:rPr lang="vi-VN" sz="3600" b="1" dirty="0">
                <a:solidFill>
                  <a:prstClr val="black"/>
                </a:solidFill>
                <a:latin typeface="Cambria" panose="02040503050406030204" pitchFamily="18" charset="0"/>
                <a:ea typeface="Cambria" panose="02040503050406030204" pitchFamily="18" charset="0"/>
              </a:rPr>
              <a:t>đổi cho các bạn trong lớp nhé!</a:t>
            </a:r>
          </a:p>
          <a:p>
            <a:pPr lvl="0" algn="just">
              <a:buClr>
                <a:srgbClr val="FF0000"/>
              </a:buClr>
            </a:pPr>
            <a:r>
              <a:rPr lang="vi-VN" sz="3600" b="1" i="1" dirty="0">
                <a:solidFill>
                  <a:prstClr val="black"/>
                </a:solidFill>
                <a:latin typeface="Cambria" panose="02040503050406030204" pitchFamily="18" charset="0"/>
                <a:ea typeface="Cambria" panose="02040503050406030204" pitchFamily="18" charset="0"/>
              </a:rPr>
              <a:t>Chúng mình đừng quên bọc gói các đồ vật đó và nhờ thầy cô, bố mẹ chuyển giúp đến những người cần nhé!</a:t>
            </a:r>
            <a:endPar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496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4313</TotalTime>
  <Words>603</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Cambria</vt:lpstr>
      <vt:lpstr>Cambria Math</vt:lpstr>
      <vt:lpstr>SVN-Gretoon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15</cp:revision>
  <dcterms:created xsi:type="dcterms:W3CDTF">2023-06-24T05:51:02Z</dcterms:created>
  <dcterms:modified xsi:type="dcterms:W3CDTF">2025-05-07T01:24:21Z</dcterms:modified>
</cp:coreProperties>
</file>