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17" r:id="rId2"/>
    <p:sldMasterId id="2147483757" r:id="rId3"/>
  </p:sldMasterIdLst>
  <p:notesMasterIdLst>
    <p:notesMasterId r:id="rId18"/>
  </p:notesMasterIdLst>
  <p:sldIdLst>
    <p:sldId id="277" r:id="rId4"/>
    <p:sldId id="257" r:id="rId5"/>
    <p:sldId id="258" r:id="rId6"/>
    <p:sldId id="259" r:id="rId7"/>
    <p:sldId id="260" r:id="rId8"/>
    <p:sldId id="261" r:id="rId9"/>
    <p:sldId id="263" r:id="rId10"/>
    <p:sldId id="278" r:id="rId11"/>
    <p:sldId id="265" r:id="rId12"/>
    <p:sldId id="266" r:id="rId13"/>
    <p:sldId id="267" r:id="rId14"/>
    <p:sldId id="269" r:id="rId15"/>
    <p:sldId id="275" r:id="rId16"/>
    <p:sldId id="273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#9Slide03 HelvetIns" panose="020B0604020202020204" charset="0"/>
      <p:regular r:id="rId20"/>
    </p:embeddedFont>
    <p:embeddedFont>
      <p:font typeface="#9Slide05 Aphrodite Pro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7 SVNDessert Menu Scrip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16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48968-FA48-41CF-B562-269C7245FBB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89D3-082B-4D1D-906A-D7BBB6C4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7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1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5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99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5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7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9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4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7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6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89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08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89D3-082B-4D1D-906A-D7BBB6C4E5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36395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53200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14613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187223" y="-44544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82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227069" y="-94366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6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256674" y="304800"/>
            <a:ext cx="11598442" cy="6368716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63B8A3F-31DB-9242-9D38-11F9B0061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912"/>
          <a:stretch/>
        </p:blipFill>
        <p:spPr>
          <a:xfrm>
            <a:off x="0" y="5098942"/>
            <a:ext cx="12192000" cy="17823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E7ACBA-7071-7744-985F-27B9E114F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704" t="55980" r="66059"/>
          <a:stretch/>
        </p:blipFill>
        <p:spPr>
          <a:xfrm>
            <a:off x="-284023" y="3928429"/>
            <a:ext cx="2779249" cy="31335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8475" r="22839" b="31612"/>
          <a:stretch/>
        </p:blipFill>
        <p:spPr>
          <a:xfrm>
            <a:off x="10186738" y="71083"/>
            <a:ext cx="2005262" cy="23512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885" r="83475" b="68338"/>
          <a:stretch/>
        </p:blipFill>
        <p:spPr>
          <a:xfrm>
            <a:off x="9236988" y="4431084"/>
            <a:ext cx="3285641" cy="17239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5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3694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1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109198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1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6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3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6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9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227404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4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01842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7450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0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8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3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7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7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58457"/>
      </p:ext>
    </p:extLst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9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9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3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42154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4848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63535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583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3061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7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5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58.emf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media1.mp3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media1.mp3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3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706" y="1008530"/>
            <a:ext cx="11658599" cy="4948518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57" y="2513293"/>
            <a:ext cx="1167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CHÀO MỪNG CÁC EM ĐẾN VỚI TIẾT HỌC MÔN TIẾNG VIỆT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0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13E2E7EA-E131-468A-8063-A4E354430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" y="468397"/>
            <a:ext cx="1132980" cy="1162485"/>
          </a:xfrm>
          <a:prstGeom prst="rect">
            <a:avLst/>
          </a:prstGeom>
        </p:spPr>
      </p:pic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787878" y="766632"/>
            <a:ext cx="1111202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514350" marR="0" lvl="0" indent="-51435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từ chỉ đặc điểm của mỗi đồ dùng học tập trong hình</a:t>
            </a:r>
          </a:p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i="1" baseline="0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(thẳng</a:t>
            </a:r>
            <a:r>
              <a:rPr lang="vi-VN" sz="3200" b="1" i="1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tắp, trắng tinh, nhọn hoắt, tím ngắt)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389" t="33827" r="14445" b="24692"/>
          <a:stretch/>
        </p:blipFill>
        <p:spPr>
          <a:xfrm>
            <a:off x="1600200" y="2006131"/>
            <a:ext cx="8991600" cy="3866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7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38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43792" y="679629"/>
            <a:ext cx="10360947" cy="1423579"/>
            <a:chOff x="534270" y="1273736"/>
            <a:chExt cx="11543183" cy="1423579"/>
          </a:xfrm>
        </p:grpSpPr>
        <p:grpSp>
          <p:nvGrpSpPr>
            <p:cNvPr id="42" name="Group 41"/>
            <p:cNvGrpSpPr/>
            <p:nvPr/>
          </p:nvGrpSpPr>
          <p:grpSpPr>
            <a:xfrm>
              <a:off x="534270" y="1273736"/>
              <a:ext cx="3644641" cy="1396795"/>
              <a:chOff x="806972" y="1540514"/>
              <a:chExt cx="3743619" cy="1705030"/>
            </a:xfrm>
          </p:grpSpPr>
          <p:sp>
            <p:nvSpPr>
              <p:cNvPr id="44" name="Oval 21"/>
              <p:cNvSpPr/>
              <p:nvPr/>
            </p:nvSpPr>
            <p:spPr>
              <a:xfrm>
                <a:off x="806972" y="1540514"/>
                <a:ext cx="3743619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09500" y="1983060"/>
                <a:ext cx="3027224" cy="1014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Thước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kẻ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3" name="Rounded Rectangle 11"/>
            <p:cNvSpPr/>
            <p:nvPr/>
          </p:nvSpPr>
          <p:spPr>
            <a:xfrm>
              <a:off x="5182965" y="1488028"/>
              <a:ext cx="6894488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hẳng tắp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2630" y="3397373"/>
            <a:ext cx="10807299" cy="1186602"/>
            <a:chOff x="337719" y="3588444"/>
            <a:chExt cx="10807299" cy="1186602"/>
          </a:xfrm>
        </p:grpSpPr>
        <p:grpSp>
          <p:nvGrpSpPr>
            <p:cNvPr id="47" name="Group 46"/>
            <p:cNvGrpSpPr/>
            <p:nvPr/>
          </p:nvGrpSpPr>
          <p:grpSpPr>
            <a:xfrm>
              <a:off x="337719" y="3588444"/>
              <a:ext cx="3804408" cy="1186602"/>
              <a:chOff x="4262036" y="2947911"/>
              <a:chExt cx="3975463" cy="1711714"/>
            </a:xfrm>
          </p:grpSpPr>
          <p:sp>
            <p:nvSpPr>
              <p:cNvPr id="49" name="Oval 21"/>
              <p:cNvSpPr/>
              <p:nvPr/>
            </p:nvSpPr>
            <p:spPr>
              <a:xfrm>
                <a:off x="4262036" y="2947911"/>
                <a:ext cx="3975463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646988" y="3284487"/>
                <a:ext cx="3114626" cy="11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 bút chì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Rounded Rectangle 11"/>
            <p:cNvSpPr/>
            <p:nvPr/>
          </p:nvSpPr>
          <p:spPr>
            <a:xfrm>
              <a:off x="4388425" y="3601070"/>
              <a:ext cx="6756593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họn hoắt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92400" y="2143897"/>
            <a:ext cx="10512340" cy="1137477"/>
            <a:chOff x="691572" y="2975937"/>
            <a:chExt cx="10512340" cy="1137477"/>
          </a:xfrm>
        </p:grpSpPr>
        <p:grpSp>
          <p:nvGrpSpPr>
            <p:cNvPr id="52" name="Group 51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5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442093" y="1610136"/>
                <a:ext cx="2588898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Quyển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vở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3" name="Rounded Rectangle 11"/>
            <p:cNvSpPr/>
            <p:nvPr/>
          </p:nvSpPr>
          <p:spPr>
            <a:xfrm>
              <a:off x="4797698" y="2982292"/>
              <a:ext cx="6406214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rắng tinh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3212" y="4763837"/>
            <a:ext cx="10302608" cy="1199920"/>
            <a:chOff x="608879" y="5509690"/>
            <a:chExt cx="10302608" cy="1199920"/>
          </a:xfrm>
        </p:grpSpPr>
        <p:grpSp>
          <p:nvGrpSpPr>
            <p:cNvPr id="57" name="Group 5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59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779636" y="4596124"/>
                <a:ext cx="2094247" cy="11474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Lọ mực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8" name="Rounded Rectangle 11"/>
            <p:cNvSpPr/>
            <p:nvPr/>
          </p:nvSpPr>
          <p:spPr>
            <a:xfrm>
              <a:off x="4694193" y="5578488"/>
              <a:ext cx="6217294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ím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ngắt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17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2115902" y="711398"/>
            <a:ext cx="796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2. Kết hợp từ ngữ ở cột A với từ ngữ ở cột B để tạo thành câu nêu đặc điểm:</a:t>
            </a:r>
            <a:endParaRPr kumimoji="0" lang="vi-VN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4612" y="1684454"/>
            <a:ext cx="11009782" cy="1396795"/>
            <a:chOff x="534270" y="1273736"/>
            <a:chExt cx="11009782" cy="1396795"/>
          </a:xfrm>
        </p:grpSpPr>
        <p:grpSp>
          <p:nvGrpSpPr>
            <p:cNvPr id="15" name="Group 14"/>
            <p:cNvGrpSpPr/>
            <p:nvPr/>
          </p:nvGrpSpPr>
          <p:grpSpPr>
            <a:xfrm>
              <a:off x="534270" y="1273736"/>
              <a:ext cx="4471088" cy="1396795"/>
              <a:chOff x="806972" y="1540514"/>
              <a:chExt cx="4592510" cy="1705030"/>
            </a:xfrm>
          </p:grpSpPr>
          <p:sp>
            <p:nvSpPr>
              <p:cNvPr id="19" name="Oval 21"/>
              <p:cNvSpPr/>
              <p:nvPr/>
            </p:nvSpPr>
            <p:spPr>
              <a:xfrm>
                <a:off x="806972" y="1540514"/>
                <a:ext cx="4592510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09500" y="1983060"/>
                <a:ext cx="4151246" cy="864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Bàn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học của Bống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8" name="Rounded Rectangle 11"/>
            <p:cNvSpPr/>
            <p:nvPr/>
          </p:nvSpPr>
          <p:spPr>
            <a:xfrm>
              <a:off x="6973857" y="1410029"/>
              <a:ext cx="4570195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hơm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mùi giấy mới.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3787" y="4681790"/>
            <a:ext cx="10564898" cy="1204538"/>
            <a:chOff x="1238055" y="4269696"/>
            <a:chExt cx="10564898" cy="1204538"/>
          </a:xfrm>
        </p:grpSpPr>
        <p:grpSp>
          <p:nvGrpSpPr>
            <p:cNvPr id="22" name="Group 21"/>
            <p:cNvGrpSpPr/>
            <p:nvPr/>
          </p:nvGrpSpPr>
          <p:grpSpPr>
            <a:xfrm>
              <a:off x="1238055" y="4269696"/>
              <a:ext cx="2827026" cy="1186602"/>
              <a:chOff x="5202854" y="3930641"/>
              <a:chExt cx="2954136" cy="1711714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5202854" y="3930641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56726" y="4180002"/>
                <a:ext cx="2559565" cy="11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Cục</a:t>
                </a:r>
                <a:r>
                  <a:rPr kumimoji="0" lang="vi-VN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tẩy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3" name="Rounded Rectangle 11"/>
            <p:cNvSpPr/>
            <p:nvPr/>
          </p:nvSpPr>
          <p:spPr>
            <a:xfrm>
              <a:off x="5872053" y="4343112"/>
              <a:ext cx="5930900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 xíu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một viên kẹo.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1168" y="3332570"/>
            <a:ext cx="10523225" cy="1131122"/>
            <a:chOff x="1367493" y="2989740"/>
            <a:chExt cx="10523225" cy="1131122"/>
          </a:xfrm>
        </p:grpSpPr>
        <p:grpSp>
          <p:nvGrpSpPr>
            <p:cNvPr id="27" name="Group 26"/>
            <p:cNvGrpSpPr/>
            <p:nvPr/>
          </p:nvGrpSpPr>
          <p:grpSpPr>
            <a:xfrm>
              <a:off x="1367493" y="3055803"/>
              <a:ext cx="3029172" cy="1050158"/>
              <a:chOff x="6920341" y="1561893"/>
              <a:chExt cx="2948033" cy="1705030"/>
            </a:xfrm>
          </p:grpSpPr>
          <p:sp>
            <p:nvSpPr>
              <p:cNvPr id="29" name="Oval 21"/>
              <p:cNvSpPr/>
              <p:nvPr/>
            </p:nvSpPr>
            <p:spPr>
              <a:xfrm>
                <a:off x="6920341" y="156189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255603" y="1800290"/>
                <a:ext cx="2277508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Cuốn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vở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8" name="Rounded Rectangle 11"/>
            <p:cNvSpPr/>
            <p:nvPr/>
          </p:nvSpPr>
          <p:spPr>
            <a:xfrm>
              <a:off x="7320523" y="2989740"/>
              <a:ext cx="4570195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găn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nắp, gọn gàng.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4667652" y="2410242"/>
            <a:ext cx="2368148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44909" y="2425390"/>
            <a:ext cx="3190891" cy="1617949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16901" y="5316888"/>
            <a:ext cx="2034825" cy="98994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650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837342" y="700734"/>
            <a:ext cx="10174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3. Chọn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 hỏi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thay vào ô vuông: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1486037" y="1460822"/>
            <a:ext cx="4513117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Sách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ơi thức dậy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Vở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ơi học bài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Ô kìa thước kẻ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cứ nằm 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8"/>
          <p:cNvSpPr/>
          <p:nvPr/>
        </p:nvSpPr>
        <p:spPr>
          <a:xfrm>
            <a:off x="6096000" y="3804228"/>
            <a:ext cx="5103468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Lại còn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anh bút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Trốn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tít nơi đâu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Nhanh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dậy đi mau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em đến lớp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5177" y="3236907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23731" y="4503657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86033" y="5595929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5177" y="3200331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10284" y="4407812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Book, Book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6" l="6778" r="9222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24">
            <a:off x="7699845" y="1467742"/>
            <a:ext cx="2784445" cy="22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tính xách tay Giấy Trường nghệ thuật Clip - Notepad vàng công Nghệ các  yếu tố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277">
            <a:off x="3072343" y="3799898"/>
            <a:ext cx="2454977" cy="25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9E1F1-90DA-9A99-BD5A-BA5BFB841B67}"/>
              </a:ext>
            </a:extLst>
          </p:cNvPr>
          <p:cNvSpPr txBox="1"/>
          <p:nvPr/>
        </p:nvSpPr>
        <p:spPr>
          <a:xfrm>
            <a:off x="9496970" y="5534616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7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7" grpId="0" animBg="1"/>
      <p:bldP spid="18" grpId="0" animBg="1"/>
      <p:bldP spid="4" grpId="0"/>
      <p:bldP spid="1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649842"/>
            <a:ext cx="8159237" cy="3013687"/>
          </a:xfrm>
          <a:prstGeom prst="rect">
            <a:avLst/>
          </a:prstGeom>
        </p:spPr>
      </p:pic>
      <p:pic>
        <p:nvPicPr>
          <p:cNvPr id="3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7438"/>
            <a:ext cx="12192000" cy="1539057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06" y="2202953"/>
            <a:ext cx="2066925" cy="63800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11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59" y="3763350"/>
            <a:ext cx="2264238" cy="2775264"/>
          </a:xfrm>
          <a:prstGeom prst="rect">
            <a:avLst/>
          </a:prstGeom>
        </p:spPr>
      </p:pic>
      <p:pic>
        <p:nvPicPr>
          <p:cNvPr id="12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4" y="150882"/>
            <a:ext cx="1033815" cy="998771"/>
          </a:xfrm>
          <a:prstGeom prst="rect">
            <a:avLst/>
          </a:prstGeom>
        </p:spPr>
      </p:pic>
      <p:pic>
        <p:nvPicPr>
          <p:cNvPr id="13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4409359"/>
            <a:ext cx="8442416" cy="2336616"/>
          </a:xfrm>
          <a:prstGeom prst="rect">
            <a:avLst/>
          </a:prstGeom>
        </p:spPr>
      </p:pic>
      <p:pic>
        <p:nvPicPr>
          <p:cNvPr id="14" name="图片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01" y="92891"/>
            <a:ext cx="2155720" cy="628650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62" y="201939"/>
            <a:ext cx="1866900" cy="1771650"/>
          </a:xfrm>
          <a:prstGeom prst="rect">
            <a:avLst/>
          </a:prstGeom>
        </p:spPr>
      </p:pic>
      <p:pic>
        <p:nvPicPr>
          <p:cNvPr id="16" name="图片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9" y="1167892"/>
            <a:ext cx="1636497" cy="1975083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73" y="2288237"/>
            <a:ext cx="1978442" cy="1414962"/>
          </a:xfrm>
          <a:prstGeom prst="rect">
            <a:avLst/>
          </a:prstGeom>
        </p:spPr>
      </p:pic>
      <p:pic>
        <p:nvPicPr>
          <p:cNvPr id="18" name="图片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301551" y="881937"/>
            <a:ext cx="7070752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6600" b="1" cap="all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Soray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CHÚC CÁC EM</a:t>
            </a:r>
            <a:endParaRPr lang="en-US" altLang="zh-CN" sz="6600" b="1" cap="all" noProof="0" dirty="0">
              <a:ln w="38100">
                <a:noFill/>
              </a:ln>
              <a:gradFill>
                <a:gsLst>
                  <a:gs pos="19000">
                    <a:srgbClr val="4472C4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TM Soraya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6600" b="1" cap="all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Soray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HỌC TỐT</a:t>
            </a:r>
            <a:endParaRPr kumimoji="0" lang="zh-CN" altLang="en-US" sz="6600" b="1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4472C4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TM Soraya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" y="512055"/>
            <a:ext cx="1480533" cy="628650"/>
          </a:xfrm>
          <a:prstGeom prst="rect">
            <a:avLst/>
          </a:prstGeom>
        </p:spPr>
      </p:pic>
      <p:pic>
        <p:nvPicPr>
          <p:cNvPr id="21" name="图片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688027" y="2560118"/>
            <a:ext cx="744732" cy="719487"/>
          </a:xfrm>
          <a:prstGeom prst="rect">
            <a:avLst/>
          </a:prstGeom>
        </p:spPr>
      </p:pic>
      <p:pic>
        <p:nvPicPr>
          <p:cNvPr id="22" name="背景音乐01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83854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12B7F7A-DEBD-4E26-9844-240C1D010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12192000" cy="16764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294034"/>
            <a:ext cx="6841310" cy="768740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94F38B1-5667-42C3-87DB-AF9C3B59D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780299" y="1581223"/>
            <a:ext cx="8412121" cy="2022614"/>
            <a:chOff x="326603" y="1581223"/>
            <a:chExt cx="8412121" cy="2022614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2761B6C-02CB-442A-BAC9-A061E006F110}"/>
                </a:ext>
              </a:extLst>
            </p:cNvPr>
            <p:cNvSpPr txBox="1"/>
            <p:nvPr/>
          </p:nvSpPr>
          <p:spPr>
            <a:xfrm>
              <a:off x="326603" y="1581223"/>
              <a:ext cx="8412121" cy="1957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KHỞI ĐỘNG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1A76759-D9F8-42E9-9046-7A1462CD9790}"/>
                </a:ext>
              </a:extLst>
            </p:cNvPr>
            <p:cNvSpPr txBox="1"/>
            <p:nvPr/>
          </p:nvSpPr>
          <p:spPr>
            <a:xfrm>
              <a:off x="588420" y="1646826"/>
              <a:ext cx="7962018" cy="195701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KHỞI ĐỘNG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053746" y="2029899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9B80834A-E6EC-45FC-AAA1-83642DD33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8" y="5590099"/>
            <a:ext cx="4594235" cy="1271551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9D860978-3F0D-4E18-949F-9F1096BD04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1" r="5495"/>
          <a:stretch/>
        </p:blipFill>
        <p:spPr>
          <a:xfrm>
            <a:off x="9290489" y="0"/>
            <a:ext cx="2433426" cy="24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A5185239-4FFA-4C78-805C-35F2314E90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/>
        </p:blipFill>
        <p:spPr>
          <a:xfrm>
            <a:off x="10098443" y="85485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713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82" y="915910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7438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06" y="2202953"/>
            <a:ext cx="2066925" cy="6380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59" y="3763350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99" y="-7611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4409359"/>
            <a:ext cx="8442416" cy="23366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01" y="92891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62" y="201939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9" y="116789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73" y="2288237"/>
            <a:ext cx="1978442" cy="141496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638415" y="2897121"/>
            <a:ext cx="660654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ĐUỔI 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BẮT CHỮ</a:t>
            </a:r>
            <a:endParaRPr kumimoji="0" lang="zh-CN" altLang="en-US" sz="7200" b="0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4472C4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" y="512055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  <p:pic>
        <p:nvPicPr>
          <p:cNvPr id="27" name="背景音乐01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39498" y="7171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437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962" y="192653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21570" y="3745927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74189" y="5494901"/>
            <a:ext cx="6149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BÚT</a:t>
            </a:r>
            <a:r>
              <a:rPr kumimoji="0" lang="vi-VN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CHÌ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Pen png images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0" b="100000" l="2299" r="89943">
                        <a14:foregroundMark x1="76149" y1="9483" x2="76149" y2="9483"/>
                        <a14:foregroundMark x1="67241" y1="11422" x2="67241" y2="11422"/>
                        <a14:foregroundMark x1="23563" y1="72845" x2="23563" y2="7284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66" y="2019225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m loại than chì sản phẩm than chì - Than chì png tải về - Miễn phí trong  suốt Kim Loại png Tải về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68" y="1382614"/>
            <a:ext cx="6630897" cy="51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E62425-2C25-9F51-2400-AECAF553E72F}"/>
              </a:ext>
            </a:extLst>
          </p:cNvPr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A95DA1-BC68-328B-16D5-B7C72BE7AD4E}"/>
                </a:ext>
              </a:extLst>
            </p:cNvPr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862697-4F90-1B81-EC46-6AD87DEC100C}"/>
                </a:ext>
              </a:extLst>
            </p:cNvPr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0099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6899" y="282447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73053" y="3426409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0275" y="5566625"/>
            <a:ext cx="6149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CẶP</a:t>
            </a:r>
            <a:r>
              <a:rPr kumimoji="0" lang="vi-VN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S</a:t>
            </a:r>
            <a:r>
              <a:rPr kumimoji="0" lang="vi-VN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ÁCH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69" y="2640821"/>
            <a:ext cx="3429000" cy="3429000"/>
          </a:xfrm>
          <a:prstGeom prst="rect">
            <a:avLst/>
          </a:prstGeom>
        </p:spPr>
      </p:pic>
      <p:pic>
        <p:nvPicPr>
          <p:cNvPr id="27" name="Picture 2" descr="Book, Book png | PNGEg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06" l="6778" r="9222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24">
            <a:off x="6952830" y="3080500"/>
            <a:ext cx="2784445" cy="22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21B2-2D51-75A5-3EAF-267980BD6C08}"/>
              </a:ext>
            </a:extLst>
          </p:cNvPr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A0A5CD-D7A1-80ED-73B6-09B1D463C927}"/>
                </a:ext>
              </a:extLst>
            </p:cNvPr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8A5361-4165-C6FB-F6C4-601820C58E23}"/>
                </a:ext>
              </a:extLst>
            </p:cNvPr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6862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903" y="372666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73053" y="3426409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27418" y="5463746"/>
            <a:ext cx="4848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CÂY KÉO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4" y="2590027"/>
            <a:ext cx="3429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53" y="1531743"/>
            <a:ext cx="4762500" cy="4762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28" name="TextBox 27"/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2407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5c95d9be9ffa50fc92ed5552156a00c5">
            <a:extLst>
              <a:ext uri="{FF2B5EF4-FFF2-40B4-BE49-F238E27FC236}">
                <a16:creationId xmlns:a16="http://schemas.microsoft.com/office/drawing/2014/main" id="{522B5825-68A3-45C3-A1DE-7D59BDDF2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8"/>
          <a:stretch/>
        </p:blipFill>
        <p:spPr>
          <a:xfrm>
            <a:off x="1804845" y="-614621"/>
            <a:ext cx="9940656" cy="8199328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60DD02A1-CEBD-480A-980A-94BE536E9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7AE2F01D-015C-4EBE-A0E1-DEB625665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44" y="2211803"/>
            <a:ext cx="3001665" cy="926530"/>
          </a:xfrm>
          <a:prstGeom prst="rect">
            <a:avLst/>
          </a:prstGeom>
        </p:spPr>
      </p:pic>
      <p:pic>
        <p:nvPicPr>
          <p:cNvPr id="5" name="图片 48">
            <a:extLst>
              <a:ext uri="{FF2B5EF4-FFF2-40B4-BE49-F238E27FC236}">
                <a16:creationId xmlns:a16="http://schemas.microsoft.com/office/drawing/2014/main" id="{4A7E27C1-FF8A-405D-868E-AAF959F85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76" y="1567324"/>
            <a:ext cx="2150085" cy="912949"/>
          </a:xfrm>
          <a:prstGeom prst="rect">
            <a:avLst/>
          </a:prstGeom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D98FD742-6CB1-473E-8E72-910663FA2778}"/>
              </a:ext>
            </a:extLst>
          </p:cNvPr>
          <p:cNvGrpSpPr/>
          <p:nvPr/>
        </p:nvGrpSpPr>
        <p:grpSpPr>
          <a:xfrm flipH="1">
            <a:off x="2380085" y="271021"/>
            <a:ext cx="5266721" cy="1826156"/>
            <a:chOff x="593336" y="3151988"/>
            <a:chExt cx="6024901" cy="1940726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23CE972C-D949-4E6B-9190-DACF2B478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r="4607" b="31328"/>
            <a:stretch/>
          </p:blipFill>
          <p:spPr>
            <a:xfrm>
              <a:off x="603503" y="3151988"/>
              <a:ext cx="6014734" cy="1940726"/>
            </a:xfrm>
            <a:prstGeom prst="rect">
              <a:avLst/>
            </a:prstGeom>
          </p:spPr>
        </p:pic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92CB76EB-1E95-4C0E-AAFA-518406B7061C}"/>
                </a:ext>
              </a:extLst>
            </p:cNvPr>
            <p:cNvSpPr txBox="1"/>
            <p:nvPr/>
          </p:nvSpPr>
          <p:spPr>
            <a:xfrm>
              <a:off x="593336" y="3776859"/>
              <a:ext cx="4321075" cy="65417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400" b="1" cap="all" noProof="0" dirty="0">
                  <a:ln w="38100">
                    <a:noFill/>
                  </a:ln>
                  <a:gradFill>
                    <a:gsLst>
                      <a:gs pos="19000">
                        <a:srgbClr val="4472C4">
                          <a:lumMod val="5000"/>
                          <a:lumOff val="95000"/>
                        </a:srgbClr>
                      </a:gs>
                      <a:gs pos="40000">
                        <a:srgbClr val="72D6FE"/>
                      </a:gs>
                      <a:gs pos="57000">
                        <a:srgbClr val="31C3FD"/>
                      </a:gs>
                      <a:gs pos="97000">
                        <a:srgbClr val="02A6E8"/>
                      </a:gs>
                    </a:gsLst>
                    <a:lin ang="5400000" scaled="1"/>
                  </a:gradFill>
                  <a:latin typeface="UTM Soraya" panose="02040603050506020204" pitchFamily="18" charset="0"/>
                  <a:ea typeface="方正黑体简体" panose="03000509000000000000" pitchFamily="65" charset="-122"/>
                  <a:cs typeface="Arial" panose="020B0604020202020204" pitchFamily="34" charset="0"/>
                  <a:sym typeface="+mn-lt"/>
                </a:rPr>
                <a:t>Tiếng việt 2</a:t>
              </a:r>
              <a:endParaRPr kumimoji="0" lang="en-US" altLang="zh-CN" sz="34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/>
                <a:uLnTx/>
                <a:uFillTx/>
                <a:latin typeface="UTM Soray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9" name="图片 31">
            <a:extLst>
              <a:ext uri="{FF2B5EF4-FFF2-40B4-BE49-F238E27FC236}">
                <a16:creationId xmlns:a16="http://schemas.microsoft.com/office/drawing/2014/main" id="{E9F2F5B3-24AE-4EE5-A89D-270B1C249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1" y="67771"/>
            <a:ext cx="2150085" cy="6270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B56CB0-D0C9-46E3-A91F-177170E46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1" name="图片 48">
            <a:extLst>
              <a:ext uri="{FF2B5EF4-FFF2-40B4-BE49-F238E27FC236}">
                <a16:creationId xmlns:a16="http://schemas.microsoft.com/office/drawing/2014/main" id="{0C855A0E-EBE0-48A4-AED7-FAE2D999A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29" y="381926"/>
            <a:ext cx="2150085" cy="912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4781796" y="1712539"/>
            <a:ext cx="466096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 TẬP 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402FE5E-8277-4154-9661-CFD86B9EE6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102" y="3983090"/>
            <a:ext cx="5236893" cy="3698272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6B5D2F3-AF0D-418D-A175-8ABBC2630A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16" y="658491"/>
            <a:ext cx="1798569" cy="2170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1"/>
            <a:ext cx="5069082" cy="6871361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D535B88-E5F8-4FD4-8EC7-616F08D022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76" y="4660899"/>
            <a:ext cx="4358277" cy="22104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597747" y="4667"/>
            <a:ext cx="1694792" cy="1748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08" y="2174204"/>
            <a:ext cx="8163252" cy="4194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479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2141904"/>
            <a:ext cx="10493828" cy="4428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Chọn từ chỉ đặc điểm của mỗi đồ dùng học tập trong tranh.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Ghép từ để tạo câu nêu đặc điểm;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dùng dấu chấm, dấu chấm hỏi cuối câu phù hợp.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2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12B7F7A-DEBD-4E26-9844-240C1D010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12192000" cy="16764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294034"/>
            <a:ext cx="6841310" cy="768740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94F38B1-5667-42C3-87DB-AF9C3B59D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1A76759-D9F8-42E9-9046-7A1462CD9790}"/>
              </a:ext>
            </a:extLst>
          </p:cNvPr>
          <p:cNvSpPr txBox="1"/>
          <p:nvPr/>
        </p:nvSpPr>
        <p:spPr>
          <a:xfrm>
            <a:off x="-1307" y="1659834"/>
            <a:ext cx="6841442" cy="14274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rPr>
              <a:t>LUYỆN 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Gradoo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053943" y="2013857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9B80834A-E6EC-45FC-AAA1-83642DD33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8" y="5590099"/>
            <a:ext cx="4594235" cy="1271551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9D860978-3F0D-4E18-949F-9F1096BD04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1" r="5495"/>
          <a:stretch/>
        </p:blipFill>
        <p:spPr>
          <a:xfrm>
            <a:off x="9290489" y="0"/>
            <a:ext cx="2433426" cy="24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A5185239-4FFA-4C78-805C-35F2314E90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/>
        </p:blipFill>
        <p:spPr>
          <a:xfrm>
            <a:off x="10098443" y="85485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415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1F4A1D7-A75B-4DB7-86E0-F224146063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0013\uFFFD8{01555197-46D8-4DF2-ABDB-A68AD49FD3CC}&quot;,&quot;E:\\DTVH\\Hồ sơ GV\\Giáo án - Lớp 2\\GAĐT lớp 2\\Kì 1\\PPT TUẦN 8\\Tiếng Việt_Tuầ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8_Luyện tập_Từ ngữ chỉ đặc điểm (trang 68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EA13E6-1237-4EB1-8347-6FA4B55B9201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75C9E-E413-48D3-8A14-95516D428D62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FC710-ED14-47C9-91FA-208D1C79F9FB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B72036-CCBB-411B-A9BC-D7CDDB8179CD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F21CA-2643-4980-A5B1-EB0976204E2D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4F5F04-E388-43DB-BB23-353722F648A3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5DFCF5-DEFB-437F-BF34-4206FFD8DAC1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3F2C6-1417-4FE7-BDA6-EE011E2FC85C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485A3D-4579-43C1-9705-B59F3C21DEF3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731038-B799-4575-A2CF-EC4AAD21C4B4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5CFBF1-4D7F-4962-A54A-EC9DC697B023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A36D46-E438-432D-884C-D104FEBCB083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CBF114-4DBB-4A95-B011-EF8CF8CBCDE7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E9087-1C0D-46F9-941E-830DC47F5132}:27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342</Words>
  <Application>Microsoft Office PowerPoint</Application>
  <PresentationFormat>Widescreen</PresentationFormat>
  <Paragraphs>78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UTM Avo</vt:lpstr>
      <vt:lpstr>#9Slide05 Aphrodite Pro</vt:lpstr>
      <vt:lpstr>字魂70号-灵悦黑体</vt:lpstr>
      <vt:lpstr>#9Slide07 HoneyCream</vt:lpstr>
      <vt:lpstr>UTM Showcard</vt:lpstr>
      <vt:lpstr>Calibri</vt:lpstr>
      <vt:lpstr>Arial</vt:lpstr>
      <vt:lpstr>SVN-Newton</vt:lpstr>
      <vt:lpstr>Times New Roman</vt:lpstr>
      <vt:lpstr>UTM Gradoo</vt:lpstr>
      <vt:lpstr>#9Slide07 SVNDessert Menu Scrip</vt:lpstr>
      <vt:lpstr>UTM Soraya</vt:lpstr>
      <vt:lpstr>UTM Aptima</vt:lpstr>
      <vt:lpstr>字魂59号-创粗黑</vt:lpstr>
      <vt:lpstr>Cambria</vt:lpstr>
      <vt:lpstr>#9Slide03 HelvetIns</vt:lpstr>
      <vt:lpstr>#9Slide07 Altus</vt:lpstr>
      <vt:lpstr>等线</vt:lpstr>
      <vt:lpstr>Office 主题​​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8_Luyện tập_Từ ngữ chỉ đặc điểm (trang 68)</dc:title>
  <dc:creator>MANG NON</dc:creator>
  <cp:lastModifiedBy>Luu Anh Sao</cp:lastModifiedBy>
  <cp:revision>12</cp:revision>
  <dcterms:created xsi:type="dcterms:W3CDTF">2022-09-18T03:25:19Z</dcterms:created>
  <dcterms:modified xsi:type="dcterms:W3CDTF">2025-03-04T09:12:03Z</dcterms:modified>
</cp:coreProperties>
</file>