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8"/>
  </p:notesMasterIdLst>
  <p:sldIdLst>
    <p:sldId id="404" r:id="rId2"/>
    <p:sldId id="342" r:id="rId3"/>
    <p:sldId id="371" r:id="rId4"/>
    <p:sldId id="346" r:id="rId5"/>
    <p:sldId id="418" r:id="rId6"/>
    <p:sldId id="408" r:id="rId7"/>
    <p:sldId id="389" r:id="rId8"/>
    <p:sldId id="410" r:id="rId9"/>
    <p:sldId id="403" r:id="rId10"/>
    <p:sldId id="393" r:id="rId11"/>
    <p:sldId id="366" r:id="rId12"/>
    <p:sldId id="416" r:id="rId13"/>
    <p:sldId id="417" r:id="rId14"/>
    <p:sldId id="424" r:id="rId15"/>
    <p:sldId id="425" r:id="rId16"/>
    <p:sldId id="40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99CC"/>
    <a:srgbClr val="FFCCCC"/>
    <a:srgbClr val="FFFF00"/>
    <a:srgbClr val="000066"/>
    <a:srgbClr val="FFFFFF"/>
    <a:srgbClr val="660033"/>
    <a:srgbClr val="003399"/>
    <a:srgbClr val="FFFF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91" d="100"/>
          <a:sy n="91" d="100"/>
        </p:scale>
        <p:origin x="534" y="90"/>
      </p:cViewPr>
      <p:guideLst>
        <p:guide orient="horz" pos="2160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E5A720D-178F-4880-BFF4-68C03B17C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879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5A720D-178F-4880-BFF4-68C03B17C11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6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B90E19F-02A6-4BCF-B75B-59404B5B23AB}" type="slidenum">
              <a:rPr lang="en-US" altLang="vi-VN"/>
              <a:pPr/>
              <a:t>16</a:t>
            </a:fld>
            <a:endParaRPr lang="en-US" altLang="vi-VN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altLang="vi-VN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083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E664A-DFB7-4E1B-B3DF-AEAF044FE6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78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36340-CD10-434A-AD8A-A36531D595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843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6EACB-9893-46C3-A996-4767F4393C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98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22B3FE-8C9B-4A29-842F-4D798D8C94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25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DB6FC-8B5A-49E2-BB71-B165F1F8ED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338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D6E830-E516-4A42-B078-2187DAF768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390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BBACD2-43A0-429D-8F9E-73619BEC42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514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D97154-3812-44BC-947E-341FA29205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37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CFEA0-B269-4F90-9BE8-A22FC82A3B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819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D20ED-B10B-40D0-B3E0-E4A117FDA8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551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59279-A010-47EC-B208-17A0C2B167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85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60E664A-DFB7-4E1B-B3DF-AEAF044FE6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27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ộ ảnh nền PowerPoint dành cho giáo viên - Mẫu hình nền PowerPoint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" t="7609" r="1681" b="652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15"/>
          <p:cNvSpPr>
            <a:spLocks noChangeArrowheads="1" noChangeShapeType="1" noTextEdit="1"/>
          </p:cNvSpPr>
          <p:nvPr/>
        </p:nvSpPr>
        <p:spPr bwMode="auto">
          <a:xfrm>
            <a:off x="3321297" y="2497402"/>
            <a:ext cx="5867400" cy="600681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 TIẾNG VIỆT – LỚP 1</a:t>
            </a:r>
          </a:p>
        </p:txBody>
      </p:sp>
      <p:sp>
        <p:nvSpPr>
          <p:cNvPr id="6" name="WordArt 11"/>
          <p:cNvSpPr>
            <a:spLocks noChangeArrowheads="1" noChangeShapeType="1" noTextEdit="1"/>
          </p:cNvSpPr>
          <p:nvPr/>
        </p:nvSpPr>
        <p:spPr bwMode="auto">
          <a:xfrm>
            <a:off x="2923568" y="3514946"/>
            <a:ext cx="667763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BÀI 77: oai –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uê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- uy</a:t>
            </a:r>
          </a:p>
        </p:txBody>
      </p:sp>
      <p:sp>
        <p:nvSpPr>
          <p:cNvPr id="7" name="WordArt 9"/>
          <p:cNvSpPr>
            <a:spLocks noChangeArrowheads="1" noChangeShapeType="1" noTextEdit="1"/>
          </p:cNvSpPr>
          <p:nvPr/>
        </p:nvSpPr>
        <p:spPr bwMode="auto">
          <a:xfrm>
            <a:off x="2590800" y="1326359"/>
            <a:ext cx="70104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ĐỨC GIANG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0000CC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5089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411394" y="36492"/>
            <a:ext cx="1143000" cy="507670"/>
          </a:xfrm>
          <a:prstGeom prst="flowChartTermina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90181" y="35169"/>
            <a:ext cx="533400" cy="50767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6474" r="381" b="3133"/>
          <a:stretch/>
        </p:blipFill>
        <p:spPr>
          <a:xfrm>
            <a:off x="0" y="1295400"/>
            <a:ext cx="12106174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5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038600"/>
            <a:ext cx="12192000" cy="243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    Ngày nghỉ, Hà thoải mái vui đùa với hoa trái vườn nhà. Hà thì thầm với cây xoài lúc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lỉu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cúi trêu đám dây khoai lang đang bò trên mặt đất.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cùng gió nô giỡn bên những bông huệ trắng.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đưa tay vuốt ve những cánh thuỷ tiên đang thi nhau khoe sắc.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8905874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7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0500" y="318407"/>
            <a:ext cx="11811000" cy="6221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4000"/>
              </a:lnSpc>
            </a:pPr>
            <a:r>
              <a:rPr lang="en-US" sz="5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    Ngày nghỉ, Hà thoải mái vui đùa với hoa trái vườn nhà. Hà thì thầm với cây xoài lúc </a:t>
            </a:r>
            <a:r>
              <a:rPr lang="en-US" sz="5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lỉu</a:t>
            </a:r>
            <a:r>
              <a:rPr lang="en-US" sz="5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en-US" sz="5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5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sz="5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cúi trêu đám dây khoai lang đang bò trên mặt đất. </a:t>
            </a:r>
            <a:r>
              <a:rPr lang="en-US" sz="5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5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cùng gió nô giỡn bên những bông huệ trắng. </a:t>
            </a:r>
            <a:r>
              <a:rPr lang="en-US" sz="5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5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đưa tay vuốt ve những cánh thuỷ tiên đang thi nhau khoe sắc. </a:t>
            </a:r>
          </a:p>
        </p:txBody>
      </p:sp>
      <p:sp>
        <p:nvSpPr>
          <p:cNvPr id="6" name="Oval 5"/>
          <p:cNvSpPr/>
          <p:nvPr/>
        </p:nvSpPr>
        <p:spPr>
          <a:xfrm>
            <a:off x="762000" y="349474"/>
            <a:ext cx="294042" cy="381000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5638800" y="1219200"/>
            <a:ext cx="294042" cy="381000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5257800" y="2119993"/>
            <a:ext cx="294042" cy="381000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9" name="Oval 8"/>
          <p:cNvSpPr/>
          <p:nvPr/>
        </p:nvSpPr>
        <p:spPr>
          <a:xfrm>
            <a:off x="10744200" y="3020786"/>
            <a:ext cx="294042" cy="381000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714D7C7-7914-4E71-A5D7-5534D8E1144A}"/>
              </a:ext>
            </a:extLst>
          </p:cNvPr>
          <p:cNvCxnSpPr/>
          <p:nvPr/>
        </p:nvCxnSpPr>
        <p:spPr>
          <a:xfrm>
            <a:off x="5724592" y="1146629"/>
            <a:ext cx="134703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BD9647-326E-49FB-9755-A5EB0CC30589}"/>
              </a:ext>
            </a:extLst>
          </p:cNvPr>
          <p:cNvCxnSpPr/>
          <p:nvPr/>
        </p:nvCxnSpPr>
        <p:spPr>
          <a:xfrm>
            <a:off x="304800" y="2895600"/>
            <a:ext cx="111325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33624EF-4380-471A-979F-F9FD2C4FF2C6}"/>
              </a:ext>
            </a:extLst>
          </p:cNvPr>
          <p:cNvCxnSpPr/>
          <p:nvPr/>
        </p:nvCxnSpPr>
        <p:spPr>
          <a:xfrm>
            <a:off x="304800" y="3733800"/>
            <a:ext cx="148174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45E26FC-171C-4E94-B3D4-077FA01D71FA}"/>
              </a:ext>
            </a:extLst>
          </p:cNvPr>
          <p:cNvCxnSpPr/>
          <p:nvPr/>
        </p:nvCxnSpPr>
        <p:spPr>
          <a:xfrm>
            <a:off x="10850146" y="4661808"/>
            <a:ext cx="111325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DF6245B-275C-4098-AEDD-BE9408F13E18}"/>
              </a:ext>
            </a:extLst>
          </p:cNvPr>
          <p:cNvCxnSpPr/>
          <p:nvPr/>
        </p:nvCxnSpPr>
        <p:spPr>
          <a:xfrm>
            <a:off x="304800" y="6400800"/>
            <a:ext cx="111325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40977B9-2869-4529-8391-E597D184E988}"/>
              </a:ext>
            </a:extLst>
          </p:cNvPr>
          <p:cNvCxnSpPr>
            <a:cxnSpLocks/>
          </p:cNvCxnSpPr>
          <p:nvPr/>
        </p:nvCxnSpPr>
        <p:spPr>
          <a:xfrm flipH="1">
            <a:off x="5495992" y="4052208"/>
            <a:ext cx="22860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6748397D-F03D-471A-B2FB-C6974A8B7F4F}"/>
              </a:ext>
            </a:extLst>
          </p:cNvPr>
          <p:cNvSpPr/>
          <p:nvPr/>
        </p:nvSpPr>
        <p:spPr>
          <a:xfrm>
            <a:off x="1981200" y="4695371"/>
            <a:ext cx="294042" cy="381000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4960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1" y="0"/>
            <a:ext cx="9144000" cy="6858000"/>
            <a:chOff x="1" y="0"/>
            <a:chExt cx="9144000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9144000" cy="68580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2971800" y="609600"/>
              <a:ext cx="28194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5" name="Rectangle 4"/>
          <p:cNvSpPr/>
          <p:nvPr/>
        </p:nvSpPr>
        <p:spPr>
          <a:xfrm>
            <a:off x="3935882" y="528735"/>
            <a:ext cx="4320239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Arial-SGK-TV" pitchFamily="2" charset="0"/>
                <a:ea typeface="Arial" panose="020B0604020202020204" pitchFamily="34" charset="0"/>
                <a:cs typeface="Arial-SGK-TV" pitchFamily="2" charset="0"/>
              </a:rPr>
              <a:t>Khu vườn mơ ước</a:t>
            </a:r>
            <a:endParaRPr lang="en-US" sz="3600" b="1" dirty="0">
              <a:solidFill>
                <a:srgbClr val="FF0000"/>
              </a:solidFill>
              <a:latin typeface="Arial-SGK-TV" pitchFamily="2" charset="0"/>
              <a:ea typeface="Arial" panose="020B0604020202020204" pitchFamily="34" charset="0"/>
              <a:cs typeface="Arial-SGK-TV" pitchFamily="2" charset="0"/>
            </a:endParaRPr>
          </a:p>
          <a:p>
            <a:pPr algn="ctr"/>
            <a:endParaRPr lang="en-US" sz="3600" b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78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0" r="5728" b="4546"/>
          <a:stretch/>
        </p:blipFill>
        <p:spPr>
          <a:xfrm>
            <a:off x="609600" y="-4834"/>
            <a:ext cx="10591800" cy="683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87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038600"/>
            <a:ext cx="12192000" cy="243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    Ngày nghỉ, Hà thoải mái vui đùa với hoa trái vườn nhà. Hà thì thầm với cây xoài lúc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lỉu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cúi trêu đám dây khoai lang đang bò trên mặt đất.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cùng gió nô giỡn bên những bông huệ trắng.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đưa tay vuốt ve những cánh thuỷ tiên đang thi nhau khoe sắc.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8905874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59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7" descr="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163"/>
            <a:ext cx="12039600" cy="662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4" descr="sflow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90675" y="6391275"/>
            <a:ext cx="400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5" descr="sflow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201275" y="6391275"/>
            <a:ext cx="400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 descr="sflow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90675" y="-66675"/>
            <a:ext cx="400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7" descr="sflow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201275" y="-66675"/>
            <a:ext cx="400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WordArt 18"/>
          <p:cNvSpPr>
            <a:spLocks noChangeArrowheads="1" noChangeShapeType="1" noTextEdit="1"/>
          </p:cNvSpPr>
          <p:nvPr/>
        </p:nvSpPr>
        <p:spPr bwMode="auto">
          <a:xfrm>
            <a:off x="2286000" y="2605089"/>
            <a:ext cx="7848600" cy="1692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 dirty="0">
                <a:solidFill>
                  <a:schemeClr val="accent2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BÀI HỌC KẾT THÚC.</a:t>
            </a:r>
          </a:p>
          <a:p>
            <a:pPr algn="ctr"/>
            <a:r>
              <a:rPr lang="en-US" sz="3600" kern="10" dirty="0">
                <a:solidFill>
                  <a:schemeClr val="accent2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HẸN GẶP LẠI CÁC CON</a:t>
            </a:r>
            <a:r>
              <a:rPr lang="vi-VN" sz="3600" kern="10" dirty="0">
                <a:solidFill>
                  <a:schemeClr val="accent2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015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814"/>
            <a:ext cx="12192000" cy="683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4419600" y="2745582"/>
            <a:ext cx="6096000" cy="1390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KHỞI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333492"/>
            <a:ext cx="12192000" cy="286690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5610" y="429478"/>
            <a:ext cx="110677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kern="0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oan</a:t>
            </a:r>
            <a:r>
              <a:rPr lang="en-US" sz="6000" kern="0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       </a:t>
            </a:r>
            <a:r>
              <a:rPr lang="en-US" sz="6000" kern="0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oăn</a:t>
            </a:r>
            <a:r>
              <a:rPr lang="en-US" sz="6000" kern="0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       oat          </a:t>
            </a:r>
            <a:r>
              <a:rPr lang="en-US" sz="6000" kern="0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oăt</a:t>
            </a:r>
            <a:endParaRPr lang="en-US" sz="6000" kern="0" dirty="0">
              <a:solidFill>
                <a:srgbClr val="0000C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766946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kern="0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t</a:t>
            </a:r>
            <a:r>
              <a:rPr lang="en-US" sz="5400" kern="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hoăn</a:t>
            </a:r>
            <a:r>
              <a:rPr lang="en-US" sz="5400" kern="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kern="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thoắt</a:t>
            </a:r>
            <a:r>
              <a:rPr lang="en-US" sz="5400" kern="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5400" kern="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sinh</a:t>
            </a:r>
            <a:r>
              <a:rPr lang="en-US" sz="5400" kern="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kern="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hoạt</a:t>
            </a:r>
            <a:r>
              <a:rPr lang="en-US" sz="5400" kern="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5400" kern="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băn</a:t>
            </a:r>
            <a:r>
              <a:rPr lang="en-US" sz="5400" kern="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kern="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khoăn</a:t>
            </a:r>
            <a:r>
              <a:rPr lang="en-US" sz="5400" kern="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 </a:t>
            </a:r>
            <a:endParaRPr lang="en-US" sz="5400" kern="0" dirty="0">
              <a:solidFill>
                <a:srgbClr val="0000C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3276600"/>
            <a:ext cx="12192000" cy="3505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	 </a:t>
            </a:r>
            <a:r>
              <a:rPr lang="en-US" sz="3600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Trong vườn, cây xoan và cây khế đã trổ hoa hàng loạt. Vườn cây ngập tràn sắc tím. Mỗi buổi sáng, khu vườn rộn ràng với những tiếng </a:t>
            </a:r>
            <a:r>
              <a:rPr lang="en-US" sz="3600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lích</a:t>
            </a:r>
            <a:r>
              <a:rPr lang="en-US" sz="3600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ra </a:t>
            </a:r>
            <a:r>
              <a:rPr lang="en-US" sz="3600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lích</a:t>
            </a:r>
            <a:r>
              <a:rPr lang="en-US" sz="3600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rích của mấy chú chích bông. </a:t>
            </a:r>
          </a:p>
        </p:txBody>
      </p:sp>
    </p:spTree>
    <p:extLst>
      <p:ext uri="{BB962C8B-B14F-4D97-AF65-F5344CB8AC3E}">
        <p14:creationId xmlns:p14="http://schemas.microsoft.com/office/powerpoint/2010/main" val="136224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657601" y="4608360"/>
            <a:ext cx="18473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en-US" sz="2800">
                <a:solidFill>
                  <a:srgbClr val="0000CC"/>
                </a:solidFill>
                <a:latin typeface="Arial" panose="020B0604020202020204" pitchFamily="34" charset="0"/>
              </a:rPr>
              <a:t/>
            </a:r>
            <a:br>
              <a:rPr lang="en-US" altLang="en-US" sz="2800">
                <a:solidFill>
                  <a:srgbClr val="0000CC"/>
                </a:solidFill>
                <a:latin typeface="Arial" panose="020B0604020202020204" pitchFamily="34" charset="0"/>
              </a:rPr>
            </a:br>
            <a:endParaRPr lang="en-US" altLang="en-US" sz="280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62035" y="4992186"/>
            <a:ext cx="11667930" cy="15604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 Quê ngoại của Hà có luỹ tre xanh, có cây trái xum xuê.</a:t>
            </a:r>
          </a:p>
        </p:txBody>
      </p:sp>
      <p:sp>
        <p:nvSpPr>
          <p:cNvPr id="7" name="Rectangle 6"/>
          <p:cNvSpPr/>
          <p:nvPr/>
        </p:nvSpPr>
        <p:spPr>
          <a:xfrm>
            <a:off x="3026066" y="4595865"/>
            <a:ext cx="1447800" cy="15604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oai</a:t>
            </a:r>
          </a:p>
        </p:txBody>
      </p:sp>
      <p:sp>
        <p:nvSpPr>
          <p:cNvPr id="8" name="Rectangle 7"/>
          <p:cNvSpPr/>
          <p:nvPr/>
        </p:nvSpPr>
        <p:spPr>
          <a:xfrm>
            <a:off x="5801328" y="5588674"/>
            <a:ext cx="1447800" cy="11775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uê</a:t>
            </a:r>
            <a:endParaRPr lang="en-US" sz="5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66758" y="4773269"/>
            <a:ext cx="1447800" cy="11775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82"/>
            <a:ext cx="10591800" cy="4875925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226E5D-495D-482B-AAA9-5C045E47D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210"/>
            <a:ext cx="1587137" cy="6163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95600" y="3276600"/>
            <a:ext cx="2648492" cy="1524000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ng</a:t>
            </a:r>
          </a:p>
        </p:txBody>
      </p:sp>
      <p:sp>
        <p:nvSpPr>
          <p:cNvPr id="4" name="Rectangle 3"/>
          <p:cNvSpPr/>
          <p:nvPr/>
        </p:nvSpPr>
        <p:spPr>
          <a:xfrm>
            <a:off x="5648238" y="3276600"/>
            <a:ext cx="2648492" cy="1524000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oai</a:t>
            </a:r>
          </a:p>
        </p:txBody>
      </p:sp>
      <p:sp>
        <p:nvSpPr>
          <p:cNvPr id="5" name="Rectangle 4"/>
          <p:cNvSpPr/>
          <p:nvPr/>
        </p:nvSpPr>
        <p:spPr>
          <a:xfrm>
            <a:off x="2895600" y="4953000"/>
            <a:ext cx="5401130" cy="1676400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ng</a:t>
            </a:r>
            <a:r>
              <a:rPr lang="en-US" sz="10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oại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30832"/>
            <a:ext cx="1219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oai</a:t>
            </a:r>
            <a:r>
              <a:rPr lang="en-US" sz="1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1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uê</a:t>
            </a:r>
            <a:r>
              <a:rPr lang="en-US" sz="1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 uy</a:t>
            </a:r>
            <a:endParaRPr lang="vi-VN" sz="14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04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226E5D-495D-482B-AAA9-5C045E47D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210"/>
            <a:ext cx="1587137" cy="6163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143" y="1219200"/>
            <a:ext cx="12192000" cy="4696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9000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khoai</a:t>
            </a:r>
            <a:r>
              <a:rPr lang="en-US" sz="9000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				</a:t>
            </a:r>
            <a:r>
              <a:rPr lang="en-US" sz="9000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ngoái</a:t>
            </a:r>
            <a:r>
              <a:rPr lang="en-US" sz="9000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					</a:t>
            </a:r>
            <a:r>
              <a:rPr lang="en-US" sz="9000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ngoại</a:t>
            </a:r>
            <a:endParaRPr lang="en-US" sz="9000" dirty="0">
              <a:solidFill>
                <a:srgbClr val="0000CC"/>
              </a:solidFill>
              <a:latin typeface="Arial-SGK-TV" pitchFamily="2" charset="0"/>
              <a:cs typeface="Arial-SGK-TV" pitchFamily="2" charset="0"/>
            </a:endParaRPr>
          </a:p>
          <a:p>
            <a:pPr>
              <a:lnSpc>
                <a:spcPct val="114000"/>
              </a:lnSpc>
            </a:pPr>
            <a:r>
              <a:rPr lang="en-US" sz="9000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huệ</a:t>
            </a:r>
            <a:r>
              <a:rPr lang="en-US" sz="9000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					</a:t>
            </a:r>
            <a:r>
              <a:rPr lang="en-US" sz="9000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thuế</a:t>
            </a:r>
            <a:r>
              <a:rPr lang="en-US" sz="9000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							</a:t>
            </a:r>
            <a:r>
              <a:rPr lang="en-US" sz="9000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tuế</a:t>
            </a:r>
            <a:endParaRPr lang="en-US" sz="9000" dirty="0">
              <a:solidFill>
                <a:srgbClr val="0000CC"/>
              </a:solidFill>
              <a:latin typeface="Arial-SGK-TV" pitchFamily="2" charset="0"/>
              <a:cs typeface="Arial-SGK-TV" pitchFamily="2" charset="0"/>
            </a:endParaRPr>
          </a:p>
          <a:p>
            <a:pPr>
              <a:lnSpc>
                <a:spcPct val="114000"/>
              </a:lnSpc>
            </a:pPr>
            <a:r>
              <a:rPr lang="en-US" sz="9000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huy</a:t>
            </a:r>
            <a:r>
              <a:rPr lang="en-US" sz="9000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					</a:t>
            </a:r>
            <a:r>
              <a:rPr lang="en-US" sz="9000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luỹ</a:t>
            </a:r>
            <a:r>
              <a:rPr lang="en-US" sz="9000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								</a:t>
            </a:r>
            <a:r>
              <a:rPr lang="en-US" sz="9000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thuỷ</a:t>
            </a:r>
            <a:endParaRPr lang="vi-VN" sz="9000" dirty="0">
              <a:solidFill>
                <a:srgbClr val="0000C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586D19-14CB-42FB-A8F9-3163514A8504}"/>
              </a:ext>
            </a:extLst>
          </p:cNvPr>
          <p:cNvSpPr txBox="1"/>
          <p:nvPr/>
        </p:nvSpPr>
        <p:spPr>
          <a:xfrm>
            <a:off x="1233714" y="1219200"/>
            <a:ext cx="1797232" cy="153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9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oai</a:t>
            </a:r>
            <a:endParaRPr lang="en-US" sz="9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0FAD8E-068D-4042-BB57-E33456F2AC62}"/>
              </a:ext>
            </a:extLst>
          </p:cNvPr>
          <p:cNvSpPr txBox="1"/>
          <p:nvPr/>
        </p:nvSpPr>
        <p:spPr>
          <a:xfrm>
            <a:off x="5410200" y="1211943"/>
            <a:ext cx="1797232" cy="153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9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oai</a:t>
            </a:r>
            <a:endParaRPr lang="en-US" sz="9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7BBB56-F1A6-45A2-83E6-173B7EFBC1E5}"/>
              </a:ext>
            </a:extLst>
          </p:cNvPr>
          <p:cNvSpPr txBox="1"/>
          <p:nvPr/>
        </p:nvSpPr>
        <p:spPr>
          <a:xfrm>
            <a:off x="10427425" y="1219200"/>
            <a:ext cx="1797232" cy="153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9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oai</a:t>
            </a:r>
            <a:endParaRPr lang="en-US" sz="9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56FF29-78F1-4E28-B144-6C521910AF62}"/>
              </a:ext>
            </a:extLst>
          </p:cNvPr>
          <p:cNvSpPr txBox="1"/>
          <p:nvPr/>
        </p:nvSpPr>
        <p:spPr>
          <a:xfrm>
            <a:off x="659493" y="2783579"/>
            <a:ext cx="1797232" cy="153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9000" dirty="0" err="1">
                <a:solidFill>
                  <a:schemeClr val="accent2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uê</a:t>
            </a:r>
            <a:endParaRPr lang="en-US" sz="9000" dirty="0">
              <a:solidFill>
                <a:schemeClr val="accent2">
                  <a:lumMod val="75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56B50B-81F7-4868-87A5-D215B95E317F}"/>
              </a:ext>
            </a:extLst>
          </p:cNvPr>
          <p:cNvSpPr txBox="1"/>
          <p:nvPr/>
        </p:nvSpPr>
        <p:spPr>
          <a:xfrm>
            <a:off x="5087256" y="2779951"/>
            <a:ext cx="1797232" cy="153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9000" dirty="0" err="1">
                <a:solidFill>
                  <a:schemeClr val="accent2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uê</a:t>
            </a:r>
            <a:endParaRPr lang="en-US" sz="9000" dirty="0">
              <a:solidFill>
                <a:schemeClr val="accent2">
                  <a:lumMod val="75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D4D310-1C22-498C-B066-7343A820E121}"/>
              </a:ext>
            </a:extLst>
          </p:cNvPr>
          <p:cNvSpPr txBox="1"/>
          <p:nvPr/>
        </p:nvSpPr>
        <p:spPr>
          <a:xfrm>
            <a:off x="9485991" y="2783579"/>
            <a:ext cx="1797232" cy="153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9000" dirty="0" err="1">
                <a:solidFill>
                  <a:schemeClr val="accent2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uê</a:t>
            </a:r>
            <a:endParaRPr lang="en-US" sz="9000" dirty="0">
              <a:solidFill>
                <a:schemeClr val="accent2">
                  <a:lumMod val="75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F83C29-4C0B-4BCF-99AD-04588985FD24}"/>
              </a:ext>
            </a:extLst>
          </p:cNvPr>
          <p:cNvSpPr txBox="1"/>
          <p:nvPr/>
        </p:nvSpPr>
        <p:spPr>
          <a:xfrm>
            <a:off x="659493" y="4330040"/>
            <a:ext cx="1797232" cy="153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9000" dirty="0" err="1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uy</a:t>
            </a:r>
            <a:endParaRPr lang="en-US" sz="9000" dirty="0">
              <a:solidFill>
                <a:schemeClr val="accent6">
                  <a:lumMod val="75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09CD0C-1BF9-430A-8D11-71C261736BE8}"/>
              </a:ext>
            </a:extLst>
          </p:cNvPr>
          <p:cNvSpPr txBox="1"/>
          <p:nvPr/>
        </p:nvSpPr>
        <p:spPr>
          <a:xfrm>
            <a:off x="10120086" y="4333444"/>
            <a:ext cx="1797232" cy="153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9000" dirty="0" err="1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uy</a:t>
            </a:r>
            <a:endParaRPr lang="en-US" sz="9000" dirty="0">
              <a:solidFill>
                <a:schemeClr val="accent6">
                  <a:lumMod val="75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DE58A2-1BD7-44F6-BC2D-A282C8C257FB}"/>
              </a:ext>
            </a:extLst>
          </p:cNvPr>
          <p:cNvSpPr txBox="1"/>
          <p:nvPr/>
        </p:nvSpPr>
        <p:spPr>
          <a:xfrm>
            <a:off x="4389481" y="4333445"/>
            <a:ext cx="1797232" cy="153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9000" dirty="0" err="1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uy</a:t>
            </a:r>
            <a:endParaRPr lang="en-US" sz="9000" dirty="0">
              <a:solidFill>
                <a:schemeClr val="accent6">
                  <a:lumMod val="75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17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985397" y="2913783"/>
            <a:ext cx="319488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tàu thuỷ</a:t>
            </a:r>
          </a:p>
        </p:txBody>
      </p:sp>
      <p:sp>
        <p:nvSpPr>
          <p:cNvPr id="2" name="Rectangle 1"/>
          <p:cNvSpPr/>
          <p:nvPr/>
        </p:nvSpPr>
        <p:spPr>
          <a:xfrm>
            <a:off x="239548" y="2993699"/>
            <a:ext cx="3319314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khoai sọ</a:t>
            </a:r>
          </a:p>
        </p:txBody>
      </p:sp>
      <p:sp>
        <p:nvSpPr>
          <p:cNvPr id="6" name="Rectangle 5"/>
          <p:cNvSpPr/>
          <p:nvPr/>
        </p:nvSpPr>
        <p:spPr>
          <a:xfrm>
            <a:off x="4657694" y="2993699"/>
            <a:ext cx="2876611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vạn tuế</a:t>
            </a: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>
            <a:off x="443888" y="4177729"/>
            <a:ext cx="191831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356136" y="4133155"/>
            <a:ext cx="1147183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10436170" y="4108562"/>
            <a:ext cx="1527230" cy="0"/>
          </a:xfrm>
          <a:prstGeom prst="line">
            <a:avLst/>
          </a:prstGeom>
          <a:ln w="762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6" descr="Khoai Sọ tốt cho tim mạch tiêu hóa và giúp điều hòa huyết áp">
            <a:extLst>
              <a:ext uri="{FF2B5EF4-FFF2-40B4-BE49-F238E27FC236}">
                <a16:creationId xmlns:a16="http://schemas.microsoft.com/office/drawing/2014/main" id="{82C826E3-2FE1-4283-AA59-88FF6C93D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88" y="584429"/>
            <a:ext cx="3319314" cy="249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ây Vạn tuế loài cây biểu trưng cho sự trường thọ và hạnh phúc">
            <a:extLst>
              <a:ext uri="{FF2B5EF4-FFF2-40B4-BE49-F238E27FC236}">
                <a16:creationId xmlns:a16="http://schemas.microsoft.com/office/drawing/2014/main" id="{1AAE859C-287C-4818-96FC-2B4004BCA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008" y="584429"/>
            <a:ext cx="3285156" cy="256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Bộ môn Tàu thủy và Thiết bị nổi">
            <a:extLst>
              <a:ext uri="{FF2B5EF4-FFF2-40B4-BE49-F238E27FC236}">
                <a16:creationId xmlns:a16="http://schemas.microsoft.com/office/drawing/2014/main" id="{A3402AB1-ADB4-4064-8ECA-51B364F75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970" y="655341"/>
            <a:ext cx="3200400" cy="249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07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0" r="5728" b="4546"/>
          <a:stretch/>
        </p:blipFill>
        <p:spPr>
          <a:xfrm>
            <a:off x="609600" y="-4834"/>
            <a:ext cx="10591800" cy="683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11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336" y="1066800"/>
            <a:ext cx="913804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10">
            <a:extLst>
              <a:ext uri="{FF2B5EF4-FFF2-40B4-BE49-F238E27FC236}">
                <a16:creationId xmlns:a16="http://schemas.microsoft.com/office/drawing/2014/main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5701" y="2384823"/>
            <a:ext cx="4812506" cy="1729978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700">
              <a:solidFill>
                <a:schemeClr val="folHlink"/>
              </a:solidFill>
            </a:endParaRPr>
          </a:p>
        </p:txBody>
      </p:sp>
      <p:sp>
        <p:nvSpPr>
          <p:cNvPr id="3277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1450" y="2686050"/>
            <a:ext cx="44005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5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vi-VN" altLang="en-US" sz="5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altLang="en-US" sz="54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4219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1575</TotalTime>
  <Words>292</Words>
  <Application>Microsoft Office PowerPoint</Application>
  <PresentationFormat>Widescreen</PresentationFormat>
  <Paragraphs>47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Arial-SGK-TV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TỪ VÀ CÂU LỚP 4 MỞ RỘNG VỐN TỪ:  NHÂN HẬU – ĐOÀN KẾT</dc:title>
  <dc:creator>Admin</dc:creator>
  <cp:lastModifiedBy>Admin</cp:lastModifiedBy>
  <cp:revision>129</cp:revision>
  <dcterms:created xsi:type="dcterms:W3CDTF">2015-08-18T18:26:56Z</dcterms:created>
  <dcterms:modified xsi:type="dcterms:W3CDTF">2025-01-13T02:31:09Z</dcterms:modified>
</cp:coreProperties>
</file>