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850" r:id="rId1"/>
  </p:sldMasterIdLst>
  <p:notesMasterIdLst>
    <p:notesMasterId r:id="rId14"/>
  </p:notesMasterIdLst>
  <p:sldIdLst>
    <p:sldId id="256" r:id="rId2"/>
    <p:sldId id="271" r:id="rId3"/>
    <p:sldId id="274" r:id="rId4"/>
    <p:sldId id="275" r:id="rId5"/>
    <p:sldId id="277" r:id="rId6"/>
    <p:sldId id="263" r:id="rId7"/>
    <p:sldId id="264" r:id="rId8"/>
    <p:sldId id="265" r:id="rId9"/>
    <p:sldId id="278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20060"/>
    <a:srgbClr val="5B5D03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2" autoAdjust="0"/>
    <p:restoredTop sz="94660"/>
  </p:normalViewPr>
  <p:slideViewPr>
    <p:cSldViewPr snapToGrid="0">
      <p:cViewPr varScale="1">
        <p:scale>
          <a:sx n="91" d="100"/>
          <a:sy n="91" d="100"/>
        </p:scale>
        <p:origin x="48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Đầ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Chỗ dành sẵn cho Ngày tháng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4146CD-EF81-401F-9485-6183B737F4D6}" type="datetimeFigureOut">
              <a:rPr lang="vi-VN" smtClean="0"/>
              <a:t>13/01/2025</a:t>
            </a:fld>
            <a:endParaRPr lang="vi-VN"/>
          </a:p>
        </p:txBody>
      </p:sp>
      <p:sp>
        <p:nvSpPr>
          <p:cNvPr id="4" name="Chỗ dành sẵn cho Hình ảnh của Bản chiế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Chỗ dành sẵn cho Ghi chú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9D184D-B8C1-4C75-9492-931EEFACAA3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06773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rgbClr val="262626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63A1C593-65D0-4073-BCC9-577B9352EA97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693338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99036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091511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063213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103725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449222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065871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463233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849489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07872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63A1C593-65D0-4073-BCC9-577B9352EA97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3625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160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  <p:sldLayoutId id="2147483858" r:id="rId8"/>
    <p:sldLayoutId id="2147483859" r:id="rId9"/>
    <p:sldLayoutId id="2147483860" r:id="rId10"/>
    <p:sldLayoutId id="2147483861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3297" y="1095186"/>
            <a:ext cx="9228201" cy="1645920"/>
          </a:xfrm>
        </p:spPr>
        <p:txBody>
          <a:bodyPr>
            <a:normAutofit/>
          </a:bodyPr>
          <a:lstStyle/>
          <a:p>
            <a:pPr algn="ctr"/>
            <a:r>
              <a:rPr lang="en-US" altLang="en-US" sz="8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Khởi động</a:t>
            </a:r>
          </a:p>
        </p:txBody>
      </p:sp>
    </p:spTree>
    <p:extLst>
      <p:ext uri="{BB962C8B-B14F-4D97-AF65-F5344CB8AC3E}">
        <p14:creationId xmlns:p14="http://schemas.microsoft.com/office/powerpoint/2010/main" val="82180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48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AutoShape 4"/>
          <p:cNvSpPr>
            <a:spLocks noChangeArrowheads="1"/>
          </p:cNvSpPr>
          <p:nvPr/>
        </p:nvSpPr>
        <p:spPr bwMode="auto">
          <a:xfrm>
            <a:off x="1905000" y="2438400"/>
            <a:ext cx="8382000" cy="2514600"/>
          </a:xfrm>
          <a:prstGeom prst="horizontalScroll">
            <a:avLst>
              <a:gd name="adj" fmla="val 12500"/>
            </a:avLst>
          </a:prstGeom>
          <a:solidFill>
            <a:srgbClr val="99CC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2286000" y="2971801"/>
            <a:ext cx="78486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600" b="1" dirty="0" smtClean="0"/>
              <a:t>Đồ dùng, sách vở, đồ chơi,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3600" b="1" dirty="0" smtClean="0"/>
              <a:t>Để cho ngăn nắp, đúng nơi, dễ tìm.</a:t>
            </a:r>
            <a:endParaRPr lang="en-US" altLang="en-US" sz="36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83464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7438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WordArt 2"/>
          <p:cNvSpPr>
            <a:spLocks noChangeArrowheads="1" noChangeShapeType="1" noTextEdit="1"/>
          </p:cNvSpPr>
          <p:nvPr/>
        </p:nvSpPr>
        <p:spPr bwMode="auto">
          <a:xfrm>
            <a:off x="2133600" y="228600"/>
            <a:ext cx="7543800" cy="2667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Kính chúc quý thầy cô</a:t>
            </a:r>
          </a:p>
          <a:p>
            <a:pPr algn="ctr"/>
            <a:r>
              <a:rPr lang="en-US" sz="3600" b="1" kern="10">
                <a:solidFill>
                  <a:srgbClr val="0000FF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cs typeface="Times New Roman" panose="02020603050405020304" pitchFamily="18" charset="0"/>
              </a:rPr>
              <a:t>mạnh khỏe - hạnh phúc! </a:t>
            </a:r>
          </a:p>
        </p:txBody>
      </p:sp>
      <p:pic>
        <p:nvPicPr>
          <p:cNvPr id="24579" name="Picture 3" descr="BALLOON3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87939" y="3297238"/>
            <a:ext cx="1265237" cy="1727200"/>
          </a:xfrm>
          <a:noFill/>
        </p:spPr>
      </p:pic>
      <p:pic>
        <p:nvPicPr>
          <p:cNvPr id="24580" name="Picture 4" descr="Rose3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1062664">
            <a:off x="8153400" y="4267200"/>
            <a:ext cx="2171700" cy="2185988"/>
          </a:xfrm>
          <a:noFill/>
        </p:spPr>
      </p:pic>
      <p:graphicFrame>
        <p:nvGraphicFramePr>
          <p:cNvPr id="19461" name="Object 5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1981201" y="4419601"/>
          <a:ext cx="1738313" cy="218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Clip" r:id="rId5" imgW="1060704" imgH="1335024" progId="MS_ClipArt_Gallery.2">
                  <p:embed/>
                </p:oleObj>
              </mc:Choice>
              <mc:Fallback>
                <p:oleObj name="Clip" r:id="rId5" imgW="1060704" imgH="1335024" progId="MS_ClipArt_Gallery.2">
                  <p:embed/>
                  <p:pic>
                    <p:nvPicPr>
                      <p:cNvPr id="1946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1" y="4419601"/>
                        <a:ext cx="1738313" cy="218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0FF00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76505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3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804774" y="2010456"/>
            <a:ext cx="10577929" cy="1645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3200" kern="1200">
                <a:solidFill>
                  <a:srgbClr val="262626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6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15: Gọn gàng, ngăn nắp</a:t>
            </a:r>
            <a:endParaRPr lang="en-US" altLang="en-US" sz="6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5265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3394" y="611710"/>
            <a:ext cx="9228201" cy="1645920"/>
          </a:xfrm>
        </p:spPr>
        <p:txBody>
          <a:bodyPr>
            <a:normAutofit/>
          </a:bodyPr>
          <a:lstStyle/>
          <a:p>
            <a:pPr algn="ctr"/>
            <a:r>
              <a:rPr lang="en-US" altLang="en-US" sz="7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Khám phá</a:t>
            </a:r>
            <a:endParaRPr lang="en-US" altLang="en-US" sz="7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53394" y="2451021"/>
            <a:ext cx="11191765" cy="1645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3200" kern="1200">
                <a:solidFill>
                  <a:srgbClr val="262626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en-US" sz="4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altLang="en-US" sz="4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sz="4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4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altLang="en-US" sz="4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altLang="en-US" sz="4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altLang="en-US" sz="4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altLang="en-US" sz="4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altLang="en-US" sz="4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gọn</a:t>
            </a:r>
            <a:r>
              <a:rPr lang="en-US" altLang="en-US" sz="4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gàng</a:t>
            </a:r>
            <a:r>
              <a:rPr lang="en-US" altLang="en-US" sz="4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ngăn</a:t>
            </a:r>
            <a:r>
              <a:rPr lang="en-US" altLang="en-US" sz="4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nắp</a:t>
            </a:r>
            <a:r>
              <a:rPr lang="en-US" altLang="en-US" sz="4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altLang="en-US" sz="4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altLang="en-US" sz="4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altLang="en-US" sz="4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altLang="en-US" sz="4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gọn</a:t>
            </a:r>
            <a:r>
              <a:rPr lang="en-US" altLang="en-US" sz="4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gàng</a:t>
            </a:r>
            <a:r>
              <a:rPr lang="en-US" altLang="en-US" sz="4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4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ngăn</a:t>
            </a:r>
            <a:r>
              <a:rPr lang="en-US" altLang="en-US" sz="4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nắp</a:t>
            </a:r>
            <a:r>
              <a:rPr lang="en-US" altLang="en-US" sz="4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altLang="en-US" sz="4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1306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1999" cy="6332482"/>
          </a:xfrm>
          <a:prstGeom prst="rect">
            <a:avLst/>
          </a:prstGeom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398771" y="6108612"/>
            <a:ext cx="11191765" cy="1645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3200" kern="1200">
                <a:solidFill>
                  <a:srgbClr val="262626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en-US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alt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alt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alt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vở</a:t>
            </a:r>
            <a:r>
              <a:rPr lang="en-US" alt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alt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dùng</a:t>
            </a:r>
            <a:r>
              <a:rPr lang="en-US" alt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luôn</a:t>
            </a:r>
            <a:r>
              <a:rPr lang="en-US" alt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gọn</a:t>
            </a:r>
            <a:r>
              <a:rPr lang="en-US" alt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gàng</a:t>
            </a:r>
            <a:r>
              <a:rPr lang="en-US" alt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ngăn</a:t>
            </a:r>
            <a:r>
              <a:rPr lang="en-US" alt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nắp</a:t>
            </a:r>
            <a:r>
              <a:rPr lang="en-US" altLang="en-US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altLang="en-US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2220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7173" y="1872951"/>
            <a:ext cx="9228201" cy="1645920"/>
          </a:xfrm>
        </p:spPr>
        <p:txBody>
          <a:bodyPr>
            <a:normAutofit/>
          </a:bodyPr>
          <a:lstStyle/>
          <a:p>
            <a:pPr algn="ctr"/>
            <a:r>
              <a:rPr lang="en-US" altLang="en-US" sz="8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Luyện tập</a:t>
            </a:r>
            <a:endParaRPr lang="en-US" altLang="en-US" sz="8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21863" y="3176235"/>
            <a:ext cx="11191765" cy="1645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3200" kern="1200">
                <a:solidFill>
                  <a:srgbClr val="262626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altLang="en-US" sz="4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4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altLang="en-US" sz="4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altLang="en-US" sz="4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altLang="en-US" sz="4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en-US" sz="4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đồng</a:t>
            </a:r>
            <a:r>
              <a:rPr lang="en-US" altLang="en-US" sz="4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altLang="en-US" sz="4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4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altLang="en-US" sz="4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sz="4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4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altLang="en-US" sz="4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altLang="en-US" sz="4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altLang="en-US" sz="4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altLang="en-US" sz="4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4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altLang="en-US" sz="4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altLang="en-US" sz="4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792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455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019800" y="0"/>
            <a:ext cx="7620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miley Face 5"/>
          <p:cNvSpPr/>
          <p:nvPr/>
        </p:nvSpPr>
        <p:spPr>
          <a:xfrm>
            <a:off x="2576217" y="108877"/>
            <a:ext cx="1143000" cy="807719"/>
          </a:xfrm>
          <a:prstGeom prst="smileyFac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1" name="Smiley Face 10"/>
          <p:cNvSpPr/>
          <p:nvPr/>
        </p:nvSpPr>
        <p:spPr>
          <a:xfrm>
            <a:off x="8685712" y="108877"/>
            <a:ext cx="1143000" cy="807719"/>
          </a:xfrm>
          <a:prstGeom prst="smileyFace">
            <a:avLst>
              <a:gd name="adj" fmla="val -4653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1104" y="1217680"/>
            <a:ext cx="1733792" cy="169568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5312" y="2928118"/>
            <a:ext cx="1733792" cy="169568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619" y="2928118"/>
            <a:ext cx="1733792" cy="169568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8887" y="4924889"/>
            <a:ext cx="1743318" cy="173379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9101" y="4970768"/>
            <a:ext cx="1810003" cy="169568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9687" y="1828800"/>
            <a:ext cx="3182302" cy="3278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5414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45029" y="2667001"/>
            <a:ext cx="1048481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 chia sẻ với bạn 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 em </a:t>
            </a:r>
            <a:r>
              <a:rPr lang="vi-VN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sắp </a:t>
            </a:r>
            <a:r>
              <a:rPr lang="vi-VN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xếp đồ dùng cá nhân của 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 gọn gàng, ngăn nắp.</a:t>
            </a:r>
            <a:endParaRPr 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6928"/>
            <a:ext cx="3200400" cy="1821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658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3297" y="1095186"/>
            <a:ext cx="9228201" cy="1645920"/>
          </a:xfrm>
        </p:spPr>
        <p:txBody>
          <a:bodyPr>
            <a:normAutofit/>
          </a:bodyPr>
          <a:lstStyle/>
          <a:p>
            <a:pPr algn="ctr"/>
            <a:r>
              <a:rPr lang="en-US" altLang="en-US" sz="8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Vận dụng</a:t>
            </a:r>
            <a:endParaRPr lang="en-US" altLang="en-US" sz="8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88883" y="2741106"/>
            <a:ext cx="11803117" cy="164592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l" defTabSz="914400" rtl="0" eaLnBrk="1" latinLnBrk="0" hangingPunct="1">
              <a:lnSpc>
                <a:spcPct val="85000"/>
              </a:lnSpc>
              <a:spcBef>
                <a:spcPts val="1300"/>
              </a:spcBef>
              <a:buFont typeface="Arial" pitchFamily="34" charset="0"/>
              <a:buNone/>
              <a:defRPr sz="3200" kern="1200">
                <a:solidFill>
                  <a:srgbClr val="262626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8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400" i="1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85000"/>
              </a:lnSpc>
              <a:spcBef>
                <a:spcPts val="600"/>
              </a:spcBef>
              <a:buFont typeface="Arial" pitchFamily="34" charset="0"/>
              <a:buNone/>
              <a:defRPr sz="20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65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65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5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altLang="en-US" sz="65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5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đưa</a:t>
            </a:r>
            <a:r>
              <a:rPr lang="en-US" altLang="en-US" sz="65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5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altLang="en-US" sz="65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5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altLang="en-US" sz="65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5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khuyên</a:t>
            </a:r>
            <a:r>
              <a:rPr lang="en-US" altLang="en-US" sz="65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5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65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65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altLang="en-US" sz="8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8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866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0941A018-FB9B-4401-A32C-7E04526866E0}"/>
    </a:ext>
  </a:extLst>
</a:theme>
</file>

<file path=ppt/theme/theme2.xml><?xml version="1.0" encoding="utf-8"?>
<a:theme xmlns:a="http://schemas.openxmlformats.org/drawingml/2006/main" name="Chủ đề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643</TotalTime>
  <Words>141</Words>
  <Application>Microsoft Office PowerPoint</Application>
  <PresentationFormat>Widescreen</PresentationFormat>
  <Paragraphs>14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 Light</vt:lpstr>
      <vt:lpstr>Times New Roman</vt:lpstr>
      <vt:lpstr>Metropolitan</vt:lpstr>
      <vt:lpstr>Clip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KẾ HOẠCH BÀI DẠY                                  BÀI 1: B  b ( 2 tiết ) I. MỤC TIÊU: 1. Phẩm chất:  - Chăm chỉ: Đi học đều, đúng giờ. 2. Năng lực chung: - Giao tiếp và hợp tác: có thói quen giúp đỡ nhau trong học tập. 3. Năng lực đặt thù: - Năng lực ngôn ngữ:  + Đọc, viết được chữ b, số 2 + Nhận biết được tiếng có chữ b, nói được câu có từ ngữ chứa tiếng có chữ b.</dc:title>
  <dc:creator>Admin</dc:creator>
  <cp:lastModifiedBy>Admin</cp:lastModifiedBy>
  <cp:revision>50</cp:revision>
  <dcterms:created xsi:type="dcterms:W3CDTF">2020-08-10T13:50:00Z</dcterms:created>
  <dcterms:modified xsi:type="dcterms:W3CDTF">2025-01-13T03:17:14Z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1033-11.2.0.9281</vt:lpwstr>
  </property>
</Properties>
</file>