
<file path=[Content_Types].xml><?xml version="1.0" encoding="utf-8"?>
<Types xmlns="http://schemas.openxmlformats.org/package/2006/content-types">
  <Default Extension="fntdata" ContentType="application/x-fontdata"/>
  <Default Extension="jfif" ContentType="image/jpeg"/>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548" r:id="rId2"/>
    <p:sldId id="549" r:id="rId3"/>
    <p:sldId id="550" r:id="rId4"/>
    <p:sldId id="528" r:id="rId5"/>
    <p:sldId id="529" r:id="rId6"/>
    <p:sldId id="552" r:id="rId7"/>
    <p:sldId id="553" r:id="rId8"/>
    <p:sldId id="554" r:id="rId9"/>
    <p:sldId id="555" r:id="rId10"/>
    <p:sldId id="556" r:id="rId11"/>
    <p:sldId id="539" r:id="rId12"/>
  </p:sldIdLst>
  <p:sldSz cx="12192000" cy="6858000"/>
  <p:notesSz cx="6858000" cy="9144000"/>
  <p:embeddedFontLst>
    <p:embeddedFont>
      <p:font typeface="Tahoma" panose="020B0604030504040204" pitchFamily="34" charset="0"/>
      <p:regular r:id="rId14"/>
      <p:bold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CC00"/>
    <a:srgbClr val="000066"/>
    <a:srgbClr val="6600FF"/>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1654" autoAdjust="0"/>
  </p:normalViewPr>
  <p:slideViewPr>
    <p:cSldViewPr snapToGrid="0">
      <p:cViewPr varScale="1">
        <p:scale>
          <a:sx n="62" d="100"/>
          <a:sy n="62" d="100"/>
        </p:scale>
        <p:origin x="828"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11/30/2025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extLst>
      <p:ext uri="{BB962C8B-B14F-4D97-AF65-F5344CB8AC3E}">
        <p14:creationId xmlns:p14="http://schemas.microsoft.com/office/powerpoint/2010/main" val="168391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t>11/30/2025</a:t>
            </a:fld>
            <a:endParaRPr lang="en-US"/>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824623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t>11/30/2025</a:t>
            </a:fld>
            <a:endParaRPr lang="en-US"/>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433948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t>11/30/2025</a:t>
            </a:fld>
            <a:endParaRPr lang="en-US"/>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955415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t>11/30/2025</a:t>
            </a:fld>
            <a:endParaRPr lang="en-US"/>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844683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t>11/30/2025</a:t>
            </a:fld>
            <a:endParaRPr lang="en-US"/>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5989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t>11/30/2025</a:t>
            </a:fld>
            <a:endParaRPr lang="en-US"/>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38280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t>11/30/2025</a:t>
            </a:fld>
            <a:endParaRPr lang="en-US"/>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80100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t>11/30/2025</a:t>
            </a:fld>
            <a:endParaRPr lang="en-US"/>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59662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t>11/30/2025</a:t>
            </a:fld>
            <a:endParaRPr lang="en-US"/>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73362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t>11/30/2025</a:t>
            </a:fld>
            <a:endParaRPr lang="en-US"/>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20495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t>11/30/2025</a:t>
            </a:fld>
            <a:endParaRPr lang="en-US"/>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63789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11/30/2025</a:t>
            </a:fld>
            <a:endParaRPr lang="en-US"/>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extLst>
      <p:ext uri="{BB962C8B-B14F-4D97-AF65-F5344CB8AC3E}">
        <p14:creationId xmlns:p14="http://schemas.microsoft.com/office/powerpoint/2010/main" val="2186830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fi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fif"/><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3"/><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jfif"/><Relationship Id="rId5" Type="http://schemas.openxmlformats.org/officeDocument/2006/relationships/slideLayout" Target="../slideLayouts/slideLayout2.xml"/><Relationship Id="rId4" Type="http://schemas.openxmlformats.org/officeDocument/2006/relationships/audio" Target="../media/media2.mp3"/><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660016" y="-2667001"/>
            <a:ext cx="6857999" cy="12192002"/>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419802"/>
            <a:ext cx="3931595" cy="2438198"/>
          </a:xfrm>
          <a:prstGeom prst="rect">
            <a:avLst/>
          </a:prstGeom>
        </p:spPr>
      </p:pic>
      <p:sp>
        <p:nvSpPr>
          <p:cNvPr id="7" name="Rectangle 6"/>
          <p:cNvSpPr/>
          <p:nvPr/>
        </p:nvSpPr>
        <p:spPr>
          <a:xfrm>
            <a:off x="838199" y="501706"/>
            <a:ext cx="10450189" cy="1315425"/>
          </a:xfrm>
          <a:prstGeom prst="rect">
            <a:avLst/>
          </a:prstGeom>
        </p:spPr>
        <p:txBody>
          <a:bodyPr wrap="square">
            <a:spAutoFit/>
          </a:bodyPr>
          <a:lstStyle/>
          <a:p>
            <a:pPr>
              <a:lnSpc>
                <a:spcPct val="115000"/>
              </a:lnSpc>
              <a:spcAft>
                <a:spcPts val="0"/>
              </a:spcAft>
            </a:pPr>
            <a:r>
              <a:rPr lang="en-US" sz="3600" b="1" dirty="0">
                <a:solidFill>
                  <a:srgbClr val="009900"/>
                </a:solidFill>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0"/>
              </a:spcAft>
            </a:pPr>
            <a:r>
              <a:rPr lang="en-US" sz="3600" b="1" dirty="0">
                <a:solidFill>
                  <a:srgbClr val="0099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Học hát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Duyên</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dáng</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xuân</a:t>
            </a:r>
            <a:endPar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6319879" y="428878"/>
            <a:ext cx="2508531" cy="678327"/>
          </a:xfrm>
          <a:prstGeom prst="rect">
            <a:avLst/>
          </a:prstGeom>
        </p:spPr>
        <p:txBody>
          <a:bodyPr wrap="square">
            <a:spAutoFit/>
          </a:bodyPr>
          <a:lstStyle/>
          <a:p>
            <a:pPr algn="ctr">
              <a:lnSpc>
                <a:spcPct val="115000"/>
              </a:lnSpc>
              <a:spcAft>
                <a:spcPts val="0"/>
              </a:spcAft>
            </a:pPr>
            <a:r>
              <a:rPr lang="en-US" sz="36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TIẾT 13</a:t>
            </a:r>
            <a:endPar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3066881" y="1953712"/>
            <a:ext cx="9132106" cy="483017"/>
          </a:xfrm>
          <a:prstGeom prst="rect">
            <a:avLst/>
          </a:prstGeom>
        </p:spPr>
        <p:txBody>
          <a:bodyPr wrap="square">
            <a:spAutoFit/>
          </a:bodyPr>
          <a:lstStyle/>
          <a:p>
            <a:pPr>
              <a:lnSpc>
                <a:spcPct val="115000"/>
              </a:lnSpc>
              <a:spcAft>
                <a:spcPts val="0"/>
              </a:spcAft>
            </a:pPr>
            <a:r>
              <a:rPr lang="en-US" sz="2400" b="1" dirty="0">
                <a:solidFill>
                  <a:srgbClr val="0099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Nhạc</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Lê Vinh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Phúc</a:t>
            </a:r>
            <a:endParaRPr lang="en-US" sz="3200" dirty="0">
              <a:solidFill>
                <a:srgbClr val="0070C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7" y="0"/>
            <a:ext cx="4090078" cy="1194717"/>
          </a:xfrm>
          <a:prstGeom prst="rect">
            <a:avLst/>
          </a:prstGeom>
        </p:spPr>
      </p:pic>
    </p:spTree>
    <p:extLst>
      <p:ext uri="{BB962C8B-B14F-4D97-AF65-F5344CB8AC3E}">
        <p14:creationId xmlns:p14="http://schemas.microsoft.com/office/powerpoint/2010/main" val="77808629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0" y="0"/>
            <a:ext cx="1577707" cy="523220"/>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Câu 3+4</a:t>
            </a:r>
            <a:endParaRPr lang="en-US" sz="28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7707" y="154635"/>
            <a:ext cx="10450417" cy="3738096"/>
          </a:xfrm>
          <a:prstGeom prst="rect">
            <a:avLst/>
          </a:prstGeom>
        </p:spPr>
      </p:pic>
      <p:pic>
        <p:nvPicPr>
          <p:cNvPr id="3" name="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19511" y="4435294"/>
            <a:ext cx="609600" cy="609600"/>
          </a:xfrm>
          <a:prstGeom prst="rect">
            <a:avLst/>
          </a:prstGeom>
        </p:spPr>
      </p:pic>
    </p:spTree>
    <p:extLst>
      <p:ext uri="{BB962C8B-B14F-4D97-AF65-F5344CB8AC3E}">
        <p14:creationId xmlns:p14="http://schemas.microsoft.com/office/powerpoint/2010/main" val="920404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2700" fill="hold"/>
                                        <p:tgtEl>
                                          <p:spTgt spid="3"/>
                                        </p:tgtEl>
                                      </p:cBhvr>
                                    </p:cmd>
                                  </p:childTnLst>
                                </p:cTn>
                              </p:par>
                            </p:childTnLst>
                          </p:cTn>
                        </p:par>
                      </p:childTnLst>
                    </p:cTn>
                  </p:par>
                </p:childTnLst>
              </p:cTn>
              <p:nextCondLst>
                <p:cond evt="onClick" delay="0">
                  <p:tgtEl>
                    <p:spTgt spid="3"/>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0" name="TextBox 9"/>
          <p:cNvSpPr txBox="1"/>
          <p:nvPr/>
        </p:nvSpPr>
        <p:spPr>
          <a:xfrm>
            <a:off x="10112" y="0"/>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tập</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10112" y="834548"/>
            <a:ext cx="3036709"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24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1</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1779" y="0"/>
            <a:ext cx="6517105" cy="6858000"/>
          </a:xfrm>
          <a:prstGeom prst="rect">
            <a:avLst/>
          </a:prstGeom>
        </p:spPr>
      </p:pic>
      <p:pic>
        <p:nvPicPr>
          <p:cNvPr id="3" name="1 l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74974" y="1084935"/>
            <a:ext cx="609600" cy="609600"/>
          </a:xfrm>
          <a:prstGeom prst="rect">
            <a:avLst/>
          </a:prstGeom>
        </p:spPr>
      </p:pic>
    </p:spTree>
    <p:extLst>
      <p:ext uri="{BB962C8B-B14F-4D97-AF65-F5344CB8AC3E}">
        <p14:creationId xmlns:p14="http://schemas.microsoft.com/office/powerpoint/2010/main" val="429485430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9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671356" y="-2671356"/>
            <a:ext cx="6857999" cy="12200712"/>
          </a:xfrm>
        </p:spPr>
      </p:pic>
      <p:sp>
        <p:nvSpPr>
          <p:cNvPr id="6" name="TextBox 5"/>
          <p:cNvSpPr txBox="1"/>
          <p:nvPr/>
        </p:nvSpPr>
        <p:spPr>
          <a:xfrm>
            <a:off x="2844102" y="125089"/>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Khám</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phá</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24" y="0"/>
            <a:ext cx="1949200" cy="1025654"/>
          </a:xfrm>
          <a:prstGeom prst="rect">
            <a:avLst/>
          </a:prstGeom>
        </p:spPr>
      </p:pic>
      <p:sp>
        <p:nvSpPr>
          <p:cNvPr id="8" name="Rectangle 7"/>
          <p:cNvSpPr/>
          <p:nvPr/>
        </p:nvSpPr>
        <p:spPr>
          <a:xfrm>
            <a:off x="347958" y="1094619"/>
            <a:ext cx="8221507" cy="4832926"/>
          </a:xfrm>
          <a:prstGeom prst="rect">
            <a:avLst/>
          </a:prstGeom>
        </p:spPr>
        <p:txBody>
          <a:bodyPr wrap="square">
            <a:spAutoFit/>
          </a:bodyPr>
          <a:lstStyle/>
          <a:p>
            <a:pPr algn="just">
              <a:lnSpc>
                <a:spcPct val="115000"/>
              </a:lnSpc>
              <a:spcAft>
                <a:spcPts val="80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Nhạc sĩ Lê Vinh Phúc sinh năm 1962 tại Quảng Ngãi và là hội viên Hội Nhạc sĩ Thành phố Hồ Chí Minh. Nhạc sĩ đã có những sáng tác cho lứa tuổi thiếu nhi được nhiều HS yêu thích; có thể kể đến một vài ca khúc như: Chuông gió leng keng, Duyên dáng mùa xuân, Hè về mưa rơi, Cô bé mùa xuân, Chủ nhật của bé, Mùa xuân quê hương,…</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80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Duyên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xuân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nhịp</a:t>
            </a:r>
            <a:r>
              <a:rPr lang="en-US" sz="2400" dirty="0">
                <a:latin typeface="Times New Roman" panose="02020603050405020304" pitchFamily="18" charset="0"/>
                <a:ea typeface="Calibri" panose="020F0502020204030204" pitchFamily="34" charset="0"/>
                <a:cs typeface="Times New Roman" panose="02020603050405020304" pitchFamily="18" charset="0"/>
              </a:rPr>
              <a:t> 3/4,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tốc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vừa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điệu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nhịp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nhàng</a:t>
            </a:r>
            <a:r>
              <a:rPr lang="en-US" sz="2400" dirty="0">
                <a:latin typeface="Times New Roman" panose="02020603050405020304" pitchFamily="18" charset="0"/>
                <a:ea typeface="Calibri" panose="020F0502020204030204" pitchFamily="34" charset="0"/>
                <a:cs typeface="Times New Roman" panose="02020603050405020304" pitchFamily="18" charset="0"/>
              </a:rPr>
              <a:t>, bay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bổng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2400" dirty="0">
                <a:latin typeface="Times New Roman" panose="02020603050405020304" pitchFamily="18" charset="0"/>
                <a:ea typeface="Calibri" panose="020F0502020204030204" pitchFamily="34" charset="0"/>
                <a:cs typeface="Times New Roman" panose="02020603050405020304" pitchFamily="18" charset="0"/>
              </a:rPr>
              <a:t> ca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giàu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khắc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xuân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sắc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rực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chim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én</a:t>
            </a:r>
            <a:r>
              <a:rPr lang="en-US" sz="2400" dirty="0">
                <a:latin typeface="Times New Roman" panose="02020603050405020304" pitchFamily="18" charset="0"/>
                <a:ea typeface="Calibri" panose="020F0502020204030204" pitchFamily="34" charset="0"/>
                <a:cs typeface="Times New Roman" panose="02020603050405020304" pitchFamily="18" charset="0"/>
              </a:rPr>
              <a:t> bay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em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vui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múa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đón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xuân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TextBox 8"/>
          <p:cNvSpPr txBox="1"/>
          <p:nvPr/>
        </p:nvSpPr>
        <p:spPr>
          <a:xfrm>
            <a:off x="7618807" y="51162"/>
            <a:ext cx="1972491"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Giới thiệu</a:t>
            </a:r>
          </a:p>
        </p:txBody>
      </p:sp>
      <p:pic>
        <p:nvPicPr>
          <p:cNvPr id="10" name="Picture 2" descr="Nhạc sỹ Lê Vinh Phúc - Âm nhạc tỏa sáng 10/1/20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65282" y="1247774"/>
            <a:ext cx="3151732" cy="3026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37823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rot="5400000">
            <a:off x="2671356" y="-2671356"/>
            <a:ext cx="6857999" cy="12200712"/>
          </a:xfr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419802"/>
            <a:ext cx="3931595" cy="2438198"/>
          </a:xfrm>
          <a:prstGeom prst="rect">
            <a:avLst/>
          </a:prstGeom>
        </p:spPr>
      </p:pic>
      <p:sp>
        <p:nvSpPr>
          <p:cNvPr id="12" name="Rectangle 11"/>
          <p:cNvSpPr/>
          <p:nvPr/>
        </p:nvSpPr>
        <p:spPr>
          <a:xfrm>
            <a:off x="367990" y="120888"/>
            <a:ext cx="1694985" cy="461665"/>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Hát mẫu</a:t>
            </a:r>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6368" y="120888"/>
            <a:ext cx="6324577" cy="6645672"/>
          </a:xfrm>
          <a:prstGeom prst="rect">
            <a:avLst/>
          </a:prstGeom>
        </p:spPr>
      </p:pic>
      <p:pic>
        <p:nvPicPr>
          <p:cNvPr id="3" name="Hát mẫu- Duyên Dáng Mùa Xuân - Âm Nhạc Lớp 5 -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91576" y="351720"/>
            <a:ext cx="609600" cy="609600"/>
          </a:xfrm>
          <a:prstGeom prst="rect">
            <a:avLst/>
          </a:prstGeom>
        </p:spPr>
      </p:pic>
      <p:pic>
        <p:nvPicPr>
          <p:cNvPr id="6" name="Duyên dáng mùa xuân karaoke lớp 5. Kết nối tri thức">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369803" y="1994964"/>
            <a:ext cx="609600" cy="609600"/>
          </a:xfrm>
          <a:prstGeom prst="rect">
            <a:avLst/>
          </a:prstGeom>
        </p:spPr>
      </p:pic>
    </p:spTree>
    <p:extLst>
      <p:ext uri="{BB962C8B-B14F-4D97-AF65-F5344CB8AC3E}">
        <p14:creationId xmlns:p14="http://schemas.microsoft.com/office/powerpoint/2010/main" val="39017266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76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5232"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1" name="Text Box 47"/>
          <p:cNvSpPr txBox="1">
            <a:spLocks noChangeArrowheads="1"/>
          </p:cNvSpPr>
          <p:nvPr/>
        </p:nvSpPr>
        <p:spPr bwMode="auto">
          <a:xfrm>
            <a:off x="318540" y="85551"/>
            <a:ext cx="42386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spcBef>
                <a:spcPct val="50000"/>
              </a:spcBef>
            </a:pPr>
            <a:r>
              <a:rPr lang="en-US" sz="2800" dirty="0">
                <a:latin typeface="Times New Roman" panose="02020603050405020304" pitchFamily="18" charset="0"/>
                <a:cs typeface="Times New Roman" panose="02020603050405020304" pitchFamily="18" charset="0"/>
              </a:rPr>
              <a:t>Đọc lời ca</a:t>
            </a:r>
          </a:p>
        </p:txBody>
      </p:sp>
      <p:sp>
        <p:nvSpPr>
          <p:cNvPr id="5" name="Rectangle 4"/>
          <p:cNvSpPr/>
          <p:nvPr/>
        </p:nvSpPr>
        <p:spPr>
          <a:xfrm>
            <a:off x="3594630" y="0"/>
            <a:ext cx="8440615" cy="3847207"/>
          </a:xfrm>
          <a:prstGeom prst="rect">
            <a:avLst/>
          </a:prstGeom>
        </p:spPr>
        <p:txBody>
          <a:bodyPr wrap="square">
            <a:spAutoFit/>
          </a:bodyPr>
          <a:lstStyle/>
          <a:p>
            <a:pPr>
              <a:lnSpc>
                <a:spcPct val="200000"/>
              </a:lnSpc>
              <a:spcAft>
                <a:spcPts val="800"/>
              </a:spcAft>
            </a:pPr>
            <a:r>
              <a:rPr lang="vi-VN" sz="2800" i="1">
                <a:latin typeface="Times New Roman" panose="02020603050405020304" pitchFamily="18" charset="0"/>
                <a:ea typeface="Calibri" panose="020F0502020204030204" pitchFamily="34" charset="0"/>
                <a:cs typeface="Times New Roman" panose="02020603050405020304" pitchFamily="18" charset="0"/>
              </a:rPr>
              <a:t>+ Câu hát 1: Mùa xuân hát ca, … tiếng em cười.</a:t>
            </a:r>
            <a:endParaRPr lang="en-US" sz="2800">
              <a:latin typeface="Times New Roman" panose="02020603050405020304" pitchFamily="18" charset="0"/>
              <a:ea typeface="Arial" panose="020B0604020202020204" pitchFamily="34" charset="0"/>
              <a:cs typeface="Times New Roman" panose="02020603050405020304" pitchFamily="18" charset="0"/>
            </a:endParaRPr>
          </a:p>
          <a:p>
            <a:pPr>
              <a:lnSpc>
                <a:spcPct val="200000"/>
              </a:lnSpc>
              <a:spcAft>
                <a:spcPts val="800"/>
              </a:spcAft>
            </a:pPr>
            <a:r>
              <a:rPr lang="vi-VN" sz="2800" i="1">
                <a:latin typeface="Times New Roman" panose="02020603050405020304" pitchFamily="18" charset="0"/>
                <a:ea typeface="Calibri" panose="020F0502020204030204" pitchFamily="34" charset="0"/>
                <a:cs typeface="Times New Roman" panose="02020603050405020304" pitchFamily="18" charset="0"/>
              </a:rPr>
              <a:t>+ Câu hát 2: Vườn xuân hát ca, … đón xuân về.</a:t>
            </a:r>
            <a:endParaRPr lang="en-US" sz="2800">
              <a:latin typeface="Times New Roman" panose="02020603050405020304" pitchFamily="18" charset="0"/>
              <a:ea typeface="Arial" panose="020B0604020202020204" pitchFamily="34" charset="0"/>
              <a:cs typeface="Times New Roman" panose="02020603050405020304" pitchFamily="18" charset="0"/>
            </a:endParaRPr>
          </a:p>
          <a:p>
            <a:pPr>
              <a:lnSpc>
                <a:spcPct val="200000"/>
              </a:lnSpc>
              <a:spcAft>
                <a:spcPts val="800"/>
              </a:spcAft>
            </a:pPr>
            <a:r>
              <a:rPr lang="vi-VN" sz="2800" i="1">
                <a:latin typeface="Times New Roman" panose="02020603050405020304" pitchFamily="18" charset="0"/>
                <a:ea typeface="Calibri" panose="020F0502020204030204" pitchFamily="34" charset="0"/>
                <a:cs typeface="Times New Roman" panose="02020603050405020304" pitchFamily="18" charset="0"/>
              </a:rPr>
              <a:t>+ Câu hát 3: Ôi! Chim én … nắng vàng mê say.</a:t>
            </a:r>
            <a:endParaRPr lang="en-US" sz="2800">
              <a:latin typeface="Times New Roman" panose="02020603050405020304" pitchFamily="18" charset="0"/>
              <a:ea typeface="Arial" panose="020B0604020202020204" pitchFamily="34" charset="0"/>
              <a:cs typeface="Times New Roman" panose="02020603050405020304" pitchFamily="18" charset="0"/>
            </a:endParaRPr>
          </a:p>
          <a:p>
            <a:pPr>
              <a:lnSpc>
                <a:spcPct val="200000"/>
              </a:lnSpc>
              <a:spcAft>
                <a:spcPts val="800"/>
              </a:spcAft>
            </a:pPr>
            <a:r>
              <a:rPr lang="vi-VN" sz="2800" i="1">
                <a:latin typeface="Times New Roman" panose="02020603050405020304" pitchFamily="18" charset="0"/>
                <a:ea typeface="Calibri" panose="020F0502020204030204" pitchFamily="34" charset="0"/>
                <a:cs typeface="Times New Roman" panose="02020603050405020304" pitchFamily="18" charset="0"/>
              </a:rPr>
              <a:t>+ Câu hát 4: Xuân xuân đến … khắp</a:t>
            </a:r>
            <a:r>
              <a:rPr lang="en-US" sz="2800" i="1">
                <a:latin typeface="Times New Roman" panose="02020603050405020304" pitchFamily="18" charset="0"/>
                <a:ea typeface="Calibri" panose="020F0502020204030204" pitchFamily="34" charset="0"/>
                <a:cs typeface="Times New Roman" panose="02020603050405020304" pitchFamily="18" charset="0"/>
              </a:rPr>
              <a:t>  </a:t>
            </a:r>
            <a:r>
              <a:rPr lang="vi-VN" sz="2800" i="1">
                <a:latin typeface="Times New Roman" panose="02020603050405020304" pitchFamily="18" charset="0"/>
                <a:ea typeface="Calibri" panose="020F0502020204030204" pitchFamily="34" charset="0"/>
                <a:cs typeface="Times New Roman" panose="02020603050405020304" pitchFamily="18" charset="0"/>
              </a:rPr>
              <a:t>muôn nhà.</a:t>
            </a:r>
            <a:endParaRPr lang="en-US" sz="2800">
              <a:latin typeface="Times New Roman" panose="02020603050405020304" pitchFamily="18" charset="0"/>
              <a:ea typeface="Arial" panose="020B0604020202020204" pitchFamily="34" charset="0"/>
              <a:cs typeface="Times New Roman" panose="02020603050405020304" pitchFamily="18" charset="0"/>
            </a:endParaRPr>
          </a:p>
        </p:txBody>
      </p:sp>
      <p:sp>
        <p:nvSpPr>
          <p:cNvPr id="12" name="Text Box 47"/>
          <p:cNvSpPr txBox="1">
            <a:spLocks noChangeArrowheads="1"/>
          </p:cNvSpPr>
          <p:nvPr/>
        </p:nvSpPr>
        <p:spPr bwMode="auto">
          <a:xfrm>
            <a:off x="318540" y="1230728"/>
            <a:ext cx="11575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spcBef>
                <a:spcPct val="50000"/>
              </a:spcBef>
            </a:pPr>
            <a:r>
              <a:rPr lang="en-US" sz="2800">
                <a:latin typeface="Times New Roman" panose="02020603050405020304" pitchFamily="18" charset="0"/>
                <a:cs typeface="Times New Roman" panose="02020603050405020304" pitchFamily="18" charset="0"/>
              </a:rPr>
              <a:t>Lời 1</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394088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5175790" y="-48790"/>
            <a:ext cx="1272494" cy="523220"/>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Câu 1</a:t>
            </a:r>
          </a:p>
        </p:txBody>
      </p:sp>
      <p:sp>
        <p:nvSpPr>
          <p:cNvPr id="13" name="TextBox 12"/>
          <p:cNvSpPr txBox="1"/>
          <p:nvPr/>
        </p:nvSpPr>
        <p:spPr>
          <a:xfrm>
            <a:off x="-25389" y="-48790"/>
            <a:ext cx="168218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Dạy hát</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11" y="668422"/>
            <a:ext cx="11978866" cy="2976115"/>
          </a:xfrm>
          <a:prstGeom prst="rect">
            <a:avLst/>
          </a:prstGeom>
        </p:spPr>
      </p:pic>
      <p:pic>
        <p:nvPicPr>
          <p:cNvPr id="3"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5344" y="4121785"/>
            <a:ext cx="609600" cy="609600"/>
          </a:xfrm>
          <a:prstGeom prst="rect">
            <a:avLst/>
          </a:prstGeom>
        </p:spPr>
      </p:pic>
    </p:spTree>
    <p:extLst>
      <p:ext uri="{BB962C8B-B14F-4D97-AF65-F5344CB8AC3E}">
        <p14:creationId xmlns:p14="http://schemas.microsoft.com/office/powerpoint/2010/main" val="27909701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3061" fill="hold"/>
                                        <p:tgtEl>
                                          <p:spTgt spid="3"/>
                                        </p:tgtEl>
                                      </p:cBhvr>
                                    </p:cmd>
                                  </p:childTnLst>
                                </p:cTn>
                              </p:par>
                            </p:childTnLst>
                          </p:cTn>
                        </p:par>
                      </p:childTnLst>
                    </p:cTn>
                  </p:par>
                </p:childTnLst>
              </p:cTn>
              <p:nextCondLst>
                <p:cond evt="onClick" delay="0">
                  <p:tgtEl>
                    <p:spTgt spid="3"/>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5175790" y="-48790"/>
            <a:ext cx="1272494" cy="523220"/>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Câu </a:t>
            </a:r>
            <a:r>
              <a:rPr lang="en-US" sz="2800" dirty="0">
                <a:latin typeface="Times New Roman" panose="02020603050405020304" pitchFamily="18" charset="0"/>
                <a:cs typeface="Times New Roman" panose="02020603050405020304" pitchFamily="18" charset="0"/>
              </a:rPr>
              <a:t>2</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060" y="640992"/>
            <a:ext cx="11862071" cy="3108047"/>
          </a:xfrm>
          <a:prstGeom prst="rect">
            <a:avLst/>
          </a:prstGeom>
        </p:spPr>
      </p:pic>
      <p:pic>
        <p:nvPicPr>
          <p:cNvPr id="3" name="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51476" y="4200162"/>
            <a:ext cx="609600" cy="609600"/>
          </a:xfrm>
          <a:prstGeom prst="rect">
            <a:avLst/>
          </a:prstGeom>
        </p:spPr>
      </p:pic>
    </p:spTree>
    <p:extLst>
      <p:ext uri="{BB962C8B-B14F-4D97-AF65-F5344CB8AC3E}">
        <p14:creationId xmlns:p14="http://schemas.microsoft.com/office/powerpoint/2010/main" val="32272803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2930" fill="hold"/>
                                        <p:tgtEl>
                                          <p:spTgt spid="3"/>
                                        </p:tgtEl>
                                      </p:cBhvr>
                                    </p:cmd>
                                  </p:childTnLst>
                                </p:cTn>
                              </p:par>
                            </p:childTnLst>
                          </p:cTn>
                        </p:par>
                      </p:childTnLst>
                    </p:cTn>
                  </p:par>
                </p:childTnLst>
              </p:cTn>
              <p:nextCondLst>
                <p:cond evt="onClick" delay="0">
                  <p:tgtEl>
                    <p:spTgt spid="3"/>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436796" y="347958"/>
            <a:ext cx="2395415" cy="523220"/>
          </a:xfrm>
          <a:prstGeom prst="rect">
            <a:avLst/>
          </a:prstGeom>
        </p:spPr>
        <p:txBody>
          <a:bodyPr wrap="square">
            <a:spAutoFit/>
          </a:bodyPr>
          <a:lstStyle/>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1+2</a:t>
            </a:r>
          </a:p>
        </p:txBody>
      </p:sp>
      <p:pic>
        <p:nvPicPr>
          <p:cNvPr id="2"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12734" y="5010059"/>
            <a:ext cx="609600" cy="609600"/>
          </a:xfrm>
          <a:prstGeom prst="rect">
            <a:avLst/>
          </a:prstGeom>
        </p:spPr>
      </p:pic>
      <p:pic>
        <p:nvPicPr>
          <p:cNvPr id="4" name="Picture 3">
            <a:extLst>
              <a:ext uri="{FF2B5EF4-FFF2-40B4-BE49-F238E27FC236}">
                <a16:creationId xmlns:a16="http://schemas.microsoft.com/office/drawing/2014/main" id="{647EDD49-EDFB-3977-6FCF-155B53BDAE93}"/>
              </a:ext>
            </a:extLst>
          </p:cNvPr>
          <p:cNvPicPr>
            <a:picLocks noChangeAspect="1"/>
          </p:cNvPicPr>
          <p:nvPr/>
        </p:nvPicPr>
        <p:blipFill>
          <a:blip r:embed="rId6">
            <a:extLst>
              <a:ext uri="{28A0092B-C50C-407E-A947-70E740481C1C}">
                <a14:useLocalDpi xmlns:a14="http://schemas.microsoft.com/office/drawing/2010/main" val="0"/>
              </a:ext>
            </a:extLst>
          </a:blip>
          <a:srcRect t="10580" b="37109"/>
          <a:stretch/>
        </p:blipFill>
        <p:spPr>
          <a:xfrm>
            <a:off x="3317736" y="461245"/>
            <a:ext cx="8437468" cy="3587437"/>
          </a:xfrm>
          <a:prstGeom prst="rect">
            <a:avLst/>
          </a:prstGeom>
        </p:spPr>
      </p:pic>
    </p:spTree>
    <p:extLst>
      <p:ext uri="{BB962C8B-B14F-4D97-AF65-F5344CB8AC3E}">
        <p14:creationId xmlns:p14="http://schemas.microsoft.com/office/powerpoint/2010/main" val="24670594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4868"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0" y="0"/>
            <a:ext cx="1577707" cy="523220"/>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Câu 3</a:t>
            </a:r>
            <a:endParaRPr lang="en-US" sz="28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11674"/>
            <a:ext cx="12150604" cy="2702234"/>
          </a:xfrm>
          <a:prstGeom prst="rect">
            <a:avLst/>
          </a:prstGeom>
        </p:spPr>
      </p:pic>
      <p:pic>
        <p:nvPicPr>
          <p:cNvPr id="4"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75302" y="4369980"/>
            <a:ext cx="609600" cy="609600"/>
          </a:xfrm>
          <a:prstGeom prst="rect">
            <a:avLst/>
          </a:prstGeom>
        </p:spPr>
      </p:pic>
    </p:spTree>
    <p:extLst>
      <p:ext uri="{BB962C8B-B14F-4D97-AF65-F5344CB8AC3E}">
        <p14:creationId xmlns:p14="http://schemas.microsoft.com/office/powerpoint/2010/main" val="32375548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187"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0" y="0"/>
            <a:ext cx="1577707" cy="523220"/>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Câu 4</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030" y="752024"/>
            <a:ext cx="11895904" cy="2840261"/>
          </a:xfrm>
          <a:prstGeom prst="rect">
            <a:avLst/>
          </a:prstGeom>
        </p:spPr>
      </p:pic>
      <p:pic>
        <p:nvPicPr>
          <p:cNvPr id="2"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77157" y="4343854"/>
            <a:ext cx="609600" cy="609600"/>
          </a:xfrm>
          <a:prstGeom prst="rect">
            <a:avLst/>
          </a:prstGeom>
        </p:spPr>
      </p:pic>
    </p:spTree>
    <p:extLst>
      <p:ext uri="{BB962C8B-B14F-4D97-AF65-F5344CB8AC3E}">
        <p14:creationId xmlns:p14="http://schemas.microsoft.com/office/powerpoint/2010/main" val="21083927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2277"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3854</TotalTime>
  <Words>256</Words>
  <Application>Microsoft Office PowerPoint</Application>
  <PresentationFormat>Widescreen</PresentationFormat>
  <Paragraphs>24</Paragraphs>
  <Slides>11</Slides>
  <Notes>0</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Calibri</vt:lpstr>
      <vt:lpstr>Arial</vt:lpstr>
      <vt:lpstr>Tahoma</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Hello</cp:lastModifiedBy>
  <cp:revision>538</cp:revision>
  <dcterms:created xsi:type="dcterms:W3CDTF">2020-08-30T12:35:12Z</dcterms:created>
  <dcterms:modified xsi:type="dcterms:W3CDTF">2025-11-30T12:04:28Z</dcterms:modified>
</cp:coreProperties>
</file>