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 id="2147483674" r:id="rId3"/>
  </p:sldMasterIdLst>
  <p:notesMasterIdLst>
    <p:notesMasterId r:id="rId11"/>
  </p:notesMasterIdLst>
  <p:sldIdLst>
    <p:sldId id="527" r:id="rId4"/>
    <p:sldId id="536" r:id="rId5"/>
    <p:sldId id="529" r:id="rId6"/>
    <p:sldId id="531" r:id="rId7"/>
    <p:sldId id="532" r:id="rId8"/>
    <p:sldId id="516" r:id="rId9"/>
    <p:sldId id="517" r:id="rId10"/>
  </p:sldIdLst>
  <p:sldSz cx="12192000" cy="6858000"/>
  <p:notesSz cx="6858000" cy="9144000"/>
  <p:embeddedFontLst>
    <p:embeddedFont>
      <p:font typeface="#9Slide05 Dancing Script" panose="020B0604020202020204" charset="0"/>
      <p:bold r:id="rId12"/>
    </p:embeddedFont>
    <p:embeddedFont>
      <p:font typeface="Tahoma" panose="020B0604030504040204" pitchFamily="34" charset="0"/>
      <p:regular r:id="rId13"/>
      <p:bold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6600FF"/>
    <a:srgbClr val="660033"/>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1654" autoAdjust="0"/>
  </p:normalViewPr>
  <p:slideViewPr>
    <p:cSldViewPr snapToGrid="0">
      <p:cViewPr varScale="1">
        <p:scale>
          <a:sx n="62" d="100"/>
          <a:sy n="62" d="100"/>
        </p:scale>
        <p:origin x="828"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font" Target="fonts/font2.fntdata"/><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font" Target="fonts/font1.fntdata"/><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D5BE0-0F78-4251-8B26-C3637952B1C3}" type="datetimeFigureOut">
              <a:rPr lang="en-US" smtClean="0"/>
              <a:t>12/20/2025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775DA-6A11-4CB7-97CA-4B1C87D9F669}" type="slidenum">
              <a:rPr lang="en-US" smtClean="0"/>
              <a:t>‹#›</a:t>
            </a:fld>
            <a:endParaRPr lang="en-US"/>
          </a:p>
        </p:txBody>
      </p:sp>
    </p:spTree>
    <p:extLst>
      <p:ext uri="{BB962C8B-B14F-4D97-AF65-F5344CB8AC3E}">
        <p14:creationId xmlns:p14="http://schemas.microsoft.com/office/powerpoint/2010/main" val="1683918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72890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63605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098422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515797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678891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93734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83731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452418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5994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334631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2399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449715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528102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05963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52805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90801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2948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22541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40356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74868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10068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56828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29349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12/20/2025</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063207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0020747"/>
      </p:ext>
    </p:extLst>
  </p:cSld>
  <p:clrMap bg1="lt1" tx1="dk1" bg2="dk2" tx2="lt2" accent1="accent1" accent2="accent2" accent3="accent3" accent4="accent4" accent5="accent5" accent6="accent6" hlink="hlink" folHlink="folHlink"/>
  <p:sldLayoutIdLst>
    <p:sldLayoutId id="2147483673"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3CEAD27-88DA-4343-A648-C591357880FA}"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12/20/2025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0F3D6C8-A4C4-423F-842F-F4F963F699B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379103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audio" Target="../media/audio1.wav"/><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9.png"/><Relationship Id="rId11" Type="http://schemas.openxmlformats.org/officeDocument/2006/relationships/audio" Target="../media/audio1.wav"/><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audio" Target="../media/audio1.wav"/><Relationship Id="rId1" Type="http://schemas.openxmlformats.org/officeDocument/2006/relationships/slideLayout" Target="../slideLayouts/slideLayout14.xml"/><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audio" Target="../media/audio1.wav"/><Relationship Id="rId1" Type="http://schemas.openxmlformats.org/officeDocument/2006/relationships/slideLayout" Target="../slideLayouts/slideLayout14.xml"/><Relationship Id="rId5"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2.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gif"/><Relationship Id="rId5" Type="http://schemas.openxmlformats.org/officeDocument/2006/relationships/image" Target="../media/image16.jpg"/><Relationship Id="rId4" Type="http://schemas.openxmlformats.org/officeDocument/2006/relationships/audio" Target="../media/audio1.wav"/><Relationship Id="rId9"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222380" y="0"/>
            <a:ext cx="5969621" cy="6858000"/>
          </a:xfrm>
          <a:prstGeom prst="rect">
            <a:avLst/>
          </a:prstGeom>
        </p:spPr>
      </p:pic>
      <p:pic>
        <p:nvPicPr>
          <p:cNvPr id="11" name="Picture 1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2" y="0"/>
            <a:ext cx="6222382" cy="6858000"/>
          </a:xfrm>
          <a:prstGeom prst="rect">
            <a:avLst/>
          </a:prstGeom>
        </p:spPr>
      </p:pic>
      <p:sp>
        <p:nvSpPr>
          <p:cNvPr id="12" name="Rectangle 11"/>
          <p:cNvSpPr/>
          <p:nvPr/>
        </p:nvSpPr>
        <p:spPr>
          <a:xfrm>
            <a:off x="5286383" y="855857"/>
            <a:ext cx="1483035" cy="548099"/>
          </a:xfrm>
          <a:prstGeom prst="rect">
            <a:avLst/>
          </a:prstGeom>
        </p:spPr>
        <p:txBody>
          <a:bodyPr wrap="none">
            <a:spAutoFit/>
          </a:bodyPr>
          <a:lstStyle/>
          <a:p>
            <a:pPr algn="ctr">
              <a:lnSpc>
                <a:spcPct val="115000"/>
              </a:lnSpc>
              <a:spcAft>
                <a:spcPts val="0"/>
              </a:spcAft>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TIẾT 15</a:t>
            </a:r>
            <a:endPar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Rectangle 12"/>
          <p:cNvSpPr/>
          <p:nvPr/>
        </p:nvSpPr>
        <p:spPr>
          <a:xfrm>
            <a:off x="1017230" y="1692115"/>
            <a:ext cx="10727487" cy="548099"/>
          </a:xfrm>
          <a:prstGeom prst="rect">
            <a:avLst/>
          </a:prstGeom>
        </p:spPr>
        <p:txBody>
          <a:bodyPr wrap="none">
            <a:spAutoFit/>
          </a:bodyPr>
          <a:lstStyle/>
          <a:p>
            <a:pPr algn="ctr">
              <a:lnSpc>
                <a:spcPct val="115000"/>
              </a:lnSpc>
              <a:spcAft>
                <a:spcPts val="0"/>
              </a:spcAft>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THƯỜNG THỨC ÂM NHẠC: CÂU CHUYỆN PI-TƠ VÀ CHÓ SÓI</a:t>
            </a:r>
            <a:endParaRPr lang="en-US" sz="2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4005324" cy="1282307"/>
          </a:xfrm>
          <a:prstGeom prst="rect">
            <a:avLst/>
          </a:prstGeom>
        </p:spPr>
      </p:pic>
    </p:spTree>
    <p:extLst>
      <p:ext uri="{BB962C8B-B14F-4D97-AF65-F5344CB8AC3E}">
        <p14:creationId xmlns:p14="http://schemas.microsoft.com/office/powerpoint/2010/main" val="2938579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6" name="chuyen trag ngăn.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95014" y="28256"/>
            <a:ext cx="3185487" cy="369332"/>
          </a:xfrm>
          <a:prstGeom prst="rect">
            <a:avLst/>
          </a:prstGeom>
        </p:spPr>
        <p:txBody>
          <a:bodyPr wrap="none">
            <a:spAutoFit/>
          </a:bodyPr>
          <a:lstStyle/>
          <a:p>
            <a:r>
              <a:rPr lang="en-US">
                <a:latin typeface="Times New Roman" panose="02020603050405020304" pitchFamily="18" charset="0"/>
                <a:ea typeface="Arial" panose="020B0604020202020204" pitchFamily="34" charset="0"/>
                <a:cs typeface="Times New Roman" panose="02020603050405020304" pitchFamily="18" charset="0"/>
              </a:rPr>
              <a:t>Nghe file âm thanh của nhân vật</a:t>
            </a:r>
            <a:endParaRPr lang="vi-VN"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651" y="545614"/>
            <a:ext cx="10266443" cy="5133222"/>
          </a:xfrm>
          <a:prstGeom prst="rect">
            <a:avLst/>
          </a:prstGeom>
        </p:spPr>
      </p:pic>
      <p:sp>
        <p:nvSpPr>
          <p:cNvPr id="5" name="Rectangle 4"/>
          <p:cNvSpPr/>
          <p:nvPr/>
        </p:nvSpPr>
        <p:spPr>
          <a:xfrm>
            <a:off x="2132595" y="5967077"/>
            <a:ext cx="8022554" cy="787652"/>
          </a:xfrm>
          <a:prstGeom prst="rect">
            <a:avLst/>
          </a:prstGeom>
        </p:spPr>
        <p:txBody>
          <a:bodyPr wrap="square">
            <a:spAutoFit/>
          </a:bodyPr>
          <a:lstStyle/>
          <a:p>
            <a:pPr>
              <a:lnSpc>
                <a:spcPct val="107000"/>
              </a:lnSpc>
              <a:spcAft>
                <a:spcPts val="800"/>
              </a:spcAft>
            </a:pPr>
            <a:r>
              <a:rPr lang="en-US"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Em thích giai điệu của nhân vật nào nhất? Vì sao?</a:t>
            </a:r>
            <a:endParaRPr lang="vi-VN"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nSpc>
                <a:spcPct val="107000"/>
              </a:lnSpc>
              <a:spcAft>
                <a:spcPts val="800"/>
              </a:spcAft>
            </a:pPr>
            <a:r>
              <a:rPr lang="en-US"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+Em thích âm thanh của nhạc cụ nào nhất ?Âm thanh nó nghe thế nào? ...</a:t>
            </a:r>
            <a:endParaRPr lang="vi-VN"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753068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16"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765535" y="676919"/>
            <a:ext cx="283992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Đọc tìm hiểu câu chuyện</a:t>
            </a:r>
            <a:endParaRPr lang="vi-VN"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1126273"/>
            <a:ext cx="6045399" cy="4605454"/>
          </a:xfrm>
          <a:prstGeom prst="rect">
            <a:avLst/>
          </a:prstGeom>
        </p:spPr>
      </p:pic>
      <p:pic>
        <p:nvPicPr>
          <p:cNvPr id="8" name="Picture 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032811" y="0"/>
            <a:ext cx="6159190" cy="6858000"/>
          </a:xfrm>
          <a:prstGeom prst="rect">
            <a:avLst/>
          </a:prstGeom>
        </p:spPr>
      </p:pic>
      <p:pic>
        <p:nvPicPr>
          <p:cNvPr id="5" name="Picture 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178098" y="63036"/>
            <a:ext cx="4244744" cy="533862"/>
          </a:xfrm>
          <a:prstGeom prst="rect">
            <a:avLst/>
          </a:prstGeom>
        </p:spPr>
      </p:pic>
      <p:pic>
        <p:nvPicPr>
          <p:cNvPr id="6" name="Picture 5"/>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6966" y="-2307"/>
            <a:ext cx="2628873" cy="777455"/>
          </a:xfrm>
          <a:prstGeom prst="rect">
            <a:avLst/>
          </a:prstGeom>
        </p:spPr>
      </p:pic>
      <p:sp>
        <p:nvSpPr>
          <p:cNvPr id="9" name="TextBox 8"/>
          <p:cNvSpPr txBox="1"/>
          <p:nvPr/>
        </p:nvSpPr>
        <p:spPr>
          <a:xfrm>
            <a:off x="467671" y="6130526"/>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Hình</a:t>
            </a:r>
            <a:r>
              <a:rPr kumimoji="0" lang="en-US" sz="2400" b="1" i="0" u="none" strike="noStrike" kern="1200" cap="none" spc="0" normalizeH="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thành kiến thức</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57079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11" name="chuyen trag ngăn.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 y="119100"/>
            <a:ext cx="3222702"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Trả lời câu hỏi</a:t>
            </a:r>
            <a:endParaRPr lang="vi-VN" sz="2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2297370" y="109572"/>
            <a:ext cx="112635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Câu 1: </a:t>
            </a:r>
            <a:endParaRPr lang="vi-VN" sz="24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40983" y="1369646"/>
            <a:ext cx="112635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Câu 2: </a:t>
            </a:r>
            <a:endParaRPr lang="vi-VN" sz="24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40983" y="2551697"/>
            <a:ext cx="112635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Câu 3:</a:t>
            </a:r>
            <a:endParaRPr lang="vi-VN" sz="2400" dirty="0">
              <a:latin typeface="Times New Roman" panose="02020603050405020304" pitchFamily="18" charset="0"/>
              <a:cs typeface="Times New Roman" panose="02020603050405020304" pitchFamily="18" charset="0"/>
            </a:endParaRPr>
          </a:p>
        </p:txBody>
      </p:sp>
      <p:sp>
        <p:nvSpPr>
          <p:cNvPr id="3" name="Rectangle 2"/>
          <p:cNvSpPr/>
          <p:nvPr/>
        </p:nvSpPr>
        <p:spPr>
          <a:xfrm>
            <a:off x="3047999" y="474345"/>
            <a:ext cx="6745705" cy="5632311"/>
          </a:xfrm>
          <a:prstGeom prst="rect">
            <a:avLst/>
          </a:prstGeom>
        </p:spPr>
        <p:txBody>
          <a:bodyPr wrap="square">
            <a:spAutoFit/>
          </a:bodyPr>
          <a:lstStyle/>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a:p>
            <a:endParaRPr lang="vi-VN" sz="2400" dirty="0">
              <a:latin typeface="Times New Roman" panose="02020603050405020304" pitchFamily="18" charset="0"/>
              <a:cs typeface="Times New Roman" panose="02020603050405020304" pitchFamily="18" charset="0"/>
            </a:endParaRPr>
          </a:p>
        </p:txBody>
      </p:sp>
      <p:sp>
        <p:nvSpPr>
          <p:cNvPr id="4" name="Rectangle 3"/>
          <p:cNvSpPr/>
          <p:nvPr/>
        </p:nvSpPr>
        <p:spPr>
          <a:xfrm>
            <a:off x="3222703" y="119099"/>
            <a:ext cx="8451667" cy="461665"/>
          </a:xfrm>
          <a:prstGeom prst="rect">
            <a:avLst/>
          </a:prstGeom>
        </p:spPr>
        <p:txBody>
          <a:bodyPr wrap="square">
            <a:spAutoFit/>
          </a:bodyPr>
          <a:lstStyle/>
          <a:p>
            <a:r>
              <a:rPr lang="vi-VN" sz="2400" dirty="0">
                <a:latin typeface="Times New Roman" panose="02020603050405020304" pitchFamily="18" charset="0"/>
                <a:cs typeface="Times New Roman" panose="02020603050405020304" pitchFamily="18" charset="0"/>
              </a:rPr>
              <a:t>Câu chuyện nhắc đến những nhân vật nào? Ai là nhân vật chính?</a:t>
            </a:r>
          </a:p>
        </p:txBody>
      </p:sp>
      <p:sp>
        <p:nvSpPr>
          <p:cNvPr id="5" name="Rectangle 4"/>
          <p:cNvSpPr/>
          <p:nvPr/>
        </p:nvSpPr>
        <p:spPr>
          <a:xfrm>
            <a:off x="854681" y="1369646"/>
            <a:ext cx="9878928" cy="461665"/>
          </a:xfrm>
          <a:prstGeom prst="rect">
            <a:avLst/>
          </a:prstGeom>
        </p:spPr>
        <p:txBody>
          <a:bodyPr wrap="square">
            <a:spAutoFit/>
          </a:bodyPr>
          <a:lstStyle/>
          <a:p>
            <a:r>
              <a:rPr lang="vi-VN" sz="2400" dirty="0">
                <a:latin typeface="Times New Roman" panose="02020603050405020304" pitchFamily="18" charset="0"/>
                <a:cs typeface="Times New Roman" panose="02020603050405020304" pitchFamily="18" charset="0"/>
              </a:rPr>
              <a:t> Pi-tơ đã làm gì để cứu những người bạn của mình khỏi nanh vuốt của chó sói?</a:t>
            </a:r>
          </a:p>
        </p:txBody>
      </p:sp>
      <p:sp>
        <p:nvSpPr>
          <p:cNvPr id="6" name="Rectangle 5"/>
          <p:cNvSpPr/>
          <p:nvPr/>
        </p:nvSpPr>
        <p:spPr>
          <a:xfrm>
            <a:off x="854681" y="2561231"/>
            <a:ext cx="4775666" cy="461665"/>
          </a:xfrm>
          <a:prstGeom prst="rect">
            <a:avLst/>
          </a:prstGeom>
        </p:spPr>
        <p:txBody>
          <a:bodyPr wrap="none">
            <a:spAutoFit/>
          </a:bodyPr>
          <a:lstStyle/>
          <a:p>
            <a:r>
              <a:rPr lang="vi-VN" sz="2400" dirty="0">
                <a:latin typeface="Times New Roman" panose="02020603050405020304" pitchFamily="18" charset="0"/>
                <a:cs typeface="Times New Roman" panose="02020603050405020304" pitchFamily="18" charset="0"/>
              </a:rPr>
              <a:t> Pi-tơ đã thể hiện sự nhanh trí ra sao?</a:t>
            </a:r>
          </a:p>
        </p:txBody>
      </p:sp>
      <p:sp>
        <p:nvSpPr>
          <p:cNvPr id="8" name="Rectangle 7"/>
          <p:cNvSpPr/>
          <p:nvPr/>
        </p:nvSpPr>
        <p:spPr>
          <a:xfrm>
            <a:off x="925991" y="5164860"/>
            <a:ext cx="5663730" cy="461665"/>
          </a:xfrm>
          <a:prstGeom prst="rect">
            <a:avLst/>
          </a:prstGeom>
        </p:spPr>
        <p:txBody>
          <a:bodyPr wrap="none">
            <a:spAutoFit/>
          </a:bodyPr>
          <a:lstStyle/>
          <a:p>
            <a:r>
              <a:rPr lang="vi-VN" sz="2400" dirty="0">
                <a:latin typeface="Times New Roman" panose="02020603050405020304" pitchFamily="18" charset="0"/>
                <a:cs typeface="Times New Roman" panose="02020603050405020304" pitchFamily="18" charset="0"/>
              </a:rPr>
              <a:t> Câu chuyện ca ngợi đức tính gì của Pi-tơ?...</a:t>
            </a:r>
          </a:p>
        </p:txBody>
      </p:sp>
      <p:sp>
        <p:nvSpPr>
          <p:cNvPr id="12" name="TextBox 11"/>
          <p:cNvSpPr txBox="1"/>
          <p:nvPr/>
        </p:nvSpPr>
        <p:spPr>
          <a:xfrm>
            <a:off x="23509" y="5136266"/>
            <a:ext cx="112635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Câu 4:</a:t>
            </a:r>
            <a:endParaRPr lang="vi-VN" sz="2400" dirty="0">
              <a:latin typeface="Times New Roman" panose="02020603050405020304" pitchFamily="18" charset="0"/>
              <a:cs typeface="Times New Roman" panose="02020603050405020304" pitchFamily="18" charset="0"/>
            </a:endParaRPr>
          </a:p>
        </p:txBody>
      </p:sp>
      <p:sp>
        <p:nvSpPr>
          <p:cNvPr id="13" name="Rectangle 12"/>
          <p:cNvSpPr/>
          <p:nvPr/>
        </p:nvSpPr>
        <p:spPr>
          <a:xfrm>
            <a:off x="-3" y="709583"/>
            <a:ext cx="12622827" cy="517065"/>
          </a:xfrm>
          <a:prstGeom prst="rect">
            <a:avLst/>
          </a:prstGeom>
        </p:spPr>
        <p:txBody>
          <a:bodyPr wrap="square">
            <a:spAutoFit/>
          </a:bodyPr>
          <a:lstStyle/>
          <a:p>
            <a:pPr algn="just">
              <a:lnSpc>
                <a:spcPct val="115000"/>
              </a:lnSpc>
              <a:spcAft>
                <a:spcPts val="1000"/>
              </a:spcAft>
            </a:pPr>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Pi-tơ, Ông nội Pi-tơ, chim nhỏ, chú vịt, chú mèo, sói xám, bác gác rừng. Pi-tơ là nhân vật chính.</a:t>
            </a:r>
            <a:endParaRPr lang="vi-VN" sz="24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4" name="Rectangle 13"/>
          <p:cNvSpPr/>
          <p:nvPr/>
        </p:nvSpPr>
        <p:spPr>
          <a:xfrm>
            <a:off x="-34990" y="1905077"/>
            <a:ext cx="5125121" cy="517065"/>
          </a:xfrm>
          <a:prstGeom prst="rect">
            <a:avLst/>
          </a:prstGeom>
        </p:spPr>
        <p:txBody>
          <a:bodyPr wrap="none">
            <a:spAutoFit/>
          </a:bodyPr>
          <a:lstStyle/>
          <a:p>
            <a:pPr algn="just">
              <a:lnSpc>
                <a:spcPct val="115000"/>
              </a:lnSpc>
              <a:spcAft>
                <a:spcPts val="1000"/>
              </a:spcAft>
            </a:pPr>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Lấy sợi dây thừng, thòng đuôi chó sói</a:t>
            </a:r>
            <a:endParaRPr lang="vi-VN" sz="24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5" name="Rectangle 14"/>
          <p:cNvSpPr/>
          <p:nvPr/>
        </p:nvSpPr>
        <p:spPr>
          <a:xfrm>
            <a:off x="-3" y="3165894"/>
            <a:ext cx="12192003" cy="1791260"/>
          </a:xfrm>
          <a:prstGeom prst="rect">
            <a:avLst/>
          </a:prstGeom>
        </p:spPr>
        <p:txBody>
          <a:bodyPr wrap="square">
            <a:spAutoFit/>
          </a:bodyPr>
          <a:lstStyle/>
          <a:p>
            <a:pPr algn="just">
              <a:lnSpc>
                <a:spcPct val="115000"/>
              </a:lnSpc>
              <a:spcAft>
                <a:spcPts val="1000"/>
              </a:spcAft>
            </a:pPr>
            <a:r>
              <a:rPr lang="en-US"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Pi-tơ vào nhà lấy sợi dây thừng, tìm cách trèo lên cây có Mèo và Chim trên đó. Cậu ra hiệu cho chim nhỏ bay quanh chó sói để đánh lạc hướng. Trong lúc sói mải vờn bắt chim nhỏ, Pi-tơ nhanh chóng thả thòng lọng xuống rồi luồn vào đuôi sói. Sói càng giãy giụa thì thòng lòng càng thắt chặt.</a:t>
            </a:r>
            <a:endParaRPr lang="vi-VN" sz="2400" i="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6" name="Rectangle 15"/>
          <p:cNvSpPr/>
          <p:nvPr/>
        </p:nvSpPr>
        <p:spPr>
          <a:xfrm>
            <a:off x="20490" y="5734718"/>
            <a:ext cx="11966532" cy="941796"/>
          </a:xfrm>
          <a:prstGeom prst="rect">
            <a:avLst/>
          </a:prstGeom>
        </p:spPr>
        <p:txBody>
          <a:bodyPr wrap="square">
            <a:spAutoFit/>
          </a:bodyPr>
          <a:lstStyle/>
          <a:p>
            <a:pPr algn="just">
              <a:lnSpc>
                <a:spcPct val="115000"/>
              </a:lnSpc>
              <a:spcAft>
                <a:spcPts val="800"/>
              </a:spcAft>
            </a:pPr>
            <a:r>
              <a:rPr lang="vi-VN"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pt-BR" sz="24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 ngợi sự dũng cảm, mưu trí của Cậu bé PI-TƠ và tình yêu thương cậu dành cho những con vật, là những người bạn của mình.</a:t>
            </a:r>
            <a:endParaRPr lang="vi-VN"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443156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4"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500" fill="hold"/>
                                        <p:tgtEl>
                                          <p:spTgt spid="8"/>
                                        </p:tgtEl>
                                        <p:attrNameLst>
                                          <p:attrName>ppt_x</p:attrName>
                                        </p:attrNameLst>
                                      </p:cBhvr>
                                      <p:tavLst>
                                        <p:tav tm="0">
                                          <p:val>
                                            <p:strVal val="#ppt_x"/>
                                          </p:val>
                                        </p:tav>
                                        <p:tav tm="100000">
                                          <p:val>
                                            <p:strVal val="#ppt_x"/>
                                          </p:val>
                                        </p:tav>
                                      </p:tavLst>
                                    </p:anim>
                                    <p:anim calcmode="lin" valueType="num">
                                      <p:cBhvr additive="base">
                                        <p:cTn id="5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5" grpId="0"/>
      <p:bldP spid="6" grpId="0"/>
      <p:bldP spid="8" grpId="0"/>
      <p:bldP spid="12" grpId="0"/>
      <p:bldP spid="13" grpId="0"/>
      <p:bldP spid="14"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0" y="0"/>
            <a:ext cx="5140711" cy="6857999"/>
          </a:xfrm>
          <a:prstGeom prst="rect">
            <a:avLst/>
          </a:prstGeom>
        </p:spPr>
      </p:pic>
      <p:sp>
        <p:nvSpPr>
          <p:cNvPr id="8" name="TextBox 7"/>
          <p:cNvSpPr txBox="1"/>
          <p:nvPr/>
        </p:nvSpPr>
        <p:spPr>
          <a:xfrm>
            <a:off x="3810001" y="0"/>
            <a:ext cx="483962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Kể lại câu chuyện theo tranh các hình thức</a:t>
            </a:r>
            <a:endParaRPr lang="vi-VN"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94821" y="89210"/>
            <a:ext cx="5497179" cy="6858000"/>
          </a:xfrm>
          <a:prstGeom prst="rect">
            <a:avLst/>
          </a:prstGeom>
        </p:spPr>
      </p:pic>
      <p:sp>
        <p:nvSpPr>
          <p:cNvPr id="12" name="TextBox 11"/>
          <p:cNvSpPr txBox="1"/>
          <p:nvPr/>
        </p:nvSpPr>
        <p:spPr>
          <a:xfrm>
            <a:off x="1706061" y="3148878"/>
            <a:ext cx="112635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Tranh 1</a:t>
            </a:r>
            <a:endParaRPr lang="vi-VN"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8482285" y="1245219"/>
            <a:ext cx="112635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Tranh 2</a:t>
            </a:r>
            <a:endParaRPr lang="vi-VN"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8482285" y="4096214"/>
            <a:ext cx="112635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Tranh 3</a:t>
            </a:r>
            <a:endParaRPr lang="vi-VN"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770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9" name="chuyen trag ngăn.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0"/>
            <a:ext cx="6984380" cy="2653989"/>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rPr>
              <a:t>GIÁO DỤC, CỦNG CỐ DẶN DÒ</a:t>
            </a:r>
          </a:p>
        </p:txBody>
      </p:sp>
      <p:sp>
        <p:nvSpPr>
          <p:cNvPr id="4" name="TextBox 3"/>
          <p:cNvSpPr txBox="1"/>
          <p:nvPr/>
        </p:nvSpPr>
        <p:spPr>
          <a:xfrm>
            <a:off x="7370955" y="2779132"/>
            <a:ext cx="31223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Chú ý hỏi song câu hỏi mới nêu giáo dục</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9260" y="3043107"/>
            <a:ext cx="1806209" cy="3770461"/>
          </a:xfrm>
          <a:prstGeom prst="rect">
            <a:avLst/>
          </a:prstGeom>
        </p:spPr>
      </p:pic>
      <p:pic>
        <p:nvPicPr>
          <p:cNvPr id="5" name="Picture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835354" y="4093636"/>
            <a:ext cx="3196867" cy="2764364"/>
          </a:xfrm>
          <a:prstGeom prst="rect">
            <a:avLst/>
          </a:prstGeom>
        </p:spPr>
      </p:pic>
      <p:pic>
        <p:nvPicPr>
          <p:cNvPr id="8" name="Picture 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0" y="0"/>
            <a:ext cx="5620215" cy="6858000"/>
          </a:xfrm>
          <a:prstGeom prst="rect">
            <a:avLst/>
          </a:prstGeom>
        </p:spPr>
      </p:pic>
      <p:pic>
        <p:nvPicPr>
          <p:cNvPr id="3" name="Picture 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836208" y="1517257"/>
            <a:ext cx="5727204" cy="1261875"/>
          </a:xfrm>
          <a:prstGeom prst="rect">
            <a:avLst/>
          </a:prstGeom>
        </p:spPr>
      </p:pic>
    </p:spTree>
    <p:extLst>
      <p:ext uri="{BB962C8B-B14F-4D97-AF65-F5344CB8AC3E}">
        <p14:creationId xmlns:p14="http://schemas.microsoft.com/office/powerpoint/2010/main" val="3695392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7" name="chuyen trag ngăn.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0" y="0"/>
            <a:ext cx="7160899" cy="451139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Chúc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Các em học sinh chăm ngoan học giỏi</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935" y="2255699"/>
            <a:ext cx="2813570" cy="1406786"/>
          </a:xfrm>
          <a:prstGeom prst="rect">
            <a:avLst/>
          </a:prstGeom>
        </p:spPr>
      </p:pic>
      <p:pic>
        <p:nvPicPr>
          <p:cNvPr id="6" name="CHUÔNG GIÓ LENG KENG . KARAOKE - LƠP 4. KẾT NỐI TRI THỨC 20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05506" y="285008"/>
            <a:ext cx="609600" cy="609600"/>
          </a:xfrm>
          <a:prstGeom prst="rect">
            <a:avLst/>
          </a:prstGeom>
        </p:spPr>
      </p:pic>
      <p:pic>
        <p:nvPicPr>
          <p:cNvPr id="3" name="Picture 2"/>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358464" y="2588325"/>
            <a:ext cx="4751842" cy="3220219"/>
          </a:xfrm>
          <a:prstGeom prst="rect">
            <a:avLst/>
          </a:prstGeom>
        </p:spPr>
      </p:pic>
    </p:spTree>
    <p:extLst>
      <p:ext uri="{BB962C8B-B14F-4D97-AF65-F5344CB8AC3E}">
        <p14:creationId xmlns:p14="http://schemas.microsoft.com/office/powerpoint/2010/main" val="232789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59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3811</TotalTime>
  <Words>319</Words>
  <Application>Microsoft Office PowerPoint</Application>
  <PresentationFormat>Widescreen</PresentationFormat>
  <Paragraphs>41</Paragraphs>
  <Slides>7</Slides>
  <Notes>0</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7</vt:i4>
      </vt:variant>
    </vt:vector>
  </HeadingPairs>
  <TitlesOfParts>
    <vt:vector size="15" baseType="lpstr">
      <vt:lpstr>Calibri</vt:lpstr>
      <vt:lpstr>Arial</vt:lpstr>
      <vt:lpstr>#9Slide05 Dancing Script</vt:lpstr>
      <vt:lpstr>Tahoma</vt:lpstr>
      <vt:lpstr>Times New Roman</vt:lpstr>
      <vt:lpstr>3_Office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Hello</cp:lastModifiedBy>
  <cp:revision>535</cp:revision>
  <dcterms:created xsi:type="dcterms:W3CDTF">2020-08-30T12:35:12Z</dcterms:created>
  <dcterms:modified xsi:type="dcterms:W3CDTF">2025-12-20T10:26:03Z</dcterms:modified>
</cp:coreProperties>
</file>