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64" r:id="rId5"/>
    <p:sldId id="283" r:id="rId6"/>
    <p:sldId id="286" r:id="rId7"/>
    <p:sldId id="287" r:id="rId8"/>
    <p:sldId id="288" r:id="rId9"/>
    <p:sldId id="284" r:id="rId10"/>
    <p:sldId id="285" r:id="rId11"/>
    <p:sldId id="290" r:id="rId12"/>
    <p:sldId id="27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81" d="100"/>
          <a:sy n="81" d="100"/>
        </p:scale>
        <p:origin x="974"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12/12/2024</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12/12/2024</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14</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Nắm được cấu trúc một đoạn văn kể về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14672"/>
            <a:chOff x="752655" y="2065203"/>
            <a:chExt cx="10209001" cy="714672"/>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461665"/>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Viết được một đoạn văn ngắn 3-4 câu kể và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961871" y="4306457"/>
            <a:ext cx="8478999" cy="1386722"/>
            <a:chOff x="778314" y="3315253"/>
            <a:chExt cx="7796853" cy="138672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491562" cy="1200329"/>
            </a:xfrm>
            <a:prstGeom prst="rect">
              <a:avLst/>
            </a:prstGeom>
            <a:noFill/>
          </p:spPr>
          <p:txBody>
            <a:bodyPr wrap="square" rtlCol="0">
              <a:spAutoFit/>
            </a:bodyPr>
            <a:lstStyle/>
            <a:p>
              <a:r>
                <a:rPr lang="en-US" sz="2400" b="1">
                  <a:solidFill>
                    <a:srgbClr val="002060"/>
                  </a:solidFill>
                  <a:latin typeface="Arial" panose="020B0604020202020204" pitchFamily="34" charset="0"/>
                  <a:cs typeface="Arial" panose="020B0604020202020204" pitchFamily="34" charset="0"/>
                </a:rPr>
                <a:t>Bồi dưỡng tình cảm yêu thương, quan tâm, chăm sóc những người thân trong gia đình..</a:t>
              </a:r>
              <a:endParaRPr lang="en-US" sz="24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Đọc đoạn văn sau và trả lời câu hỏi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ectangle 9"/>
          <p:cNvSpPr/>
          <p:nvPr/>
        </p:nvSpPr>
        <p:spPr>
          <a:xfrm>
            <a:off x="589516" y="5321986"/>
            <a:ext cx="11602484"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5"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115047"/>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1006610" y="5026541"/>
            <a:ext cx="9372631"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Trong đoạn văn trên, bạn nhỏ kể về </a:t>
            </a:r>
            <a:r>
              <a:rPr lang="en-US" sz="3200" b="1" dirty="0">
                <a:solidFill>
                  <a:srgbClr val="FF0000"/>
                </a:solidFill>
                <a:latin typeface="Arial-Rounded" pitchFamily="34" charset="0"/>
                <a:ea typeface="Arial-Rounded" pitchFamily="34" charset="0"/>
                <a:cs typeface="Arial-Rounded" pitchFamily="34" charset="0"/>
              </a:rPr>
              <a:t>ông ngoại.                   </a:t>
            </a:r>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7650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484" y="4905133"/>
            <a:ext cx="10848505" cy="1077218"/>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Ông ngoại đã </a:t>
            </a:r>
            <a:r>
              <a:rPr lang="en-US" sz="3200" b="1" dirty="0">
                <a:solidFill>
                  <a:srgbClr val="FF0000"/>
                </a:solidFill>
                <a:latin typeface="Arial-Rounded" pitchFamily="34" charset="0"/>
                <a:ea typeface="Arial-Rounded" pitchFamily="34" charset="0"/>
                <a:cs typeface="Arial-Rounded" pitchFamily="34" charset="0"/>
              </a:rPr>
              <a:t>kể cho bạn nhỏ nghe rất nhiều chuyện cổ tích, dạy vẽ rất nhiều con vật và sự vật.</a:t>
            </a:r>
            <a:endParaRPr lang="vi-VN" sz="3200" b="1" dirty="0">
              <a:solidFill>
                <a:srgbClr val="FF0000"/>
              </a:solidFill>
              <a:latin typeface="Arial-Rounded" pitchFamily="34" charset="0"/>
              <a:ea typeface="Arial-Rounded" pitchFamily="34" charset="0"/>
              <a:cs typeface="Arial-Rounded" pitchFamily="34"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562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939368" cy="523220"/>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28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605558" y="4935113"/>
            <a:ext cx="11586442" cy="1384995"/>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Câu nói: “</a:t>
            </a:r>
            <a:r>
              <a:rPr lang="en-US" sz="2800" b="1" dirty="0">
                <a:solidFill>
                  <a:srgbClr val="FF0000"/>
                </a:solidFill>
                <a:latin typeface="Arial-Rounded" pitchFamily="34" charset="0"/>
                <a:ea typeface="Arial-Rounded" pitchFamily="34" charset="0"/>
                <a:cs typeface="Arial-Rounded" pitchFamily="34" charset="0"/>
              </a:rPr>
              <a:t>Mỗi khi ông có việc đi đâu tôi rất nhớ ông và mong ông sớm về với tôi.” </a:t>
            </a:r>
            <a:r>
              <a:rPr lang="en-US" sz="2800" b="1" dirty="0">
                <a:solidFill>
                  <a:srgbClr val="002060"/>
                </a:solidFill>
                <a:latin typeface="Arial-Rounded" pitchFamily="34" charset="0"/>
                <a:ea typeface="Arial-Rounded" pitchFamily="34" charset="0"/>
                <a:cs typeface="Arial-Rounded" pitchFamily="34" charset="0"/>
              </a:rPr>
              <a:t>thể hiện tình cảm của bạn nhỏ với ông ngoại.</a:t>
            </a:r>
            <a:endParaRPr lang="vi-VN" sz="2800" b="1" dirty="0">
              <a:solidFill>
                <a:srgbClr val="002060"/>
              </a:solidFill>
              <a:latin typeface="Arial-Rounded" pitchFamily="34" charset="0"/>
              <a:ea typeface="Arial-Rounded" pitchFamily="34" charset="0"/>
              <a:cs typeface="Arial-Rounded" pitchFamily="34" charset="0"/>
            </a:endParaRPr>
          </a:p>
          <a:p>
            <a:endParaRPr lang="vi-VN" sz="2800" b="1" dirty="0">
              <a:solidFill>
                <a:srgbClr val="FF0000"/>
              </a:solidFill>
              <a:latin typeface="Arial-Rounded" pitchFamily="34" charset="0"/>
              <a:ea typeface="Arial-Rounded" pitchFamily="34" charset="0"/>
              <a:cs typeface="Arial-Rounded" pitchFamily="34"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099005"/>
            <a:ext cx="11602484" cy="3046988"/>
          </a:xfrm>
          <a:prstGeom prst="rect">
            <a:avLst/>
          </a:prstGeom>
        </p:spPr>
        <p:txBody>
          <a:bodyPr wrap="square">
            <a:spAutoFit/>
          </a:bodyPr>
          <a:lstStyle/>
          <a:p>
            <a:r>
              <a:rPr lang="en-US" sz="3200" b="1" dirty="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336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Viết 3 – 4 kể về một việc người thân đã làm </a:t>
              </a:r>
            </a:p>
            <a:p>
              <a:r>
                <a:rPr lang="en-US" sz="3200" b="1" dirty="0">
                  <a:solidFill>
                    <a:srgbClr val="008200"/>
                  </a:solidFill>
                  <a:latin typeface="Arial" pitchFamily="34" charset="0"/>
                  <a:cs typeface="Arial" pitchFamily="34" charset="0"/>
                </a:rPr>
                <a:t>cho em. </a:t>
              </a:r>
              <a:endParaRPr lang="vi-VN" sz="3200" b="1" dirty="0">
                <a:solidFill>
                  <a:srgbClr val="008200"/>
                </a:solidFill>
                <a:latin typeface="Arial" pitchFamily="34" charset="0"/>
                <a:cs typeface="Arial"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074" y="1212783"/>
            <a:ext cx="9876353" cy="3262964"/>
          </a:xfrm>
          <a:prstGeom prst="rect">
            <a:avLst/>
          </a:prstGeom>
        </p:spPr>
      </p:pic>
      <p:sp>
        <p:nvSpPr>
          <p:cNvPr id="9" name="Rectangle 8"/>
          <p:cNvSpPr/>
          <p:nvPr/>
        </p:nvSpPr>
        <p:spPr>
          <a:xfrm>
            <a:off x="1299411" y="1835928"/>
            <a:ext cx="9683014" cy="2308324"/>
          </a:xfrm>
          <a:prstGeom prst="rect">
            <a:avLst/>
          </a:prstGeom>
        </p:spPr>
        <p:txBody>
          <a:bodyPr wrap="square">
            <a:spAutoFit/>
          </a:bodyPr>
          <a:lstStyle/>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Người thân mà em muốn kể là ai?</a:t>
            </a:r>
          </a:p>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Người thân của em đã làm việc gì cho em?</a:t>
            </a:r>
          </a:p>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Em có suy nghĩ gì về việc người thân đã làm?</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图片 7"/>
          <p:cNvPicPr>
            <a:picLocks noChangeAspect="1"/>
          </p:cNvPicPr>
          <p:nvPr/>
        </p:nvPicPr>
        <p:blipFill>
          <a:blip r:embed="rId3"/>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10256904" y="3817761"/>
            <a:ext cx="1504954" cy="2079337"/>
          </a:xfrm>
          <a:prstGeom prst="rect">
            <a:avLst/>
          </a:prstGeom>
          <a:noFill/>
          <a:ln w="9525">
            <a:noFill/>
          </a:ln>
        </p:spPr>
      </p:pic>
    </p:spTree>
    <p:extLst>
      <p:ext uri="{BB962C8B-B14F-4D97-AF65-F5344CB8AC3E}">
        <p14:creationId xmlns:p14="http://schemas.microsoft.com/office/powerpoint/2010/main" val="3344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502" y="0"/>
            <a:ext cx="12076498" cy="2862322"/>
          </a:xfrm>
          <a:prstGeom prst="rect">
            <a:avLst/>
          </a:prstGeom>
          <a:solidFill>
            <a:schemeClr val="accent2">
              <a:lumMod val="20000"/>
              <a:lumOff val="80000"/>
            </a:schemeClr>
          </a:solidFill>
        </p:spPr>
        <p:txBody>
          <a:bodyPr wrap="square">
            <a:spAutoFit/>
          </a:bodyPr>
          <a:lstStyle/>
          <a:p>
            <a:pPr algn="just">
              <a:lnSpc>
                <a:spcPct val="150000"/>
              </a:lnSpc>
            </a:pPr>
            <a:r>
              <a:rPr lang="en-US" sz="2400" dirty="0">
                <a:solidFill>
                  <a:srgbClr val="002060"/>
                </a:solidFill>
                <a:latin typeface="Arial-Rounded" pitchFamily="34" charset="0"/>
                <a:ea typeface="Arial-Rounded" pitchFamily="34" charset="0"/>
                <a:cs typeface="Arial-Rounded" pitchFamily="34" charset="0"/>
              </a:rPr>
              <a:t>       </a:t>
            </a:r>
            <a:r>
              <a:rPr lang="vi-VN" sz="2400" b="1" dirty="0">
                <a:solidFill>
                  <a:srgbClr val="002060"/>
                </a:solidFill>
                <a:latin typeface="Arial-Rounded" pitchFamily="34" charset="0"/>
                <a:ea typeface="Arial-Rounded" pitchFamily="34" charset="0"/>
                <a:cs typeface="Arial-Rounded" pitchFamily="34" charset="0"/>
              </a:rPr>
              <a:t>Trong gia đình, người em luôn kính trọng và tin yêu nhất là bố. Bố em năm nay ngoài ba mươi tuổi</a:t>
            </a:r>
            <a:r>
              <a:rPr lang="en-US" sz="2400" b="1" dirty="0">
                <a:solidFill>
                  <a:srgbClr val="002060"/>
                </a:solidFill>
                <a:latin typeface="Arial-Rounded" pitchFamily="34" charset="0"/>
                <a:ea typeface="Arial-Rounded" pitchFamily="34" charset="0"/>
                <a:cs typeface="Arial-Rounded" pitchFamily="34" charset="0"/>
              </a:rPr>
              <a:t>. </a:t>
            </a:r>
            <a:r>
              <a:rPr lang="vi-VN" sz="2400" b="1" dirty="0">
                <a:solidFill>
                  <a:srgbClr val="002060"/>
                </a:solidFill>
                <a:latin typeface="Arial-Rounded" pitchFamily="34" charset="0"/>
                <a:ea typeface="Arial-Rounded" pitchFamily="34" charset="0"/>
                <a:cs typeface="Arial-Rounded" pitchFamily="34" charset="0"/>
              </a:rPr>
              <a:t>Mặc dù công việc bận rộn nhưng bố vẫn luôn chăm lo cho gia đình. Không chỉ giúp mẹ việc nhà, bố còn dạy em học mỗi tối.</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Có</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lần</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gặp</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bài</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toán</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khó</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không</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biết</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giải</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thế</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nào</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em</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liền</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chạy</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ra</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hỏi</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bố</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Bố</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giảng</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bài</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cho</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em</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rất</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cẩn</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thận</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và</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tỉ</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mỉ</a:t>
            </a:r>
            <a:r>
              <a:rPr lang="en-US" sz="2400" b="1" dirty="0">
                <a:solidFill>
                  <a:srgbClr val="002060"/>
                </a:solidFill>
                <a:latin typeface="Arial-Rounded" pitchFamily="34" charset="0"/>
                <a:ea typeface="Arial-Rounded" pitchFamily="34" charset="0"/>
                <a:cs typeface="Arial-Rounded" pitchFamily="34" charset="0"/>
              </a:rPr>
              <a:t>. </a:t>
            </a:r>
            <a:r>
              <a:rPr lang="vi-VN" sz="2400" b="1" dirty="0">
                <a:solidFill>
                  <a:srgbClr val="002060"/>
                </a:solidFill>
                <a:latin typeface="Arial-Rounded" pitchFamily="34" charset="0"/>
                <a:ea typeface="Arial-Rounded" pitchFamily="34" charset="0"/>
                <a:cs typeface="Arial-Rounded" pitchFamily="34" charset="0"/>
              </a:rPr>
              <a:t>Bố đúng là người bố tuyệt vời của em.</a:t>
            </a:r>
            <a:endParaRPr lang="en-US" sz="2400" b="1" dirty="0">
              <a:solidFill>
                <a:srgbClr val="002060"/>
              </a:solidFill>
              <a:latin typeface="Arial-Rounded" pitchFamily="34" charset="0"/>
              <a:ea typeface="Arial-Rounded" pitchFamily="34" charset="0"/>
              <a:cs typeface="Arial-Rounded" pitchFamily="34" charset="0"/>
            </a:endParaRPr>
          </a:p>
        </p:txBody>
      </p:sp>
      <p:sp>
        <p:nvSpPr>
          <p:cNvPr id="3" name="Rectangle 2"/>
          <p:cNvSpPr/>
          <p:nvPr/>
        </p:nvSpPr>
        <p:spPr>
          <a:xfrm>
            <a:off x="115502" y="2793842"/>
            <a:ext cx="12076497" cy="2308324"/>
          </a:xfrm>
          <a:prstGeom prst="rect">
            <a:avLst/>
          </a:prstGeom>
          <a:solidFill>
            <a:schemeClr val="accent1">
              <a:lumMod val="20000"/>
              <a:lumOff val="80000"/>
            </a:schemeClr>
          </a:solidFill>
        </p:spPr>
        <p:txBody>
          <a:bodyPr wrap="square">
            <a:spAutoFit/>
          </a:bodyPr>
          <a:lstStyle/>
          <a:p>
            <a:pPr algn="just">
              <a:lnSpc>
                <a:spcPct val="150000"/>
              </a:lnSpc>
            </a:pPr>
            <a:r>
              <a:rPr lang="en-US" sz="2400" dirty="0">
                <a:solidFill>
                  <a:srgbClr val="002060"/>
                </a:solidFill>
                <a:latin typeface="Arial-Rounded" pitchFamily="34" charset="0"/>
                <a:ea typeface="Arial-Rounded" pitchFamily="34" charset="0"/>
                <a:cs typeface="Arial-Rounded" pitchFamily="34" charset="0"/>
              </a:rPr>
              <a:t>       </a:t>
            </a:r>
            <a:r>
              <a:rPr lang="en-US" sz="2400" b="1" dirty="0">
                <a:solidFill>
                  <a:srgbClr val="002060"/>
                </a:solidFill>
                <a:latin typeface="Arial-Rounded" pitchFamily="34" charset="0"/>
                <a:ea typeface="Arial-Rounded" pitchFamily="34" charset="0"/>
                <a:cs typeface="Arial-Rounded" pitchFamily="34"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p>
        </p:txBody>
      </p:sp>
      <p:sp>
        <p:nvSpPr>
          <p:cNvPr id="2" name="Rectangle 1"/>
          <p:cNvSpPr/>
          <p:nvPr/>
        </p:nvSpPr>
        <p:spPr>
          <a:xfrm>
            <a:off x="115503" y="5106279"/>
            <a:ext cx="12076498" cy="1692771"/>
          </a:xfrm>
          <a:prstGeom prst="rect">
            <a:avLst/>
          </a:prstGeom>
          <a:solidFill>
            <a:schemeClr val="accent6">
              <a:lumMod val="20000"/>
              <a:lumOff val="80000"/>
            </a:schemeClr>
          </a:solidFill>
        </p:spPr>
        <p:txBody>
          <a:bodyPr wrap="square">
            <a:spAutoFit/>
          </a:bodyPr>
          <a:lstStyle/>
          <a:p>
            <a:pPr algn="just"/>
            <a:r>
              <a:rPr lang="en-US" b="1" dirty="0">
                <a:solidFill>
                  <a:schemeClr val="accent4">
                    <a:lumMod val="50000"/>
                  </a:schemeClr>
                </a:solidFill>
                <a:latin typeface="UTM Avo" panose="02040603050506020204" pitchFamily="18"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Hằng</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ngày</a:t>
            </a:r>
            <a:r>
              <a:rPr lang="en-US" sz="2600" b="1" dirty="0">
                <a:solidFill>
                  <a:schemeClr val="accent4">
                    <a:lumMod val="50000"/>
                  </a:schemeClr>
                </a:solidFill>
                <a:latin typeface="Arial" panose="020B0604020202020204" pitchFamily="34" charset="0"/>
                <a:cs typeface="Arial" panose="020B0604020202020204" pitchFamily="34" charset="0"/>
              </a:rPr>
              <a:t> </a:t>
            </a:r>
            <a:r>
              <a:rPr lang="vi-VN" sz="2600" b="1" dirty="0">
                <a:solidFill>
                  <a:schemeClr val="accent4">
                    <a:lumMod val="50000"/>
                  </a:schemeClr>
                </a:solidFill>
                <a:latin typeface="Arial" panose="020B0604020202020204" pitchFamily="34" charset="0"/>
                <a:cs typeface="Arial" panose="020B0604020202020204" pitchFamily="34" charset="0"/>
              </a:rPr>
              <a:t>bố </a:t>
            </a:r>
            <a:r>
              <a:rPr lang="en-US" sz="2600" b="1" dirty="0" err="1">
                <a:solidFill>
                  <a:schemeClr val="accent4">
                    <a:lumMod val="50000"/>
                  </a:schemeClr>
                </a:solidFill>
                <a:latin typeface="Arial" panose="020B0604020202020204" pitchFamily="34" charset="0"/>
                <a:cs typeface="Arial" panose="020B0604020202020204" pitchFamily="34" charset="0"/>
              </a:rPr>
              <a:t>mẹ</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đi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làm</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sẽ</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gửi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ở </a:t>
            </a:r>
            <a:r>
              <a:rPr lang="en-US" sz="2600" b="1" dirty="0" err="1">
                <a:solidFill>
                  <a:schemeClr val="accent4">
                    <a:lumMod val="50000"/>
                  </a:schemeClr>
                </a:solidFill>
                <a:latin typeface="Arial" panose="020B0604020202020204" pitchFamily="34" charset="0"/>
                <a:cs typeface="Arial" panose="020B0604020202020204" pitchFamily="34" charset="0"/>
              </a:rPr>
              <a:t>nhà</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bà</a:t>
            </a:r>
            <a:r>
              <a:rPr lang="en-US" sz="2600" b="1" dirty="0">
                <a:solidFill>
                  <a:schemeClr val="accent4">
                    <a:lumMod val="50000"/>
                  </a:schemeClr>
                </a:solidFill>
                <a:latin typeface="Arial" panose="020B0604020202020204" pitchFamily="34" charset="0"/>
                <a:cs typeface="Arial" panose="020B0604020202020204" pitchFamily="34" charset="0"/>
              </a:rPr>
              <a:t> n</a:t>
            </a:r>
            <a:r>
              <a:rPr lang="vi-VN" sz="2600" b="1" dirty="0">
                <a:solidFill>
                  <a:schemeClr val="accent4">
                    <a:lumMod val="50000"/>
                  </a:schemeClr>
                </a:solidFill>
                <a:latin typeface="Arial" panose="020B0604020202020204" pitchFamily="34" charset="0"/>
                <a:cs typeface="Arial" panose="020B0604020202020204" pitchFamily="34" charset="0"/>
              </a:rPr>
              <a:t>ội</a:t>
            </a:r>
            <a:r>
              <a:rPr lang="en-US" sz="2600" b="1" dirty="0">
                <a:solidFill>
                  <a:schemeClr val="accent4">
                    <a:lumMod val="50000"/>
                  </a:schemeClr>
                </a:solidFill>
                <a:latin typeface="Arial" panose="020B0604020202020204" pitchFamily="34" charset="0"/>
                <a:cs typeface="Arial" panose="020B0604020202020204" pitchFamily="34" charset="0"/>
              </a:rPr>
              <a:t>. Ở </a:t>
            </a:r>
            <a:r>
              <a:rPr lang="vi-VN" sz="2600" b="1" dirty="0">
                <a:solidFill>
                  <a:schemeClr val="accent4">
                    <a:lumMod val="50000"/>
                  </a:schemeClr>
                </a:solidFill>
                <a:latin typeface="Arial" panose="020B0604020202020204" pitchFamily="34" charset="0"/>
                <a:cs typeface="Arial" panose="020B0604020202020204" pitchFamily="34" charset="0"/>
              </a:rPr>
              <a:t>nhà</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hay </a:t>
            </a:r>
            <a:r>
              <a:rPr lang="en-US" sz="2600" b="1" dirty="0" err="1">
                <a:solidFill>
                  <a:schemeClr val="accent4">
                    <a:lumMod val="50000"/>
                  </a:schemeClr>
                </a:solidFill>
                <a:latin typeface="Arial" panose="020B0604020202020204" pitchFamily="34" charset="0"/>
                <a:cs typeface="Arial" panose="020B0604020202020204" pitchFamily="34" charset="0"/>
              </a:rPr>
              <a:t>chơi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với</a:t>
            </a:r>
            <a:r>
              <a:rPr lang="en-US" sz="2600" b="1" dirty="0">
                <a:solidFill>
                  <a:schemeClr val="accent4">
                    <a:lumMod val="50000"/>
                  </a:schemeClr>
                </a:solidFill>
                <a:latin typeface="Arial" panose="020B0604020202020204" pitchFamily="34" charset="0"/>
                <a:cs typeface="Arial" panose="020B0604020202020204" pitchFamily="34" charset="0"/>
              </a:rPr>
              <a:t> </a:t>
            </a:r>
            <a:r>
              <a:rPr lang="vi-VN" sz="2600" b="1" dirty="0">
                <a:solidFill>
                  <a:schemeClr val="accent4">
                    <a:lumMod val="50000"/>
                  </a:schemeClr>
                </a:solidFill>
                <a:latin typeface="Arial" panose="020B0604020202020204" pitchFamily="34" charset="0"/>
                <a:cs typeface="Arial" panose="020B0604020202020204" pitchFamily="34" charset="0"/>
              </a:rPr>
              <a:t>chị</a:t>
            </a:r>
            <a:r>
              <a:rPr lang="en-US" sz="2600" b="1" dirty="0">
                <a:solidFill>
                  <a:schemeClr val="accent4">
                    <a:lumMod val="50000"/>
                  </a:schemeClr>
                </a:solidFill>
                <a:latin typeface="Arial" panose="020B0604020202020204" pitchFamily="34" charset="0"/>
                <a:cs typeface="Arial" panose="020B0604020202020204" pitchFamily="34" charset="0"/>
              </a:rPr>
              <a:t>. </a:t>
            </a:r>
            <a:r>
              <a:rPr lang="vi-VN" sz="2600" b="1" dirty="0">
                <a:solidFill>
                  <a:schemeClr val="accent4">
                    <a:lumMod val="50000"/>
                  </a:schemeClr>
                </a:solidFill>
                <a:latin typeface="Arial" panose="020B0604020202020204" pitchFamily="34" charset="0"/>
                <a:cs typeface="Arial" panose="020B0604020202020204" pitchFamily="34" charset="0"/>
              </a:rPr>
              <a:t>Chị</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rất</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thương</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C</a:t>
            </a:r>
            <a:r>
              <a:rPr lang="vi-VN" sz="2600" b="1" dirty="0">
                <a:solidFill>
                  <a:schemeClr val="accent4">
                    <a:lumMod val="50000"/>
                  </a:schemeClr>
                </a:solidFill>
                <a:latin typeface="Arial" panose="020B0604020202020204" pitchFamily="34" charset="0"/>
                <a:cs typeface="Arial" panose="020B0604020202020204" pitchFamily="34" charset="0"/>
              </a:rPr>
              <a:t>hị</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dạy</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học</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bài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và</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hướng</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dẫn</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làm</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bài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tập</a:t>
            </a:r>
            <a:r>
              <a:rPr lang="en-US" sz="2600" b="1" dirty="0">
                <a:solidFill>
                  <a:schemeClr val="accent4">
                    <a:lumMod val="50000"/>
                  </a:schemeClr>
                </a:solidFill>
                <a:latin typeface="Arial" panose="020B0604020202020204" pitchFamily="34" charset="0"/>
                <a:cs typeface="Arial" panose="020B0604020202020204" pitchFamily="34" charset="0"/>
              </a:rPr>
              <a:t>. C</a:t>
            </a:r>
            <a:r>
              <a:rPr lang="vi-VN" sz="2600" b="1" dirty="0">
                <a:solidFill>
                  <a:schemeClr val="accent4">
                    <a:lumMod val="50000"/>
                  </a:schemeClr>
                </a:solidFill>
                <a:latin typeface="Arial" panose="020B0604020202020204" pitchFamily="34" charset="0"/>
                <a:cs typeface="Arial" panose="020B0604020202020204" pitchFamily="34" charset="0"/>
              </a:rPr>
              <a:t>hị</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còn</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nghĩ</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ra</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nhiều</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trò</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chơi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cùng</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rất</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vui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và</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thú</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vị</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Em</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muốn</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sau</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này</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sẽ</a:t>
            </a:r>
            <a:r>
              <a:rPr lang="vi-VN" sz="2600" b="1" dirty="0">
                <a:solidFill>
                  <a:schemeClr val="accent4">
                    <a:lumMod val="50000"/>
                  </a:schemeClr>
                </a:solidFill>
                <a:latin typeface="Arial" panose="020B0604020202020204" pitchFamily="34" charset="0"/>
                <a:cs typeface="Arial" panose="020B0604020202020204" pitchFamily="34" charset="0"/>
              </a:rPr>
              <a:t> học thật giỏi giống</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người</a:t>
            </a:r>
            <a:r>
              <a:rPr lang="en-US" sz="2600" b="1" dirty="0">
                <a:solidFill>
                  <a:schemeClr val="accent4">
                    <a:lumMod val="50000"/>
                  </a:schemeClr>
                </a:solidFill>
                <a:latin typeface="Arial" panose="020B0604020202020204" pitchFamily="34" charset="0"/>
                <a:cs typeface="Arial" panose="020B0604020202020204" pitchFamily="34" charset="0"/>
              </a:rPr>
              <a:t> </a:t>
            </a:r>
            <a:r>
              <a:rPr lang="en-US" sz="2600" b="1" dirty="0" err="1">
                <a:solidFill>
                  <a:schemeClr val="accent4">
                    <a:lumMod val="50000"/>
                  </a:schemeClr>
                </a:solidFill>
                <a:latin typeface="Arial" panose="020B0604020202020204" pitchFamily="34" charset="0"/>
                <a:cs typeface="Arial" panose="020B0604020202020204" pitchFamily="34" charset="0"/>
              </a:rPr>
              <a:t>như</a:t>
            </a:r>
            <a:r>
              <a:rPr lang="en-US" sz="2600" b="1" dirty="0">
                <a:solidFill>
                  <a:schemeClr val="accent4">
                    <a:lumMod val="50000"/>
                  </a:schemeClr>
                </a:solidFill>
                <a:latin typeface="Arial" panose="020B0604020202020204" pitchFamily="34" charset="0"/>
                <a:cs typeface="Arial" panose="020B0604020202020204" pitchFamily="34" charset="0"/>
              </a:rPr>
              <a:t> c</a:t>
            </a:r>
            <a:r>
              <a:rPr lang="vi-VN" sz="2600" b="1" dirty="0">
                <a:solidFill>
                  <a:schemeClr val="accent4">
                    <a:lumMod val="50000"/>
                  </a:schemeClr>
                </a:solidFill>
                <a:latin typeface="Arial" panose="020B0604020202020204" pitchFamily="34" charset="0"/>
                <a:cs typeface="Arial" panose="020B0604020202020204" pitchFamily="34" charset="0"/>
              </a:rPr>
              <a:t>hị</a:t>
            </a:r>
            <a:r>
              <a:rPr lang="en-US" sz="2600" b="1" dirty="0">
                <a:solidFill>
                  <a:schemeClr val="accent4">
                    <a:lumMod val="50000"/>
                  </a:schemeClr>
                </a:solidFill>
                <a:latin typeface="Arial" panose="020B0604020202020204" pitchFamily="34" charset="0"/>
                <a:cs typeface="Arial" panose="020B0604020202020204" pitchFamily="34" charset="0"/>
              </a:rPr>
              <a:t>.</a:t>
            </a:r>
            <a:r>
              <a:rPr lang="vi-VN" sz="2600" b="1" dirty="0">
                <a:solidFill>
                  <a:schemeClr val="accent4">
                    <a:lumMod val="50000"/>
                  </a:schemeClr>
                </a:solidFill>
                <a:latin typeface="Arial" panose="020B0604020202020204" pitchFamily="34" charset="0"/>
                <a:cs typeface="Arial" panose="020B0604020202020204" pitchFamily="34" charset="0"/>
              </a:rPr>
              <a:t> Em yêu chị</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8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0F62F9-9F1B-5664-822F-23744108961B}"/>
              </a:ext>
            </a:extLst>
          </p:cNvPr>
          <p:cNvSpPr txBox="1"/>
          <p:nvPr/>
        </p:nvSpPr>
        <p:spPr>
          <a:xfrm>
            <a:off x="84841" y="311083"/>
            <a:ext cx="12107159" cy="5016758"/>
          </a:xfrm>
          <a:prstGeom prst="rect">
            <a:avLst/>
          </a:prstGeom>
          <a:solidFill>
            <a:schemeClr val="bg2"/>
          </a:solidFill>
        </p:spPr>
        <p:txBody>
          <a:bodyPr wrap="square">
            <a:spAutoFit/>
          </a:bodyPr>
          <a:lstStyle/>
          <a:p>
            <a:r>
              <a:rPr lang="vi-VN" sz="3200" b="1" dirty="0">
                <a:solidFill>
                  <a:srgbClr val="002060"/>
                </a:solidFill>
                <a:latin typeface="Arial-Rounded" pitchFamily="34" charset="0"/>
                <a:ea typeface="Arial-Rounded" pitchFamily="34" charset="0"/>
                <a:cs typeface="Arial-Rounded" pitchFamily="34" charset="0"/>
              </a:rPr>
              <a:t>    Trong gia đình, người em luôn kính trọng và tin yêu nhất là bố. Bố em năm nay ngoài ba mươi tuổi</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Mặc dù công việc bận rộn nhưng bố vẫn luôn chăm lo cho gia đình. Không chỉ giúp mẹ việc nhà, bố còn dạy em học mỗi tối.</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Có</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lần</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gặp</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bài</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toán</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khó</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không</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biết</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giải</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thế</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nào</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em</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liền</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chạy</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ra</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hỏi</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bố</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Bố</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giảng</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bài</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cho</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em</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rất</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cẩn</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thận</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và</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tỉ</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mỉ</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Bố đúng là người bố tuyệt vời của em.</a:t>
            </a:r>
          </a:p>
          <a:p>
            <a:r>
              <a:rPr lang="vi-VN" sz="3200" b="1" dirty="0">
                <a:solidFill>
                  <a:srgbClr val="002060"/>
                </a:solidFill>
              </a:rPr>
              <a:t>Bài 2: </a:t>
            </a:r>
            <a:r>
              <a:rPr lang="en-US" sz="3200" b="1" dirty="0" err="1">
                <a:solidFill>
                  <a:srgbClr val="008200"/>
                </a:solidFill>
                <a:latin typeface="Arial" pitchFamily="34" charset="0"/>
                <a:cs typeface="Arial" pitchFamily="34" charset="0"/>
              </a:rPr>
              <a:t>Viết</a:t>
            </a:r>
            <a:r>
              <a:rPr lang="vi-VN" sz="3200" b="1" dirty="0">
                <a:solidFill>
                  <a:srgbClr val="008200"/>
                </a:solidFill>
                <a:latin typeface="Arial" pitchFamily="34" charset="0"/>
                <a:cs typeface="Arial" pitchFamily="34" charset="0"/>
              </a:rPr>
              <a:t> đoạn văn từ</a:t>
            </a:r>
            <a:r>
              <a:rPr lang="en-US" sz="3200" b="1" dirty="0">
                <a:solidFill>
                  <a:srgbClr val="008200"/>
                </a:solidFill>
                <a:latin typeface="Arial" pitchFamily="34" charset="0"/>
                <a:cs typeface="Arial" pitchFamily="34" charset="0"/>
              </a:rPr>
              <a:t> </a:t>
            </a:r>
            <a:r>
              <a:rPr lang="vi-VN" sz="3200" b="1" dirty="0">
                <a:solidFill>
                  <a:srgbClr val="008200"/>
                </a:solidFill>
                <a:latin typeface="Arial" pitchFamily="34" charset="0"/>
                <a:cs typeface="Arial" pitchFamily="34" charset="0"/>
              </a:rPr>
              <a:t>5 - 7</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kể</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về</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một</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việc</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người</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thân</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đã</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làm</a:t>
            </a:r>
            <a:r>
              <a:rPr lang="en-US" sz="3200" b="1" dirty="0">
                <a:solidFill>
                  <a:srgbClr val="008200"/>
                </a:solidFill>
                <a:latin typeface="Arial" pitchFamily="34" charset="0"/>
                <a:cs typeface="Arial" pitchFamily="34" charset="0"/>
              </a:rPr>
              <a:t> </a:t>
            </a:r>
          </a:p>
          <a:p>
            <a:r>
              <a:rPr lang="en-US" sz="3200" b="1" dirty="0" err="1">
                <a:solidFill>
                  <a:srgbClr val="008200"/>
                </a:solidFill>
                <a:latin typeface="Arial" pitchFamily="34" charset="0"/>
                <a:cs typeface="Arial" pitchFamily="34" charset="0"/>
              </a:rPr>
              <a:t>cho</a:t>
            </a:r>
            <a:r>
              <a:rPr lang="en-US" sz="3200" b="1" dirty="0">
                <a:solidFill>
                  <a:srgbClr val="008200"/>
                </a:solidFill>
                <a:latin typeface="Arial" pitchFamily="34" charset="0"/>
                <a:cs typeface="Arial" pitchFamily="34" charset="0"/>
              </a:rPr>
              <a:t> </a:t>
            </a:r>
            <a:r>
              <a:rPr lang="en-US" sz="3200" b="1" dirty="0" err="1">
                <a:solidFill>
                  <a:srgbClr val="008200"/>
                </a:solidFill>
                <a:latin typeface="Arial" pitchFamily="34" charset="0"/>
                <a:cs typeface="Arial" pitchFamily="34" charset="0"/>
              </a:rPr>
              <a:t>em</a:t>
            </a:r>
            <a:r>
              <a:rPr lang="en-US" sz="3200" b="1" dirty="0">
                <a:solidFill>
                  <a:srgbClr val="008200"/>
                </a:solidFill>
                <a:latin typeface="Arial" pitchFamily="34" charset="0"/>
                <a:cs typeface="Arial" pitchFamily="34" charset="0"/>
              </a:rPr>
              <a:t>. </a:t>
            </a:r>
            <a:endParaRPr lang="vi-VN" sz="3200" b="1" dirty="0">
              <a:solidFill>
                <a:srgbClr val="008200"/>
              </a:solidFill>
              <a:latin typeface="Arial" pitchFamily="34" charset="0"/>
              <a:cs typeface="Arial" pitchFamily="34" charset="0"/>
            </a:endParaRPr>
          </a:p>
          <a:p>
            <a:endParaRPr lang="en-US" sz="3200" dirty="0"/>
          </a:p>
        </p:txBody>
      </p:sp>
    </p:spTree>
    <p:extLst>
      <p:ext uri="{BB962C8B-B14F-4D97-AF65-F5344CB8AC3E}">
        <p14:creationId xmlns:p14="http://schemas.microsoft.com/office/powerpoint/2010/main" val="1884712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83&quot;/&gt;&lt;/object&gt;&lt;object type=&quot;3&quot; unique_id=&quot;10006&quot;&gt;&lt;property id=&quot;20148&quot; value=&quot;5&quot;/&gt;&lt;property id=&quot;20300&quot; value=&quot;Slide 4&quot;/&gt;&lt;property id=&quot;20307&quot; value=&quot;286&quot;/&gt;&lt;/object&gt;&lt;object type=&quot;3&quot; unique_id=&quot;10007&quot;&gt;&lt;property id=&quot;20148&quot; value=&quot;5&quot;/&gt;&lt;property id=&quot;20300&quot; value=&quot;Slide 5&quot;/&gt;&lt;property id=&quot;20307&quot; value=&quot;287&quot;/&gt;&lt;/object&gt;&lt;object type=&quot;3&quot; unique_id=&quot;10008&quot;&gt;&lt;property id=&quot;20148&quot; value=&quot;5&quot;/&gt;&lt;property id=&quot;20300&quot; value=&quot;Slide 6&quot;/&gt;&lt;property id=&quot;20307&quot; value=&quot;288&quot;/&gt;&lt;/object&gt;&lt;object type=&quot;3&quot; unique_id=&quot;10009&quot;&gt;&lt;property id=&quot;20148&quot; value=&quot;5&quot;/&gt;&lt;property id=&quot;20300&quot; value=&quot;Slide 7&quot;/&gt;&lt;property id=&quot;20307&quot; value=&quot;284&quot;/&gt;&lt;/object&gt;&lt;object type=&quot;3&quot; unique_id=&quot;10010&quot;&gt;&lt;property id=&quot;20148&quot; value=&quot;5&quot;/&gt;&lt;property id=&quot;20300&quot; value=&quot;Slide 8&quot;/&gt;&lt;property id=&quot;20307&quot; value=&quot;285&quot;/&gt;&lt;/object&gt;&lt;object type=&quot;3&quot; unique_id=&quot;10011&quot;&gt;&lt;property id=&quot;20148&quot; value=&quot;5&quot;/&gt;&lt;property id=&quot;20300&quot; value=&quot;Slide 9&quot;/&gt;&lt;property id=&quot;20307&quot; value=&quot;290&quot;/&gt;&lt;/object&gt;&lt;object type=&quot;3&quot; unique_id=&quot;10012&quot;&gt;&lt;property id=&quot;20148&quot; value=&quot;5&quot;/&gt;&lt;property id=&quot;20300&quot; value=&quot;Slide 10&quot;/&gt;&lt;property id=&quot;20307&quot; value=&quot;270&quot;/&gt;&lt;/object&gt;&lt;/object&gt;&lt;object type=&quot;8&quot; unique_id=&quot;1002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1009</Words>
  <Application>Microsoft Office PowerPoint</Application>
  <PresentationFormat>Widescreen</PresentationFormat>
  <Paragraphs>37</Paragraphs>
  <Slides>10</Slides>
  <Notes>1</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Arial-Rounded</vt:lpstr>
      <vt:lpstr>Calibri</vt:lpstr>
      <vt:lpstr>Calibri Light</vt:lpstr>
      <vt:lpstr>iCiel Cadena</vt:lpstr>
      <vt:lpstr>iCiel Crocante</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214</cp:revision>
  <dcterms:created xsi:type="dcterms:W3CDTF">2021-05-29T04:05:18Z</dcterms:created>
  <dcterms:modified xsi:type="dcterms:W3CDTF">2024-12-12T05:07:23Z</dcterms:modified>
</cp:coreProperties>
</file>