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3" r:id="rId4"/>
    <p:sldMasterId id="2147483709" r:id="rId5"/>
    <p:sldMasterId id="2147483718" r:id="rId6"/>
  </p:sldMasterIdLst>
  <p:notesMasterIdLst>
    <p:notesMasterId r:id="rId29"/>
  </p:notesMasterIdLst>
  <p:sldIdLst>
    <p:sldId id="2007577120" r:id="rId7"/>
    <p:sldId id="2007577108" r:id="rId8"/>
    <p:sldId id="344" r:id="rId9"/>
    <p:sldId id="262" r:id="rId10"/>
    <p:sldId id="371" r:id="rId11"/>
    <p:sldId id="270" r:id="rId12"/>
    <p:sldId id="295" r:id="rId13"/>
    <p:sldId id="2007577121" r:id="rId14"/>
    <p:sldId id="373" r:id="rId15"/>
    <p:sldId id="2007577106" r:id="rId16"/>
    <p:sldId id="2007577110" r:id="rId17"/>
    <p:sldId id="2007577111" r:id="rId18"/>
    <p:sldId id="2007577117" r:id="rId19"/>
    <p:sldId id="2007577118" r:id="rId20"/>
    <p:sldId id="2007577099" r:id="rId21"/>
    <p:sldId id="2007577107" r:id="rId22"/>
    <p:sldId id="2007577122" r:id="rId23"/>
    <p:sldId id="2007577119" r:id="rId24"/>
    <p:sldId id="360" r:id="rId25"/>
    <p:sldId id="2007577116" r:id="rId26"/>
    <p:sldId id="2007577115" r:id="rId27"/>
    <p:sldId id="20075771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F844-16AF-4A2D-A3B3-E430AF3670C8}"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6872-A038-4EFD-B1C4-3D19190003ED}" type="slidenum">
              <a:rPr lang="en-US" smtClean="0"/>
              <a:t>‹#›</a:t>
            </a:fld>
            <a:endParaRPr lang="en-US"/>
          </a:p>
        </p:txBody>
      </p:sp>
    </p:spTree>
    <p:extLst>
      <p:ext uri="{BB962C8B-B14F-4D97-AF65-F5344CB8AC3E}">
        <p14:creationId xmlns:p14="http://schemas.microsoft.com/office/powerpoint/2010/main" val="385083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287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5669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18862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47084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90549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0701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006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64215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87173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12426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4866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8027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78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97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5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939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58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922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28960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4028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66355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03605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9454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734930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3146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202056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1688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97110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422747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017683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2025/11/14</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9104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312315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45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640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420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49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31617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34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97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56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563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6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19092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952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2025/11/14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283807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993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712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34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02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8058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5562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36716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474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2025/11/14</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0704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2025/11/14</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03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136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2025/11/14</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593833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91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98512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7192370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3.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516440" y="1937672"/>
            <a:ext cx="10840725" cy="1015663"/>
          </a:xfrm>
          <a:prstGeom prst="rect">
            <a:avLst/>
          </a:prstGeom>
          <a:noFill/>
        </p:spPr>
        <p:txBody>
          <a:bodyPr wrap="square" rtlCol="0">
            <a:spAutoFit/>
          </a:bodyPr>
          <a:lstStyle/>
          <a:p>
            <a:pPr lvl="0" algn="ctr">
              <a:defRPr/>
            </a:pPr>
            <a:r>
              <a:rPr lang="en-US" sz="6000" b="1" kern="0" dirty="0" err="1">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sz="6000" b="1" kern="0" dirty="0">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6000" b="1" kern="0" dirty="0" err="1">
                <a:latin typeface="Times New Roman" panose="02020603050405020304" pitchFamily="18" charset="0"/>
                <a:ea typeface="Arial-Rounded" panose="020B0500000000000000" pitchFamily="34" charset="0"/>
                <a:cs typeface="Times New Roman" panose="02020603050405020304" pitchFamily="18" charset="0"/>
                <a:sym typeface="Arial"/>
              </a:rPr>
              <a:t>Chữ</a:t>
            </a:r>
            <a:r>
              <a:rPr lang="en-US" sz="6000" b="1" kern="0" dirty="0">
                <a:latin typeface="Times New Roman" panose="02020603050405020304" pitchFamily="18" charset="0"/>
                <a:ea typeface="Arial-Rounded" panose="020B0500000000000000" pitchFamily="34" charset="0"/>
                <a:cs typeface="Times New Roman" panose="02020603050405020304" pitchFamily="18" charset="0"/>
                <a:sym typeface="Arial"/>
              </a:rPr>
              <a:t> A </a:t>
            </a:r>
            <a:r>
              <a:rPr lang="en-US" sz="6000" b="1" kern="0" dirty="0" err="1">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6000" b="1" kern="0" dirty="0">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6000" b="1" kern="0" dirty="0" err="1">
                <a:latin typeface="Times New Roman" panose="02020603050405020304" pitchFamily="18" charset="0"/>
                <a:ea typeface="Arial-Rounded" panose="020B0500000000000000" pitchFamily="34" charset="0"/>
                <a:cs typeface="Times New Roman" panose="02020603050405020304" pitchFamily="18" charset="0"/>
                <a:sym typeface="Arial"/>
              </a:rPr>
              <a:t>những</a:t>
            </a:r>
            <a:r>
              <a:rPr lang="en-US" sz="6000" b="1" kern="0" dirty="0">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6000" b="1" kern="0" dirty="0" err="1">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lang="en-US" sz="6000" b="1" kern="0" dirty="0">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6000" b="1" kern="0" dirty="0" err="1">
                <a:latin typeface="Times New Roman" panose="02020603050405020304" pitchFamily="18" charset="0"/>
                <a:ea typeface="Arial-Rounded" panose="020B0500000000000000" pitchFamily="34" charset="0"/>
                <a:cs typeface="Times New Roman" panose="02020603050405020304" pitchFamily="18" charset="0"/>
                <a:sym typeface="Arial"/>
              </a:rPr>
              <a:t>bạn</a:t>
            </a:r>
            <a:endParaRPr kumimoji="0" lang="en-US" sz="6000" b="0"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2878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6563964" y="6246054"/>
            <a:ext cx="5139883" cy="572143"/>
            <a:chOff x="708943" y="6033135"/>
            <a:chExt cx="5825836" cy="726868"/>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691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itchFamily="34" charset="0"/>
                  <a:ea typeface="Arial-Rounded" pitchFamily="34" charset="0"/>
                  <a:cs typeface="Arial-Rounded" pitchFamily="34" charset="0"/>
                </a:rPr>
                <a:t>Đọc</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toàn</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bài</a:t>
              </a:r>
              <a:endPar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04990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cxnSp>
        <p:nvCxnSpPr>
          <p:cNvPr id="5" name="Đường nối Thẳng 4">
            <a:extLst>
              <a:ext uri="{FF2B5EF4-FFF2-40B4-BE49-F238E27FC236}">
                <a16:creationId xmlns:a16="http://schemas.microsoft.com/office/drawing/2014/main" id="{586F3992-79B7-4B0A-BDDC-F6B4A5344093}"/>
              </a:ext>
            </a:extLst>
          </p:cNvPr>
          <p:cNvCxnSpPr>
            <a:cxnSpLocks/>
          </p:cNvCxnSpPr>
          <p:nvPr/>
        </p:nvCxnSpPr>
        <p:spPr>
          <a:xfrm>
            <a:off x="1347537" y="2438400"/>
            <a:ext cx="620829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a16="http://schemas.microsoft.com/office/drawing/2014/main" id="{0FA1F28A-3842-490B-BD7F-6D794F3FA2C4}"/>
              </a:ext>
            </a:extLst>
          </p:cNvPr>
          <p:cNvCxnSpPr>
            <a:cxnSpLocks/>
          </p:cNvCxnSpPr>
          <p:nvPr/>
        </p:nvCxnSpPr>
        <p:spPr>
          <a:xfrm>
            <a:off x="1347537" y="2486527"/>
            <a:ext cx="620829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1482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1033" name="Group 103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34" name="Freeform: Shape 103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6" name="Freeform: Shape 103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7" name="Freeform: Shape 103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8" name="Freeform: Shape 103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1026" name="Picture 2" descr="Bảng chữ cái tiếng việt |tập viết 29 chữ cái tiếng việt |Learn vietnamese -  YouTube">
            <a:extLst>
              <a:ext uri="{FF2B5EF4-FFF2-40B4-BE49-F238E27FC236}">
                <a16:creationId xmlns:a16="http://schemas.microsoft.com/office/drawing/2014/main" id="{15C5FF0A-696F-4362-8604-18C83EEAA9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Đường nối Thẳng 2">
            <a:extLst>
              <a:ext uri="{FF2B5EF4-FFF2-40B4-BE49-F238E27FC236}">
                <a16:creationId xmlns:a16="http://schemas.microsoft.com/office/drawing/2014/main" id="{366A5A47-95D9-488D-9F68-54550A16E015}"/>
              </a:ext>
            </a:extLst>
          </p:cNvPr>
          <p:cNvCxnSpPr>
            <a:cxnSpLocks/>
          </p:cNvCxnSpPr>
          <p:nvPr/>
        </p:nvCxnSpPr>
        <p:spPr>
          <a:xfrm>
            <a:off x="182880" y="2602523"/>
            <a:ext cx="724695" cy="0"/>
          </a:xfrm>
          <a:prstGeom prst="line">
            <a:avLst/>
          </a:prstGeom>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57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cxnSp>
        <p:nvCxnSpPr>
          <p:cNvPr id="5" name="Đường nối Thẳng 4">
            <a:extLst>
              <a:ext uri="{FF2B5EF4-FFF2-40B4-BE49-F238E27FC236}">
                <a16:creationId xmlns:a16="http://schemas.microsoft.com/office/drawing/2014/main" id="{586F3992-79B7-4B0A-BDDC-F6B4A5344093}"/>
              </a:ext>
            </a:extLst>
          </p:cNvPr>
          <p:cNvCxnSpPr>
            <a:cxnSpLocks/>
          </p:cNvCxnSpPr>
          <p:nvPr/>
        </p:nvCxnSpPr>
        <p:spPr>
          <a:xfrm flipV="1">
            <a:off x="2672862" y="4174651"/>
            <a:ext cx="6696221" cy="106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a16="http://schemas.microsoft.com/office/drawing/2014/main" id="{0FA1F28A-3842-490B-BD7F-6D794F3FA2C4}"/>
              </a:ext>
            </a:extLst>
          </p:cNvPr>
          <p:cNvCxnSpPr>
            <a:cxnSpLocks/>
          </p:cNvCxnSpPr>
          <p:nvPr/>
        </p:nvCxnSpPr>
        <p:spPr>
          <a:xfrm>
            <a:off x="2672862" y="4174651"/>
            <a:ext cx="6696221" cy="106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48467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cxnSp>
        <p:nvCxnSpPr>
          <p:cNvPr id="5" name="Đường nối Thẳng 4">
            <a:extLst>
              <a:ext uri="{FF2B5EF4-FFF2-40B4-BE49-F238E27FC236}">
                <a16:creationId xmlns:a16="http://schemas.microsoft.com/office/drawing/2014/main" id="{586F3992-79B7-4B0A-BDDC-F6B4A5344093}"/>
              </a:ext>
            </a:extLst>
          </p:cNvPr>
          <p:cNvCxnSpPr>
            <a:cxnSpLocks/>
          </p:cNvCxnSpPr>
          <p:nvPr/>
        </p:nvCxnSpPr>
        <p:spPr>
          <a:xfrm flipV="1">
            <a:off x="2698035" y="4579160"/>
            <a:ext cx="9048488" cy="106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a16="http://schemas.microsoft.com/office/drawing/2014/main" id="{0FA1F28A-3842-490B-BD7F-6D794F3FA2C4}"/>
              </a:ext>
            </a:extLst>
          </p:cNvPr>
          <p:cNvCxnSpPr>
            <a:cxnSpLocks/>
          </p:cNvCxnSpPr>
          <p:nvPr/>
        </p:nvCxnSpPr>
        <p:spPr>
          <a:xfrm>
            <a:off x="2698035" y="4607548"/>
            <a:ext cx="904848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81273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EBF2A92-D22F-4D3A-928E-2C8D73A5C8D2}"/>
              </a:ext>
            </a:extLst>
          </p:cNvPr>
          <p:cNvSpPr txBox="1"/>
          <p:nvPr/>
        </p:nvSpPr>
        <p:spPr>
          <a:xfrm>
            <a:off x="492032" y="1275192"/>
            <a:ext cx="11468626" cy="4029501"/>
          </a:xfrm>
          <a:prstGeom prst="rect">
            <a:avLst/>
          </a:prstGeom>
          <a:noFill/>
        </p:spPr>
        <p:txBody>
          <a:bodyPr wrap="square" rtlCol="0">
            <a:spAutoFit/>
          </a:bodyPr>
          <a:lstStyle/>
          <a:p>
            <a:pPr algn="just">
              <a:lnSpc>
                <a:spcPct val="150000"/>
              </a:lnSpc>
            </a:pPr>
            <a:r>
              <a:rPr lang="vi-VN" sz="4400">
                <a:latin typeface="Arial-Rounded" panose="020B0500000000000000" pitchFamily="34" charset="0"/>
                <a:ea typeface="Arial-Rounded" panose="020B0500000000000000" pitchFamily="34" charset="0"/>
                <a:cs typeface="Arial-Rounded" panose="020B0500000000000000" pitchFamily="34" charset="0"/>
              </a:rPr>
              <a:t>Chữ </a:t>
            </a:r>
            <a:r>
              <a:rPr lang="vi-VN" sz="4400" dirty="0">
                <a:latin typeface="Arial-Rounded" panose="020B0500000000000000" pitchFamily="34" charset="0"/>
                <a:ea typeface="Arial-Rounded" panose="020B0500000000000000" pitchFamily="34" charset="0"/>
                <a:cs typeface="Arial-Rounded" panose="020B0500000000000000" pitchFamily="34" charset="0"/>
              </a:rPr>
              <a:t>A muốn nhắn nhủ điều gì với các bạn?</a:t>
            </a:r>
          </a:p>
          <a:p>
            <a:pPr algn="just">
              <a:lnSpc>
                <a:spcPct val="150000"/>
              </a:lnSpc>
            </a:pPr>
            <a:r>
              <a:rPr lang="vi-VN" sz="4400" dirty="0">
                <a:latin typeface="Arial-Rounded" panose="020B0500000000000000" pitchFamily="34" charset="0"/>
                <a:ea typeface="Arial-Rounded" panose="020B0500000000000000" pitchFamily="34" charset="0"/>
                <a:cs typeface="Arial-Rounded" panose="020B0500000000000000" pitchFamily="34" charset="0"/>
              </a:rPr>
              <a:t>     a. Chăm viết chữ cái		      </a:t>
            </a:r>
          </a:p>
          <a:p>
            <a:pPr algn="just">
              <a:lnSpc>
                <a:spcPct val="150000"/>
              </a:lnSpc>
            </a:pPr>
            <a:r>
              <a:rPr lang="vi-VN" sz="4400" dirty="0">
                <a:latin typeface="Arial-Rounded" panose="020B0500000000000000" pitchFamily="34" charset="0"/>
                <a:ea typeface="Arial-Rounded" panose="020B0500000000000000" pitchFamily="34" charset="0"/>
                <a:cs typeface="Arial-Rounded" panose="020B0500000000000000" pitchFamily="34" charset="0"/>
              </a:rPr>
              <a:t>     b. Chăm đọc sách</a:t>
            </a:r>
          </a:p>
          <a:p>
            <a:pPr algn="just">
              <a:lnSpc>
                <a:spcPct val="150000"/>
              </a:lnSpc>
            </a:pPr>
            <a:r>
              <a:rPr lang="vi-VN" sz="4400" dirty="0">
                <a:latin typeface="Arial-Rounded" panose="020B0500000000000000" pitchFamily="34" charset="0"/>
                <a:ea typeface="Arial-Rounded" panose="020B0500000000000000" pitchFamily="34" charset="0"/>
                <a:cs typeface="Arial-Rounded" panose="020B0500000000000000" pitchFamily="34" charset="0"/>
              </a:rPr>
              <a:t>     c. Chăm xếp các chữ cái</a:t>
            </a:r>
          </a:p>
        </p:txBody>
      </p:sp>
      <p:sp>
        <p:nvSpPr>
          <p:cNvPr id="33" name="Oval 32">
            <a:extLst>
              <a:ext uri="{FF2B5EF4-FFF2-40B4-BE49-F238E27FC236}">
                <a16:creationId xmlns:a16="http://schemas.microsoft.com/office/drawing/2014/main" id="{BC3810D0-5B4E-4CAC-ABC4-7CFDB420B9F5}"/>
              </a:ext>
            </a:extLst>
          </p:cNvPr>
          <p:cNvSpPr/>
          <p:nvPr/>
        </p:nvSpPr>
        <p:spPr>
          <a:xfrm>
            <a:off x="1125415" y="3573194"/>
            <a:ext cx="759656" cy="6189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5122506" y="6229488"/>
            <a:ext cx="6581341" cy="628512"/>
            <a:chOff x="708943" y="6033135"/>
            <a:chExt cx="5825836" cy="726868"/>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2" y="6033135"/>
              <a:ext cx="516738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itchFamily="34" charset="0"/>
                  <a:ea typeface="Arial-Rounded" pitchFamily="34" charset="0"/>
                  <a:cs typeface="Arial-Rounded" pitchFamily="34" charset="0"/>
                </a:rPr>
                <a:t>Luyện</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đọc</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lại</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toàn</a:t>
              </a:r>
              <a:r>
                <a:rPr lang="en-US" sz="3600" dirty="0">
                  <a:solidFill>
                    <a:prstClr val="white"/>
                  </a:solidFill>
                  <a:latin typeface="Arial-Rounded" pitchFamily="34" charset="0"/>
                  <a:ea typeface="Arial-Rounded" pitchFamily="34" charset="0"/>
                  <a:cs typeface="Arial-Rounded" pitchFamily="34" charset="0"/>
                </a:rPr>
                <a:t> </a:t>
              </a:r>
              <a:r>
                <a:rPr lang="en-US" sz="3600" dirty="0" err="1">
                  <a:solidFill>
                    <a:prstClr val="white"/>
                  </a:solidFill>
                  <a:latin typeface="Arial-Rounded" pitchFamily="34" charset="0"/>
                  <a:ea typeface="Arial-Rounded" pitchFamily="34" charset="0"/>
                  <a:cs typeface="Arial-Rounded" pitchFamily="34" charset="0"/>
                </a:rPr>
                <a:t>bài</a:t>
              </a:r>
              <a:endPar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2521294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396342" y="115411"/>
            <a:ext cx="6726225"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sp>
        <p:nvSpPr>
          <p:cNvPr id="12" name="Rectangle: Rounded Corners 11">
            <a:extLst>
              <a:ext uri="{FF2B5EF4-FFF2-40B4-BE49-F238E27FC236}">
                <a16:creationId xmlns:a16="http://schemas.microsoft.com/office/drawing/2014/main" id="{3269D58D-4CDA-4913-A440-54F9E0658B54}"/>
              </a:ext>
            </a:extLst>
          </p:cNvPr>
          <p:cNvSpPr/>
          <p:nvPr/>
        </p:nvSpPr>
        <p:spPr>
          <a:xfrm>
            <a:off x="191808" y="811201"/>
            <a:ext cx="11808383" cy="295331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403" y="3822018"/>
            <a:ext cx="384000" cy="384000"/>
          </a:xfrm>
          <a:prstGeom prst="rect">
            <a:avLst/>
          </a:prstGeom>
        </p:spPr>
      </p:pic>
      <p:sp>
        <p:nvSpPr>
          <p:cNvPr id="15" name="Rectangle: Rounded Corners 14">
            <a:extLst>
              <a:ext uri="{FF2B5EF4-FFF2-40B4-BE49-F238E27FC236}">
                <a16:creationId xmlns:a16="http://schemas.microsoft.com/office/drawing/2014/main" id="{881EB5F2-6EA2-47F6-A058-5A5FCDBDC454}"/>
              </a:ext>
            </a:extLst>
          </p:cNvPr>
          <p:cNvSpPr/>
          <p:nvPr/>
        </p:nvSpPr>
        <p:spPr>
          <a:xfrm>
            <a:off x="384000" y="3764515"/>
            <a:ext cx="11718950" cy="2512156"/>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21" name="Group 8">
            <a:extLst>
              <a:ext uri="{FF2B5EF4-FFF2-40B4-BE49-F238E27FC236}">
                <a16:creationId xmlns:a16="http://schemas.microsoft.com/office/drawing/2014/main" id="{D7D0B063-5270-4B9D-B10B-6BE2ABC6849D}"/>
              </a:ext>
            </a:extLst>
          </p:cNvPr>
          <p:cNvGrpSpPr/>
          <p:nvPr/>
        </p:nvGrpSpPr>
        <p:grpSpPr>
          <a:xfrm>
            <a:off x="4982684" y="6285012"/>
            <a:ext cx="5139883" cy="572988"/>
            <a:chOff x="708943" y="6033135"/>
            <a:chExt cx="5825836" cy="726868"/>
          </a:xfrm>
        </p:grpSpPr>
        <p:sp>
          <p:nvSpPr>
            <p:cNvPr id="22" name="TextBox 9">
              <a:extLst>
                <a:ext uri="{FF2B5EF4-FFF2-40B4-BE49-F238E27FC236}">
                  <a16:creationId xmlns:a16="http://schemas.microsoft.com/office/drawing/2014/main" id="{34F6953D-4D80-40F0-AE5B-8DCB93F6263F}"/>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4" name="TextBox 10">
              <a:extLst>
                <a:ext uri="{FF2B5EF4-FFF2-40B4-BE49-F238E27FC236}">
                  <a16:creationId xmlns:a16="http://schemas.microsoft.com/office/drawing/2014/main" id="{F9927479-9424-446E-A795-659DF8EC1249}"/>
                </a:ext>
              </a:extLst>
            </p:cNvPr>
            <p:cNvSpPr txBox="1"/>
            <p:nvPr/>
          </p:nvSpPr>
          <p:spPr>
            <a:xfrm>
              <a:off x="1016462" y="6033135"/>
              <a:ext cx="5167387" cy="6633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theo</a:t>
              </a:r>
              <a:r>
                <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nhóm</a:t>
              </a:r>
              <a:endPar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0335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1">
            <a:extLst>
              <a:ext uri="{FF2B5EF4-FFF2-40B4-BE49-F238E27FC236}">
                <a16:creationId xmlns:a16="http://schemas.microsoft.com/office/drawing/2014/main" id="{2EB06A8A-3F3F-4E9A-86DB-25A2019EDD31}"/>
              </a:ext>
            </a:extLst>
          </p:cNvPr>
          <p:cNvSpPr txBox="1"/>
          <p:nvPr/>
        </p:nvSpPr>
        <p:spPr>
          <a:xfrm>
            <a:off x="1574689" y="1167620"/>
            <a:ext cx="10425051" cy="30138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440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Để làm ra được một cuốn sách hay </a:t>
            </a:r>
          </a:p>
          <a:p>
            <a:pPr>
              <a:lnSpc>
                <a:spcPct val="150000"/>
              </a:lnSpc>
            </a:pPr>
            <a:r>
              <a:rPr lang="en-US" sz="4400">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 A hiểu rằng cần phải có thêm những người bạn chung tay góp sức với mình.  </a:t>
            </a:r>
            <a:endPar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ình chữ nhật 4">
            <a:extLst>
              <a:ext uri="{FF2B5EF4-FFF2-40B4-BE49-F238E27FC236}">
                <a16:creationId xmlns:a16="http://schemas.microsoft.com/office/drawing/2014/main" id="{A2BFAA73-FE25-42EA-84C7-C3BE359EE1D7}"/>
              </a:ext>
            </a:extLst>
          </p:cNvPr>
          <p:cNvSpPr/>
          <p:nvPr/>
        </p:nvSpPr>
        <p:spPr>
          <a:xfrm>
            <a:off x="5115603" y="140677"/>
            <a:ext cx="2704599" cy="9144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Nội dung</a:t>
            </a:r>
            <a:endParaRPr lang="vi-VN" sz="4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58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843627"/>
            <a:ext cx="701675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baseline="0" noProof="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tập theo văn</a:t>
            </a:r>
            <a:r>
              <a:rPr kumimoji="0" lang="en-US" sz="8000" b="1" i="0" u="none" strike="noStrike" kern="1200" cap="none" spc="0" normalizeH="0" noProof="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bản</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2880270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pic>
        <p:nvPicPr>
          <p:cNvPr id="6" name="Picture 5">
            <a:extLst>
              <a:ext uri="{FF2B5EF4-FFF2-40B4-BE49-F238E27FC236}">
                <a16:creationId xmlns:a16="http://schemas.microsoft.com/office/drawing/2014/main" id="{3E4E4317-BEEE-4D84-A095-6A0995FD0FEF}"/>
              </a:ext>
            </a:extLst>
          </p:cNvPr>
          <p:cNvPicPr>
            <a:picLocks noChangeAspect="1"/>
          </p:cNvPicPr>
          <p:nvPr/>
        </p:nvPicPr>
        <p:blipFill rotWithShape="1">
          <a:blip r:embed="rId5"/>
          <a:srcRect l="4982"/>
          <a:stretch/>
        </p:blipFill>
        <p:spPr>
          <a:xfrm>
            <a:off x="886266" y="2072474"/>
            <a:ext cx="10466362" cy="4299721"/>
          </a:xfrm>
          <a:prstGeom prst="roundRect">
            <a:avLst>
              <a:gd name="adj" fmla="val 30441"/>
            </a:avLst>
          </a:prstGeom>
        </p:spPr>
      </p:pic>
      <p:sp>
        <p:nvSpPr>
          <p:cNvPr id="4" name="TextBox 11">
            <a:extLst>
              <a:ext uri="{FF2B5EF4-FFF2-40B4-BE49-F238E27FC236}">
                <a16:creationId xmlns:a16="http://schemas.microsoft.com/office/drawing/2014/main" id="{2EA78ABE-7ADD-48AF-9CEF-B50E984368EA}"/>
              </a:ext>
            </a:extLst>
          </p:cNvPr>
          <p:cNvSpPr txBox="1"/>
          <p:nvPr/>
        </p:nvSpPr>
        <p:spPr>
          <a:xfrm>
            <a:off x="1510598" y="129313"/>
            <a:ext cx="9795136" cy="1943161"/>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vi-VN"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 tiếp lời của chữ A để cảm ơn các bạn chữ:</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Cảm ơn các bạn. Nhờ có các bạn, chúng ta đã ……………………………………………………..………</a:t>
            </a:r>
          </a:p>
        </p:txBody>
      </p:sp>
    </p:spTree>
    <p:extLst>
      <p:ext uri="{BB962C8B-B14F-4D97-AF65-F5344CB8AC3E}">
        <p14:creationId xmlns:p14="http://schemas.microsoft.com/office/powerpoint/2010/main" val="40463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FF94089-7ADF-4CF3-88C4-AA0DF077411E}"/>
              </a:ext>
            </a:extLst>
          </p:cNvPr>
          <p:cNvSpPr txBox="1"/>
          <p:nvPr/>
        </p:nvSpPr>
        <p:spPr>
          <a:xfrm>
            <a:off x="756974" y="451818"/>
            <a:ext cx="10201758" cy="90159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Những từ nào dưới đây chỉ cảm xúc?</a:t>
            </a:r>
          </a:p>
        </p:txBody>
      </p:sp>
      <p:sp>
        <p:nvSpPr>
          <p:cNvPr id="17" name="Rounded Rectangle 18">
            <a:extLst>
              <a:ext uri="{FF2B5EF4-FFF2-40B4-BE49-F238E27FC236}">
                <a16:creationId xmlns:a16="http://schemas.microsoft.com/office/drawing/2014/main" id="{D403F5F1-B6F7-4292-BC9E-AB660B49E337}"/>
              </a:ext>
            </a:extLst>
          </p:cNvPr>
          <p:cNvSpPr/>
          <p:nvPr/>
        </p:nvSpPr>
        <p:spPr>
          <a:xfrm>
            <a:off x="756974" y="2310010"/>
            <a:ext cx="3129599" cy="72860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sướng</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ounded Rectangle 9">
            <a:extLst>
              <a:ext uri="{FF2B5EF4-FFF2-40B4-BE49-F238E27FC236}">
                <a16:creationId xmlns:a16="http://schemas.microsoft.com/office/drawing/2014/main" id="{9EAE17FD-6BF3-4B14-ADBC-190E4E5853B1}"/>
              </a:ext>
            </a:extLst>
          </p:cNvPr>
          <p:cNvSpPr/>
          <p:nvPr/>
        </p:nvSpPr>
        <p:spPr>
          <a:xfrm>
            <a:off x="4668269" y="2310011"/>
            <a:ext cx="2759473" cy="72861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ngạc</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ounded Rectangle 12">
            <a:extLst>
              <a:ext uri="{FF2B5EF4-FFF2-40B4-BE49-F238E27FC236}">
                <a16:creationId xmlns:a16="http://schemas.microsoft.com/office/drawing/2014/main" id="{54CD9B47-A1C5-4955-A548-3A301BBF12C1}"/>
              </a:ext>
            </a:extLst>
          </p:cNvPr>
          <p:cNvSpPr/>
          <p:nvPr/>
        </p:nvSpPr>
        <p:spPr>
          <a:xfrm>
            <a:off x="8209438" y="2310010"/>
            <a:ext cx="2375669" cy="72861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12356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1000" fill="hold"/>
                                        <p:tgtEl>
                                          <p:spTgt spid="17"/>
                                        </p:tgtEl>
                                        <p:attrNameLst>
                                          <p:attrName>fillcolor</p:attrName>
                                        </p:attrNameLst>
                                      </p:cBhvr>
                                      <p:to>
                                        <a:srgbClr val="9FE540"/>
                                      </p:to>
                                    </p:animClr>
                                    <p:set>
                                      <p:cBhvr>
                                        <p:cTn id="22" dur="1000" fill="hold"/>
                                        <p:tgtEl>
                                          <p:spTgt spid="17"/>
                                        </p:tgtEl>
                                        <p:attrNameLst>
                                          <p:attrName>fill.type</p:attrName>
                                        </p:attrNameLst>
                                      </p:cBhvr>
                                      <p:to>
                                        <p:strVal val="solid"/>
                                      </p:to>
                                    </p:set>
                                    <p:set>
                                      <p:cBhvr>
                                        <p:cTn id="23" dur="1000" fill="hold"/>
                                        <p:tgtEl>
                                          <p:spTgt spid="17"/>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drumroll.wav"/>
                                        </p:tgtEl>
                                      </p:cMediaNode>
                                    </p:audio>
                                  </p:subTnLst>
                                </p:cTn>
                              </p:par>
                            </p:childTnLst>
                          </p:cTn>
                        </p:par>
                        <p:par>
                          <p:cTn id="24" fill="hold">
                            <p:stCondLst>
                              <p:cond delay="1000"/>
                            </p:stCondLst>
                            <p:childTnLst>
                              <p:par>
                                <p:cTn id="25" presetID="26" presetClass="emph" presetSubtype="0" repeatCount="0" fill="hold" grpId="1" nodeType="afterEffect">
                                  <p:stCondLst>
                                    <p:cond delay="0"/>
                                  </p:stCondLst>
                                  <p:iterate type="lt">
                                    <p:tmPct val="0"/>
                                  </p:iterate>
                                  <p:childTnLst>
                                    <p:animEffect transition="out" filter="fade">
                                      <p:cBhvr>
                                        <p:cTn id="26" dur="2000" tmFilter="0, 0; .2, .5; .8, .5; 1, 0"/>
                                        <p:tgtEl>
                                          <p:spTgt spid="17"/>
                                        </p:tgtEl>
                                      </p:cBhvr>
                                    </p:animEffect>
                                    <p:animScale>
                                      <p:cBhvr>
                                        <p:cTn id="27" dur="1000" autoRev="1" fill="hold"/>
                                        <p:tgtEl>
                                          <p:spTgt spid="17"/>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1000" fill="hold"/>
                                        <p:tgtEl>
                                          <p:spTgt spid="18"/>
                                        </p:tgtEl>
                                        <p:attrNameLst>
                                          <p:attrName>fillcolor</p:attrName>
                                        </p:attrNameLst>
                                      </p:cBhvr>
                                      <p:to>
                                        <a:srgbClr val="9FE540"/>
                                      </p:to>
                                    </p:animClr>
                                    <p:set>
                                      <p:cBhvr>
                                        <p:cTn id="33" dur="1000" fill="hold"/>
                                        <p:tgtEl>
                                          <p:spTgt spid="18"/>
                                        </p:tgtEl>
                                        <p:attrNameLst>
                                          <p:attrName>fill.type</p:attrName>
                                        </p:attrNameLst>
                                      </p:cBhvr>
                                      <p:to>
                                        <p:strVal val="solid"/>
                                      </p:to>
                                    </p:set>
                                    <p:set>
                                      <p:cBhvr>
                                        <p:cTn id="34" dur="1000" fill="hold"/>
                                        <p:tgtEl>
                                          <p:spTgt spid="1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drumroll.wav"/>
                                        </p:tgtEl>
                                      </p:cMediaNode>
                                    </p:audio>
                                  </p:subTnLst>
                                </p:cTn>
                              </p:par>
                            </p:childTnLst>
                          </p:cTn>
                        </p:par>
                        <p:par>
                          <p:cTn id="35" fill="hold">
                            <p:stCondLst>
                              <p:cond delay="1000"/>
                            </p:stCondLst>
                            <p:childTnLst>
                              <p:par>
                                <p:cTn id="36" presetID="26" presetClass="emph" presetSubtype="0" repeatCount="0" fill="hold" grpId="1" nodeType="afterEffect">
                                  <p:stCondLst>
                                    <p:cond delay="0"/>
                                  </p:stCondLst>
                                  <p:iterate type="lt">
                                    <p:tmPct val="0"/>
                                  </p:iterate>
                                  <p:childTnLst>
                                    <p:animEffect transition="out" filter="fade">
                                      <p:cBhvr>
                                        <p:cTn id="37" dur="2000" tmFilter="0, 0; .2, .5; .8, .5; 1, 0"/>
                                        <p:tgtEl>
                                          <p:spTgt spid="18"/>
                                        </p:tgtEl>
                                      </p:cBhvr>
                                    </p:animEffect>
                                    <p:animScale>
                                      <p:cBhvr>
                                        <p:cTn id="38" dur="1000" autoRev="1" fill="hold"/>
                                        <p:tgtEl>
                                          <p:spTgt spid="18"/>
                                        </p:tgtEl>
                                      </p:cBhvr>
                                      <p:by x="105000" y="105000"/>
                                    </p:animScale>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26"/>
                                        </p:tgtEl>
                                        <p:attrNameLst>
                                          <p:attrName>fillcolor</p:attrName>
                                        </p:attrNameLst>
                                      </p:cBhvr>
                                      <p:to>
                                        <a:srgbClr val="EF5F5F"/>
                                      </p:to>
                                    </p:animClr>
                                    <p:set>
                                      <p:cBhvr>
                                        <p:cTn id="44" dur="2000" fill="hold"/>
                                        <p:tgtEl>
                                          <p:spTgt spid="26"/>
                                        </p:tgtEl>
                                        <p:attrNameLst>
                                          <p:attrName>fill.type</p:attrName>
                                        </p:attrNameLst>
                                      </p:cBhvr>
                                      <p:to>
                                        <p:strVal val="solid"/>
                                      </p:to>
                                    </p:set>
                                    <p:set>
                                      <p:cBhvr>
                                        <p:cTn id="45" dur="2000" fill="hold"/>
                                        <p:tgtEl>
                                          <p:spTgt spid="2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2" name="drumroll.wav"/>
                                        </p:tgtEl>
                                      </p:cMediaNode>
                                    </p:audio>
                                  </p:subTnLst>
                                </p:cTn>
                              </p:par>
                            </p:childTnLst>
                          </p:cTn>
                        </p:par>
                        <p:par>
                          <p:cTn id="46" fill="hold">
                            <p:stCondLst>
                              <p:cond delay="2000"/>
                            </p:stCondLst>
                            <p:childTnLst>
                              <p:par>
                                <p:cTn id="47" presetID="26" presetClass="emph" presetSubtype="0" repeatCount="0" fill="hold" grpId="1" nodeType="afterEffect">
                                  <p:stCondLst>
                                    <p:cond delay="0"/>
                                  </p:stCondLst>
                                  <p:iterate type="lt">
                                    <p:tmPct val="0"/>
                                  </p:iterate>
                                  <p:childTnLst>
                                    <p:animEffect transition="out" filter="fade">
                                      <p:cBhvr>
                                        <p:cTn id="48" dur="2000" tmFilter="0, 0; .2, .5; .8, .5; 1, 0"/>
                                        <p:tgtEl>
                                          <p:spTgt spid="26"/>
                                        </p:tgtEl>
                                      </p:cBhvr>
                                    </p:animEffect>
                                    <p:animScale>
                                      <p:cBhvr>
                                        <p:cTn id="49" dur="1000" autoRev="1" fill="hold"/>
                                        <p:tgtEl>
                                          <p:spTgt spid="26"/>
                                        </p:tgtEl>
                                      </p:cBhvr>
                                      <p:by x="105000" y="105000"/>
                                    </p:animScale>
                                  </p:childTnLst>
                                  <p:subTnLst>
                                    <p:audio>
                                      <p:cMediaNode>
                                        <p:cTn display="0" masterRel="sameClick">
                                          <p:stCondLst>
                                            <p:cond evt="begin" delay="0">
                                              <p:tn val="47"/>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childTnLst>
        </p:cTn>
      </p:par>
    </p:tnLst>
    <p:bldLst>
      <p:bldP spid="13" grpId="0" uiExpand="1" build="p"/>
      <p:bldP spid="17" grpId="0" animBg="1"/>
      <p:bldP spid="17" grpId="1" animBg="1"/>
      <p:bldP spid="18" grpId="0" animBg="1"/>
      <p:bldP spid="18" grpId="1" animBg="1"/>
      <p:bldP spid="26" grpId="0" animBg="1"/>
      <p:bldP spid="2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191069" y="1408285"/>
            <a:ext cx="1084072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sz="8000" b="0" i="0" u="none" strike="noStrike" kern="1200" cap="none" spc="0" normalizeH="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ơn quý thầy cô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noProof="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 các em đã lắng nghe! </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3">
            <a:extLst>
              <a:ext uri="{28A0092B-C50C-407E-A947-70E740481C1C}">
                <a14:useLocalDpi xmlns:a14="http://schemas.microsoft.com/office/drawing/2010/main" val="0"/>
              </a:ext>
            </a:extLst>
          </a:blip>
          <a:srcRect l="3522" t="72885" r="51708" b="5978"/>
          <a:stretch/>
        </p:blipFill>
        <p:spPr>
          <a:xfrm>
            <a:off x="7807770" y="4200735"/>
            <a:ext cx="4574367" cy="2887228"/>
          </a:xfrm>
          <a:prstGeom prst="rect">
            <a:avLst/>
          </a:prstGeom>
        </p:spPr>
      </p:pic>
      <p:pic>
        <p:nvPicPr>
          <p:cNvPr id="7" name="Picture 6">
            <a:extLst>
              <a:ext uri="{FF2B5EF4-FFF2-40B4-BE49-F238E27FC236}">
                <a16:creationId xmlns:a16="http://schemas.microsoft.com/office/drawing/2014/main" id="{13F20963-950D-4981-B877-4EC38D4066F5}"/>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2314651" y="1454892"/>
            <a:ext cx="5874569" cy="4424361"/>
          </a:xfrm>
          <a:prstGeom prst="rect">
            <a:avLst/>
          </a:prstGeom>
        </p:spPr>
      </p:pic>
      <p:sp>
        <p:nvSpPr>
          <p:cNvPr id="15" name="TextBox 14">
            <a:extLst>
              <a:ext uri="{FF2B5EF4-FFF2-40B4-BE49-F238E27FC236}">
                <a16:creationId xmlns:a16="http://schemas.microsoft.com/office/drawing/2014/main" id="{DA3B5D9E-199C-494A-BB7B-00FDCC05BA2A}"/>
              </a:ext>
            </a:extLst>
          </p:cNvPr>
          <p:cNvSpPr txBox="1"/>
          <p:nvPr/>
        </p:nvSpPr>
        <p:spPr>
          <a:xfrm>
            <a:off x="-128337" y="16042"/>
            <a:ext cx="12785558" cy="150810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Tiếng</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Việt</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 </a:t>
            </a: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Bài</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19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Tiết</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101+ 102: </a:t>
            </a: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Chữ</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 </a:t>
            </a: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và</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những</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6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bạn</a:t>
            </a:r>
            <a:endParaRPr kumimoji="0" lang="en-US" sz="4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166885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pic>
        <p:nvPicPr>
          <p:cNvPr id="6" name="Picture 5">
            <a:extLst>
              <a:ext uri="{FF2B5EF4-FFF2-40B4-BE49-F238E27FC236}">
                <a16:creationId xmlns:a16="http://schemas.microsoft.com/office/drawing/2014/main" id="{3E4E4317-BEEE-4D84-A095-6A0995FD0FEF}"/>
              </a:ext>
            </a:extLst>
          </p:cNvPr>
          <p:cNvPicPr>
            <a:picLocks noChangeAspect="1"/>
          </p:cNvPicPr>
          <p:nvPr/>
        </p:nvPicPr>
        <p:blipFill rotWithShape="1">
          <a:blip r:embed="rId5"/>
          <a:srcRect l="4982"/>
          <a:stretch/>
        </p:blipFill>
        <p:spPr>
          <a:xfrm>
            <a:off x="886266" y="914400"/>
            <a:ext cx="10466362" cy="5457795"/>
          </a:xfrm>
          <a:prstGeom prst="roundRect">
            <a:avLst>
              <a:gd name="adj" fmla="val 30441"/>
            </a:avLst>
          </a:prstGeom>
        </p:spPr>
      </p:pic>
    </p:spTree>
    <p:extLst>
      <p:ext uri="{BB962C8B-B14F-4D97-AF65-F5344CB8AC3E}">
        <p14:creationId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2956264" y="115411"/>
            <a:ext cx="7350711"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là chữ A. Từ lâu, tôi đã nổi tiếng. Hễ nhắc đến tên tôi, ai cũng biết. Khi vui sướng quá, người ta thường reo lên tên tôi. Khi ngạc nhiên, sửng sốt, người ta cũng gọi tên tôi.</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lvl="0" algn="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Theo Trần Hoài Dương)</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F688D28D-3B92-44CA-BA2D-9F12BBDD578A}"/>
              </a:ext>
            </a:extLst>
          </p:cNvPr>
          <p:cNvGrpSpPr/>
          <p:nvPr/>
        </p:nvGrpSpPr>
        <p:grpSpPr>
          <a:xfrm>
            <a:off x="0" y="6256421"/>
            <a:ext cx="3204839" cy="718144"/>
            <a:chOff x="708943" y="6033135"/>
            <a:chExt cx="5825836" cy="769441"/>
          </a:xfrm>
        </p:grpSpPr>
        <p:sp>
          <p:nvSpPr>
            <p:cNvPr id="10" name="TextBox 9">
              <a:extLst>
                <a:ext uri="{FF2B5EF4-FFF2-40B4-BE49-F238E27FC236}">
                  <a16:creationId xmlns:a16="http://schemas.microsoft.com/office/drawing/2014/main" id="{53F1C68D-9DD6-43E3-90CF-C2A6792F2145}"/>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3653D18-AAAE-48FE-AA6B-BDFA80DCD2FA}"/>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mẫu</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a:extLst>
              <a:ext uri="{FF2B5EF4-FFF2-40B4-BE49-F238E27FC236}">
                <a16:creationId xmlns:a16="http://schemas.microsoft.com/office/drawing/2014/main" id="{C432D325-9041-614E-B121-2883E358D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4" name="Rectangle: Rounded Corners 3">
            <a:extLst>
              <a:ext uri="{FF2B5EF4-FFF2-40B4-BE49-F238E27FC236}">
                <a16:creationId xmlns:a16="http://schemas.microsoft.com/office/drawing/2014/main" id="{3CCC1427-5E34-4F7A-A0F5-85EFCA61B10A}"/>
              </a:ext>
            </a:extLst>
          </p:cNvPr>
          <p:cNvSpPr/>
          <p:nvPr/>
        </p:nvSpPr>
        <p:spPr>
          <a:xfrm>
            <a:off x="17403" y="1148090"/>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5" name="Group 4">
            <a:extLst>
              <a:ext uri="{FF2B5EF4-FFF2-40B4-BE49-F238E27FC236}">
                <a16:creationId xmlns:a16="http://schemas.microsoft.com/office/drawing/2014/main" id="{B665C216-8385-4AE1-A602-F00AA5D1EE7A}"/>
              </a:ext>
            </a:extLst>
          </p:cNvPr>
          <p:cNvGrpSpPr/>
          <p:nvPr/>
        </p:nvGrpSpPr>
        <p:grpSpPr>
          <a:xfrm>
            <a:off x="-1297459" y="6150515"/>
            <a:ext cx="13489459" cy="772635"/>
            <a:chOff x="-383839" y="5508133"/>
            <a:chExt cx="6822940" cy="826284"/>
          </a:xfrm>
        </p:grpSpPr>
        <p:sp>
          <p:nvSpPr>
            <p:cNvPr id="6" name="TextBox 5">
              <a:extLst>
                <a:ext uri="{FF2B5EF4-FFF2-40B4-BE49-F238E27FC236}">
                  <a16:creationId xmlns:a16="http://schemas.microsoft.com/office/drawing/2014/main" id="{2F4A13AA-A149-4029-B1BA-083EC889FF54}"/>
                </a:ext>
              </a:extLst>
            </p:cNvPr>
            <p:cNvSpPr txBox="1"/>
            <p:nvPr/>
          </p:nvSpPr>
          <p:spPr>
            <a:xfrm>
              <a:off x="613265" y="5685280"/>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id="{5E1BC20F-141B-45C6-A187-EEB5778412BC}"/>
                </a:ext>
              </a:extLst>
            </p:cNvPr>
            <p:cNvSpPr txBox="1"/>
            <p:nvPr/>
          </p:nvSpPr>
          <p:spPr>
            <a:xfrm>
              <a:off x="-383839" y="5508133"/>
              <a:ext cx="6274927" cy="8228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Bài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được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chia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thành</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mấy</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a:t>
              </a:r>
            </a:p>
          </p:txBody>
        </p:sp>
      </p:grpSp>
      <p:sp>
        <p:nvSpPr>
          <p:cNvPr id="8" name="Rectangle: Rounded Corners 11">
            <a:extLst>
              <a:ext uri="{FF2B5EF4-FFF2-40B4-BE49-F238E27FC236}">
                <a16:creationId xmlns:a16="http://schemas.microsoft.com/office/drawing/2014/main" id="{3269D58D-4CDA-4913-A440-54F9E0658B54}"/>
              </a:ext>
            </a:extLst>
          </p:cNvPr>
          <p:cNvSpPr/>
          <p:nvPr/>
        </p:nvSpPr>
        <p:spPr>
          <a:xfrm>
            <a:off x="191808" y="811201"/>
            <a:ext cx="11808383" cy="3158544"/>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9" name="Picture 8">
            <a:extLst>
              <a:ext uri="{FF2B5EF4-FFF2-40B4-BE49-F238E27FC236}">
                <a16:creationId xmlns:a16="http://schemas.microsoft.com/office/drawing/2014/main" id="{8A0667EC-D85B-47E0-84A2-681D6783B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0" name="Picture 9">
            <a:extLst>
              <a:ext uri="{FF2B5EF4-FFF2-40B4-BE49-F238E27FC236}">
                <a16:creationId xmlns:a16="http://schemas.microsoft.com/office/drawing/2014/main" id="{DE2CFC33-824E-43FC-ABE2-4604827FBFA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403" y="3822018"/>
            <a:ext cx="384000" cy="384000"/>
          </a:xfrm>
          <a:prstGeom prst="rect">
            <a:avLst/>
          </a:prstGeom>
        </p:spPr>
      </p:pic>
      <p:sp>
        <p:nvSpPr>
          <p:cNvPr id="11" name="Rectangle: Rounded Corners 14">
            <a:extLst>
              <a:ext uri="{FF2B5EF4-FFF2-40B4-BE49-F238E27FC236}">
                <a16:creationId xmlns:a16="http://schemas.microsoft.com/office/drawing/2014/main" id="{881EB5F2-6EA2-47F6-A058-5A5FCDBDC454}"/>
              </a:ext>
            </a:extLst>
          </p:cNvPr>
          <p:cNvSpPr/>
          <p:nvPr/>
        </p:nvSpPr>
        <p:spPr>
          <a:xfrm>
            <a:off x="384000" y="3972939"/>
            <a:ext cx="11718950" cy="230373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12" name="Group 11">
            <a:extLst>
              <a:ext uri="{FF2B5EF4-FFF2-40B4-BE49-F238E27FC236}">
                <a16:creationId xmlns:a16="http://schemas.microsoft.com/office/drawing/2014/main" id="{DD5B7AC4-1FB2-41EB-804D-5372A88BEE98}"/>
              </a:ext>
            </a:extLst>
          </p:cNvPr>
          <p:cNvGrpSpPr/>
          <p:nvPr/>
        </p:nvGrpSpPr>
        <p:grpSpPr>
          <a:xfrm>
            <a:off x="6668117" y="6218654"/>
            <a:ext cx="5139883" cy="769441"/>
            <a:chOff x="708943" y="6015831"/>
            <a:chExt cx="5825836" cy="915540"/>
          </a:xfrm>
        </p:grpSpPr>
        <p:sp>
          <p:nvSpPr>
            <p:cNvPr id="13" name="TextBox 12">
              <a:extLst>
                <a:ext uri="{FF2B5EF4-FFF2-40B4-BE49-F238E27FC236}">
                  <a16:creationId xmlns:a16="http://schemas.microsoft.com/office/drawing/2014/main"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id="{6BF710EB-DF94-486A-8A51-8CA4297B12EA}"/>
                </a:ext>
              </a:extLst>
            </p:cNvPr>
            <p:cNvSpPr txBox="1"/>
            <p:nvPr/>
          </p:nvSpPr>
          <p:spPr>
            <a:xfrm>
              <a:off x="868384" y="6015831"/>
              <a:ext cx="5241638" cy="9155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nối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tiếp</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6" name="TextBox 9">
            <a:extLst>
              <a:ext uri="{FF2B5EF4-FFF2-40B4-BE49-F238E27FC236}">
                <a16:creationId xmlns:a16="http://schemas.microsoft.com/office/drawing/2014/main" id="{34F6953D-4D80-40F0-AE5B-8DCB93F6263F}"/>
              </a:ext>
            </a:extLst>
          </p:cNvPr>
          <p:cNvSpPr txBox="1"/>
          <p:nvPr/>
        </p:nvSpPr>
        <p:spPr>
          <a:xfrm>
            <a:off x="6432945" y="6335073"/>
            <a:ext cx="5139883" cy="511713"/>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8"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Chữ</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và</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những</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người</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bạn</a:t>
            </a:r>
            <a:endPar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268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C27B5117-E092-4D2B-8C22-C0254D699400}"/>
              </a:ext>
            </a:extLst>
          </p:cNvPr>
          <p:cNvSpPr txBox="1"/>
          <p:nvPr/>
        </p:nvSpPr>
        <p:spPr>
          <a:xfrm>
            <a:off x="2157274" y="2859794"/>
            <a:ext cx="8052046" cy="122411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cuốn sách chỉ toàn chữ A không thể là cuốn sách mà mọi người muốn đọc.</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DFC3F6C6-CF88-4DAE-A1C9-47A1A7889136}"/>
              </a:ext>
            </a:extLst>
          </p:cNvPr>
          <p:cNvCxnSpPr>
            <a:cxnSpLocks/>
          </p:cNvCxnSpPr>
          <p:nvPr/>
        </p:nvCxnSpPr>
        <p:spPr>
          <a:xfrm flipH="1">
            <a:off x="8716028" y="2890863"/>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752E66-CE65-46DE-B033-377C9E9C6804}"/>
              </a:ext>
            </a:extLst>
          </p:cNvPr>
          <p:cNvCxnSpPr>
            <a:cxnSpLocks/>
          </p:cNvCxnSpPr>
          <p:nvPr/>
        </p:nvCxnSpPr>
        <p:spPr>
          <a:xfrm flipH="1">
            <a:off x="3304839" y="4178468"/>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0D4B0A-1755-4DC9-8498-E332D631826A}"/>
              </a:ext>
            </a:extLst>
          </p:cNvPr>
          <p:cNvCxnSpPr>
            <a:cxnSpLocks/>
          </p:cNvCxnSpPr>
          <p:nvPr/>
        </p:nvCxnSpPr>
        <p:spPr>
          <a:xfrm flipH="1">
            <a:off x="3177929" y="4178468"/>
            <a:ext cx="126910" cy="49703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6" name="Picture 2" descr="Đứa Trẻ Latin Ngạc Nhiên Hình ảnh Sẵn có - Tải xuống Hình ảnh Ngay bây giờ  - Biểu cảm khuôn mặt, Bảng chữ cái latinh, Con trai - Nam - iStock">
            <a:extLst>
              <a:ext uri="{FF2B5EF4-FFF2-40B4-BE49-F238E27FC236}">
                <a16:creationId xmlns:a16="http://schemas.microsoft.com/office/drawing/2014/main" id="{2EB59D6F-4F3D-4738-8EE4-7ADA0FB016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71667" y="821175"/>
            <a:ext cx="5064369" cy="481997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2FBDB97-39E0-4AFC-9592-F1036BE6AEC1}"/>
              </a:ext>
            </a:extLst>
          </p:cNvPr>
          <p:cNvSpPr txBox="1"/>
          <p:nvPr/>
        </p:nvSpPr>
        <p:spPr>
          <a:xfrm>
            <a:off x="418060" y="494994"/>
            <a:ext cx="1628972" cy="523220"/>
          </a:xfrm>
          <a:prstGeom prst="rect">
            <a:avLst/>
          </a:prstGeom>
          <a:noFill/>
        </p:spPr>
        <p:txBody>
          <a:bodyPr wrap="none" rtlCol="0">
            <a:spAutoFit/>
          </a:bodyPr>
          <a:lstStyle/>
          <a:p>
            <a:r>
              <a:rPr lang="en-US" sz="2800" b="1">
                <a:solidFill>
                  <a:srgbClr val="FF0000"/>
                </a:solidFill>
                <a:latin typeface="Times New Roman" panose="02020603050405020304" pitchFamily="18" charset="0"/>
                <a:cs typeface="Times New Roman" panose="02020603050405020304" pitchFamily="18" charset="0"/>
              </a:rPr>
              <a:t>Sửng sốt:</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9D02DD9-04E0-46BB-9361-E4FEB36AB1A8}"/>
              </a:ext>
            </a:extLst>
          </p:cNvPr>
          <p:cNvSpPr txBox="1"/>
          <p:nvPr/>
        </p:nvSpPr>
        <p:spPr>
          <a:xfrm>
            <a:off x="1896795" y="495459"/>
            <a:ext cx="5482591" cy="523220"/>
          </a:xfrm>
          <a:prstGeom prst="rect">
            <a:avLst/>
          </a:prstGeom>
          <a:noFill/>
        </p:spPr>
        <p:txBody>
          <a:bodyPr wrap="none" rtlCol="0">
            <a:spAutoFit/>
          </a:bodyPr>
          <a:lstStyle/>
          <a:p>
            <a:r>
              <a:rPr lang="en-US" sz="2800" b="1"/>
              <a:t> </a:t>
            </a:r>
            <a:r>
              <a:rPr lang="en-US" sz="2800" b="1">
                <a:latin typeface="Times New Roman" panose="02020603050405020304" pitchFamily="18" charset="0"/>
                <a:cs typeface="Times New Roman" panose="02020603050405020304" pitchFamily="18" charset="0"/>
              </a:rPr>
              <a:t>ngạc nhiên tới mức ngẩn người ra</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27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down)">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396342" y="115411"/>
            <a:ext cx="6726225"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Chữ</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9" name="Group 8">
            <a:extLst>
              <a:ext uri="{FF2B5EF4-FFF2-40B4-BE49-F238E27FC236}">
                <a16:creationId xmlns:a16="http://schemas.microsoft.com/office/drawing/2014/main" id="{B665C216-8385-4AE1-A602-F00AA5D1EE7A}"/>
              </a:ext>
            </a:extLst>
          </p:cNvPr>
          <p:cNvGrpSpPr/>
          <p:nvPr/>
        </p:nvGrpSpPr>
        <p:grpSpPr>
          <a:xfrm>
            <a:off x="673890" y="6240378"/>
            <a:ext cx="11518110" cy="769441"/>
            <a:chOff x="613265" y="5604234"/>
            <a:chExt cx="5825836" cy="822868"/>
          </a:xfrm>
        </p:grpSpPr>
        <p:sp>
          <p:nvSpPr>
            <p:cNvPr id="10" name="TextBox 9">
              <a:extLst>
                <a:ext uri="{FF2B5EF4-FFF2-40B4-BE49-F238E27FC236}">
                  <a16:creationId xmlns:a16="http://schemas.microsoft.com/office/drawing/2014/main" id="{2F4A13AA-A149-4029-B1BA-083EC889FF54}"/>
                </a:ext>
              </a:extLst>
            </p:cNvPr>
            <p:cNvSpPr txBox="1"/>
            <p:nvPr/>
          </p:nvSpPr>
          <p:spPr>
            <a:xfrm>
              <a:off x="613265" y="5685280"/>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888713" y="5604234"/>
              <a:ext cx="5356162" cy="8228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Câu</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chuyện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được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chia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thành</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err="1">
                  <a:ln>
                    <a:noFill/>
                  </a:ln>
                  <a:solidFill>
                    <a:prstClr val="white"/>
                  </a:solidFill>
                  <a:effectLst/>
                  <a:uLnTx/>
                  <a:uFillTx/>
                  <a:latin typeface="Arial-Rounded" pitchFamily="34" charset="0"/>
                  <a:ea typeface="Arial-Rounded" pitchFamily="34" charset="0"/>
                  <a:cs typeface="Arial-Rounded" pitchFamily="34" charset="0"/>
                </a:rPr>
                <a:t>mấy</a:t>
              </a: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 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2" name="Rectangle: Rounded Corners 11">
            <a:extLst>
              <a:ext uri="{FF2B5EF4-FFF2-40B4-BE49-F238E27FC236}">
                <a16:creationId xmlns:a16="http://schemas.microsoft.com/office/drawing/2014/main" id="{3269D58D-4CDA-4913-A440-54F9E0658B54}"/>
              </a:ext>
            </a:extLst>
          </p:cNvPr>
          <p:cNvSpPr/>
          <p:nvPr/>
        </p:nvSpPr>
        <p:spPr>
          <a:xfrm>
            <a:off x="191808" y="811201"/>
            <a:ext cx="11808383" cy="295331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403" y="3822018"/>
            <a:ext cx="384000" cy="384000"/>
          </a:xfrm>
          <a:prstGeom prst="rect">
            <a:avLst/>
          </a:prstGeom>
        </p:spPr>
      </p:pic>
      <p:sp>
        <p:nvSpPr>
          <p:cNvPr id="15" name="Rectangle: Rounded Corners 14">
            <a:extLst>
              <a:ext uri="{FF2B5EF4-FFF2-40B4-BE49-F238E27FC236}">
                <a16:creationId xmlns:a16="http://schemas.microsoft.com/office/drawing/2014/main" id="{881EB5F2-6EA2-47F6-A058-5A5FCDBDC454}"/>
              </a:ext>
            </a:extLst>
          </p:cNvPr>
          <p:cNvSpPr/>
          <p:nvPr/>
        </p:nvSpPr>
        <p:spPr>
          <a:xfrm>
            <a:off x="384000" y="3764515"/>
            <a:ext cx="11718950" cy="2512156"/>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18" name="Group 17">
            <a:extLst>
              <a:ext uri="{FF2B5EF4-FFF2-40B4-BE49-F238E27FC236}">
                <a16:creationId xmlns:a16="http://schemas.microsoft.com/office/drawing/2014/main" id="{DD5B7AC4-1FB2-41EB-804D-5372A88BEE98}"/>
              </a:ext>
            </a:extLst>
          </p:cNvPr>
          <p:cNvGrpSpPr/>
          <p:nvPr/>
        </p:nvGrpSpPr>
        <p:grpSpPr>
          <a:xfrm>
            <a:off x="6668117" y="6218654"/>
            <a:ext cx="5139883" cy="769441"/>
            <a:chOff x="708943" y="6015831"/>
            <a:chExt cx="5825836" cy="915540"/>
          </a:xfrm>
        </p:grpSpPr>
        <p:sp>
          <p:nvSpPr>
            <p:cNvPr id="19" name="TextBox 18">
              <a:extLst>
                <a:ext uri="{FF2B5EF4-FFF2-40B4-BE49-F238E27FC236}">
                  <a16:creationId xmlns:a16="http://schemas.microsoft.com/office/drawing/2014/main"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0" name="TextBox 19">
              <a:extLst>
                <a:ext uri="{FF2B5EF4-FFF2-40B4-BE49-F238E27FC236}">
                  <a16:creationId xmlns:a16="http://schemas.microsoft.com/office/drawing/2014/main" id="{6BF710EB-DF94-486A-8A51-8CA4297B12EA}"/>
                </a:ext>
              </a:extLst>
            </p:cNvPr>
            <p:cNvSpPr txBox="1"/>
            <p:nvPr/>
          </p:nvSpPr>
          <p:spPr>
            <a:xfrm>
              <a:off x="868384" y="6015831"/>
              <a:ext cx="5241638" cy="9155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nối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tiếp</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grpSp>
        <p:nvGrpSpPr>
          <p:cNvPr id="21" name="Group 8">
            <a:extLst>
              <a:ext uri="{FF2B5EF4-FFF2-40B4-BE49-F238E27FC236}">
                <a16:creationId xmlns:a16="http://schemas.microsoft.com/office/drawing/2014/main" id="{D7D0B063-5270-4B9D-B10B-6BE2ABC6849D}"/>
              </a:ext>
            </a:extLst>
          </p:cNvPr>
          <p:cNvGrpSpPr/>
          <p:nvPr/>
        </p:nvGrpSpPr>
        <p:grpSpPr>
          <a:xfrm>
            <a:off x="6432945" y="6273798"/>
            <a:ext cx="5139883" cy="572988"/>
            <a:chOff x="708943" y="6033135"/>
            <a:chExt cx="5825836" cy="726868"/>
          </a:xfrm>
        </p:grpSpPr>
        <p:sp>
          <p:nvSpPr>
            <p:cNvPr id="22" name="TextBox 9">
              <a:extLst>
                <a:ext uri="{FF2B5EF4-FFF2-40B4-BE49-F238E27FC236}">
                  <a16:creationId xmlns:a16="http://schemas.microsoft.com/office/drawing/2014/main" id="{34F6953D-4D80-40F0-AE5B-8DCB93F6263F}"/>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4" name="TextBox 10">
              <a:extLst>
                <a:ext uri="{FF2B5EF4-FFF2-40B4-BE49-F238E27FC236}">
                  <a16:creationId xmlns:a16="http://schemas.microsoft.com/office/drawing/2014/main" id="{F9927479-9424-446E-A795-659DF8EC1249}"/>
                </a:ext>
              </a:extLst>
            </p:cNvPr>
            <p:cNvSpPr txBox="1"/>
            <p:nvPr/>
          </p:nvSpPr>
          <p:spPr>
            <a:xfrm>
              <a:off x="1016462" y="6033135"/>
              <a:ext cx="5167387" cy="6633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theo</a:t>
              </a:r>
              <a:r>
                <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nhóm</a:t>
              </a:r>
              <a:endPar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0653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2305</Words>
  <Application>Microsoft Office PowerPoint</Application>
  <PresentationFormat>Widescreen</PresentationFormat>
  <Paragraphs>116</Paragraphs>
  <Slides>22</Slides>
  <Notes>15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22</vt:i4>
      </vt:variant>
    </vt:vector>
  </HeadingPairs>
  <TitlesOfParts>
    <vt:vector size="39" baseType="lpstr">
      <vt:lpstr>等线</vt:lpstr>
      <vt:lpstr>等线</vt:lpstr>
      <vt:lpstr>等线 Light</vt:lpstr>
      <vt:lpstr>Meiryo</vt:lpstr>
      <vt:lpstr>宋体</vt:lpstr>
      <vt:lpstr>Adobe Caslon Pro Bold</vt:lpstr>
      <vt:lpstr>Arial</vt:lpstr>
      <vt:lpstr>Arial-Rounded</vt:lpstr>
      <vt:lpstr>Calibri</vt:lpstr>
      <vt:lpstr>Times New Roman</vt:lpstr>
      <vt:lpstr>思源黑体 CN Regular</vt:lpstr>
      <vt:lpstr>Office 主题​​</vt:lpstr>
      <vt:lpstr>3_Office 主题</vt:lpstr>
      <vt:lpstr>1_Office 主题​​</vt:lpstr>
      <vt:lpstr>Office 主题</vt:lpstr>
      <vt:lpstr>4_Office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25</cp:revision>
  <dcterms:created xsi:type="dcterms:W3CDTF">2021-08-03T05:09:55Z</dcterms:created>
  <dcterms:modified xsi:type="dcterms:W3CDTF">2025-11-14T03:42:54Z</dcterms:modified>
</cp:coreProperties>
</file>