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 id="2147483686" r:id="rId4"/>
  </p:sldMasterIdLst>
  <p:notesMasterIdLst>
    <p:notesMasterId r:id="rId17"/>
  </p:notesMasterIdLst>
  <p:sldIdLst>
    <p:sldId id="264" r:id="rId5"/>
    <p:sldId id="281" r:id="rId6"/>
    <p:sldId id="268" r:id="rId7"/>
    <p:sldId id="269" r:id="rId8"/>
    <p:sldId id="270" r:id="rId9"/>
    <p:sldId id="274" r:id="rId10"/>
    <p:sldId id="272" r:id="rId11"/>
    <p:sldId id="273" r:id="rId12"/>
    <p:sldId id="275" r:id="rId13"/>
    <p:sldId id="276" r:id="rId14"/>
    <p:sldId id="280" r:id="rId15"/>
    <p:sldId id="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64" d="100"/>
          <a:sy n="64" d="100"/>
        </p:scale>
        <p:origin x="-85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30230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1</a:t>
            </a:fld>
            <a:endParaRPr lang="zh-CN" altLang="en-US"/>
          </a:p>
        </p:txBody>
      </p:sp>
    </p:spTree>
    <p:extLst>
      <p:ext uri="{BB962C8B-B14F-4D97-AF65-F5344CB8AC3E}">
        <p14:creationId xmlns:p14="http://schemas.microsoft.com/office/powerpoint/2010/main" val="3278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71244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56201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86415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458250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7857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4DADCA-9B9E-4963-A957-D2FD6D7D638D}"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2025/11/23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2025/11/23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2025/11/23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2025/11/23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t>2025/11/23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4DADCA-9B9E-4963-A957-D2FD6D7D638D}"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44" y="198033"/>
            <a:ext cx="11823312" cy="6461933"/>
          </a:xfrm>
          <a:prstGeom prst="rect">
            <a:avLst/>
          </a:prstGeom>
        </p:spPr>
      </p:pic>
      <p:sp>
        <p:nvSpPr>
          <p:cNvPr id="2" name="标题 1"/>
          <p:cNvSpPr>
            <a:spLocks noGrp="1"/>
          </p:cNvSpPr>
          <p:nvPr>
            <p:ph type="title" hasCustomPrompt="1"/>
          </p:nvPr>
        </p:nvSpPr>
        <p:spPr>
          <a:xfrm>
            <a:off x="499797" y="318559"/>
            <a:ext cx="10972800" cy="466064"/>
          </a:xfrm>
        </p:spPr>
        <p:txBody>
          <a:bodyPr>
            <a:noAutofit/>
          </a:bodyPr>
          <a:lstStyle>
            <a:lvl1pPr algn="l">
              <a:defRPr sz="2665"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t>2025/11/23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11232571" y="6282448"/>
            <a:ext cx="958165"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0"/>
          <p:cNvSpPr txBox="1"/>
          <p:nvPr userDrawn="1"/>
        </p:nvSpPr>
        <p:spPr>
          <a:xfrm>
            <a:off x="11300685" y="6248767"/>
            <a:ext cx="485140" cy="420370"/>
          </a:xfrm>
          <a:prstGeom prst="rect">
            <a:avLst/>
          </a:prstGeom>
          <a:noFill/>
        </p:spPr>
        <p:txBody>
          <a:bodyPr wrap="none" rtlCol="0">
            <a:spAutoFit/>
          </a:bodyPr>
          <a:lstStyle/>
          <a:p>
            <a:fld id="{15E71900-10A2-4CC6-8A82-1659C4480C15}" type="slidenum">
              <a:rPr lang="zh-CN" altLang="en-US" sz="2135" smtClean="0">
                <a:solidFill>
                  <a:schemeClr val="tx1">
                    <a:lumMod val="65000"/>
                    <a:lumOff val="35000"/>
                  </a:schemeClr>
                </a:solidFill>
              </a:rPr>
              <a:t>‹#›</a:t>
            </a:fld>
            <a:endParaRPr lang="zh-CN" altLang="en-US" sz="2135" dirty="0">
              <a:solidFill>
                <a:schemeClr val="tx1">
                  <a:lumMod val="65000"/>
                  <a:lumOff val="35000"/>
                </a:scheme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t>2025/11/23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2025/11/23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2025/11/23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2025/11/23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2025/11/23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2025/11/23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2025/11/23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2025/11/23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2025/11/23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4DADCA-9B9E-4963-A957-D2FD6D7D638D}"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2025/11/23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2025/11/23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2025/11/23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2025/11/23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2025/11/23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2025/11/23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2025/11/23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4DADCA-9B9E-4963-A957-D2FD6D7D638D}" type="datetimeFigureOut">
              <a:rPr lang="en-US" smtClean="0"/>
              <a:t>11/23/2025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4DADCA-9B9E-4963-A957-D2FD6D7D638D}" type="datetimeFigureOut">
              <a:rPr lang="en-US" smtClean="0"/>
              <a:t>11/23/2025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DADCA-9B9E-4963-A957-D2FD6D7D638D}" type="datetimeFigureOut">
              <a:rPr lang="en-US" smtClean="0"/>
              <a:t>11/23/2025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4DADCA-9B9E-4963-A957-D2FD6D7D638D}"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4DADCA-9B9E-4963-A957-D2FD6D7D638D}"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DADCA-9B9E-4963-A957-D2FD6D7D638D}" type="datetimeFigureOut">
              <a:rPr lang="en-US" smtClean="0"/>
              <a:t>11/23/2025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355ED-D271-4885-A6A3-3712DE2123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274D81-BE9C-4C9D-8371-8BC208C7A872}" type="datetimeFigureOut">
              <a:rPr lang="zh-CN" altLang="en-US" smtClean="0"/>
              <a:t>2025/11/23</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ED5F6FF-76A1-4CE1-A727-BAA53E4938F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2025/11/23</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3.GIF"/></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1511" y="3927336"/>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28241" y="4782626"/>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344495" y="4204133"/>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16" name="图片 15"/>
          <p:cNvPicPr>
            <a:picLocks noChangeAspect="1"/>
          </p:cNvPicPr>
          <p:nvPr/>
        </p:nvPicPr>
        <p:blipFill>
          <a:blip r:embed="rId7"/>
          <a:stretch>
            <a:fillRect/>
          </a:stretch>
        </p:blipFill>
        <p:spPr>
          <a:xfrm>
            <a:off x="1118804" y="295458"/>
            <a:ext cx="1525010" cy="2729768"/>
          </a:xfrm>
          <a:prstGeom prst="rect">
            <a:avLst/>
          </a:prstGeom>
        </p:spPr>
      </p:pic>
      <p:sp>
        <p:nvSpPr>
          <p:cNvPr id="8" name="TextBox 7"/>
          <p:cNvSpPr txBox="1"/>
          <p:nvPr/>
        </p:nvSpPr>
        <p:spPr>
          <a:xfrm>
            <a:off x="2415841" y="945067"/>
            <a:ext cx="7937199" cy="1753235"/>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400" dirty="0" err="1">
                <a:solidFill>
                  <a:srgbClr val="FF0000"/>
                </a:solidFill>
                <a:effectLst>
                  <a:reflection blurRad="6350" stA="55000" endA="300" endPos="45500" dir="5400000" sy="-100000" algn="bl" rotWithShape="0"/>
                </a:effectLst>
                <a:latin typeface="iCiel Mijas" panose="02000506000000020004" pitchFamily="50" charset="0"/>
              </a:rPr>
              <a:t>Bài</a:t>
            </a:r>
            <a:r>
              <a:rPr lang="en-US" sz="5400" dirty="0">
                <a:solidFill>
                  <a:srgbClr val="FF0000"/>
                </a:solidFill>
                <a:effectLst>
                  <a:reflection blurRad="6350" stA="55000" endA="300" endPos="45500" dir="5400000" sy="-100000" algn="bl" rotWithShape="0"/>
                </a:effectLst>
                <a:latin typeface="iCiel Mijas" panose="02000506000000020004" pitchFamily="50" charset="0"/>
              </a:rPr>
              <a:t> 11: Hoạt động mua bán hàng hóa</a:t>
            </a:r>
          </a:p>
        </p:txBody>
      </p:sp>
      <p:sp>
        <p:nvSpPr>
          <p:cNvPr id="2" name="Rounded Rectangle 1"/>
          <p:cNvSpPr/>
          <p:nvPr/>
        </p:nvSpPr>
        <p:spPr>
          <a:xfrm>
            <a:off x="3691255" y="60960"/>
            <a:ext cx="5455920" cy="639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Chủ đề 3: Cộng đồng địa phương</a:t>
            </a:r>
          </a:p>
        </p:txBody>
      </p:sp>
    </p:spTree>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750"/>
                                        <p:tgtEl>
                                          <p:spTgt spid="16"/>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50"/>
                                        <p:tgtEl>
                                          <p:spTgt spid="15"/>
                                        </p:tgtEl>
                                      </p:cBhvr>
                                    </p:animEffect>
                                    <p:anim calcmode="lin" valueType="num">
                                      <p:cBhvr>
                                        <p:cTn id="29" dur="750" fill="hold"/>
                                        <p:tgtEl>
                                          <p:spTgt spid="15"/>
                                        </p:tgtEl>
                                        <p:attrNameLst>
                                          <p:attrName>ppt_x</p:attrName>
                                        </p:attrNameLst>
                                      </p:cBhvr>
                                      <p:tavLst>
                                        <p:tav tm="0">
                                          <p:val>
                                            <p:strVal val="#ppt_x"/>
                                          </p:val>
                                        </p:tav>
                                        <p:tav tm="100000">
                                          <p:val>
                                            <p:strVal val="#ppt_x"/>
                                          </p:val>
                                        </p:tav>
                                      </p:tavLst>
                                    </p:anim>
                                    <p:anim calcmode="lin" valueType="num">
                                      <p:cBhvr>
                                        <p:cTn id="30"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bldLvl="0" animBg="1"/>
      <p:bldP spid="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r="-1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Rounded Rectangle 1"/>
          <p:cNvSpPr/>
          <p:nvPr/>
        </p:nvSpPr>
        <p:spPr>
          <a:xfrm>
            <a:off x="871220" y="0"/>
            <a:ext cx="10082530" cy="688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1. Kể tên những hàng hóa cần thiết cho cuộc sống của gia đình em</a:t>
            </a:r>
          </a:p>
        </p:txBody>
      </p:sp>
      <p:pic>
        <p:nvPicPr>
          <p:cNvPr id="3" name="Content Placeholder 2" descr="mo-cua-hang-tap-hoa-tai-nha"/>
          <p:cNvPicPr>
            <a:picLocks noGrp="1" noChangeAspect="1"/>
          </p:cNvPicPr>
          <p:nvPr>
            <p:ph idx="1"/>
          </p:nvPr>
        </p:nvPicPr>
        <p:blipFill>
          <a:blip r:embed="rId3"/>
          <a:stretch>
            <a:fillRect/>
          </a:stretch>
        </p:blipFill>
        <p:spPr>
          <a:xfrm>
            <a:off x="2409190" y="806450"/>
            <a:ext cx="7625080" cy="4615815"/>
          </a:xfrm>
          <a:prstGeom prst="rect">
            <a:avLst/>
          </a:prstGeom>
        </p:spPr>
      </p:pic>
      <p:sp>
        <p:nvSpPr>
          <p:cNvPr id="5" name="Rounded Rectangle 4"/>
          <p:cNvSpPr/>
          <p:nvPr/>
        </p:nvSpPr>
        <p:spPr>
          <a:xfrm>
            <a:off x="1499870" y="5741035"/>
            <a:ext cx="10082530" cy="6889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t>2. Nếu thiếu hàng hóa đó thì cuộc sống của em và gia đình như thế nào?</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9745" y="2219960"/>
            <a:ext cx="4873625" cy="3397250"/>
          </a:xfrm>
          <a:prstGeom prst="rect">
            <a:avLst/>
          </a:prstGeom>
          <a:noFill/>
          <a:ln w="19050" cmpd="sng">
            <a:solidFill>
              <a:srgbClr val="F2F2F2"/>
            </a:solidFill>
            <a:bevel/>
          </a:ln>
          <a:extLst>
            <a:ext uri="{909E8E84-426E-40DD-AFC4-6F175D3DCCD1}">
              <a14:hiddenFill xmlns:a14="http://schemas.microsoft.com/office/drawing/2010/main">
                <a:solidFill>
                  <a:srgbClr val="FFFFFF"/>
                </a:solidFill>
              </a14:hiddenFill>
            </a:ext>
          </a:extLst>
        </p:spPr>
      </p:pic>
      <p:grpSp>
        <p:nvGrpSpPr>
          <p:cNvPr id="9" name="组合 4"/>
          <p:cNvGrpSpPr/>
          <p:nvPr/>
        </p:nvGrpSpPr>
        <p:grpSpPr bwMode="auto">
          <a:xfrm>
            <a:off x="6204114" y="981092"/>
            <a:ext cx="5382969" cy="622080"/>
            <a:chOff x="0" y="0"/>
            <a:chExt cx="4752528" cy="549875"/>
          </a:xfrm>
          <a:solidFill>
            <a:schemeClr val="accent1"/>
          </a:solidFill>
        </p:grpSpPr>
        <p:sp>
          <p:nvSpPr>
            <p:cNvPr id="10" name="矩形 3"/>
            <p:cNvSpPr>
              <a:spLocks noChangeArrowheads="1"/>
            </p:cNvSpPr>
            <p:nvPr/>
          </p:nvSpPr>
          <p:spPr bwMode="auto">
            <a:xfrm>
              <a:off x="0" y="0"/>
              <a:ext cx="4752528" cy="549875"/>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400">
                <a:solidFill>
                  <a:srgbClr val="FFFFFF"/>
                </a:solidFill>
                <a:latin typeface="+mj-lt"/>
                <a:sym typeface="SimSun" panose="02010600030101010101" pitchFamily="2" charset="-122"/>
              </a:endParaRPr>
            </a:p>
          </p:txBody>
        </p:sp>
        <p:sp>
          <p:nvSpPr>
            <p:cNvPr id="11" name="TextBox 8"/>
            <p:cNvSpPr>
              <a:spLocks noChangeArrowheads="1"/>
            </p:cNvSpPr>
            <p:nvPr/>
          </p:nvSpPr>
          <p:spPr bwMode="auto">
            <a:xfrm>
              <a:off x="764955" y="98612"/>
              <a:ext cx="3456384" cy="4069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zh-CN" sz="2400">
                  <a:solidFill>
                    <a:schemeClr val="bg1"/>
                  </a:solidFill>
                  <a:latin typeface="+mj-lt"/>
                  <a:ea typeface="Microsoft YaHei" panose="020B0503020204020204" charset="-122"/>
                  <a:sym typeface="Microsoft YaHei" panose="020B0503020204020204" charset="-122"/>
                </a:rPr>
                <a:t>Kết luận </a:t>
              </a:r>
              <a:endParaRPr lang="zh-CN" altLang="en-US" sz="2400" dirty="0">
                <a:solidFill>
                  <a:schemeClr val="bg1"/>
                </a:solidFill>
                <a:latin typeface="+mj-lt"/>
                <a:ea typeface="Microsoft YaHei" panose="020B0503020204020204" charset="-122"/>
                <a:sym typeface="Microsoft YaHei" panose="020B0503020204020204" charset="-122"/>
              </a:endParaRPr>
            </a:p>
          </p:txBody>
        </p:sp>
      </p:grpSp>
      <p:sp>
        <p:nvSpPr>
          <p:cNvPr id="13" name="矩形 12"/>
          <p:cNvSpPr>
            <a:spLocks noChangeArrowheads="1"/>
          </p:cNvSpPr>
          <p:nvPr/>
        </p:nvSpPr>
        <p:spPr bwMode="auto">
          <a:xfrm>
            <a:off x="5673090" y="1711325"/>
            <a:ext cx="6006465" cy="493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SimSun" panose="02010600030101010101" pitchFamily="2" charset="-122"/>
                <a:cs typeface="+mn-cs"/>
              </a:defRPr>
            </a:lvl9pPr>
          </a:lstStyle>
          <a:p>
            <a:pPr algn="just">
              <a:lnSpc>
                <a:spcPct val="150000"/>
              </a:lnSpc>
            </a:pPr>
            <a:r>
              <a:rPr lang="en-US" altLang="zh-CN" sz="3000">
                <a:solidFill>
                  <a:srgbClr val="7030A0"/>
                </a:solidFill>
                <a:latin typeface="+mj-lt"/>
                <a:ea typeface="Microsoft YaHei" panose="020B0503020204020204" charset="-122"/>
                <a:sym typeface="Microsoft YaHei" panose="020B0503020204020204" charset="-122"/>
              </a:rPr>
              <a:t>Cuộc sống của mỗi gia đình cần nhiều loại hàng hóa khác nhau như đồ ăn, thức uống, quần áo, đồ dùng.... Nếu thiếu những loại hàng hóa đó thì cuộc sống sẽ gặp nhiều khó khăn và chất lượng cuộc sống không đảm bảo.</a:t>
            </a:r>
            <a:endParaRPr lang="en-US" altLang="zh-CN" sz="3000" dirty="0">
              <a:solidFill>
                <a:srgbClr val="7030A0"/>
              </a:solidFill>
              <a:latin typeface="+mj-lt"/>
              <a:ea typeface="Microsoft YaHei" panose="020B0503020204020204" charset="-122"/>
              <a:sym typeface="Microsoft YaHei" panose="020B0503020204020204" charset="-122"/>
            </a:endParaRPr>
          </a:p>
        </p:txBody>
      </p:sp>
      <p:sp>
        <p:nvSpPr>
          <p:cNvPr id="2" name="标题 1"/>
          <p:cNvSpPr>
            <a:spLocks noGrp="1"/>
          </p:cNvSpPr>
          <p:nvPr>
            <p:ph type="title"/>
          </p:nvPr>
        </p:nvSpPr>
        <p:spPr/>
        <p:txBody>
          <a:bodyPr/>
          <a:lstStyle/>
          <a:p>
            <a:r>
              <a:rPr lang="en-US" altLang="zh-CN">
                <a:latin typeface="+mj-lt"/>
              </a:rPr>
              <a:t>Abc</a:t>
            </a:r>
            <a:endParaRPr lang="zh-CN" altLang="en-US" dirty="0">
              <a:latin typeface="+mj-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6" presetClass="emph" presetSubtype="0" fill="hold" nodeType="afterEffect">
                                  <p:stCondLst>
                                    <p:cond delay="0"/>
                                  </p:stCondLst>
                                  <p:childTnLst>
                                    <p:animScale>
                                      <p:cBhvr>
                                        <p:cTn id="21" dur="20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Củng cố bài học</a:t>
            </a:r>
            <a:endPar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794" y="278889"/>
            <a:ext cx="8809795" cy="1935747"/>
          </a:xfrm>
          <a:prstGeom prst="rect">
            <a:avLst/>
          </a:prstGeom>
        </p:spPr>
      </p:pic>
      <p:sp>
        <p:nvSpPr>
          <p:cNvPr id="7" name="TextBox 6"/>
          <p:cNvSpPr txBox="1"/>
          <p:nvPr/>
        </p:nvSpPr>
        <p:spPr>
          <a:xfrm>
            <a:off x="4606914" y="2716398"/>
            <a:ext cx="3186430" cy="1568450"/>
          </a:xfrm>
          <a:prstGeom prst="rect">
            <a:avLst/>
          </a:prstGeom>
          <a:noFill/>
        </p:spPr>
        <p:txBody>
          <a:bodyPr wrap="none" rtlCol="0">
            <a:spAutoFit/>
          </a:bodyPr>
          <a:lstStyle/>
          <a:p>
            <a:pPr algn="ctr"/>
            <a:r>
              <a:rPr lang="en-US" altLang="zh-CN" sz="9600">
                <a:ln w="9525">
                  <a:noFill/>
                </a:ln>
                <a:solidFill>
                  <a:schemeClr val="accent1"/>
                </a:solidFill>
                <a:effectLst>
                  <a:outerShdw blurRad="50800" dist="38100" dir="5400000" algn="t" rotWithShape="0">
                    <a:prstClr val="black">
                      <a:alpha val="40000"/>
                    </a:prstClr>
                  </a:outerShdw>
                </a:effectLst>
                <a:latin typeface="+mj-lt"/>
                <a:ea typeface="方正卡通简体" panose="03000509000000000000" pitchFamily="65" charset="-122"/>
              </a:rPr>
              <a:t>Tiết 1</a:t>
            </a:r>
            <a:endParaRPr lang="zh-CN" altLang="en-US" sz="9600" dirty="0">
              <a:ln w="9525">
                <a:noFill/>
              </a:ln>
              <a:solidFill>
                <a:schemeClr val="accent1"/>
              </a:solidFill>
              <a:effectLst>
                <a:outerShdw blurRad="50800" dist="38100" dir="5400000" algn="t" rotWithShape="0">
                  <a:prstClr val="black">
                    <a:alpha val="40000"/>
                  </a:prstClr>
                </a:outerShdw>
              </a:effectLst>
              <a:latin typeface="+mj-lt"/>
              <a:ea typeface="方正卡通简体" panose="03000509000000000000" pitchFamily="65" charset="-122"/>
            </a:endParaRPr>
          </a:p>
        </p:txBody>
      </p:sp>
      <p:pic>
        <p:nvPicPr>
          <p:cNvPr id="9"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767" y="4650317"/>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1" y="5925277"/>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043855" y="4500603"/>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043855" y="4535759"/>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2727" y="5551721"/>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9748" y="2214501"/>
            <a:ext cx="673100" cy="67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4" dur="4500" fill="hold"/>
                                        <p:tgtEl>
                                          <p:spTgt spid="15"/>
                                        </p:tgtEl>
                                        <p:attrNameLst>
                                          <p:attrName>ppt_x</p:attrName>
                                          <p:attrName>ppt_y</p:attrName>
                                        </p:attrNameLst>
                                      </p:cBhvr>
                                      <p:rCtr x="53819" y="-39321"/>
                                    </p:animMotion>
                                  </p:childTnLst>
                                </p:cTn>
                              </p:par>
                              <p:par>
                                <p:cTn id="45"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6" dur="4500" fill="hold"/>
                                        <p:tgtEl>
                                          <p:spTgt spid="16"/>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r="-1000"/>
          </a:stretch>
        </a:blipFill>
        <a:effectLst/>
      </p:bgPr>
    </p:bg>
    <p:spTree>
      <p:nvGrpSpPr>
        <p:cNvPr id="1" name=""/>
        <p:cNvGrpSpPr/>
        <p:nvPr/>
      </p:nvGrpSpPr>
      <p:grpSpPr>
        <a:xfrm>
          <a:off x="0" y="0"/>
          <a:ext cx="0" cy="0"/>
          <a:chOff x="0" y="0"/>
          <a:chExt cx="0" cy="0"/>
        </a:xfrm>
      </p:grpSpPr>
      <p:grpSp>
        <p:nvGrpSpPr>
          <p:cNvPr id="4" name="组合 3"/>
          <p:cNvGrpSpPr/>
          <p:nvPr/>
        </p:nvGrpSpPr>
        <p:grpSpPr>
          <a:xfrm>
            <a:off x="1981161" y="2022035"/>
            <a:ext cx="8736458" cy="2055304"/>
            <a:chOff x="7019" y="5598"/>
            <a:chExt cx="6358" cy="1378"/>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文本框 19"/>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 khám phá</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713">
        <p:wheel spokes="8"/>
      </p:transition>
    </mc:Choice>
    <mc:Fallback xmlns="">
      <p:transition spd="slow" advClick="0" advTm="3713">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ounded Rectangle 3"/>
          <p:cNvSpPr/>
          <p:nvPr/>
        </p:nvSpPr>
        <p:spPr>
          <a:xfrm>
            <a:off x="4086860" y="111760"/>
            <a:ext cx="4747260" cy="7708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t>1. Kể tên hàng hóa</a:t>
            </a:r>
          </a:p>
        </p:txBody>
      </p:sp>
      <p:pic>
        <p:nvPicPr>
          <p:cNvPr id="5" name="Content Placeholder 4"/>
          <p:cNvPicPr>
            <a:picLocks noGrp="1" noChangeAspect="1"/>
          </p:cNvPicPr>
          <p:nvPr>
            <p:ph idx="1"/>
          </p:nvPr>
        </p:nvPicPr>
        <p:blipFill>
          <a:blip r:embed="rId4"/>
          <a:stretch>
            <a:fillRect/>
          </a:stretch>
        </p:blipFill>
        <p:spPr>
          <a:xfrm>
            <a:off x="2139950" y="1280160"/>
            <a:ext cx="8298180" cy="4023360"/>
          </a:xfrm>
          <a:prstGeom prst="rect">
            <a:avLst/>
          </a:prstGeom>
        </p:spPr>
      </p:pic>
      <p:sp>
        <p:nvSpPr>
          <p:cNvPr id="3" name="Rounded Rectangle 2"/>
          <p:cNvSpPr/>
          <p:nvPr/>
        </p:nvSpPr>
        <p:spPr>
          <a:xfrm>
            <a:off x="2322195" y="5386070"/>
            <a:ext cx="3884930" cy="114617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t>Gạo, dầu ăn, nước mắm, rau quả, trứng, thịt....</a:t>
            </a:r>
          </a:p>
        </p:txBody>
      </p:sp>
      <p:sp>
        <p:nvSpPr>
          <p:cNvPr id="6" name="Rounded Rectangle 5"/>
          <p:cNvSpPr/>
          <p:nvPr/>
        </p:nvSpPr>
        <p:spPr>
          <a:xfrm>
            <a:off x="6553200" y="5303520"/>
            <a:ext cx="3884930" cy="114617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t>Quạt điện, tivi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3" grpId="0" animBg="1"/>
      <p:bldP spid="3" grpId="1" animBg="1"/>
      <p:bldP spid="6" grpId="0" bldLvl="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stretch>
            <a:fillRect/>
          </a:stretch>
        </p:blipFill>
        <p:spPr>
          <a:xfrm>
            <a:off x="1784985" y="1365250"/>
            <a:ext cx="8397240" cy="3649980"/>
          </a:xfrm>
          <a:prstGeom prst="rect">
            <a:avLst/>
          </a:prstGeom>
        </p:spPr>
      </p:pic>
      <p:sp>
        <p:nvSpPr>
          <p:cNvPr id="5" name="Rounded Rectangle 4"/>
          <p:cNvSpPr/>
          <p:nvPr/>
        </p:nvSpPr>
        <p:spPr>
          <a:xfrm>
            <a:off x="1967230" y="5223510"/>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t>Mũ bảo hiểm</a:t>
            </a:r>
          </a:p>
        </p:txBody>
      </p:sp>
      <p:sp>
        <p:nvSpPr>
          <p:cNvPr id="6" name="Rounded Rectangle 5"/>
          <p:cNvSpPr/>
          <p:nvPr/>
        </p:nvSpPr>
        <p:spPr>
          <a:xfrm>
            <a:off x="5963920" y="5193030"/>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t>Xe máy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user\Desktop\Capture.PNGCapture"/>
          <p:cNvPicPr>
            <a:picLocks noGrp="1" noChangeAspect="1"/>
          </p:cNvPicPr>
          <p:nvPr>
            <p:ph idx="1"/>
          </p:nvPr>
        </p:nvPicPr>
        <p:blipFill>
          <a:blip r:embed="rId3"/>
          <a:srcRect/>
          <a:stretch>
            <a:fillRect/>
          </a:stretch>
        </p:blipFill>
        <p:spPr>
          <a:xfrm>
            <a:off x="1784985" y="1450340"/>
            <a:ext cx="8397240" cy="3479800"/>
          </a:xfrm>
          <a:prstGeom prst="rect">
            <a:avLst/>
          </a:prstGeom>
        </p:spPr>
      </p:pic>
      <p:sp>
        <p:nvSpPr>
          <p:cNvPr id="5" name="Rounded Rectangle 4"/>
          <p:cNvSpPr/>
          <p:nvPr/>
        </p:nvSpPr>
        <p:spPr>
          <a:xfrm>
            <a:off x="1967230" y="5223510"/>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t>Tủ thuốc</a:t>
            </a:r>
          </a:p>
        </p:txBody>
      </p:sp>
      <p:sp>
        <p:nvSpPr>
          <p:cNvPr id="6" name="Rounded Rectangle 5"/>
          <p:cNvSpPr/>
          <p:nvPr/>
        </p:nvSpPr>
        <p:spPr>
          <a:xfrm>
            <a:off x="6673850" y="5142230"/>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t>Đồ dùng học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C:\Users\Administrator\Desktop\4499633_211107066366_2副本.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670" y="0"/>
            <a:ext cx="8195945" cy="681863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33"/>
          <p:cNvSpPr txBox="1"/>
          <p:nvPr/>
        </p:nvSpPr>
        <p:spPr>
          <a:xfrm>
            <a:off x="2456815" y="398145"/>
            <a:ext cx="3131185" cy="2061210"/>
          </a:xfrm>
          <a:prstGeom prst="rect">
            <a:avLst/>
          </a:prstGeom>
          <a:noFill/>
        </p:spPr>
        <p:txBody>
          <a:bodyPr wrap="square" rtlCol="0">
            <a:spAutoFit/>
          </a:bodyPr>
          <a:lstStyle/>
          <a:p>
            <a:pPr algn="ctr"/>
            <a:r>
              <a:rPr lang="en-US" altLang="zh-CN" sz="3200" b="0" spc="-150">
                <a:ln w="9525">
                  <a:noFill/>
                </a:ln>
                <a:solidFill>
                  <a:srgbClr val="2E9AD0"/>
                </a:solidFill>
                <a:effectLst>
                  <a:outerShdw blurRad="50800" dist="38100" dir="5400000" algn="t" rotWithShape="0">
                    <a:schemeClr val="bg1">
                      <a:alpha val="69000"/>
                    </a:schemeClr>
                  </a:outerShdw>
                </a:effectLst>
                <a:latin typeface="+mj-lt"/>
                <a:ea typeface="方正卡通简体" panose="03000509000000000000" pitchFamily="65" charset="-122"/>
              </a:rPr>
              <a:t>Theo em, những thứ hàng hóa đó có cần thiết cho cuộc sống không?</a:t>
            </a:r>
            <a:endParaRPr lang="zh-CN" altLang="en-US" sz="3200" b="0" spc="-150" dirty="0">
              <a:ln w="9525">
                <a:noFill/>
              </a:ln>
              <a:solidFill>
                <a:srgbClr val="2E9AD0"/>
              </a:solidFill>
              <a:effectLst>
                <a:outerShdw blurRad="50800" dist="38100" dir="5400000" algn="t" rotWithShape="0">
                  <a:schemeClr val="bg1">
                    <a:alpha val="69000"/>
                  </a:schemeClr>
                </a:outerShdw>
              </a:effectLst>
              <a:latin typeface="+mj-lt"/>
              <a:ea typeface="方正卡通简体" panose="03000509000000000000" pitchFamily="65"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Effect transition="in" filter="fade">
                                      <p:cBhvr>
                                        <p:cTn id="9" dur="1000"/>
                                        <p:tgtEl>
                                          <p:spTgt spid="49"/>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grpSp>
        <p:nvGrpSpPr>
          <p:cNvPr id="12" name="组合 11"/>
          <p:cNvGrpSpPr/>
          <p:nvPr/>
        </p:nvGrpSpPr>
        <p:grpSpPr>
          <a:xfrm>
            <a:off x="5144770" y="-237490"/>
            <a:ext cx="2948304" cy="2327275"/>
            <a:chOff x="3829526" y="-390049"/>
            <a:chExt cx="2318891" cy="2133600"/>
          </a:xfrm>
          <a:solidFill>
            <a:srgbClr val="FFC000"/>
          </a:solidFill>
        </p:grpSpPr>
        <p:sp>
          <p:nvSpPr>
            <p:cNvPr id="17" name="泪滴形 16"/>
            <p:cNvSpPr/>
            <p:nvPr/>
          </p:nvSpPr>
          <p:spPr bwMode="auto">
            <a:xfrm rot="10800000">
              <a:off x="3829526" y="-390049"/>
              <a:ext cx="2133600" cy="2133600"/>
            </a:xfrm>
            <a:prstGeom prst="teardrop">
              <a:avLst/>
            </a:prstGeom>
            <a:grpFill/>
            <a:ln w="38100" cap="flat" cmpd="sng" algn="ctr">
              <a:solidFill>
                <a:schemeClr val="bg1">
                  <a:lumMod val="85000"/>
                </a:schemeClr>
              </a:solidFill>
              <a:prstDash val="solid"/>
              <a:round/>
              <a:headEnd type="none" w="med" len="med"/>
              <a:tailEnd type="none" w="med" len="med"/>
            </a:ln>
            <a:effectLst/>
          </p:spPr>
          <p:txBody>
            <a:bodyPr vert="horz" wrap="square" lIns="121920" tIns="60960" rIns="121920" bIns="6096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chemeClr val="tx1"/>
                  </a:solidFill>
                  <a:effectLst/>
                  <a:latin typeface="Arial" panose="020B0604020202020204" pitchFamily="34" charset="0"/>
                </a:rPr>
                <a:t> </a:t>
              </a:r>
              <a:endParaRPr kumimoji="0" lang="zh-CN" altLang="en-US" sz="2400" b="1" i="0" u="none" strike="noStrike" cap="none" normalizeH="0" baseline="0" dirty="0">
                <a:ln>
                  <a:noFill/>
                </a:ln>
                <a:solidFill>
                  <a:schemeClr val="tx1"/>
                </a:solidFill>
                <a:effectLst/>
                <a:latin typeface="Arial" panose="020B0604020202020204" pitchFamily="34" charset="0"/>
              </a:endParaRPr>
            </a:p>
          </p:txBody>
        </p:sp>
        <p:sp>
          <p:nvSpPr>
            <p:cNvPr id="18" name="TextBox 17"/>
            <p:cNvSpPr txBox="1"/>
            <p:nvPr/>
          </p:nvSpPr>
          <p:spPr>
            <a:xfrm>
              <a:off x="4008824" y="61122"/>
              <a:ext cx="2139593" cy="685779"/>
            </a:xfrm>
            <a:prstGeom prst="rect">
              <a:avLst/>
            </a:prstGeom>
            <a:grpFill/>
          </p:spPr>
          <p:txBody>
            <a:bodyPr wrap="square" rtlCol="0">
              <a:spAutoFit/>
            </a:bodyPr>
            <a:lstStyle/>
            <a:p>
              <a:r>
                <a:rPr lang="en-US" altLang="zh-CN" sz="4265" b="1">
                  <a:solidFill>
                    <a:schemeClr val="bg1"/>
                  </a:solidFill>
                  <a:latin typeface="+mj-lt"/>
                  <a:ea typeface="Microsoft YaHei" panose="020B0503020204020204" charset="-122"/>
                </a:rPr>
                <a:t>Kết luận</a:t>
              </a:r>
              <a:endParaRPr lang="zh-CN" altLang="en-US" sz="1600" b="0" dirty="0">
                <a:solidFill>
                  <a:schemeClr val="bg1"/>
                </a:solidFill>
                <a:latin typeface="+mj-lt"/>
                <a:ea typeface="Microsoft YaHei" panose="020B0503020204020204" charset="-122"/>
              </a:endParaRPr>
            </a:p>
          </p:txBody>
        </p:sp>
      </p:grpSp>
      <p:sp>
        <p:nvSpPr>
          <p:cNvPr id="2" name="TextBox 1"/>
          <p:cNvSpPr txBox="1"/>
          <p:nvPr/>
        </p:nvSpPr>
        <p:spPr>
          <a:xfrm>
            <a:off x="1117600" y="2271395"/>
            <a:ext cx="8710295" cy="2861310"/>
          </a:xfrm>
          <a:prstGeom prst="rect">
            <a:avLst/>
          </a:prstGeom>
          <a:noFill/>
        </p:spPr>
        <p:txBody>
          <a:bodyPr wrap="square" rtlCol="0">
            <a:spAutoFit/>
          </a:bodyPr>
          <a:lstStyle/>
          <a:p>
            <a:pPr algn="just"/>
            <a:r>
              <a:rPr lang="en-US" sz="3600"/>
              <a:t>Hàng hóa rất cần thiết trong cuộc sống của mỗi gia đình. Gạo, thịt là thức ăn nuôi sống con người, sách, vở, bút... là đồ dùng học sinh học tập, xe máy, xe đạp là phương tiện giao thông.</a:t>
            </a:r>
          </a:p>
        </p:txBody>
      </p:sp>
      <p:pic>
        <p:nvPicPr>
          <p:cNvPr id="6" name="Content Placeholder 5" descr="logohtchuan"/>
          <p:cNvPicPr>
            <a:picLocks noChangeAspect="1"/>
          </p:cNvPicPr>
          <p:nvPr/>
        </p:nvPicPr>
        <p:blipFill>
          <a:blip r:embed="rId4"/>
          <a:stretch>
            <a:fillRect/>
          </a:stretch>
        </p:blipFill>
        <p:spPr>
          <a:xfrm>
            <a:off x="10680700" y="88265"/>
            <a:ext cx="1511300" cy="13944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decel="50000" fill="hold" nodeType="afterEffect">
                                  <p:stCondLst>
                                    <p:cond delay="0"/>
                                  </p:stCondLst>
                                  <p:childTnLst>
                                    <p:animMotion origin="layout" path="M 0 0 L 0 -0.25 E" pathEditMode="relative" ptsTypes="">
                                      <p:cBhvr>
                                        <p:cTn id="6" dur="2000" fill="hold"/>
                                        <p:tgtEl>
                                          <p:spTgt spid="1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r="-1000"/>
          </a:stretch>
        </a:blipFill>
        <a:effectLst/>
      </p:bgPr>
    </p:bg>
    <p:spTree>
      <p:nvGrpSpPr>
        <p:cNvPr id="1" name=""/>
        <p:cNvGrpSpPr/>
        <p:nvPr/>
      </p:nvGrpSpPr>
      <p:grpSpPr>
        <a:xfrm>
          <a:off x="0" y="0"/>
          <a:ext cx="0" cy="0"/>
          <a:chOff x="0" y="0"/>
          <a:chExt cx="0" cy="0"/>
        </a:xfrm>
      </p:grpSpPr>
      <p:grpSp>
        <p:nvGrpSpPr>
          <p:cNvPr id="4" name="组合 3"/>
          <p:cNvGrpSpPr/>
          <p:nvPr/>
        </p:nvGrpSpPr>
        <p:grpSpPr>
          <a:xfrm>
            <a:off x="1981161" y="2022035"/>
            <a:ext cx="8736458" cy="2055304"/>
            <a:chOff x="7019" y="5598"/>
            <a:chExt cx="6358" cy="1378"/>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文本框 19"/>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rPr>
                <a:t> thực hành</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charset="0"/>
                <a:ea typeface="字魂59号-创粗黑" panose="00000500000000000000" pitchFamily="2" charset="-122"/>
                <a:cs typeface="Times New Roman" panose="02020603050405020304"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713">
        <p:wheel spokes="8"/>
      </p:transition>
    </mc:Choice>
    <mc:Fallback xmlns="">
      <p:transition spd="slow" advClick="0" advTm="3713">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225</Words>
  <Application>Microsoft Office PowerPoint</Application>
  <PresentationFormat>Custom</PresentationFormat>
  <Paragraphs>24</Paragraphs>
  <Slides>12</Slides>
  <Notes>6</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1_Office Theme</vt:lpstr>
      <vt:lpstr>2_Office Theme</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user</dc:creator>
  <cp:lastModifiedBy>HP</cp:lastModifiedBy>
  <cp:revision>18</cp:revision>
  <dcterms:created xsi:type="dcterms:W3CDTF">2021-06-04T09:28:00Z</dcterms:created>
  <dcterms:modified xsi:type="dcterms:W3CDTF">2025-11-23T09:49:42Z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