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2" r:id="rId3"/>
    <p:sldId id="257" r:id="rId4"/>
    <p:sldId id="268" r:id="rId5"/>
    <p:sldId id="270" r:id="rId6"/>
    <p:sldId id="260" r:id="rId7"/>
    <p:sldId id="265" r:id="rId8"/>
    <p:sldId id="261" r:id="rId9"/>
    <p:sldId id="267" r:id="rId10"/>
    <p:sldId id="274" r:id="rId11"/>
    <p:sldId id="273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7E0"/>
    <a:srgbClr val="76CED8"/>
    <a:srgbClr val="F26973"/>
    <a:srgbClr val="9CCE79"/>
    <a:srgbClr val="8DD7DF"/>
    <a:srgbClr val="FFFFFF"/>
    <a:srgbClr val="F25858"/>
    <a:srgbClr val="C4126B"/>
    <a:srgbClr val="F68853"/>
    <a:srgbClr val="FFF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249" autoAdjust="0"/>
  </p:normalViewPr>
  <p:slideViewPr>
    <p:cSldViewPr snapToGrid="0">
      <p:cViewPr varScale="1">
        <p:scale>
          <a:sx n="67" d="100"/>
          <a:sy n="67" d="100"/>
        </p:scale>
        <p:origin x="78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9959C-98B8-4B91-87C1-CA23D2410F5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8DA69-E39E-4B35-BC85-F44A801D9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6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9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3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4.wdp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7.wdp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97183" y="4459449"/>
            <a:ext cx="6309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</a:t>
            </a: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QUANH 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28" name="Picture 4" descr="Premium Vector | Cartoon wild animals in the jungle">
            <a:extLst>
              <a:ext uri="{FF2B5EF4-FFF2-40B4-BE49-F238E27FC236}">
                <a16:creationId xmlns:a16="http://schemas.microsoft.com/office/drawing/2014/main" id="{D43D9CFA-EF8E-4496-BDED-F405A537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75" b="97071" l="799" r="98403">
                        <a14:foregroundMark x1="24920" y1="12343" x2="32748" y2="5649"/>
                        <a14:foregroundMark x1="32748" y1="5649" x2="55591" y2="1255"/>
                        <a14:foregroundMark x1="55591" y1="1255" x2="71565" y2="6276"/>
                        <a14:foregroundMark x1="71565" y1="6276" x2="79553" y2="13598"/>
                        <a14:foregroundMark x1="79553" y1="13598" x2="84026" y2="28661"/>
                        <a14:foregroundMark x1="84026" y1="28661" x2="79553" y2="38703"/>
                        <a14:foregroundMark x1="79553" y1="38703" x2="71725" y2="46444"/>
                        <a14:foregroundMark x1="68850" y1="21339" x2="38658" y2="15900"/>
                        <a14:foregroundMark x1="38658" y1="15900" x2="29553" y2="20084"/>
                        <a14:foregroundMark x1="29553" y1="20084" x2="22684" y2="27615"/>
                        <a14:foregroundMark x1="22684" y1="27615" x2="15974" y2="46444"/>
                        <a14:foregroundMark x1="15974" y1="46444" x2="13738" y2="63598"/>
                        <a14:foregroundMark x1="13738" y1="63598" x2="20128" y2="79289"/>
                        <a14:foregroundMark x1="20128" y1="79289" x2="27636" y2="85774"/>
                        <a14:foregroundMark x1="27636" y1="85774" x2="44888" y2="88912"/>
                        <a14:foregroundMark x1="44888" y1="88912" x2="61661" y2="88285"/>
                        <a14:foregroundMark x1="61661" y1="88285" x2="78914" y2="76360"/>
                        <a14:foregroundMark x1="78914" y1="76360" x2="80831" y2="52301"/>
                        <a14:foregroundMark x1="80831" y1="52301" x2="73642" y2="38285"/>
                        <a14:foregroundMark x1="73642" y1="38285" x2="56230" y2="28661"/>
                        <a14:foregroundMark x1="56230" y1="28661" x2="34984" y2="28452"/>
                        <a14:foregroundMark x1="34984" y1="28452" x2="32907" y2="29289"/>
                        <a14:foregroundMark x1="23163" y1="15481" x2="15974" y2="25105"/>
                        <a14:foregroundMark x1="15974" y1="25105" x2="6070" y2="59623"/>
                        <a14:foregroundMark x1="6070" y1="59623" x2="9585" y2="71548"/>
                        <a14:foregroundMark x1="9585" y1="71548" x2="10383" y2="84728"/>
                        <a14:foregroundMark x1="10383" y1="84728" x2="23323" y2="92259"/>
                        <a14:foregroundMark x1="22204" y1="70084" x2="27796" y2="42050"/>
                        <a14:foregroundMark x1="34665" y1="49372" x2="50958" y2="57322"/>
                        <a14:foregroundMark x1="65176" y1="53766" x2="65176" y2="53766"/>
                        <a14:foregroundMark x1="65176" y1="53766" x2="88818" y2="66109"/>
                        <a14:foregroundMark x1="88818" y1="66109" x2="92971" y2="54812"/>
                        <a14:foregroundMark x1="92971" y1="54812" x2="90256" y2="30335"/>
                        <a14:foregroundMark x1="90256" y1="30335" x2="89457" y2="29289"/>
                        <a14:foregroundMark x1="94409" y1="36192" x2="87859" y2="27824"/>
                        <a14:foregroundMark x1="87859" y1="27824" x2="88978" y2="11297"/>
                        <a14:foregroundMark x1="88978" y1="11297" x2="69968" y2="4393"/>
                        <a14:foregroundMark x1="69968" y1="4393" x2="58307" y2="5230"/>
                        <a14:foregroundMark x1="58307" y1="5230" x2="80351" y2="27197"/>
                        <a14:foregroundMark x1="37859" y1="5230" x2="18371" y2="8159"/>
                        <a14:foregroundMark x1="18371" y1="8159" x2="12780" y2="17782"/>
                        <a14:foregroundMark x1="12780" y1="17782" x2="15176" y2="29707"/>
                        <a14:foregroundMark x1="15176" y1="29707" x2="5112" y2="53766"/>
                        <a14:foregroundMark x1="5112" y1="53766" x2="6390" y2="61088"/>
                        <a14:foregroundMark x1="13099" y1="15690" x2="5431" y2="16109"/>
                        <a14:foregroundMark x1="5431" y1="16109" x2="11821" y2="7950"/>
                        <a14:foregroundMark x1="11821" y1="7950" x2="15655" y2="5439"/>
                        <a14:foregroundMark x1="15655" y1="5439" x2="6390" y2="8787"/>
                        <a14:foregroundMark x1="6390" y1="8787" x2="4153" y2="20711"/>
                        <a14:foregroundMark x1="4153" y1="20711" x2="9105" y2="28452"/>
                        <a14:foregroundMark x1="5431" y1="46862" x2="958" y2="57741"/>
                        <a14:foregroundMark x1="958" y1="57741" x2="4313" y2="68619"/>
                        <a14:foregroundMark x1="4313" y1="68619" x2="4792" y2="69038"/>
                        <a14:foregroundMark x1="42492" y1="25732" x2="24441" y2="37866"/>
                        <a14:foregroundMark x1="24441" y1="37866" x2="24121" y2="38494"/>
                        <a14:foregroundMark x1="92812" y1="28033" x2="96166" y2="35356"/>
                        <a14:foregroundMark x1="94569" y1="60042" x2="94569" y2="60042"/>
                        <a14:foregroundMark x1="94569" y1="60042" x2="97923" y2="71757"/>
                        <a14:foregroundMark x1="97923" y1="71757" x2="96006" y2="74895"/>
                        <a14:foregroundMark x1="88019" y1="77615" x2="93770" y2="90586"/>
                        <a14:foregroundMark x1="93770" y1="90586" x2="72524" y2="87029"/>
                        <a14:foregroundMark x1="72524" y1="87029" x2="66613" y2="93096"/>
                        <a14:foregroundMark x1="81789" y1="52510" x2="71565" y2="50418"/>
                        <a14:foregroundMark x1="71565" y1="50418" x2="64856" y2="52092"/>
                        <a14:foregroundMark x1="85144" y1="69456" x2="86262" y2="73640"/>
                        <a14:foregroundMark x1="35463" y1="38703" x2="27316" y2="44979"/>
                        <a14:foregroundMark x1="27316" y1="44979" x2="21406" y2="64644"/>
                        <a14:foregroundMark x1="5911" y1="87448" x2="14856" y2="90795"/>
                        <a14:foregroundMark x1="14856" y1="90795" x2="16773" y2="92887"/>
                        <a14:foregroundMark x1="21246" y1="41632" x2="25559" y2="46234"/>
                        <a14:foregroundMark x1="90415" y1="92050" x2="95048" y2="95397"/>
                        <a14:foregroundMark x1="95048" y1="94979" x2="77796" y2="94142"/>
                        <a14:foregroundMark x1="65655" y1="96653" x2="65655" y2="96653"/>
                        <a14:foregroundMark x1="26518" y1="97280" x2="26518" y2="97280"/>
                        <a14:foregroundMark x1="33227" y1="96862" x2="33227" y2="96862"/>
                        <a14:foregroundMark x1="64377" y1="96862" x2="64377" y2="96862"/>
                        <a14:foregroundMark x1="98403" y1="35565" x2="98403" y2="35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15" y="2022793"/>
            <a:ext cx="5394745" cy="411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llustration of Vector illustration of Girl explorer waving. Download a  Free Preview or High Quality Adobe Illustrator Ai, EPS, PDF … | Pramuka,  Kartun, Kartun lucu">
            <a:extLst>
              <a:ext uri="{FF2B5EF4-FFF2-40B4-BE49-F238E27FC236}">
                <a16:creationId xmlns:a16="http://schemas.microsoft.com/office/drawing/2014/main" id="{BE349530-F47B-4EF6-9950-4AC8DF2FE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" b="8564"/>
          <a:stretch/>
        </p:blipFill>
        <p:spPr bwMode="auto">
          <a:xfrm>
            <a:off x="5358532" y="3409767"/>
            <a:ext cx="2407598" cy="323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817100" y="6451600"/>
            <a:ext cx="1600200" cy="3161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766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38088" y="327190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83858" y="2134615"/>
            <a:ext cx="763314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9613900" y="6458041"/>
            <a:ext cx="2146300" cy="39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9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450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F3F05-AE67-4271-AFBC-3FA69E695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6408"/>
          <a:stretch/>
        </p:blipFill>
        <p:spPr>
          <a:xfrm>
            <a:off x="730722" y="1484102"/>
            <a:ext cx="818412" cy="801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B95DD-23BA-4D3E-A2F4-74F1A761295B}"/>
              </a:ext>
            </a:extLst>
          </p:cNvPr>
          <p:cNvSpPr txBox="1"/>
          <p:nvPr/>
        </p:nvSpPr>
        <p:spPr>
          <a:xfrm>
            <a:off x="1549135" y="1484101"/>
            <a:ext cx="26926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cần chuẩn bị trang phục và đồ dùng như thế nào cho buổi quan sát, tìm hiểu môi trường sống của thực vật và động vật?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0CA8E-A61D-4D5B-ADCE-AEC22AD21C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5513" y="1"/>
            <a:ext cx="6969876" cy="6858000"/>
          </a:xfrm>
          <a:prstGeom prst="rect">
            <a:avLst/>
          </a:prstGeom>
        </p:spPr>
      </p:pic>
      <p:sp>
        <p:nvSpPr>
          <p:cNvPr id="8" name="Google Shape;26;p4">
            <a:extLst>
              <a:ext uri="{FF2B5EF4-FFF2-40B4-BE49-F238E27FC236}">
                <a16:creationId xmlns:a16="http://schemas.microsoft.com/office/drawing/2014/main" id="{0B318748-D56F-4E5B-BD0F-87B6EF95FD26}"/>
              </a:ext>
            </a:extLst>
          </p:cNvPr>
          <p:cNvSpPr/>
          <p:nvPr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539A7A-2D8D-4B1C-A9A9-19BA17B8F59C}"/>
              </a:ext>
            </a:extLst>
          </p:cNvPr>
          <p:cNvSpPr/>
          <p:nvPr/>
        </p:nvSpPr>
        <p:spPr>
          <a:xfrm>
            <a:off x="9762629" y="6492875"/>
            <a:ext cx="1465466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E893444-76CB-4F6C-9DC5-EA33C5C415BA}"/>
              </a:ext>
            </a:extLst>
          </p:cNvPr>
          <p:cNvSpPr/>
          <p:nvPr/>
        </p:nvSpPr>
        <p:spPr>
          <a:xfrm>
            <a:off x="7683500" y="1658822"/>
            <a:ext cx="1452552" cy="1008178"/>
          </a:xfrm>
          <a:prstGeom prst="wedgeRoundRectCallout">
            <a:avLst>
              <a:gd name="adj1" fmla="val -3347"/>
              <a:gd name="adj2" fmla="val 85175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đừng sờ vào nó. Ngứa đấy!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7FBFED-B53F-4530-AB57-FB26391F555D}"/>
              </a:ext>
            </a:extLst>
          </p:cNvPr>
          <p:cNvGrpSpPr/>
          <p:nvPr/>
        </p:nvGrpSpPr>
        <p:grpSpPr>
          <a:xfrm>
            <a:off x="9332684" y="293445"/>
            <a:ext cx="2642253" cy="2304400"/>
            <a:chOff x="9265796" y="282969"/>
            <a:chExt cx="2642253" cy="23044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1EF9E8-CA4C-40E8-93B5-D36873CC461A}"/>
                </a:ext>
              </a:extLst>
            </p:cNvPr>
            <p:cNvGrpSpPr/>
            <p:nvPr/>
          </p:nvGrpSpPr>
          <p:grpSpPr>
            <a:xfrm>
              <a:off x="9287590" y="282969"/>
              <a:ext cx="2620459" cy="2244653"/>
              <a:chOff x="9270200" y="277753"/>
              <a:chExt cx="2620459" cy="2244653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D786454-FCE1-4779-9EC2-D0DF89764757}"/>
                  </a:ext>
                </a:extLst>
              </p:cNvPr>
              <p:cNvSpPr/>
              <p:nvPr/>
            </p:nvSpPr>
            <p:spPr>
              <a:xfrm>
                <a:off x="9270200" y="450628"/>
                <a:ext cx="2620459" cy="2071778"/>
              </a:xfrm>
              <a:prstGeom prst="rect">
                <a:avLst/>
              </a:prstGeom>
              <a:solidFill>
                <a:srgbClr val="FFFCD7"/>
              </a:solidFill>
              <a:ln>
                <a:solidFill>
                  <a:srgbClr val="FFFCD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1BD6699-5EB2-4962-A25C-4B600F15376C}"/>
                  </a:ext>
                </a:extLst>
              </p:cNvPr>
              <p:cNvSpPr/>
              <p:nvPr/>
            </p:nvSpPr>
            <p:spPr>
              <a:xfrm>
                <a:off x="9810896" y="277753"/>
                <a:ext cx="1581028" cy="425450"/>
              </a:xfrm>
              <a:custGeom>
                <a:avLst/>
                <a:gdLst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485900 w 1485900"/>
                  <a:gd name="connsiteY2" fmla="*/ 425450 h 425450"/>
                  <a:gd name="connsiteX3" fmla="*/ 0 w 1485900"/>
                  <a:gd name="connsiteY3" fmla="*/ 425450 h 425450"/>
                  <a:gd name="connsiteX4" fmla="*/ 0 w 1485900"/>
                  <a:gd name="connsiteY4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5900 w 1485900"/>
                  <a:gd name="connsiteY3" fmla="*/ 425450 h 425450"/>
                  <a:gd name="connsiteX4" fmla="*/ 0 w 1485900"/>
                  <a:gd name="connsiteY4" fmla="*/ 425450 h 425450"/>
                  <a:gd name="connsiteX5" fmla="*/ 0 w 1485900"/>
                  <a:gd name="connsiteY5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485900 w 1485900"/>
                  <a:gd name="connsiteY4" fmla="*/ 425450 h 425450"/>
                  <a:gd name="connsiteX5" fmla="*/ 0 w 1485900"/>
                  <a:gd name="connsiteY5" fmla="*/ 425450 h 425450"/>
                  <a:gd name="connsiteX6" fmla="*/ 0 w 1485900"/>
                  <a:gd name="connsiteY6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85900 w 1485900"/>
                  <a:gd name="connsiteY5" fmla="*/ 425450 h 425450"/>
                  <a:gd name="connsiteX6" fmla="*/ 0 w 1485900"/>
                  <a:gd name="connsiteY6" fmla="*/ 425450 h 425450"/>
                  <a:gd name="connsiteX7" fmla="*/ 0 w 1485900"/>
                  <a:gd name="connsiteY7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485900 w 1485900"/>
                  <a:gd name="connsiteY6" fmla="*/ 425450 h 425450"/>
                  <a:gd name="connsiteX7" fmla="*/ 0 w 1485900"/>
                  <a:gd name="connsiteY7" fmla="*/ 425450 h 425450"/>
                  <a:gd name="connsiteX8" fmla="*/ 0 w 1485900"/>
                  <a:gd name="connsiteY8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373188 w 1485900"/>
                  <a:gd name="connsiteY6" fmla="*/ 241300 h 425450"/>
                  <a:gd name="connsiteX7" fmla="*/ 1485900 w 1485900"/>
                  <a:gd name="connsiteY7" fmla="*/ 425450 h 425450"/>
                  <a:gd name="connsiteX8" fmla="*/ 0 w 1485900"/>
                  <a:gd name="connsiteY8" fmla="*/ 425450 h 425450"/>
                  <a:gd name="connsiteX9" fmla="*/ 0 w 1485900"/>
                  <a:gd name="connsiteY9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373188 w 1485900"/>
                  <a:gd name="connsiteY6" fmla="*/ 241300 h 425450"/>
                  <a:gd name="connsiteX7" fmla="*/ 1480344 w 1485900"/>
                  <a:gd name="connsiteY7" fmla="*/ 288925 h 425450"/>
                  <a:gd name="connsiteX8" fmla="*/ 1485900 w 1485900"/>
                  <a:gd name="connsiteY8" fmla="*/ 425450 h 425450"/>
                  <a:gd name="connsiteX9" fmla="*/ 0 w 1485900"/>
                  <a:gd name="connsiteY9" fmla="*/ 425450 h 425450"/>
                  <a:gd name="connsiteX10" fmla="*/ 0 w 1485900"/>
                  <a:gd name="connsiteY10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373188 w 1485900"/>
                  <a:gd name="connsiteY6" fmla="*/ 241300 h 425450"/>
                  <a:gd name="connsiteX7" fmla="*/ 1480344 w 1485900"/>
                  <a:gd name="connsiteY7" fmla="*/ 288925 h 425450"/>
                  <a:gd name="connsiteX8" fmla="*/ 1373188 w 1485900"/>
                  <a:gd name="connsiteY8" fmla="*/ 348456 h 425450"/>
                  <a:gd name="connsiteX9" fmla="*/ 1485900 w 1485900"/>
                  <a:gd name="connsiteY9" fmla="*/ 425450 h 425450"/>
                  <a:gd name="connsiteX10" fmla="*/ 0 w 1485900"/>
                  <a:gd name="connsiteY10" fmla="*/ 425450 h 425450"/>
                  <a:gd name="connsiteX11" fmla="*/ 0 w 1485900"/>
                  <a:gd name="connsiteY11" fmla="*/ 0 h 425450"/>
                  <a:gd name="connsiteX0" fmla="*/ 7 w 1485907"/>
                  <a:gd name="connsiteY0" fmla="*/ 0 h 425450"/>
                  <a:gd name="connsiteX1" fmla="*/ 1485907 w 1485907"/>
                  <a:gd name="connsiteY1" fmla="*/ 0 h 425450"/>
                  <a:gd name="connsiteX2" fmla="*/ 1361288 w 1485907"/>
                  <a:gd name="connsiteY2" fmla="*/ 53181 h 425450"/>
                  <a:gd name="connsiteX3" fmla="*/ 1480351 w 1485907"/>
                  <a:gd name="connsiteY3" fmla="*/ 84138 h 425450"/>
                  <a:gd name="connsiteX4" fmla="*/ 1368432 w 1485907"/>
                  <a:gd name="connsiteY4" fmla="*/ 138906 h 425450"/>
                  <a:gd name="connsiteX5" fmla="*/ 1475588 w 1485907"/>
                  <a:gd name="connsiteY5" fmla="*/ 188913 h 425450"/>
                  <a:gd name="connsiteX6" fmla="*/ 1373195 w 1485907"/>
                  <a:gd name="connsiteY6" fmla="*/ 241300 h 425450"/>
                  <a:gd name="connsiteX7" fmla="*/ 1480351 w 1485907"/>
                  <a:gd name="connsiteY7" fmla="*/ 288925 h 425450"/>
                  <a:gd name="connsiteX8" fmla="*/ 1373195 w 1485907"/>
                  <a:gd name="connsiteY8" fmla="*/ 348456 h 425450"/>
                  <a:gd name="connsiteX9" fmla="*/ 1485907 w 1485907"/>
                  <a:gd name="connsiteY9" fmla="*/ 425450 h 425450"/>
                  <a:gd name="connsiteX10" fmla="*/ 7 w 1485907"/>
                  <a:gd name="connsiteY10" fmla="*/ 425450 h 425450"/>
                  <a:gd name="connsiteX11" fmla="*/ 115895 w 1485907"/>
                  <a:gd name="connsiteY11" fmla="*/ 379413 h 425450"/>
                  <a:gd name="connsiteX12" fmla="*/ 7 w 1485907"/>
                  <a:gd name="connsiteY12" fmla="*/ 0 h 425450"/>
                  <a:gd name="connsiteX0" fmla="*/ 7 w 1485907"/>
                  <a:gd name="connsiteY0" fmla="*/ 0 h 425450"/>
                  <a:gd name="connsiteX1" fmla="*/ 1485907 w 1485907"/>
                  <a:gd name="connsiteY1" fmla="*/ 0 h 425450"/>
                  <a:gd name="connsiteX2" fmla="*/ 1361288 w 1485907"/>
                  <a:gd name="connsiteY2" fmla="*/ 53181 h 425450"/>
                  <a:gd name="connsiteX3" fmla="*/ 1480351 w 1485907"/>
                  <a:gd name="connsiteY3" fmla="*/ 84138 h 425450"/>
                  <a:gd name="connsiteX4" fmla="*/ 1368432 w 1485907"/>
                  <a:gd name="connsiteY4" fmla="*/ 138906 h 425450"/>
                  <a:gd name="connsiteX5" fmla="*/ 1475588 w 1485907"/>
                  <a:gd name="connsiteY5" fmla="*/ 188913 h 425450"/>
                  <a:gd name="connsiteX6" fmla="*/ 1373195 w 1485907"/>
                  <a:gd name="connsiteY6" fmla="*/ 241300 h 425450"/>
                  <a:gd name="connsiteX7" fmla="*/ 1480351 w 1485907"/>
                  <a:gd name="connsiteY7" fmla="*/ 288925 h 425450"/>
                  <a:gd name="connsiteX8" fmla="*/ 1373195 w 1485907"/>
                  <a:gd name="connsiteY8" fmla="*/ 348456 h 425450"/>
                  <a:gd name="connsiteX9" fmla="*/ 1485907 w 1485907"/>
                  <a:gd name="connsiteY9" fmla="*/ 425450 h 425450"/>
                  <a:gd name="connsiteX10" fmla="*/ 7 w 1485907"/>
                  <a:gd name="connsiteY10" fmla="*/ 425450 h 425450"/>
                  <a:gd name="connsiteX11" fmla="*/ 115895 w 1485907"/>
                  <a:gd name="connsiteY11" fmla="*/ 379413 h 425450"/>
                  <a:gd name="connsiteX12" fmla="*/ 3977 w 1485907"/>
                  <a:gd name="connsiteY12" fmla="*/ 307975 h 425450"/>
                  <a:gd name="connsiteX13" fmla="*/ 7 w 1485907"/>
                  <a:gd name="connsiteY13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163392 w 1581028"/>
                  <a:gd name="connsiteY13" fmla="*/ 50800 h 425450"/>
                  <a:gd name="connsiteX14" fmla="*/ 95128 w 1581028"/>
                  <a:gd name="connsiteY14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41948 w 1581028"/>
                  <a:gd name="connsiteY13" fmla="*/ 107950 h 425450"/>
                  <a:gd name="connsiteX14" fmla="*/ 163392 w 1581028"/>
                  <a:gd name="connsiteY14" fmla="*/ 50800 h 425450"/>
                  <a:gd name="connsiteX15" fmla="*/ 95128 w 1581028"/>
                  <a:gd name="connsiteY15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163392 w 1581028"/>
                  <a:gd name="connsiteY13" fmla="*/ 162719 h 425450"/>
                  <a:gd name="connsiteX14" fmla="*/ 41948 w 1581028"/>
                  <a:gd name="connsiteY14" fmla="*/ 107950 h 425450"/>
                  <a:gd name="connsiteX15" fmla="*/ 163392 w 1581028"/>
                  <a:gd name="connsiteY15" fmla="*/ 50800 h 425450"/>
                  <a:gd name="connsiteX16" fmla="*/ 95128 w 1581028"/>
                  <a:gd name="connsiteY16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41948 w 1581028"/>
                  <a:gd name="connsiteY13" fmla="*/ 238919 h 425450"/>
                  <a:gd name="connsiteX14" fmla="*/ 163392 w 1581028"/>
                  <a:gd name="connsiteY14" fmla="*/ 162719 h 425450"/>
                  <a:gd name="connsiteX15" fmla="*/ 41948 w 1581028"/>
                  <a:gd name="connsiteY15" fmla="*/ 107950 h 425450"/>
                  <a:gd name="connsiteX16" fmla="*/ 163392 w 1581028"/>
                  <a:gd name="connsiteY16" fmla="*/ 50800 h 425450"/>
                  <a:gd name="connsiteX17" fmla="*/ 95128 w 1581028"/>
                  <a:gd name="connsiteY17" fmla="*/ 0 h 4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81028" h="425450">
                    <a:moveTo>
                      <a:pt x="95128" y="0"/>
                    </a:moveTo>
                    <a:lnTo>
                      <a:pt x="1581028" y="0"/>
                    </a:lnTo>
                    <a:cubicBezTo>
                      <a:pt x="1580763" y="19315"/>
                      <a:pt x="1456674" y="33866"/>
                      <a:pt x="1456409" y="53181"/>
                    </a:cubicBezTo>
                    <a:cubicBezTo>
                      <a:pt x="1457997" y="61912"/>
                      <a:pt x="1573884" y="75407"/>
                      <a:pt x="1575472" y="84138"/>
                    </a:cubicBezTo>
                    <a:cubicBezTo>
                      <a:pt x="1574678" y="109538"/>
                      <a:pt x="1464347" y="113506"/>
                      <a:pt x="1463553" y="138906"/>
                    </a:cubicBezTo>
                    <a:cubicBezTo>
                      <a:pt x="1472284" y="161131"/>
                      <a:pt x="1561978" y="166688"/>
                      <a:pt x="1570709" y="188913"/>
                    </a:cubicBezTo>
                    <a:cubicBezTo>
                      <a:pt x="1572297" y="206375"/>
                      <a:pt x="1466728" y="223838"/>
                      <a:pt x="1468316" y="241300"/>
                    </a:cubicBezTo>
                    <a:cubicBezTo>
                      <a:pt x="1475460" y="254794"/>
                      <a:pt x="1568328" y="275431"/>
                      <a:pt x="1575472" y="288925"/>
                    </a:cubicBezTo>
                    <a:cubicBezTo>
                      <a:pt x="1576266" y="296863"/>
                      <a:pt x="1467522" y="340518"/>
                      <a:pt x="1468316" y="348456"/>
                    </a:cubicBezTo>
                    <a:lnTo>
                      <a:pt x="1581028" y="425450"/>
                    </a:lnTo>
                    <a:lnTo>
                      <a:pt x="95128" y="425450"/>
                    </a:lnTo>
                    <a:cubicBezTo>
                      <a:pt x="94070" y="404548"/>
                      <a:pt x="212074" y="400315"/>
                      <a:pt x="211016" y="379413"/>
                    </a:cubicBezTo>
                    <a:cubicBezTo>
                      <a:pt x="203079" y="360363"/>
                      <a:pt x="107035" y="327025"/>
                      <a:pt x="99098" y="307975"/>
                    </a:cubicBezTo>
                    <a:cubicBezTo>
                      <a:pt x="87192" y="280988"/>
                      <a:pt x="31232" y="263128"/>
                      <a:pt x="41948" y="238919"/>
                    </a:cubicBezTo>
                    <a:cubicBezTo>
                      <a:pt x="52664" y="214710"/>
                      <a:pt x="179664" y="180975"/>
                      <a:pt x="163392" y="162719"/>
                    </a:cubicBezTo>
                    <a:cubicBezTo>
                      <a:pt x="147120" y="144463"/>
                      <a:pt x="22501" y="127794"/>
                      <a:pt x="41948" y="107950"/>
                    </a:cubicBezTo>
                    <a:cubicBezTo>
                      <a:pt x="61395" y="88106"/>
                      <a:pt x="171594" y="71967"/>
                      <a:pt x="163392" y="50800"/>
                    </a:cubicBezTo>
                    <a:cubicBezTo>
                      <a:pt x="162730" y="-529"/>
                      <a:pt x="-153051" y="10451"/>
                      <a:pt x="95128" y="0"/>
                    </a:cubicBezTo>
                    <a:close/>
                  </a:path>
                </a:pathLst>
              </a:custGeom>
              <a:solidFill>
                <a:srgbClr val="FEAD42"/>
              </a:solidFill>
              <a:ln>
                <a:solidFill>
                  <a:srgbClr val="FEAD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Chuẩn bị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B246D0-EF87-43AA-9100-A8DA7A05FBBA}"/>
                </a:ext>
              </a:extLst>
            </p:cNvPr>
            <p:cNvSpPr txBox="1"/>
            <p:nvPr/>
          </p:nvSpPr>
          <p:spPr>
            <a:xfrm>
              <a:off x="9265796" y="694543"/>
              <a:ext cx="2570723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Trang phục gọn gàng.</a:t>
              </a:r>
            </a:p>
            <a:p>
              <a:pPr>
                <a:lnSpc>
                  <a:spcPct val="130000"/>
                </a:lnSpc>
              </a:pPr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Giày, dép để đi bộ, mũ, nón,...</a:t>
              </a:r>
            </a:p>
            <a:p>
              <a:pPr>
                <a:lnSpc>
                  <a:spcPct val="130000"/>
                </a:lnSpc>
              </a:pPr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Phiếu quan sát.</a:t>
              </a:r>
            </a:p>
            <a:p>
              <a:pPr>
                <a:lnSpc>
                  <a:spcPct val="130000"/>
                </a:lnSpc>
              </a:pPr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Giấy, bút để ghi chép.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9762630" y="6492875"/>
            <a:ext cx="1592760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BDD713-987D-4EE5-9658-FFA40D6CD5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pic>
        <p:nvPicPr>
          <p:cNvPr id="2050" name="Picture 2" descr="Biểu cảm về cây phượng - HocTotNguVan.vn">
            <a:extLst>
              <a:ext uri="{FF2B5EF4-FFF2-40B4-BE49-F238E27FC236}">
                <a16:creationId xmlns:a16="http://schemas.microsoft.com/office/drawing/2014/main" id="{FB1541B8-C99E-4944-9884-C80DAE93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4075">
            <a:off x="620782" y="1415137"/>
            <a:ext cx="381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F8199D-53E6-4AB8-95BA-84C587922E24}"/>
              </a:ext>
            </a:extLst>
          </p:cNvPr>
          <p:cNvSpPr/>
          <p:nvPr/>
        </p:nvSpPr>
        <p:spPr>
          <a:xfrm>
            <a:off x="1531761" y="141757"/>
            <a:ext cx="990527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kiếm các cây và con vật sống ở khu vực đó.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 tả môi trường sống của thực vật và động vật nơi em quan sát.</a:t>
            </a:r>
          </a:p>
        </p:txBody>
      </p:sp>
      <p:pic>
        <p:nvPicPr>
          <p:cNvPr id="2052" name="Picture 4" descr="Cây bàng với sân trường buổi trưa nắng. (Redmi5). - Nhiếp ảnh - Mi  Community - Xiaomi">
            <a:extLst>
              <a:ext uri="{FF2B5EF4-FFF2-40B4-BE49-F238E27FC236}">
                <a16:creationId xmlns:a16="http://schemas.microsoft.com/office/drawing/2014/main" id="{AAF35CEE-E57A-4C60-8A42-9744DF40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258">
            <a:off x="4305908" y="1503589"/>
            <a:ext cx="4054742" cy="227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ướng dẫn】Cách trồng và chăm sóc bằng lăng xanh tốt trong vườn">
            <a:extLst>
              <a:ext uri="{FF2B5EF4-FFF2-40B4-BE49-F238E27FC236}">
                <a16:creationId xmlns:a16="http://schemas.microsoft.com/office/drawing/2014/main" id="{5BD88A70-3A27-473D-B3CB-0414DB269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310">
            <a:off x="8379615" y="1203291"/>
            <a:ext cx="3298315" cy="27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êu chó, học sinh Đài Loan cho ăn đến mức béo phì - VnExpress">
            <a:extLst>
              <a:ext uri="{FF2B5EF4-FFF2-40B4-BE49-F238E27FC236}">
                <a16:creationId xmlns:a16="http://schemas.microsoft.com/office/drawing/2014/main" id="{E0E1D639-0C4E-467E-99E6-8C8B1D8E6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583">
            <a:off x="825169" y="3790733"/>
            <a:ext cx="3598045" cy="250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ô gái 9X về quê nuôi loại gà đặc biệt, bán hơn 1 triệu đồng/con">
            <a:extLst>
              <a:ext uri="{FF2B5EF4-FFF2-40B4-BE49-F238E27FC236}">
                <a16:creationId xmlns:a16="http://schemas.microsoft.com/office/drawing/2014/main" id="{555CD0F1-A77E-4C7E-90D2-3AE1E8DA7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9897">
            <a:off x="4583475" y="3731240"/>
            <a:ext cx="3356429" cy="243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i chừng bị phạt tù vì... cho chim bồ câu ăn! - Báo Pháp Luật Việt Nam">
            <a:extLst>
              <a:ext uri="{FF2B5EF4-FFF2-40B4-BE49-F238E27FC236}">
                <a16:creationId xmlns:a16="http://schemas.microsoft.com/office/drawing/2014/main" id="{29559911-1EBF-4F21-9786-C4E782989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132">
            <a:off x="7832619" y="3775056"/>
            <a:ext cx="3755981" cy="2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02800" y="6475960"/>
            <a:ext cx="1734237" cy="3820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F53BF591-B689-4B84-B7AB-F5B444E3B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750852"/>
              </p:ext>
            </p:extLst>
          </p:nvPr>
        </p:nvGraphicFramePr>
        <p:xfrm>
          <a:off x="595518" y="1649144"/>
          <a:ext cx="11000963" cy="47739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4391">
                  <a:extLst>
                    <a:ext uri="{9D8B030D-6E8A-4147-A177-3AD203B41FA5}">
                      <a16:colId xmlns:a16="http://schemas.microsoft.com/office/drawing/2014/main" val="1374600127"/>
                    </a:ext>
                  </a:extLst>
                </a:gridCol>
                <a:gridCol w="2365829">
                  <a:extLst>
                    <a:ext uri="{9D8B030D-6E8A-4147-A177-3AD203B41FA5}">
                      <a16:colId xmlns:a16="http://schemas.microsoft.com/office/drawing/2014/main" val="3437728173"/>
                    </a:ext>
                  </a:extLst>
                </a:gridCol>
                <a:gridCol w="3410857">
                  <a:extLst>
                    <a:ext uri="{9D8B030D-6E8A-4147-A177-3AD203B41FA5}">
                      <a16:colId xmlns:a16="http://schemas.microsoft.com/office/drawing/2014/main" val="2355539227"/>
                    </a:ext>
                  </a:extLst>
                </a:gridCol>
                <a:gridCol w="3439886">
                  <a:extLst>
                    <a:ext uri="{9D8B030D-6E8A-4147-A177-3AD203B41FA5}">
                      <a16:colId xmlns:a16="http://schemas.microsoft.com/office/drawing/2014/main" val="496238131"/>
                    </a:ext>
                  </a:extLst>
                </a:gridCol>
              </a:tblGrid>
              <a:tr h="1107749">
                <a:tc gridSpan="4"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bg1"/>
                          </a:solidFill>
                        </a:rPr>
                        <a:t>PHIẾU QUAN SÁT</a:t>
                      </a:r>
                    </a:p>
                    <a:p>
                      <a:pPr algn="ctr"/>
                      <a:r>
                        <a:rPr lang="vi-VN" sz="2400" b="1" dirty="0">
                          <a:solidFill>
                            <a:schemeClr val="bg1"/>
                          </a:solidFill>
                        </a:rPr>
                        <a:t>THỰC VẬT VÀ ĐỘNG VẬT QUANH EM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3525"/>
                  </a:ext>
                </a:extLst>
              </a:tr>
              <a:tr h="75474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thứ tự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Tên cây, 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con vật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Đặc điểm 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Việc làm của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con người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92931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Lục bình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Nước đen, có mùi hôi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Vứt rác, đổ nước thải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920811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Cá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Nước biển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Đổ nước bẩn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397251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328158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751205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2648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2BDD713-987D-4EE5-9658-FFA40D6CD5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F8199D-53E6-4AB8-95BA-84C587922E24}"/>
              </a:ext>
            </a:extLst>
          </p:cNvPr>
          <p:cNvSpPr/>
          <p:nvPr/>
        </p:nvSpPr>
        <p:spPr>
          <a:xfrm>
            <a:off x="986972" y="264149"/>
            <a:ext cx="108131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việc làm của con người làm cho môi trường sống của thực vật và động vật ở đó thay đổi.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gợi ý.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02800" y="6475960"/>
            <a:ext cx="1734237" cy="3820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9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633" y="177354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450081" y="452420"/>
            <a:ext cx="460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cáo kết quả quan sát.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92643-E963-409A-82A4-C92393D25C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042" y="1774581"/>
            <a:ext cx="5605930" cy="4016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8DE87-ADFE-45E5-9A9C-E184B56BFE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5870" y="1774581"/>
            <a:ext cx="5200088" cy="40166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66300" y="6464300"/>
            <a:ext cx="17272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F8DCEFB-F1DA-4557-91C4-417914667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17"/>
          <a:stretch/>
        </p:blipFill>
        <p:spPr>
          <a:xfrm>
            <a:off x="198783" y="0"/>
            <a:ext cx="11370365" cy="6394645"/>
          </a:xfrm>
          <a:prstGeom prst="rect">
            <a:avLst/>
          </a:prstGeom>
        </p:spPr>
      </p:pic>
      <p:graphicFrame>
        <p:nvGraphicFramePr>
          <p:cNvPr id="31" name="Table 5">
            <a:extLst>
              <a:ext uri="{FF2B5EF4-FFF2-40B4-BE49-F238E27FC236}">
                <a16:creationId xmlns:a16="http://schemas.microsoft.com/office/drawing/2014/main" id="{3C59A9AB-4C0C-4C9D-AA1A-F446CF8F8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751499"/>
              </p:ext>
            </p:extLst>
          </p:nvPr>
        </p:nvGraphicFramePr>
        <p:xfrm>
          <a:off x="3270936" y="1391478"/>
          <a:ext cx="7039255" cy="35913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1790">
                  <a:extLst>
                    <a:ext uri="{9D8B030D-6E8A-4147-A177-3AD203B41FA5}">
                      <a16:colId xmlns:a16="http://schemas.microsoft.com/office/drawing/2014/main" val="1374600127"/>
                    </a:ext>
                  </a:extLst>
                </a:gridCol>
                <a:gridCol w="1513838">
                  <a:extLst>
                    <a:ext uri="{9D8B030D-6E8A-4147-A177-3AD203B41FA5}">
                      <a16:colId xmlns:a16="http://schemas.microsoft.com/office/drawing/2014/main" val="3437728173"/>
                    </a:ext>
                  </a:extLst>
                </a:gridCol>
                <a:gridCol w="2182526">
                  <a:extLst>
                    <a:ext uri="{9D8B030D-6E8A-4147-A177-3AD203B41FA5}">
                      <a16:colId xmlns:a16="http://schemas.microsoft.com/office/drawing/2014/main" val="2355539227"/>
                    </a:ext>
                  </a:extLst>
                </a:gridCol>
                <a:gridCol w="2201101">
                  <a:extLst>
                    <a:ext uri="{9D8B030D-6E8A-4147-A177-3AD203B41FA5}">
                      <a16:colId xmlns:a16="http://schemas.microsoft.com/office/drawing/2014/main" val="496238131"/>
                    </a:ext>
                  </a:extLst>
                </a:gridCol>
              </a:tblGrid>
              <a:tr h="851650">
                <a:tc gridSpan="4"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solidFill>
                            <a:schemeClr val="bg1"/>
                          </a:solidFill>
                        </a:rPr>
                        <a:t>PHIẾU QUAN SÁT</a:t>
                      </a:r>
                    </a:p>
                    <a:p>
                      <a:pPr algn="ctr"/>
                      <a:r>
                        <a:rPr lang="vi-VN" sz="1800" b="1" dirty="0">
                          <a:solidFill>
                            <a:schemeClr val="bg1"/>
                          </a:solidFill>
                        </a:rPr>
                        <a:t>THỰC VẬT VÀ ĐỘNG VẬT QUANH EM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3525"/>
                  </a:ext>
                </a:extLst>
              </a:tr>
              <a:tr h="676429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Số thứ tự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Tên cây, </a:t>
                      </a:r>
                    </a:p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con vật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Đặc điểm </a:t>
                      </a:r>
                    </a:p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Việc làm của</a:t>
                      </a:r>
                    </a:p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con người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92931"/>
                  </a:ext>
                </a:extLst>
              </a:tr>
              <a:tr h="676429"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920811"/>
                  </a:ext>
                </a:extLst>
              </a:tr>
              <a:tr h="405781"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397251"/>
                  </a:ext>
                </a:extLst>
              </a:tr>
              <a:tr h="490525"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328158"/>
                  </a:ext>
                </a:extLst>
              </a:tr>
              <a:tr h="490525">
                <a:tc>
                  <a:txBody>
                    <a:bodyPr/>
                    <a:lstStyle/>
                    <a:p>
                      <a:pPr algn="ctr"/>
                      <a:endParaRPr lang="vi-VN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7512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7CBCD5B-A32B-468E-9689-8643196AF665}"/>
              </a:ext>
            </a:extLst>
          </p:cNvPr>
          <p:cNvSpPr txBox="1"/>
          <p:nvPr/>
        </p:nvSpPr>
        <p:spPr>
          <a:xfrm>
            <a:off x="3031419" y="704254"/>
            <a:ext cx="7511865" cy="64556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1700" b="1" dirty="0"/>
              <a:t>BÁO CÁO KẾT QUẢ QUAN SÁT: THỰC VẬT VÀ ĐỘNG VẬT QUANH EM</a:t>
            </a:r>
          </a:p>
          <a:p>
            <a:pPr algn="ctr">
              <a:lnSpc>
                <a:spcPct val="110000"/>
              </a:lnSpc>
            </a:pPr>
            <a:r>
              <a:rPr lang="vi-VN" sz="1700" dirty="0"/>
              <a:t>NHÓM: 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9740900" y="6502400"/>
            <a:ext cx="1828248" cy="35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về các việc nên và không nên làm để bảo vệ môi trường sống của thực vật và động vật nơi em đã quan sát theo gợi ý sau: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B085EA-DCF2-4781-879A-3978464432FC}"/>
              </a:ext>
            </a:extLst>
          </p:cNvPr>
          <p:cNvSpPr/>
          <p:nvPr/>
        </p:nvSpPr>
        <p:spPr>
          <a:xfrm>
            <a:off x="3943868" y="1337231"/>
            <a:ext cx="4304264" cy="972457"/>
          </a:xfrm>
          <a:prstGeom prst="roundRect">
            <a:avLst/>
          </a:prstGeom>
          <a:solidFill>
            <a:srgbClr val="8DD7DF"/>
          </a:solidFill>
          <a:ln>
            <a:solidFill>
              <a:srgbClr val="8D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SỐNG CỦA THỰC VẬT VÀ ĐỘNG VẬT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5B6DF5-0D6A-4713-BC30-2E52D00D93E9}"/>
              </a:ext>
            </a:extLst>
          </p:cNvPr>
          <p:cNvGrpSpPr/>
          <p:nvPr/>
        </p:nvGrpSpPr>
        <p:grpSpPr>
          <a:xfrm>
            <a:off x="2679421" y="2357235"/>
            <a:ext cx="6858557" cy="658868"/>
            <a:chOff x="2673072" y="2421446"/>
            <a:chExt cx="6858557" cy="84162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8B0CE4B-60AF-4A6F-A9F0-D9A3220C49E1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CF237D5-D0C4-481C-9472-5FD0638DECDC}"/>
                </a:ext>
              </a:extLst>
            </p:cNvPr>
            <p:cNvCxnSpPr>
              <a:stCxn id="6" idx="4"/>
            </p:cNvCxnSpPr>
            <p:nvPr/>
          </p:nvCxnSpPr>
          <p:spPr>
            <a:xfrm>
              <a:off x="6096000" y="2537560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32BD7B5-D7A5-469C-B7B9-E211EE0CDB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1129" y="2842260"/>
              <a:ext cx="6742443" cy="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49DBE5-B69B-4ABE-B1A1-96698DAF3FCF}"/>
                </a:ext>
              </a:extLst>
            </p:cNvPr>
            <p:cNvCxnSpPr/>
            <p:nvPr/>
          </p:nvCxnSpPr>
          <p:spPr>
            <a:xfrm>
              <a:off x="2731129" y="2842260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BE87A70-33EF-449F-9972-890F736ECBA4}"/>
                </a:ext>
              </a:extLst>
            </p:cNvPr>
            <p:cNvCxnSpPr/>
            <p:nvPr/>
          </p:nvCxnSpPr>
          <p:spPr>
            <a:xfrm>
              <a:off x="9474201" y="2827052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5B2665-B4C2-4C9B-BCCD-1218F3856C45}"/>
                </a:ext>
              </a:extLst>
            </p:cNvPr>
            <p:cNvSpPr/>
            <p:nvPr/>
          </p:nvSpPr>
          <p:spPr>
            <a:xfrm>
              <a:off x="2673072" y="3146960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441731C-1E83-44D0-AC3B-29822E493E3A}"/>
                </a:ext>
              </a:extLst>
            </p:cNvPr>
            <p:cNvSpPr/>
            <p:nvPr/>
          </p:nvSpPr>
          <p:spPr>
            <a:xfrm>
              <a:off x="9415515" y="3146960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42476DFA-7463-4CF5-8E7D-46130C4AC827}"/>
              </a:ext>
            </a:extLst>
          </p:cNvPr>
          <p:cNvSpPr/>
          <p:nvPr/>
        </p:nvSpPr>
        <p:spPr>
          <a:xfrm>
            <a:off x="1851967" y="3106276"/>
            <a:ext cx="1771021" cy="1105700"/>
          </a:xfrm>
          <a:prstGeom prst="ellipse">
            <a:avLst/>
          </a:prstGeom>
          <a:solidFill>
            <a:srgbClr val="9CCE79"/>
          </a:solidFill>
          <a:ln>
            <a:solidFill>
              <a:srgbClr val="9CC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NÊN LÀM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7EE052-CE2F-46C0-B981-63732D7E76B0}"/>
              </a:ext>
            </a:extLst>
          </p:cNvPr>
          <p:cNvSpPr/>
          <p:nvPr/>
        </p:nvSpPr>
        <p:spPr>
          <a:xfrm>
            <a:off x="8569014" y="3111887"/>
            <a:ext cx="1771021" cy="1105700"/>
          </a:xfrm>
          <a:prstGeom prst="ellipse">
            <a:avLst/>
          </a:prstGeom>
          <a:solidFill>
            <a:srgbClr val="F26973"/>
          </a:solidFill>
          <a:ln>
            <a:solidFill>
              <a:srgbClr val="F269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KHÔNG NÊN LÀM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EFABC8-1F19-47B7-9F7E-CEC0EC8A47FF}"/>
              </a:ext>
            </a:extLst>
          </p:cNvPr>
          <p:cNvGrpSpPr/>
          <p:nvPr/>
        </p:nvGrpSpPr>
        <p:grpSpPr>
          <a:xfrm>
            <a:off x="1243343" y="4318711"/>
            <a:ext cx="2975568" cy="767640"/>
            <a:chOff x="4614566" y="2421446"/>
            <a:chExt cx="2975568" cy="84162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0DE7874-B962-40DB-A54A-474AFA0A3051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CBEEB58-39D4-4955-ABAE-BC48B6E39D22}"/>
                </a:ext>
              </a:extLst>
            </p:cNvPr>
            <p:cNvCxnSpPr>
              <a:cxnSpLocks/>
              <a:stCxn id="25" idx="4"/>
            </p:cNvCxnSpPr>
            <p:nvPr/>
          </p:nvCxnSpPr>
          <p:spPr>
            <a:xfrm>
              <a:off x="6096000" y="2537560"/>
              <a:ext cx="0" cy="609401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F5531EE-4882-48F9-96C6-4CF9C784D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C95CD1-CF65-406D-B5A5-77881E04391E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7B1B4A8-4503-4607-8B8B-1ADB3D2CD6E2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AE1BD6A-F59C-4E59-8F24-3015D0937611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3FC265-6316-4C7B-B9FC-7E9A91A2B395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9FA4606-A484-4974-8A9D-3759AD9E52ED}"/>
                </a:ext>
              </a:extLst>
            </p:cNvPr>
            <p:cNvSpPr/>
            <p:nvPr/>
          </p:nvSpPr>
          <p:spPr>
            <a:xfrm>
              <a:off x="6044293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EA1EDF-00D6-4E04-B948-864CC9DD47A3}"/>
              </a:ext>
            </a:extLst>
          </p:cNvPr>
          <p:cNvGrpSpPr/>
          <p:nvPr/>
        </p:nvGrpSpPr>
        <p:grpSpPr>
          <a:xfrm>
            <a:off x="7992137" y="4318711"/>
            <a:ext cx="2975568" cy="767640"/>
            <a:chOff x="4614566" y="2421446"/>
            <a:chExt cx="2975568" cy="84162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564FF87-8382-4699-86E2-0EC7F082777E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1F6A956-FD37-49E5-8DBD-BB93ACB4F2CC}"/>
                </a:ext>
              </a:extLst>
            </p:cNvPr>
            <p:cNvCxnSpPr>
              <a:cxnSpLocks/>
              <a:stCxn id="34" idx="4"/>
            </p:cNvCxnSpPr>
            <p:nvPr/>
          </p:nvCxnSpPr>
          <p:spPr>
            <a:xfrm>
              <a:off x="6096000" y="2537560"/>
              <a:ext cx="0" cy="609401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27BF4-6F7B-4205-825C-A08CAA7B3F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151CA9-A939-41B6-958D-3C08B361F7AE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192AB3B-AE74-409C-B9BD-20D9ACDE751F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C1F5057-F111-43B1-9714-38095B05F507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467C9FA-D9A5-4D97-9C76-CA8123AE27BD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1F4EA3E-58A0-4255-9DD1-D2B566E6AC1A}"/>
                </a:ext>
              </a:extLst>
            </p:cNvPr>
            <p:cNvSpPr/>
            <p:nvPr/>
          </p:nvSpPr>
          <p:spPr>
            <a:xfrm>
              <a:off x="6044293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7FF6A41-74CE-4871-8AE7-07D2F9A65B1C}"/>
              </a:ext>
            </a:extLst>
          </p:cNvPr>
          <p:cNvSpPr/>
          <p:nvPr/>
        </p:nvSpPr>
        <p:spPr>
          <a:xfrm>
            <a:off x="730807" y="5171187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22188E1-B758-4AC6-B2C7-383EF725BAFC}"/>
              </a:ext>
            </a:extLst>
          </p:cNvPr>
          <p:cNvSpPr/>
          <p:nvPr/>
        </p:nvSpPr>
        <p:spPr>
          <a:xfrm>
            <a:off x="2166884" y="5171186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1A83603-470A-40E0-AB2A-C25D9A225DE2}"/>
              </a:ext>
            </a:extLst>
          </p:cNvPr>
          <p:cNvSpPr/>
          <p:nvPr/>
        </p:nvSpPr>
        <p:spPr>
          <a:xfrm>
            <a:off x="3532204" y="5187598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5158DA4-A7F1-4927-B183-605AC3640D9F}"/>
              </a:ext>
            </a:extLst>
          </p:cNvPr>
          <p:cNvSpPr/>
          <p:nvPr/>
        </p:nvSpPr>
        <p:spPr>
          <a:xfrm>
            <a:off x="7531308" y="5171187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64F9E5D-A8CE-44D3-B760-86866B96F8CE}"/>
              </a:ext>
            </a:extLst>
          </p:cNvPr>
          <p:cNvSpPr/>
          <p:nvPr/>
        </p:nvSpPr>
        <p:spPr>
          <a:xfrm>
            <a:off x="8967385" y="5171186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07D42E9-42A9-455D-815B-A15B3F37C387}"/>
              </a:ext>
            </a:extLst>
          </p:cNvPr>
          <p:cNvSpPr/>
          <p:nvPr/>
        </p:nvSpPr>
        <p:spPr>
          <a:xfrm>
            <a:off x="10332705" y="5187598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8AE72E-8658-45B2-A698-5676F9AC0FF6}"/>
              </a:ext>
            </a:extLst>
          </p:cNvPr>
          <p:cNvSpPr txBox="1"/>
          <p:nvPr/>
        </p:nvSpPr>
        <p:spPr>
          <a:xfrm>
            <a:off x="747136" y="5350392"/>
            <a:ext cx="1123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 rác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604C78-FEAC-4BAE-B5DC-8C5A1B54A2D2}"/>
              </a:ext>
            </a:extLst>
          </p:cNvPr>
          <p:cNvSpPr txBox="1"/>
          <p:nvPr/>
        </p:nvSpPr>
        <p:spPr>
          <a:xfrm>
            <a:off x="7434731" y="5350392"/>
            <a:ext cx="1347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 ao, hồ</a:t>
            </a:r>
          </a:p>
        </p:txBody>
      </p:sp>
      <p:pic>
        <p:nvPicPr>
          <p:cNvPr id="1026" name="Picture 2" descr="Kids cleaning vector illustration isolated Premium Vector">
            <a:extLst>
              <a:ext uri="{FF2B5EF4-FFF2-40B4-BE49-F238E27FC236}">
                <a16:creationId xmlns:a16="http://schemas.microsoft.com/office/drawing/2014/main" id="{87B9F5FF-4928-4EA0-958F-BD497079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2" y="1276431"/>
            <a:ext cx="3318942" cy="234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EEDC58F-EBC0-4ED0-9AB2-303090725846}"/>
              </a:ext>
            </a:extLst>
          </p:cNvPr>
          <p:cNvSpPr txBox="1"/>
          <p:nvPr/>
        </p:nvSpPr>
        <p:spPr>
          <a:xfrm>
            <a:off x="2177001" y="5344220"/>
            <a:ext cx="1123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FCCDDAF-06FB-478D-8473-DCC4E46D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81" y="3502024"/>
            <a:ext cx="1584327" cy="15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273471E-E353-425A-A1A7-1BFBE57B3DCF}"/>
              </a:ext>
            </a:extLst>
          </p:cNvPr>
          <p:cNvSpPr txBox="1"/>
          <p:nvPr/>
        </p:nvSpPr>
        <p:spPr>
          <a:xfrm>
            <a:off x="3446023" y="5167649"/>
            <a:ext cx="1314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săn bắn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1F39891-657D-4ACA-9635-1636C108F731}"/>
              </a:ext>
            </a:extLst>
          </p:cNvPr>
          <p:cNvSpPr txBox="1"/>
          <p:nvPr/>
        </p:nvSpPr>
        <p:spPr>
          <a:xfrm>
            <a:off x="8878347" y="5134947"/>
            <a:ext cx="1347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 nước thải</a:t>
            </a:r>
          </a:p>
        </p:txBody>
      </p:sp>
      <p:pic>
        <p:nvPicPr>
          <p:cNvPr id="1032" name="Picture 8" descr="Sewer Cartoon HD Stock Images | Shutterstock">
            <a:extLst>
              <a:ext uri="{FF2B5EF4-FFF2-40B4-BE49-F238E27FC236}">
                <a16:creationId xmlns:a16="http://schemas.microsoft.com/office/drawing/2014/main" id="{C4B861E7-BF43-4CAE-82DE-B06E16C04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8"/>
          <a:stretch/>
        </p:blipFill>
        <p:spPr bwMode="auto">
          <a:xfrm flipH="1">
            <a:off x="9242686" y="684898"/>
            <a:ext cx="3052837" cy="275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48E536E-892E-47C2-AEF0-97D6063DFC14}"/>
              </a:ext>
            </a:extLst>
          </p:cNvPr>
          <p:cNvSpPr txBox="1"/>
          <p:nvPr/>
        </p:nvSpPr>
        <p:spPr>
          <a:xfrm>
            <a:off x="10254134" y="5142158"/>
            <a:ext cx="1347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 trái phép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48EF48F-08A4-47EC-A1AB-A84CEAA1FC66}"/>
              </a:ext>
            </a:extLst>
          </p:cNvPr>
          <p:cNvGrpSpPr/>
          <p:nvPr/>
        </p:nvGrpSpPr>
        <p:grpSpPr>
          <a:xfrm>
            <a:off x="3537155" y="2674763"/>
            <a:ext cx="2529405" cy="2529405"/>
            <a:chOff x="3537155" y="2674763"/>
            <a:chExt cx="2529405" cy="2529405"/>
          </a:xfrm>
        </p:grpSpPr>
        <p:pic>
          <p:nvPicPr>
            <p:cNvPr id="1034" name="Picture 10" descr="Hunter Man With Rifle Gun Aiming To Shoot Stock Vector - Illustration of  nature, activity: 147942721">
              <a:extLst>
                <a:ext uri="{FF2B5EF4-FFF2-40B4-BE49-F238E27FC236}">
                  <a16:creationId xmlns:a16="http://schemas.microsoft.com/office/drawing/2014/main" id="{809AF73F-26F6-41F2-8526-267CF6647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155" y="2674763"/>
              <a:ext cx="2529405" cy="252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hân Biệt 能 [néng] Và 可以 [kěyǐ] - Trung Tâm Tiếng Trung You Can">
              <a:extLst>
                <a:ext uri="{FF2B5EF4-FFF2-40B4-BE49-F238E27FC236}">
                  <a16:creationId xmlns:a16="http://schemas.microsoft.com/office/drawing/2014/main" id="{BFF03B0A-17F8-4EDE-88C0-667BF812B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649" y="3390385"/>
              <a:ext cx="1335944" cy="1103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Muddy puddle on the ground 294312 Vector Art at Vecteezy">
            <a:extLst>
              <a:ext uri="{FF2B5EF4-FFF2-40B4-BE49-F238E27FC236}">
                <a16:creationId xmlns:a16="http://schemas.microsoft.com/office/drawing/2014/main" id="{B5E5AA29-DE4D-4ECA-A603-6DEF3A780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98" y="4084502"/>
            <a:ext cx="2260601" cy="85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A5A0DD3-86B6-4D08-9CEB-C239B0E837C0}"/>
              </a:ext>
            </a:extLst>
          </p:cNvPr>
          <p:cNvGrpSpPr/>
          <p:nvPr/>
        </p:nvGrpSpPr>
        <p:grpSpPr>
          <a:xfrm>
            <a:off x="10155533" y="2949213"/>
            <a:ext cx="1998296" cy="1987647"/>
            <a:chOff x="10155533" y="2949213"/>
            <a:chExt cx="1998296" cy="1987647"/>
          </a:xfrm>
        </p:grpSpPr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B9095A20-1319-4A64-AB1C-E8C8B0746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37"/>
            <a:stretch/>
          </p:blipFill>
          <p:spPr>
            <a:xfrm>
              <a:off x="10155533" y="2949213"/>
              <a:ext cx="1998296" cy="1987647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3CC6E67-E4C6-4994-9424-D92332679B67}"/>
                </a:ext>
              </a:extLst>
            </p:cNvPr>
            <p:cNvSpPr txBox="1"/>
            <p:nvPr/>
          </p:nvSpPr>
          <p:spPr>
            <a:xfrm>
              <a:off x="10668483" y="3911248"/>
              <a:ext cx="10278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Sale!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02800" y="6519942"/>
            <a:ext cx="1898373" cy="3380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2" grpId="0" animBg="1"/>
      <p:bldP spid="23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4" grpId="0"/>
      <p:bldP spid="56" grpId="0"/>
      <p:bldP spid="57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0FEC8-A351-4C36-AA54-B58019D10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377" r="1" b="18325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464</Words>
  <Application>Microsoft Office PowerPoint</Application>
  <PresentationFormat>Widescreen</PresentationFormat>
  <Paragraphs>69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9</cp:revision>
  <dcterms:created xsi:type="dcterms:W3CDTF">2021-06-11T08:12:41Z</dcterms:created>
  <dcterms:modified xsi:type="dcterms:W3CDTF">2025-02-11T07:15:39Z</dcterms:modified>
</cp:coreProperties>
</file>