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306" r:id="rId3"/>
    <p:sldId id="300" r:id="rId4"/>
    <p:sldId id="303" r:id="rId5"/>
    <p:sldId id="307" r:id="rId6"/>
    <p:sldId id="305" r:id="rId7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FE9F3"/>
    <a:srgbClr val="8B6442"/>
    <a:srgbClr val="F18585"/>
    <a:srgbClr val="9CEDFC"/>
    <a:srgbClr val="F0C444"/>
    <a:srgbClr val="A0D36C"/>
    <a:srgbClr val="EF5F5F"/>
    <a:srgbClr val="F2863B"/>
    <a:srgbClr val="7FC438"/>
    <a:srgbClr val="F9CA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5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35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603301"/>
            <a:ext cx="9867486" cy="4770499"/>
            <a:chOff x="741115" y="865258"/>
            <a:chExt cx="7691377" cy="4010102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9031" y="865258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5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26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27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2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22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2" name="TextBox 291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TRÒ</a:t>
            </a:r>
            <a:r>
              <a:rPr lang="en-US" sz="11500" baseline="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 CHƠI</a:t>
            </a:r>
            <a:endParaRPr lang="vi-VN" sz="115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latin typeface="+mj-lt"/>
            </a:endParaRPr>
          </a:p>
        </p:txBody>
      </p:sp>
      <p:grpSp>
        <p:nvGrpSpPr>
          <p:cNvPr id="293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294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8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131178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" grpId="0" animBg="1"/>
      <p:bldP spid="226" grpId="0" animBg="1"/>
      <p:bldP spid="227" grpId="0" animBg="1"/>
      <p:bldP spid="292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418963"/>
            <a:chOff x="395894" y="219519"/>
            <a:chExt cx="8518865" cy="4925505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925505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1" name="Picture 10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685" y="98227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7462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0" name="Picture 6" descr="Không có mô tả.">
            <a:extLst>
              <a:ext uri="{FF2B5EF4-FFF2-40B4-BE49-F238E27FC236}">
                <a16:creationId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625" y="228629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16653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736" y="127898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9364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127900"/>
            <a:ext cx="11613234" cy="6602204"/>
            <a:chOff x="395894" y="149216"/>
            <a:chExt cx="8518865" cy="5066113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149216"/>
              <a:ext cx="8053438" cy="5066113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040" y="1904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1529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310159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701" r:id="rId4"/>
    <p:sldLayoutId id="2147483694" r:id="rId5"/>
    <p:sldLayoutId id="2147483693" r:id="rId6"/>
    <p:sldLayoutId id="2147483703" r:id="rId7"/>
    <p:sldLayoutId id="2147483691" r:id="rId8"/>
    <p:sldLayoutId id="2147483679" r:id="rId9"/>
    <p:sldLayoutId id="2147483700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5" Type="http://schemas.microsoft.com/office/2007/relationships/hdphoto" Target="../media/hdphoto4.wdp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50868" y="2194562"/>
            <a:ext cx="79723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51:</a:t>
            </a:r>
          </a:p>
          <a:p>
            <a:pPr algn="ctr"/>
            <a:r>
              <a:rPr lang="en-US" sz="48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SỐ CÓ BA CHỮ SỐ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1137602" y="223582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7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accent1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</a:endParaRPr>
              </a:p>
            </p:txBody>
          </p:sp>
          <p:sp>
            <p:nvSpPr>
              <p:cNvPr id="8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1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</a:endParaRP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588934" y="197943"/>
              <a:ext cx="212581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rgbClr val="002060"/>
                  </a:solidFill>
                  <a:latin typeface="+mj-lt"/>
                </a:rPr>
                <a:t>CHỦ ĐỀ </a:t>
              </a:r>
              <a:r>
                <a:rPr lang="en-US" sz="3200" dirty="0">
                  <a:solidFill>
                    <a:srgbClr val="002060"/>
                  </a:solidFill>
                  <a:latin typeface="+mj-lt"/>
                </a:rPr>
                <a:t>10</a:t>
              </a:r>
              <a:endParaRPr lang="vi-VN" sz="3200" dirty="0">
                <a:solidFill>
                  <a:srgbClr val="002060"/>
                </a:solidFill>
                <a:latin typeface="+mj-lt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3107421" y="290067"/>
            <a:ext cx="67550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3600" dirty="0">
                <a:solidFill>
                  <a:srgbClr val="002060"/>
                </a:solidFill>
                <a:latin typeface="+mj-lt"/>
              </a:rPr>
              <a:t>CÁC SỐ TRONG PHẠM VI 1000</a:t>
            </a:r>
            <a:endParaRPr lang="vi-VN" sz="36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52923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D05E2FA4-701D-4C92-898E-7EE4AF07FEBA}"/>
              </a:ext>
            </a:extLst>
          </p:cNvPr>
          <p:cNvSpPr txBox="1"/>
          <p:nvPr/>
        </p:nvSpPr>
        <p:spPr>
          <a:xfrm>
            <a:off x="2011678" y="2425271"/>
            <a:ext cx="8000207" cy="197592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smtClean="0">
                <a:ln>
                  <a:solidFill>
                    <a:srgbClr val="F79646">
                      <a:lumMod val="50000"/>
                    </a:srgbClr>
                  </a:solidFill>
                </a:ln>
                <a:solidFill>
                  <a:srgbClr val="FFC000"/>
                </a:solidFill>
                <a:effectLst/>
                <a:uLnTx/>
                <a:uFillTx/>
                <a:latin typeface="UTM Cookies"/>
                <a:ea typeface="+mn-ea"/>
                <a:cs typeface="+mn-cs"/>
              </a:rPr>
              <a:t>LUYỆN</a:t>
            </a:r>
            <a:r>
              <a:rPr kumimoji="0" lang="en-US" sz="8000" b="1" i="0" u="none" strike="noStrike" kern="1200" cap="none" spc="0" normalizeH="0" noProof="0" smtClean="0">
                <a:ln>
                  <a:solidFill>
                    <a:srgbClr val="F79646">
                      <a:lumMod val="50000"/>
                    </a:srgbClr>
                  </a:solidFill>
                </a:ln>
                <a:solidFill>
                  <a:srgbClr val="FFC000"/>
                </a:solidFill>
                <a:effectLst/>
                <a:uLnTx/>
                <a:uFillTx/>
                <a:latin typeface="UTM Cookies"/>
                <a:ea typeface="+mn-ea"/>
                <a:cs typeface="+mn-cs"/>
              </a:rPr>
              <a:t> TẬP</a:t>
            </a:r>
          </a:p>
          <a:p>
            <a:pPr lvl="0" algn="ctr">
              <a:lnSpc>
                <a:spcPct val="120000"/>
              </a:lnSpc>
              <a:defRPr/>
            </a:pPr>
            <a:endParaRPr lang="en-US" sz="1200" b="1">
              <a:ln>
                <a:solidFill>
                  <a:srgbClr val="F79646">
                    <a:lumMod val="50000"/>
                  </a:srgbClr>
                </a:solidFill>
              </a:ln>
              <a:solidFill>
                <a:srgbClr val="00B050"/>
              </a:solidFill>
              <a:latin typeface="UTM Cookies"/>
            </a:endParaRPr>
          </a:p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1" i="0" u="none" strike="noStrike" kern="1200" cap="none" spc="0" normalizeH="0" baseline="0" noProof="0" smtClean="0">
              <a:ln>
                <a:solidFill>
                  <a:srgbClr val="F79646">
                    <a:lumMod val="50000"/>
                  </a:srgbClr>
                </a:solidFill>
              </a:ln>
              <a:solidFill>
                <a:srgbClr val="00B050"/>
              </a:solidFill>
              <a:effectLst/>
              <a:uLnTx/>
              <a:uFillTx/>
              <a:latin typeface="UTM Cookies"/>
              <a:ea typeface="+mn-ea"/>
              <a:cs typeface="+mn-cs"/>
            </a:endParaRPr>
          </a:p>
        </p:txBody>
      </p:sp>
      <p:pic>
        <p:nvPicPr>
          <p:cNvPr id="4" name="Picture 3" descr="C:\Users\TUAN\Downloads\Luyện tập 1.png">
            <a:extLst>
              <a:ext uri="{FF2B5EF4-FFF2-40B4-BE49-F238E27FC236}">
                <a16:creationId xmlns:a16="http://schemas.microsoft.com/office/drawing/2014/main" id="{D9A25732-3FE0-E74A-8507-85B02CEA8F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4528" y="267230"/>
            <a:ext cx="2691766" cy="1038671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12205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7CC2ABDE-7C65-2844-8F27-5617C5794048}"/>
              </a:ext>
            </a:extLst>
          </p:cNvPr>
          <p:cNvSpPr/>
          <p:nvPr/>
        </p:nvSpPr>
        <p:spPr>
          <a:xfrm>
            <a:off x="935467" y="271771"/>
            <a:ext cx="570588" cy="570588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A42B58B-81C7-5345-8CF7-486189D08F27}"/>
              </a:ext>
            </a:extLst>
          </p:cNvPr>
          <p:cNvSpPr txBox="1"/>
          <p:nvPr/>
        </p:nvSpPr>
        <p:spPr>
          <a:xfrm>
            <a:off x="1506054" y="183589"/>
            <a:ext cx="9503321" cy="1305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 </a:t>
            </a:r>
            <a:r>
              <a:rPr lang="en-US" sz="2800" dirty="0" err="1"/>
              <a:t>Tìm</a:t>
            </a:r>
            <a:r>
              <a:rPr lang="en-US" sz="2800" dirty="0"/>
              <a:t> </a:t>
            </a:r>
            <a:r>
              <a:rPr lang="en-US" sz="2800" dirty="0" err="1"/>
              <a:t>đường</a:t>
            </a:r>
            <a:r>
              <a:rPr lang="en-US" sz="2800" dirty="0"/>
              <a:t> </a:t>
            </a:r>
            <a:r>
              <a:rPr lang="en-US" sz="2800" dirty="0" err="1"/>
              <a:t>đưa</a:t>
            </a:r>
            <a:r>
              <a:rPr lang="en-US" sz="2800" dirty="0"/>
              <a:t> </a:t>
            </a:r>
            <a:r>
              <a:rPr lang="en-US" sz="2800" dirty="0" err="1"/>
              <a:t>chú</a:t>
            </a:r>
            <a:r>
              <a:rPr lang="en-US" sz="2800" dirty="0"/>
              <a:t> </a:t>
            </a:r>
            <a:r>
              <a:rPr lang="en-US" sz="2800" dirty="0" err="1"/>
              <a:t>chuột</a:t>
            </a:r>
            <a:r>
              <a:rPr lang="en-US" sz="2800" dirty="0"/>
              <a:t> </a:t>
            </a:r>
            <a:r>
              <a:rPr lang="en-US" sz="2800" dirty="0" err="1"/>
              <a:t>đến</a:t>
            </a:r>
            <a:r>
              <a:rPr lang="en-US" sz="2800" dirty="0"/>
              <a:t> </a:t>
            </a:r>
            <a:r>
              <a:rPr lang="en-US" sz="2800" dirty="0" err="1"/>
              <a:t>miếng</a:t>
            </a:r>
            <a:r>
              <a:rPr lang="en-US" sz="2800" dirty="0"/>
              <a:t> pho </a:t>
            </a:r>
            <a:r>
              <a:rPr lang="en-US" sz="2800" dirty="0" err="1"/>
              <a:t>mát</a:t>
            </a:r>
            <a:r>
              <a:rPr lang="en-US" sz="2800" dirty="0"/>
              <a:t>, </a:t>
            </a:r>
            <a:r>
              <a:rPr lang="en-US" sz="2800" dirty="0" err="1"/>
              <a:t>bằng</a:t>
            </a:r>
            <a:r>
              <a:rPr lang="en-US" sz="2800" dirty="0"/>
              <a:t> </a:t>
            </a:r>
            <a:r>
              <a:rPr lang="en-US" sz="2800" dirty="0" err="1"/>
              <a:t>cách</a:t>
            </a:r>
            <a:r>
              <a:rPr lang="en-US" sz="2800" dirty="0"/>
              <a:t> </a:t>
            </a:r>
            <a:r>
              <a:rPr lang="en-US" sz="2800" dirty="0" err="1"/>
              <a:t>đi</a:t>
            </a:r>
            <a:r>
              <a:rPr lang="en-US" sz="2800" dirty="0"/>
              <a:t> </a:t>
            </a:r>
            <a:r>
              <a:rPr lang="en-US" sz="2800" dirty="0" err="1"/>
              <a:t>theo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chỉ</a:t>
            </a:r>
            <a:r>
              <a:rPr lang="en-US" sz="2800" dirty="0"/>
              <a:t> </a:t>
            </a:r>
            <a:r>
              <a:rPr lang="en-US" sz="2800" dirty="0" err="1"/>
              <a:t>dẫn</a:t>
            </a:r>
            <a:r>
              <a:rPr lang="en-US" sz="2800" dirty="0"/>
              <a:t> </a:t>
            </a:r>
            <a:r>
              <a:rPr lang="en-US" sz="2800" dirty="0" err="1"/>
              <a:t>cho</a:t>
            </a:r>
            <a:r>
              <a:rPr lang="en-US" sz="2800" dirty="0"/>
              <a:t> </a:t>
            </a:r>
            <a:r>
              <a:rPr lang="en-US" sz="2800" dirty="0" err="1"/>
              <a:t>trong</a:t>
            </a:r>
            <a:r>
              <a:rPr lang="en-US" sz="2800" dirty="0"/>
              <a:t> </a:t>
            </a:r>
            <a:r>
              <a:rPr lang="en-US" sz="2800" dirty="0" err="1"/>
              <a:t>mỗi</a:t>
            </a:r>
            <a:r>
              <a:rPr lang="en-US" sz="2800" dirty="0"/>
              <a:t> </a:t>
            </a:r>
            <a:r>
              <a:rPr lang="en-US" sz="2800" dirty="0" err="1"/>
              <a:t>ô</a:t>
            </a:r>
            <a:r>
              <a:rPr lang="en-US" sz="2800" dirty="0"/>
              <a:t> </a:t>
            </a:r>
            <a:r>
              <a:rPr lang="en-US" sz="2800" dirty="0" err="1"/>
              <a:t>mà</a:t>
            </a:r>
            <a:r>
              <a:rPr lang="en-US" sz="2800" dirty="0"/>
              <a:t> </a:t>
            </a:r>
            <a:r>
              <a:rPr lang="en-US" sz="2800" dirty="0" err="1"/>
              <a:t>chuột</a:t>
            </a:r>
            <a:r>
              <a:rPr lang="en-US" sz="2800" dirty="0"/>
              <a:t> </a:t>
            </a:r>
            <a:r>
              <a:rPr lang="en-US" sz="2800" dirty="0" err="1"/>
              <a:t>đi</a:t>
            </a:r>
            <a:r>
              <a:rPr lang="en-US" sz="2800" dirty="0"/>
              <a:t> qua.</a:t>
            </a: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E182109F-92B8-834E-A81C-04AD84CD96AA}"/>
              </a:ext>
            </a:extLst>
          </p:cNvPr>
          <p:cNvGrpSpPr/>
          <p:nvPr/>
        </p:nvGrpSpPr>
        <p:grpSpPr>
          <a:xfrm>
            <a:off x="1506053" y="1545840"/>
            <a:ext cx="8799997" cy="4891187"/>
            <a:chOff x="1506053" y="1545840"/>
            <a:chExt cx="8799997" cy="4891187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452724ED-FC5A-DA4B-9A8C-FB23E4913B2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4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5938" b="16627"/>
            <a:stretch/>
          </p:blipFill>
          <p:spPr>
            <a:xfrm>
              <a:off x="1506053" y="1545840"/>
              <a:ext cx="8799997" cy="4891187"/>
            </a:xfrm>
            <a:prstGeom prst="rect">
              <a:avLst/>
            </a:prstGeom>
          </p:spPr>
        </p:pic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7C8C0E0A-17AC-B244-A32B-F5FD903795B6}"/>
                </a:ext>
              </a:extLst>
            </p:cNvPr>
            <p:cNvGrpSpPr/>
            <p:nvPr/>
          </p:nvGrpSpPr>
          <p:grpSpPr>
            <a:xfrm>
              <a:off x="5257190" y="3695701"/>
              <a:ext cx="1734769" cy="971550"/>
              <a:chOff x="5257190" y="3695701"/>
              <a:chExt cx="1734769" cy="971550"/>
            </a:xfrm>
          </p:grpSpPr>
          <p:sp>
            <p:nvSpPr>
              <p:cNvPr id="23" name="Rounded Rectangle 22">
                <a:extLst>
                  <a:ext uri="{FF2B5EF4-FFF2-40B4-BE49-F238E27FC236}">
                    <a16:creationId xmlns:a16="http://schemas.microsoft.com/office/drawing/2014/main" id="{363E8C75-275D-724E-8312-5A2EA82ABB63}"/>
                  </a:ext>
                </a:extLst>
              </p:cNvPr>
              <p:cNvSpPr/>
              <p:nvPr/>
            </p:nvSpPr>
            <p:spPr>
              <a:xfrm>
                <a:off x="5276850" y="3695701"/>
                <a:ext cx="1657350" cy="971550"/>
              </a:xfrm>
              <a:prstGeom prst="roundRect">
                <a:avLst/>
              </a:prstGeom>
              <a:solidFill>
                <a:srgbClr val="F0C444"/>
              </a:solidFill>
              <a:ln>
                <a:solidFill>
                  <a:srgbClr val="8B644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9F789AFD-1E7C-4E4C-A585-158398A83624}"/>
                  </a:ext>
                </a:extLst>
              </p:cNvPr>
              <p:cNvSpPr txBox="1"/>
              <p:nvPr/>
            </p:nvSpPr>
            <p:spPr>
              <a:xfrm>
                <a:off x="5257190" y="3844082"/>
                <a:ext cx="1734769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VN" sz="2000" dirty="0"/>
                  <a:t>Số liền trước </a:t>
                </a:r>
              </a:p>
              <a:p>
                <a:pPr algn="ctr"/>
                <a:r>
                  <a:rPr lang="en-VN" sz="2000"/>
                  <a:t>của </a:t>
                </a:r>
                <a:r>
                  <a:rPr lang="en-VN" sz="2000" smtClean="0"/>
                  <a:t>700</a:t>
                </a:r>
                <a:r>
                  <a:rPr lang="en-US" sz="2000" smtClean="0"/>
                  <a:t>.</a:t>
                </a:r>
                <a:endParaRPr lang="en-VN" sz="2000" dirty="0"/>
              </a:p>
            </p:txBody>
          </p:sp>
        </p:grp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9A118D81-42F9-1042-8847-F6F4B0B7F601}"/>
                </a:ext>
              </a:extLst>
            </p:cNvPr>
            <p:cNvGrpSpPr/>
            <p:nvPr/>
          </p:nvGrpSpPr>
          <p:grpSpPr>
            <a:xfrm>
              <a:off x="5296510" y="5448477"/>
              <a:ext cx="1657350" cy="971550"/>
              <a:chOff x="5276850" y="3695701"/>
              <a:chExt cx="1657350" cy="971550"/>
            </a:xfrm>
          </p:grpSpPr>
          <p:sp>
            <p:nvSpPr>
              <p:cNvPr id="27" name="Rounded Rectangle 26">
                <a:extLst>
                  <a:ext uri="{FF2B5EF4-FFF2-40B4-BE49-F238E27FC236}">
                    <a16:creationId xmlns:a16="http://schemas.microsoft.com/office/drawing/2014/main" id="{D711478D-0861-C645-B2DB-DA91DB299D0D}"/>
                  </a:ext>
                </a:extLst>
              </p:cNvPr>
              <p:cNvSpPr/>
              <p:nvPr/>
            </p:nvSpPr>
            <p:spPr>
              <a:xfrm>
                <a:off x="5276850" y="3695701"/>
                <a:ext cx="1657350" cy="971550"/>
              </a:xfrm>
              <a:prstGeom prst="roundRect">
                <a:avLst/>
              </a:prstGeom>
              <a:solidFill>
                <a:srgbClr val="F0C444"/>
              </a:solidFill>
              <a:ln>
                <a:solidFill>
                  <a:srgbClr val="8B644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7E0E9533-84F5-7840-9A9F-C4F7A27FB8AE}"/>
                  </a:ext>
                </a:extLst>
              </p:cNvPr>
              <p:cNvSpPr txBox="1"/>
              <p:nvPr/>
            </p:nvSpPr>
            <p:spPr>
              <a:xfrm>
                <a:off x="5397452" y="3844082"/>
                <a:ext cx="1454244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VN" sz="2000" dirty="0"/>
                  <a:t>Số liền sau</a:t>
                </a:r>
              </a:p>
              <a:p>
                <a:pPr algn="ctr"/>
                <a:r>
                  <a:rPr lang="en-US" sz="2000" dirty="0"/>
                  <a:t>c</a:t>
                </a:r>
                <a:r>
                  <a:rPr lang="en-VN" sz="2000"/>
                  <a:t>ủa </a:t>
                </a:r>
                <a:r>
                  <a:rPr lang="en-VN" sz="2000" smtClean="0"/>
                  <a:t>9</a:t>
                </a:r>
                <a:r>
                  <a:rPr lang="en-US" sz="2000" smtClean="0"/>
                  <a:t>99.</a:t>
                </a:r>
                <a:endParaRPr lang="en-VN" sz="2000" dirty="0"/>
              </a:p>
            </p:txBody>
          </p:sp>
        </p:grp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00216EA7-2A64-E24C-AC97-5AC08874D881}"/>
                </a:ext>
              </a:extLst>
            </p:cNvPr>
            <p:cNvGrpSpPr/>
            <p:nvPr/>
          </p:nvGrpSpPr>
          <p:grpSpPr>
            <a:xfrm>
              <a:off x="8247886" y="3695701"/>
              <a:ext cx="1657351" cy="971550"/>
              <a:chOff x="5276850" y="3695701"/>
              <a:chExt cx="1657351" cy="971550"/>
            </a:xfrm>
          </p:grpSpPr>
          <p:sp>
            <p:nvSpPr>
              <p:cNvPr id="30" name="Rounded Rectangle 29">
                <a:extLst>
                  <a:ext uri="{FF2B5EF4-FFF2-40B4-BE49-F238E27FC236}">
                    <a16:creationId xmlns:a16="http://schemas.microsoft.com/office/drawing/2014/main" id="{5E748ED8-E18E-4643-B036-06839596D149}"/>
                  </a:ext>
                </a:extLst>
              </p:cNvPr>
              <p:cNvSpPr/>
              <p:nvPr/>
            </p:nvSpPr>
            <p:spPr>
              <a:xfrm>
                <a:off x="5276850" y="3695701"/>
                <a:ext cx="1657350" cy="971550"/>
              </a:xfrm>
              <a:prstGeom prst="roundRect">
                <a:avLst/>
              </a:prstGeom>
              <a:solidFill>
                <a:srgbClr val="F0C444"/>
              </a:solidFill>
              <a:ln>
                <a:solidFill>
                  <a:srgbClr val="8B644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37D5D1B5-F749-0544-9C06-85946347D0FF}"/>
                  </a:ext>
                </a:extLst>
              </p:cNvPr>
              <p:cNvSpPr txBox="1"/>
              <p:nvPr/>
            </p:nvSpPr>
            <p:spPr>
              <a:xfrm>
                <a:off x="5276851" y="3732283"/>
                <a:ext cx="165735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dirty="0"/>
                  <a:t>Số gồm 7 trăm, 0 chục, 1 </a:t>
                </a:r>
                <a:r>
                  <a:rPr lang="vi-VN"/>
                  <a:t>đơn </a:t>
                </a:r>
                <a:r>
                  <a:rPr lang="vi-VN" smtClean="0"/>
                  <a:t>vị</a:t>
                </a:r>
                <a:r>
                  <a:rPr lang="en-US" smtClean="0"/>
                  <a:t>.</a:t>
                </a:r>
                <a:endParaRPr lang="en-VN" dirty="0"/>
              </a:p>
            </p:txBody>
          </p:sp>
        </p:grp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1D2FC855-7494-4F4F-9C76-E4D27187E237}"/>
                </a:ext>
              </a:extLst>
            </p:cNvPr>
            <p:cNvGrpSpPr/>
            <p:nvPr/>
          </p:nvGrpSpPr>
          <p:grpSpPr>
            <a:xfrm>
              <a:off x="5275477" y="1944953"/>
              <a:ext cx="1657351" cy="971550"/>
              <a:chOff x="5276850" y="3695701"/>
              <a:chExt cx="1657351" cy="971550"/>
            </a:xfrm>
          </p:grpSpPr>
          <p:sp>
            <p:nvSpPr>
              <p:cNvPr id="33" name="Rounded Rectangle 32">
                <a:extLst>
                  <a:ext uri="{FF2B5EF4-FFF2-40B4-BE49-F238E27FC236}">
                    <a16:creationId xmlns:a16="http://schemas.microsoft.com/office/drawing/2014/main" id="{F0396FFE-35B2-444B-B5F4-4983EBF23B3B}"/>
                  </a:ext>
                </a:extLst>
              </p:cNvPr>
              <p:cNvSpPr/>
              <p:nvPr/>
            </p:nvSpPr>
            <p:spPr>
              <a:xfrm>
                <a:off x="5276850" y="3695701"/>
                <a:ext cx="1657350" cy="971550"/>
              </a:xfrm>
              <a:prstGeom prst="roundRect">
                <a:avLst/>
              </a:prstGeom>
              <a:solidFill>
                <a:srgbClr val="F0C444"/>
              </a:solidFill>
              <a:ln>
                <a:solidFill>
                  <a:srgbClr val="8B644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82B21709-539D-E54C-AEB4-B9E9F2FF3F7F}"/>
                  </a:ext>
                </a:extLst>
              </p:cNvPr>
              <p:cNvSpPr txBox="1"/>
              <p:nvPr/>
            </p:nvSpPr>
            <p:spPr>
              <a:xfrm>
                <a:off x="5276851" y="3846583"/>
                <a:ext cx="165735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2000" dirty="0"/>
                  <a:t>Số lớn </a:t>
                </a:r>
                <a:r>
                  <a:rPr lang="vi-VN" sz="2000"/>
                  <a:t>hơn </a:t>
                </a:r>
                <a:r>
                  <a:rPr lang="vi-VN" sz="2000" smtClean="0"/>
                  <a:t>310</a:t>
                </a:r>
                <a:r>
                  <a:rPr lang="en-US" sz="2000" smtClean="0"/>
                  <a:t>.</a:t>
                </a:r>
                <a:endParaRPr lang="en-VN" sz="2000" dirty="0"/>
              </a:p>
            </p:txBody>
          </p:sp>
        </p:grp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72D8C8CB-9298-E849-9B37-9DCCEA6271AE}"/>
                </a:ext>
              </a:extLst>
            </p:cNvPr>
            <p:cNvGrpSpPr/>
            <p:nvPr/>
          </p:nvGrpSpPr>
          <p:grpSpPr>
            <a:xfrm>
              <a:off x="2267103" y="3695701"/>
              <a:ext cx="1657351" cy="971550"/>
              <a:chOff x="5276850" y="3695701"/>
              <a:chExt cx="1657351" cy="971550"/>
            </a:xfrm>
          </p:grpSpPr>
          <p:sp>
            <p:nvSpPr>
              <p:cNvPr id="36" name="Rounded Rectangle 35">
                <a:extLst>
                  <a:ext uri="{FF2B5EF4-FFF2-40B4-BE49-F238E27FC236}">
                    <a16:creationId xmlns:a16="http://schemas.microsoft.com/office/drawing/2014/main" id="{24DD168B-FAB4-DD40-9238-5DCB5CFA80F5}"/>
                  </a:ext>
                </a:extLst>
              </p:cNvPr>
              <p:cNvSpPr/>
              <p:nvPr/>
            </p:nvSpPr>
            <p:spPr>
              <a:xfrm>
                <a:off x="5276850" y="3695701"/>
                <a:ext cx="1657350" cy="971550"/>
              </a:xfrm>
              <a:prstGeom prst="roundRect">
                <a:avLst/>
              </a:prstGeom>
              <a:solidFill>
                <a:srgbClr val="F0C444"/>
              </a:solidFill>
              <a:ln>
                <a:solidFill>
                  <a:srgbClr val="8B644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8C1B9F6D-B69C-2B42-8F4B-F0170592C4FA}"/>
                  </a:ext>
                </a:extLst>
              </p:cNvPr>
              <p:cNvSpPr txBox="1"/>
              <p:nvPr/>
            </p:nvSpPr>
            <p:spPr>
              <a:xfrm>
                <a:off x="5276851" y="3998983"/>
                <a:ext cx="165735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2000" dirty="0"/>
                  <a:t>Số </a:t>
                </a:r>
                <a:r>
                  <a:rPr lang="vi-VN" sz="2000"/>
                  <a:t>tròn </a:t>
                </a:r>
                <a:r>
                  <a:rPr lang="vi-VN" sz="2000" smtClean="0"/>
                  <a:t>tram</a:t>
                </a:r>
                <a:r>
                  <a:rPr lang="en-US" sz="2000" smtClean="0"/>
                  <a:t>.</a:t>
                </a:r>
                <a:endParaRPr lang="en-VN" sz="2000" dirty="0"/>
              </a:p>
            </p:txBody>
          </p:sp>
        </p:grp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2F5482DD-B31A-B34A-9E9C-08B4FAF27682}"/>
                </a:ext>
              </a:extLst>
            </p:cNvPr>
            <p:cNvGrpSpPr/>
            <p:nvPr/>
          </p:nvGrpSpPr>
          <p:grpSpPr>
            <a:xfrm>
              <a:off x="2267103" y="5448477"/>
              <a:ext cx="1657351" cy="971550"/>
              <a:chOff x="5276850" y="3695701"/>
              <a:chExt cx="1657351" cy="971550"/>
            </a:xfrm>
          </p:grpSpPr>
          <p:sp>
            <p:nvSpPr>
              <p:cNvPr id="39" name="Rounded Rectangle 38">
                <a:extLst>
                  <a:ext uri="{FF2B5EF4-FFF2-40B4-BE49-F238E27FC236}">
                    <a16:creationId xmlns:a16="http://schemas.microsoft.com/office/drawing/2014/main" id="{F5A4E5FB-8E25-CE47-9DE8-77B1FD742F0A}"/>
                  </a:ext>
                </a:extLst>
              </p:cNvPr>
              <p:cNvSpPr/>
              <p:nvPr/>
            </p:nvSpPr>
            <p:spPr>
              <a:xfrm>
                <a:off x="5276850" y="3695701"/>
                <a:ext cx="1657350" cy="971550"/>
              </a:xfrm>
              <a:prstGeom prst="roundRect">
                <a:avLst/>
              </a:prstGeom>
              <a:solidFill>
                <a:srgbClr val="F0C444"/>
              </a:solidFill>
              <a:ln>
                <a:solidFill>
                  <a:srgbClr val="8B644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88868458-018F-6D4D-820F-E63B88AC25D6}"/>
                  </a:ext>
                </a:extLst>
              </p:cNvPr>
              <p:cNvSpPr txBox="1"/>
              <p:nvPr/>
            </p:nvSpPr>
            <p:spPr>
              <a:xfrm>
                <a:off x="5276851" y="3998983"/>
                <a:ext cx="165735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2000" dirty="0"/>
                  <a:t>Số tròn chục</a:t>
                </a:r>
                <a:endParaRPr lang="en-VN" sz="2000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83253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1FF04942-CEBA-6749-A71C-D2DDCC19609F}"/>
              </a:ext>
            </a:extLst>
          </p:cNvPr>
          <p:cNvGrpSpPr/>
          <p:nvPr/>
        </p:nvGrpSpPr>
        <p:grpSpPr>
          <a:xfrm>
            <a:off x="816002" y="284168"/>
            <a:ext cx="3854146" cy="832864"/>
            <a:chOff x="816002" y="707500"/>
            <a:chExt cx="3854146" cy="832864"/>
          </a:xfrm>
        </p:grpSpPr>
        <p:sp>
          <p:nvSpPr>
            <p:cNvPr id="3" name="Rounded Rectangle 2">
              <a:extLst>
                <a:ext uri="{FF2B5EF4-FFF2-40B4-BE49-F238E27FC236}">
                  <a16:creationId xmlns:a16="http://schemas.microsoft.com/office/drawing/2014/main" id="{16A6B7B1-A84F-E34D-9CFC-A1E01024DB4F}"/>
                </a:ext>
              </a:extLst>
            </p:cNvPr>
            <p:cNvSpPr/>
            <p:nvPr/>
          </p:nvSpPr>
          <p:spPr>
            <a:xfrm>
              <a:off x="1653371" y="860223"/>
              <a:ext cx="1401557" cy="667886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BE6789D3-4954-234F-B77E-E95C762682AF}"/>
                </a:ext>
              </a:extLst>
            </p:cNvPr>
            <p:cNvSpPr/>
            <p:nvPr/>
          </p:nvSpPr>
          <p:spPr>
            <a:xfrm>
              <a:off x="816002" y="849952"/>
              <a:ext cx="690412" cy="690412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2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1EE92C59-6D24-0941-A530-46FFC1F2FEB8}"/>
                </a:ext>
              </a:extLst>
            </p:cNvPr>
            <p:cNvSpPr txBox="1"/>
            <p:nvPr/>
          </p:nvSpPr>
          <p:spPr>
            <a:xfrm>
              <a:off x="1799853" y="707500"/>
              <a:ext cx="2870295" cy="8206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3600" dirty="0" err="1"/>
                <a:t>Số</a:t>
              </a:r>
              <a:r>
                <a:rPr lang="en-US" sz="3600" dirty="0"/>
                <a:t> ?</a:t>
              </a:r>
            </a:p>
          </p:txBody>
        </p:sp>
      </p:grp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F6FC098E-D56C-1C49-992E-C33FE6811B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097556"/>
              </p:ext>
            </p:extLst>
          </p:nvPr>
        </p:nvGraphicFramePr>
        <p:xfrm>
          <a:off x="1657227" y="1367140"/>
          <a:ext cx="8398824" cy="42333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99706">
                  <a:extLst>
                    <a:ext uri="{9D8B030D-6E8A-4147-A177-3AD203B41FA5}">
                      <a16:colId xmlns:a16="http://schemas.microsoft.com/office/drawing/2014/main" val="3434572124"/>
                    </a:ext>
                  </a:extLst>
                </a:gridCol>
                <a:gridCol w="2099706">
                  <a:extLst>
                    <a:ext uri="{9D8B030D-6E8A-4147-A177-3AD203B41FA5}">
                      <a16:colId xmlns:a16="http://schemas.microsoft.com/office/drawing/2014/main" val="1249413062"/>
                    </a:ext>
                  </a:extLst>
                </a:gridCol>
                <a:gridCol w="2099706">
                  <a:extLst>
                    <a:ext uri="{9D8B030D-6E8A-4147-A177-3AD203B41FA5}">
                      <a16:colId xmlns:a16="http://schemas.microsoft.com/office/drawing/2014/main" val="3827442272"/>
                    </a:ext>
                  </a:extLst>
                </a:gridCol>
                <a:gridCol w="2099706">
                  <a:extLst>
                    <a:ext uri="{9D8B030D-6E8A-4147-A177-3AD203B41FA5}">
                      <a16:colId xmlns:a16="http://schemas.microsoft.com/office/drawing/2014/main" val="2841683358"/>
                    </a:ext>
                  </a:extLst>
                </a:gridCol>
              </a:tblGrid>
              <a:tr h="846667">
                <a:tc>
                  <a:txBody>
                    <a:bodyPr/>
                    <a:lstStyle/>
                    <a:p>
                      <a:pPr algn="ctr"/>
                      <a:r>
                        <a:rPr lang="en-VN" sz="3200" b="0" dirty="0">
                          <a:solidFill>
                            <a:schemeClr val="tx1"/>
                          </a:solidFill>
                        </a:rPr>
                        <a:t>Số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E9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3200" b="0" dirty="0">
                          <a:solidFill>
                            <a:schemeClr val="tx1"/>
                          </a:solidFill>
                        </a:rPr>
                        <a:t>Số trăm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E9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>
                          <a:solidFill>
                            <a:schemeClr val="tx1"/>
                          </a:solidFill>
                        </a:rPr>
                        <a:t>S</a:t>
                      </a:r>
                      <a:r>
                        <a:rPr lang="en-VN" sz="3200" b="0" dirty="0">
                          <a:solidFill>
                            <a:schemeClr val="tx1"/>
                          </a:solidFill>
                        </a:rPr>
                        <a:t>ố chục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E9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3200" b="0" dirty="0">
                          <a:solidFill>
                            <a:schemeClr val="tx1"/>
                          </a:solidFill>
                        </a:rPr>
                        <a:t>Số đơn vị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E9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2736672"/>
                  </a:ext>
                </a:extLst>
              </a:tr>
              <a:tr h="846667"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630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2016645"/>
                  </a:ext>
                </a:extLst>
              </a:tr>
              <a:tr h="846667"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408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2552617"/>
                  </a:ext>
                </a:extLst>
              </a:tr>
              <a:tr h="846667"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514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7714990"/>
                  </a:ext>
                </a:extLst>
              </a:tr>
              <a:tr h="846667"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970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5549229"/>
                  </a:ext>
                </a:extLst>
              </a:tr>
            </a:tbl>
          </a:graphicData>
        </a:graphic>
      </p:graphicFrame>
      <p:sp>
        <p:nvSpPr>
          <p:cNvPr id="16" name="Rectangle 15">
            <a:extLst>
              <a:ext uri="{FF2B5EF4-FFF2-40B4-BE49-F238E27FC236}">
                <a16:creationId xmlns:a16="http://schemas.microsoft.com/office/drawing/2014/main" id="{F088F934-9452-C04E-B479-48AF41317E41}"/>
              </a:ext>
            </a:extLst>
          </p:cNvPr>
          <p:cNvSpPr/>
          <p:nvPr/>
        </p:nvSpPr>
        <p:spPr>
          <a:xfrm>
            <a:off x="4465373" y="3254909"/>
            <a:ext cx="806519" cy="6106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449C165-CF13-CD4F-BFB6-57CD463608C4}"/>
              </a:ext>
            </a:extLst>
          </p:cNvPr>
          <p:cNvSpPr/>
          <p:nvPr/>
        </p:nvSpPr>
        <p:spPr>
          <a:xfrm>
            <a:off x="6542006" y="3276830"/>
            <a:ext cx="806519" cy="6106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247C012-DAD7-3249-B140-85DEBED59994}"/>
              </a:ext>
            </a:extLst>
          </p:cNvPr>
          <p:cNvSpPr/>
          <p:nvPr/>
        </p:nvSpPr>
        <p:spPr>
          <a:xfrm>
            <a:off x="8666055" y="3264304"/>
            <a:ext cx="806519" cy="6106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35A7491-9BE6-8544-B1D2-BF5500AE2E8E}"/>
              </a:ext>
            </a:extLst>
          </p:cNvPr>
          <p:cNvSpPr/>
          <p:nvPr/>
        </p:nvSpPr>
        <p:spPr>
          <a:xfrm>
            <a:off x="4465373" y="4129265"/>
            <a:ext cx="806519" cy="6106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F42588B-D7D8-6E4E-8C0B-AD524EE0B931}"/>
              </a:ext>
            </a:extLst>
          </p:cNvPr>
          <p:cNvSpPr/>
          <p:nvPr/>
        </p:nvSpPr>
        <p:spPr>
          <a:xfrm>
            <a:off x="6542006" y="4082946"/>
            <a:ext cx="806519" cy="6106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F1B2DB9-6420-764E-BB91-843DA8F084FE}"/>
              </a:ext>
            </a:extLst>
          </p:cNvPr>
          <p:cNvSpPr/>
          <p:nvPr/>
        </p:nvSpPr>
        <p:spPr>
          <a:xfrm>
            <a:off x="8666055" y="4138660"/>
            <a:ext cx="806519" cy="6106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59B51C8-A9FD-5144-B1FF-A9CDA1E5920C}"/>
              </a:ext>
            </a:extLst>
          </p:cNvPr>
          <p:cNvSpPr/>
          <p:nvPr/>
        </p:nvSpPr>
        <p:spPr>
          <a:xfrm>
            <a:off x="4466718" y="4967907"/>
            <a:ext cx="806519" cy="6106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FEA6428B-6ED8-BB48-BCD5-9CEFAE7FE00E}"/>
              </a:ext>
            </a:extLst>
          </p:cNvPr>
          <p:cNvSpPr/>
          <p:nvPr/>
        </p:nvSpPr>
        <p:spPr>
          <a:xfrm>
            <a:off x="6543351" y="4989828"/>
            <a:ext cx="806519" cy="6106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B12BC8F-9883-794F-BDFB-BA4D2D53706F}"/>
              </a:ext>
            </a:extLst>
          </p:cNvPr>
          <p:cNvSpPr/>
          <p:nvPr/>
        </p:nvSpPr>
        <p:spPr>
          <a:xfrm>
            <a:off x="8667400" y="4977302"/>
            <a:ext cx="806519" cy="6106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2723824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D05E2FA4-701D-4C92-898E-7EE4AF07FEBA}"/>
              </a:ext>
            </a:extLst>
          </p:cNvPr>
          <p:cNvSpPr txBox="1"/>
          <p:nvPr/>
        </p:nvSpPr>
        <p:spPr>
          <a:xfrm>
            <a:off x="1998616" y="2655723"/>
            <a:ext cx="8000207" cy="175432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smtClean="0">
                <a:ln>
                  <a:solidFill>
                    <a:srgbClr val="F79646">
                      <a:lumMod val="50000"/>
                    </a:srgbClr>
                  </a:solidFill>
                </a:ln>
                <a:solidFill>
                  <a:srgbClr val="FFC000"/>
                </a:solidFill>
                <a:effectLst/>
                <a:uLnTx/>
                <a:uFillTx/>
                <a:latin typeface="UTM Cookies"/>
                <a:ea typeface="+mn-ea"/>
                <a:cs typeface="+mn-cs"/>
              </a:rPr>
              <a:t>TRÒ</a:t>
            </a:r>
            <a:r>
              <a:rPr kumimoji="0" lang="en-US" sz="8000" b="1" i="0" u="none" strike="noStrike" kern="1200" cap="none" spc="0" normalizeH="0" noProof="0" smtClean="0">
                <a:ln>
                  <a:solidFill>
                    <a:srgbClr val="F79646">
                      <a:lumMod val="50000"/>
                    </a:srgbClr>
                  </a:solidFill>
                </a:ln>
                <a:solidFill>
                  <a:srgbClr val="FFC000"/>
                </a:solidFill>
                <a:effectLst/>
                <a:uLnTx/>
                <a:uFillTx/>
                <a:latin typeface="UTM Cookies"/>
                <a:ea typeface="+mn-ea"/>
                <a:cs typeface="+mn-cs"/>
              </a:rPr>
              <a:t> CHƠI</a:t>
            </a:r>
            <a:endParaRPr kumimoji="0" lang="en-US" sz="8000" b="1" i="0" u="none" strike="noStrike" kern="1200" cap="none" spc="0" normalizeH="0" baseline="0" noProof="0" smtClean="0">
              <a:ln>
                <a:solidFill>
                  <a:srgbClr val="F79646">
                    <a:lumMod val="50000"/>
                  </a:srgbClr>
                </a:solidFill>
              </a:ln>
              <a:solidFill>
                <a:srgbClr val="FFC000"/>
              </a:solidFill>
              <a:effectLst/>
              <a:uLnTx/>
              <a:uFillTx/>
              <a:latin typeface="UTM Cookies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1" i="0" u="none" strike="noStrike" kern="1200" cap="none" spc="0" normalizeH="0" baseline="0" noProof="0" smtClean="0">
              <a:ln>
                <a:solidFill>
                  <a:srgbClr val="F79646">
                    <a:lumMod val="50000"/>
                  </a:srgbClr>
                </a:solidFill>
              </a:ln>
              <a:solidFill>
                <a:srgbClr val="00B050"/>
              </a:solidFill>
              <a:effectLst/>
              <a:uLnTx/>
              <a:uFillTx/>
              <a:latin typeface="UTM Cookies"/>
              <a:ea typeface="+mn-ea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544" y="259711"/>
            <a:ext cx="2343172" cy="111798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86112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071ADA9-EE84-9042-BEDB-E9F8EA1A6C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6446" y="228600"/>
            <a:ext cx="6286501" cy="619617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6ED3A59-3EE4-9C45-8BAE-F2A15E2D8A3D}"/>
              </a:ext>
            </a:extLst>
          </p:cNvPr>
          <p:cNvSpPr txBox="1"/>
          <p:nvPr/>
        </p:nvSpPr>
        <p:spPr>
          <a:xfrm>
            <a:off x="1331982" y="647700"/>
            <a:ext cx="373531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VN" sz="2400" b="1" dirty="0">
                <a:ln w="28575">
                  <a:solidFill>
                    <a:srgbClr val="F18585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UTM Cooper Black" panose="02040603050506020204" pitchFamily="18" charset="0"/>
              </a:rPr>
              <a:t>BỮA TIỆC </a:t>
            </a:r>
          </a:p>
          <a:p>
            <a:pPr algn="ctr"/>
            <a:r>
              <a:rPr lang="en-VN" sz="2400" b="1" dirty="0">
                <a:ln w="28575">
                  <a:solidFill>
                    <a:srgbClr val="F18585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UTM Cooper Black" panose="02040603050506020204" pitchFamily="18" charset="0"/>
              </a:rPr>
              <a:t>CỦA CHIM CÁNH CỤT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711A7FF-B7BC-884A-8753-A0EB39F747E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489" b="94891" l="9626" r="89840">
                        <a14:foregroundMark x1="45455" y1="33577" x2="51872" y2="39416"/>
                        <a14:foregroundMark x1="53476" y1="37956" x2="49198" y2="35766"/>
                        <a14:foregroundMark x1="36898" y1="94891" x2="36898" y2="94891"/>
                        <a14:foregroundMark x1="51872" y1="86861" x2="51872" y2="86861"/>
                        <a14:foregroundMark x1="51872" y1="88321" x2="51872" y2="88321"/>
                        <a14:foregroundMark x1="64706" y1="76642" x2="64706" y2="722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9927" y="-71160"/>
            <a:ext cx="1474625" cy="1080341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28B84E6E-F340-B643-B71E-B0A41052EDE8}"/>
              </a:ext>
            </a:extLst>
          </p:cNvPr>
          <p:cNvGrpSpPr/>
          <p:nvPr/>
        </p:nvGrpSpPr>
        <p:grpSpPr>
          <a:xfrm>
            <a:off x="798443" y="1564555"/>
            <a:ext cx="4548810" cy="4893647"/>
            <a:chOff x="798443" y="1564555"/>
            <a:chExt cx="4548810" cy="4893647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FEEDA4BF-CF26-2649-B690-24E4C6D77688}"/>
                </a:ext>
              </a:extLst>
            </p:cNvPr>
            <p:cNvSpPr txBox="1"/>
            <p:nvPr/>
          </p:nvSpPr>
          <p:spPr>
            <a:xfrm>
              <a:off x="798443" y="1564555"/>
              <a:ext cx="4548810" cy="48936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VN" sz="2400" dirty="0"/>
                <a:t>Chuẩn bị: 1 xúc xắc, 5 quân cờ.</a:t>
              </a:r>
            </a:p>
            <a:p>
              <a:pPr algn="just"/>
              <a:r>
                <a:rPr lang="en-VN" sz="2400" dirty="0"/>
                <a:t>Cách chơi:</a:t>
              </a:r>
            </a:p>
            <a:p>
              <a:pPr marL="285750" indent="-285750" algn="just">
                <a:buFont typeface="Arial" panose="020B0604020202020204" pitchFamily="34" charset="0"/>
                <a:buChar char="•"/>
              </a:pPr>
              <a:r>
                <a:rPr lang="en-VN" sz="2400" dirty="0"/>
                <a:t>Chơi theo nhóm.</a:t>
              </a:r>
            </a:p>
            <a:p>
              <a:pPr marL="285750" indent="-285750" algn="just">
                <a:buFont typeface="Arial" panose="020B0604020202020204" pitchFamily="34" charset="0"/>
                <a:buChar char="•"/>
              </a:pPr>
              <a:r>
                <a:rPr lang="en-VN" sz="2400" dirty="0"/>
                <a:t>Khi đến lượt, người chơi gieo xúc xắc và đọc số chấm ở mặt trên. Tìm số thích </a:t>
              </a:r>
              <a:r>
                <a:rPr lang="en-VN" sz="2400"/>
                <a:t>hợp </a:t>
              </a:r>
              <a:r>
                <a:rPr lang="en-VN" sz="2400" smtClean="0"/>
                <a:t>v</a:t>
              </a:r>
              <a:r>
                <a:rPr lang="en-US" sz="2400"/>
                <a:t>ớ</a:t>
              </a:r>
              <a:r>
                <a:rPr lang="en-VN" sz="2400" smtClean="0"/>
                <a:t>i </a:t>
              </a:r>
              <a:r>
                <a:rPr lang="en-VN" sz="2400" dirty="0"/>
                <a:t>mặt xúc xắc ở trong bảng (ví dụ số thích hợp với mặt            </a:t>
              </a:r>
              <a:r>
                <a:rPr lang="en-VN" sz="2400" dirty="0">
                  <a:solidFill>
                    <a:schemeClr val="bg1"/>
                  </a:solidFill>
                </a:rPr>
                <a:t>với</a:t>
              </a:r>
              <a:r>
                <a:rPr lang="en-VN" sz="2400" dirty="0"/>
                <a:t> là 356). Đặt một quân cờ vào con chim cánh cụt ghi số vừa tìm được.</a:t>
              </a:r>
            </a:p>
            <a:p>
              <a:pPr marL="285750" indent="-285750" algn="just">
                <a:buFont typeface="Arial" panose="020B0604020202020204" pitchFamily="34" charset="0"/>
                <a:buChar char="•"/>
              </a:pPr>
              <a:r>
                <a:rPr lang="en-VN" sz="2400" dirty="0"/>
                <a:t>Trò chơi kết thúc khi đặt được hết 5 quân cờ.</a:t>
              </a:r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4135A8DD-62F0-8641-9D69-B650F91F8CDF}"/>
                </a:ext>
              </a:extLst>
            </p:cNvPr>
            <p:cNvGrpSpPr/>
            <p:nvPr/>
          </p:nvGrpSpPr>
          <p:grpSpPr>
            <a:xfrm>
              <a:off x="1224470" y="4547785"/>
              <a:ext cx="394255" cy="393415"/>
              <a:chOff x="3199641" y="-1649896"/>
              <a:chExt cx="577229" cy="577229"/>
            </a:xfrm>
          </p:grpSpPr>
          <p:sp>
            <p:nvSpPr>
              <p:cNvPr id="10" name="Rounded Rectangle 9">
                <a:extLst>
                  <a:ext uri="{FF2B5EF4-FFF2-40B4-BE49-F238E27FC236}">
                    <a16:creationId xmlns:a16="http://schemas.microsoft.com/office/drawing/2014/main" id="{1A3EEAE4-288F-004B-9C86-BD526992F2B5}"/>
                  </a:ext>
                </a:extLst>
              </p:cNvPr>
              <p:cNvSpPr/>
              <p:nvPr/>
            </p:nvSpPr>
            <p:spPr>
              <a:xfrm>
                <a:off x="3199641" y="-1649896"/>
                <a:ext cx="577229" cy="577229"/>
              </a:xfrm>
              <a:prstGeom prst="roundRect">
                <a:avLst/>
              </a:prstGeom>
              <a:solidFill>
                <a:srgbClr val="BFE9F3">
                  <a:alpha val="69000"/>
                </a:srgbClr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A6F6DC4E-85A3-674F-A6FC-083476C1BA56}"/>
                  </a:ext>
                </a:extLst>
              </p:cNvPr>
              <p:cNvSpPr/>
              <p:nvPr/>
            </p:nvSpPr>
            <p:spPr>
              <a:xfrm>
                <a:off x="3397801" y="-1447114"/>
                <a:ext cx="180909" cy="180909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277142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1241</TotalTime>
  <Words>217</Words>
  <Application>Microsoft Office PowerPoint</Application>
  <PresentationFormat>Widescreen</PresentationFormat>
  <Paragraphs>54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UTM Cookies</vt:lpstr>
      <vt:lpstr>UTM Cooper Black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Admin</cp:lastModifiedBy>
  <cp:revision>185</cp:revision>
  <dcterms:created xsi:type="dcterms:W3CDTF">2021-06-02T01:34:28Z</dcterms:created>
  <dcterms:modified xsi:type="dcterms:W3CDTF">2025-03-09T13:13:51Z</dcterms:modified>
</cp:coreProperties>
</file>