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532" r:id="rId2"/>
    <p:sldId id="364" r:id="rId3"/>
    <p:sldId id="296" r:id="rId4"/>
    <p:sldId id="522" r:id="rId5"/>
    <p:sldId id="520" r:id="rId6"/>
    <p:sldId id="523" r:id="rId7"/>
    <p:sldId id="300" r:id="rId8"/>
    <p:sldId id="527" r:id="rId9"/>
    <p:sldId id="528" r:id="rId10"/>
    <p:sldId id="529" r:id="rId11"/>
    <p:sldId id="371" r:id="rId12"/>
    <p:sldId id="530" r:id="rId13"/>
    <p:sldId id="525" r:id="rId14"/>
    <p:sldId id="516" r:id="rId15"/>
    <p:sldId id="526" r:id="rId16"/>
    <p:sldId id="367" r:id="rId17"/>
    <p:sldId id="531" r:id="rId18"/>
    <p:sldId id="285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660066"/>
    <a:srgbClr val="003300"/>
    <a:srgbClr val="154642"/>
    <a:srgbClr val="B5853D"/>
    <a:srgbClr val="F8C7A5"/>
    <a:srgbClr val="F0886C"/>
    <a:srgbClr val="8B5F31"/>
    <a:srgbClr val="7A57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9" autoAdjust="0"/>
    <p:restoredTop sz="93738" autoAdjust="0"/>
  </p:normalViewPr>
  <p:slideViewPr>
    <p:cSldViewPr snapToGrid="0" showGuides="1">
      <p:cViewPr varScale="1">
        <p:scale>
          <a:sx n="77" d="100"/>
          <a:sy n="77" d="100"/>
        </p:scale>
        <p:origin x="6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00A08-5FAB-46A1-8917-CC04C822CF8A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8EBE8-AD40-4DC1-B8C5-4450813FBA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442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7ED36-D2F3-93AB-95B6-4B0133691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A635E5E-E62A-85A6-4CAA-A1B9412711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F08DD6D-56B1-4E3E-2C76-36EA8061F9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2EF519F-1699-D764-EBD4-5E03FE83CB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767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A4CE0C28-C8D5-D657-E5EC-2606F53230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04B0D1B2-F7F3-5E59-AA40-2F639F028E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933F3D58-AE89-F741-D51E-48AA8CFFCB8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78ED0301-3484-45BA-AF0F-FF0C98BED0E1}" type="slidenum">
              <a:rPr lang="en-US" altLang="en-US" sz="1200">
                <a:latin typeface=".VnAristote" panose="020B7200000000000000" pitchFamily="34" charset="0"/>
              </a:rPr>
              <a:pPr algn="r" eaLnBrk="1" hangingPunct="1"/>
              <a:t>17</a:t>
            </a:fld>
            <a:endParaRPr lang="en-US" altLang="en-US" sz="1200">
              <a:latin typeface=".VnAristot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018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8EBE8-AD40-4DC1-B8C5-4450813FBA0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09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65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636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284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A8FB8B01-06F6-DDDA-330E-27B6D87DC9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E4AA5E7-E88C-D753-E995-F8F3DA8950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72BD127E-5B00-D69A-3838-53BA90490018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3BBB6748-1FAA-4052-8CB1-4E019A54A65B}" type="slidenum">
              <a:rPr lang="en-US" altLang="en-US" sz="1200">
                <a:latin typeface=".VnAristote" panose="020B7200000000000000" pitchFamily="34" charset="0"/>
              </a:rPr>
              <a:pPr algn="r" eaLnBrk="1" hangingPunct="1"/>
              <a:t>11</a:t>
            </a:fld>
            <a:endParaRPr lang="en-US" altLang="en-US" sz="1200">
              <a:latin typeface=".VnAristote" panose="020B7200000000000000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21DFB3CA-DD68-6A14-D8FA-C7F0E5BD8F56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97532107-4D2B-0E9D-DB02-7E013EF71FA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0635C3F9-B7F1-425F-5707-49A5A1BE02C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C93853EE-1074-4F7F-BD59-CD474EE1E5B2}" type="slidenum">
              <a:rPr lang="en-US" altLang="zh-CN" sz="1200">
                <a:latin typeface=".VnAristote" panose="020B7200000000000000" pitchFamily="34" charset="0"/>
              </a:rPr>
              <a:pPr algn="r" eaLnBrk="1" hangingPunct="1"/>
              <a:t>12</a:t>
            </a:fld>
            <a:endParaRPr lang="en-US" altLang="zh-CN" sz="1200">
              <a:latin typeface=".VnAristot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855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21DFB3CA-DD68-6A14-D8FA-C7F0E5BD8F56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97532107-4D2B-0E9D-DB02-7E013EF71FA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0635C3F9-B7F1-425F-5707-49A5A1BE02C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C93853EE-1074-4F7F-BD59-CD474EE1E5B2}" type="slidenum">
              <a:rPr lang="en-US" altLang="zh-CN" sz="1200">
                <a:latin typeface=".VnAristote" panose="020B7200000000000000" pitchFamily="34" charset="0"/>
              </a:rPr>
              <a:pPr algn="r" eaLnBrk="1" hangingPunct="1"/>
              <a:t>13</a:t>
            </a:fld>
            <a:endParaRPr lang="en-US" altLang="zh-CN" sz="1200">
              <a:latin typeface=".VnAristote" panose="020B7200000000000000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F55CFF3B-9A25-74C7-28FB-4BC0619DDD80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6CB766E6-9588-C902-8A07-CF289D7139B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E136D1A5-A9A3-2364-CA24-80CE51420C4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5119B996-A191-4EC2-83C5-E03B2BEF1E15}" type="slidenum">
              <a:rPr lang="en-US" altLang="zh-CN" sz="1200">
                <a:latin typeface=".VnAristote" panose="020B7200000000000000" pitchFamily="34" charset="0"/>
              </a:rPr>
              <a:pPr algn="r" eaLnBrk="1" hangingPunct="1"/>
              <a:t>14</a:t>
            </a:fld>
            <a:endParaRPr lang="en-US" altLang="zh-CN" sz="1200">
              <a:latin typeface=".VnAristote" panose="020B7200000000000000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A4CE0C28-C8D5-D657-E5EC-2606F53230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04B0D1B2-F7F3-5E59-AA40-2F639F028E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933F3D58-AE89-F741-D51E-48AA8CFFCB8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78ED0301-3484-45BA-AF0F-FF0C98BED0E1}" type="slidenum">
              <a:rPr lang="en-US" altLang="en-US" sz="1200">
                <a:latin typeface=".VnAristote" panose="020B7200000000000000" pitchFamily="34" charset="0"/>
              </a:rPr>
              <a:pPr algn="r" eaLnBrk="1" hangingPunct="1"/>
              <a:t>16</a:t>
            </a:fld>
            <a:endParaRPr lang="en-US" altLang="en-US" sz="1200">
              <a:latin typeface=".VnAristote" panose="020B7200000000000000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000" y="540918"/>
            <a:ext cx="10160000" cy="5776164"/>
          </a:xfrm>
          <a:prstGeom prst="rect">
            <a:avLst/>
          </a:prstGeom>
        </p:spPr>
      </p:pic>
      <p:sp>
        <p:nvSpPr>
          <p:cNvPr id="8" name="图文框 7"/>
          <p:cNvSpPr/>
          <p:nvPr userDrawn="1"/>
        </p:nvSpPr>
        <p:spPr>
          <a:xfrm>
            <a:off x="317500" y="349250"/>
            <a:ext cx="11557000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875295"/>
      </p:ext>
    </p:extLst>
  </p:cSld>
  <p:clrMapOvr>
    <a:masterClrMapping/>
  </p:clrMapOvr>
  <p:transition spd="slow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4837305" y="2840525"/>
            <a:ext cx="2527630" cy="2526790"/>
          </a:xfrm>
          <a:custGeom>
            <a:avLst/>
            <a:gdLst>
              <a:gd name="connsiteX0" fmla="*/ 1263815 w 2527630"/>
              <a:gd name="connsiteY0" fmla="*/ 0 h 2526790"/>
              <a:gd name="connsiteX1" fmla="*/ 2527630 w 2527630"/>
              <a:gd name="connsiteY1" fmla="*/ 1263395 h 2526790"/>
              <a:gd name="connsiteX2" fmla="*/ 1263815 w 2527630"/>
              <a:gd name="connsiteY2" fmla="*/ 2526790 h 2526790"/>
              <a:gd name="connsiteX3" fmla="*/ 0 w 2527630"/>
              <a:gd name="connsiteY3" fmla="*/ 1263395 h 2526790"/>
              <a:gd name="connsiteX4" fmla="*/ 1263815 w 2527630"/>
              <a:gd name="connsiteY4" fmla="*/ 0 h 252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30" h="2526790">
                <a:moveTo>
                  <a:pt x="1263815" y="0"/>
                </a:moveTo>
                <a:cubicBezTo>
                  <a:pt x="1961801" y="0"/>
                  <a:pt x="2527630" y="565641"/>
                  <a:pt x="2527630" y="1263395"/>
                </a:cubicBezTo>
                <a:cubicBezTo>
                  <a:pt x="2527630" y="1961149"/>
                  <a:pt x="1961801" y="2526790"/>
                  <a:pt x="1263815" y="2526790"/>
                </a:cubicBezTo>
                <a:cubicBezTo>
                  <a:pt x="565829" y="2526790"/>
                  <a:pt x="0" y="1961149"/>
                  <a:pt x="0" y="1263395"/>
                </a:cubicBezTo>
                <a:cubicBezTo>
                  <a:pt x="0" y="565641"/>
                  <a:pt x="565829" y="0"/>
                  <a:pt x="12638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349783"/>
      </p:ext>
    </p:extLst>
  </p:cSld>
  <p:clrMapOvr>
    <a:masterClrMapping/>
  </p:clrMapOvr>
  <p:transition spd="slow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002778"/>
      </p:ext>
    </p:extLst>
  </p:cSld>
  <p:clrMapOvr>
    <a:masterClrMapping/>
  </p:clrMapOvr>
  <p:transition spd="slow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4912726" y="2638278"/>
            <a:ext cx="2353652" cy="2353650"/>
          </a:xfrm>
          <a:custGeom>
            <a:avLst/>
            <a:gdLst>
              <a:gd name="connsiteX0" fmla="*/ 1176826 w 2353652"/>
              <a:gd name="connsiteY0" fmla="*/ 0 h 2353650"/>
              <a:gd name="connsiteX1" fmla="*/ 2353652 w 2353652"/>
              <a:gd name="connsiteY1" fmla="*/ 1176825 h 2353650"/>
              <a:gd name="connsiteX2" fmla="*/ 1176826 w 2353652"/>
              <a:gd name="connsiteY2" fmla="*/ 2353650 h 2353650"/>
              <a:gd name="connsiteX3" fmla="*/ 0 w 2353652"/>
              <a:gd name="connsiteY3" fmla="*/ 1176825 h 2353650"/>
              <a:gd name="connsiteX4" fmla="*/ 1176826 w 2353652"/>
              <a:gd name="connsiteY4" fmla="*/ 0 h 235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652" h="2353650">
                <a:moveTo>
                  <a:pt x="1176826" y="0"/>
                </a:moveTo>
                <a:cubicBezTo>
                  <a:pt x="1826769" y="0"/>
                  <a:pt x="2353652" y="526882"/>
                  <a:pt x="2353652" y="1176825"/>
                </a:cubicBezTo>
                <a:cubicBezTo>
                  <a:pt x="2353652" y="1826768"/>
                  <a:pt x="1826769" y="2353650"/>
                  <a:pt x="1176826" y="2353650"/>
                </a:cubicBezTo>
                <a:cubicBezTo>
                  <a:pt x="526883" y="2353650"/>
                  <a:pt x="0" y="1826768"/>
                  <a:pt x="0" y="1176825"/>
                </a:cubicBezTo>
                <a:cubicBezTo>
                  <a:pt x="0" y="526882"/>
                  <a:pt x="526883" y="0"/>
                  <a:pt x="117682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76699"/>
      </p:ext>
    </p:extLst>
  </p:cSld>
  <p:clrMapOvr>
    <a:masterClrMapping/>
  </p:clrMapOvr>
  <p:transition spd="slow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757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458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D11CD-6F4A-7D63-C702-9F2887D96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58860-C94B-4132-A5FB-06817698DCFA}" type="datetimeFigureOut">
              <a:rPr lang="en-GB"/>
              <a:pPr>
                <a:defRPr/>
              </a:pPr>
              <a:t>28/11/2025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A4091-FB7E-1B74-28A3-80D115DDF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B599C-5216-3547-6AE5-7EC9A1A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C8D0E-2A98-4435-9AB2-53384A018D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47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文框 2"/>
          <p:cNvSpPr/>
          <p:nvPr userDrawn="1"/>
        </p:nvSpPr>
        <p:spPr>
          <a:xfrm>
            <a:off x="317500" y="349250"/>
            <a:ext cx="11557000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/>
          <a:srcRect l="40850" t="7222" r="7067" b="14722"/>
          <a:stretch/>
        </p:blipFill>
        <p:spPr>
          <a:xfrm>
            <a:off x="6096000" y="1070919"/>
            <a:ext cx="6096000" cy="578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71093"/>
      </p:ext>
    </p:extLst>
  </p:cSld>
  <p:clrMapOvr>
    <a:masterClrMapping/>
  </p:clrMapOvr>
  <p:transition spd="slow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631662"/>
      </p:ext>
    </p:extLst>
  </p:cSld>
  <p:clrMapOvr>
    <a:masterClrMapping/>
  </p:clrMapOvr>
  <p:transition spd="slow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3729567" y="2036763"/>
            <a:ext cx="2273300" cy="3505200"/>
          </a:xfrm>
          <a:custGeom>
            <a:avLst/>
            <a:gdLst>
              <a:gd name="connsiteX0" fmla="*/ 0 w 2273300"/>
              <a:gd name="connsiteY0" fmla="*/ 0 h 3505200"/>
              <a:gd name="connsiteX1" fmla="*/ 2273300 w 2273300"/>
              <a:gd name="connsiteY1" fmla="*/ 0 h 3505200"/>
              <a:gd name="connsiteX2" fmla="*/ 2273300 w 2273300"/>
              <a:gd name="connsiteY2" fmla="*/ 3505200 h 3505200"/>
              <a:gd name="connsiteX3" fmla="*/ 0 w 2273300"/>
              <a:gd name="connsiteY3" fmla="*/ 350520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3300" h="3505200">
                <a:moveTo>
                  <a:pt x="0" y="0"/>
                </a:moveTo>
                <a:lnTo>
                  <a:pt x="2273300" y="0"/>
                </a:lnTo>
                <a:lnTo>
                  <a:pt x="2273300" y="3505200"/>
                </a:lnTo>
                <a:lnTo>
                  <a:pt x="0" y="3505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8" name="任意多边形: 形状 7"/>
          <p:cNvSpPr>
            <a:spLocks noGrp="1"/>
          </p:cNvSpPr>
          <p:nvPr>
            <p:ph type="pic" sz="quarter" idx="11"/>
          </p:nvPr>
        </p:nvSpPr>
        <p:spPr>
          <a:xfrm>
            <a:off x="8648700" y="2036763"/>
            <a:ext cx="2273300" cy="3505200"/>
          </a:xfrm>
          <a:custGeom>
            <a:avLst/>
            <a:gdLst>
              <a:gd name="connsiteX0" fmla="*/ 0 w 2273300"/>
              <a:gd name="connsiteY0" fmla="*/ 0 h 3505200"/>
              <a:gd name="connsiteX1" fmla="*/ 2273300 w 2273300"/>
              <a:gd name="connsiteY1" fmla="*/ 0 h 3505200"/>
              <a:gd name="connsiteX2" fmla="*/ 2273300 w 2273300"/>
              <a:gd name="connsiteY2" fmla="*/ 3505200 h 3505200"/>
              <a:gd name="connsiteX3" fmla="*/ 0 w 2273300"/>
              <a:gd name="connsiteY3" fmla="*/ 350520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3300" h="3505200">
                <a:moveTo>
                  <a:pt x="0" y="0"/>
                </a:moveTo>
                <a:lnTo>
                  <a:pt x="2273300" y="0"/>
                </a:lnTo>
                <a:lnTo>
                  <a:pt x="2273300" y="3505200"/>
                </a:lnTo>
                <a:lnTo>
                  <a:pt x="0" y="3505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322012"/>
      </p:ext>
    </p:extLst>
  </p:cSld>
  <p:clrMapOvr>
    <a:masterClrMapping/>
  </p:clrMapOvr>
  <p:transition spd="slow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>
            <a:spLocks noGrp="1"/>
          </p:cNvSpPr>
          <p:nvPr>
            <p:ph type="pic" sz="quarter" idx="10"/>
          </p:nvPr>
        </p:nvSpPr>
        <p:spPr>
          <a:xfrm>
            <a:off x="2184400" y="2019300"/>
            <a:ext cx="2108200" cy="2108200"/>
          </a:xfrm>
          <a:custGeom>
            <a:avLst/>
            <a:gdLst>
              <a:gd name="connsiteX0" fmla="*/ 1054100 w 2108200"/>
              <a:gd name="connsiteY0" fmla="*/ 0 h 2108200"/>
              <a:gd name="connsiteX1" fmla="*/ 2108200 w 2108200"/>
              <a:gd name="connsiteY1" fmla="*/ 1054100 h 2108200"/>
              <a:gd name="connsiteX2" fmla="*/ 1054100 w 2108200"/>
              <a:gd name="connsiteY2" fmla="*/ 2108200 h 2108200"/>
              <a:gd name="connsiteX3" fmla="*/ 0 w 2108200"/>
              <a:gd name="connsiteY3" fmla="*/ 1054100 h 2108200"/>
              <a:gd name="connsiteX4" fmla="*/ 1054100 w 21082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200" h="2108200">
                <a:moveTo>
                  <a:pt x="1054100" y="0"/>
                </a:moveTo>
                <a:cubicBezTo>
                  <a:pt x="1636263" y="0"/>
                  <a:pt x="2108200" y="471937"/>
                  <a:pt x="2108200" y="1054100"/>
                </a:cubicBezTo>
                <a:cubicBezTo>
                  <a:pt x="2108200" y="1636263"/>
                  <a:pt x="1636263" y="2108200"/>
                  <a:pt x="1054100" y="2108200"/>
                </a:cubicBezTo>
                <a:cubicBezTo>
                  <a:pt x="471937" y="2108200"/>
                  <a:pt x="0" y="1636263"/>
                  <a:pt x="0" y="1054100"/>
                </a:cubicBezTo>
                <a:cubicBezTo>
                  <a:pt x="0" y="471937"/>
                  <a:pt x="471937" y="0"/>
                  <a:pt x="1054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任意多边形: 形状 10"/>
          <p:cNvSpPr>
            <a:spLocks noGrp="1"/>
          </p:cNvSpPr>
          <p:nvPr>
            <p:ph type="pic" sz="quarter" idx="11"/>
          </p:nvPr>
        </p:nvSpPr>
        <p:spPr>
          <a:xfrm>
            <a:off x="5041900" y="2019300"/>
            <a:ext cx="2108200" cy="2108200"/>
          </a:xfrm>
          <a:custGeom>
            <a:avLst/>
            <a:gdLst>
              <a:gd name="connsiteX0" fmla="*/ 1054100 w 2108200"/>
              <a:gd name="connsiteY0" fmla="*/ 0 h 2108200"/>
              <a:gd name="connsiteX1" fmla="*/ 2108200 w 2108200"/>
              <a:gd name="connsiteY1" fmla="*/ 1054100 h 2108200"/>
              <a:gd name="connsiteX2" fmla="*/ 1054100 w 2108200"/>
              <a:gd name="connsiteY2" fmla="*/ 2108200 h 2108200"/>
              <a:gd name="connsiteX3" fmla="*/ 0 w 2108200"/>
              <a:gd name="connsiteY3" fmla="*/ 1054100 h 2108200"/>
              <a:gd name="connsiteX4" fmla="*/ 1054100 w 21082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200" h="2108200">
                <a:moveTo>
                  <a:pt x="1054100" y="0"/>
                </a:moveTo>
                <a:cubicBezTo>
                  <a:pt x="1636263" y="0"/>
                  <a:pt x="2108200" y="471937"/>
                  <a:pt x="2108200" y="1054100"/>
                </a:cubicBezTo>
                <a:cubicBezTo>
                  <a:pt x="2108200" y="1636263"/>
                  <a:pt x="1636263" y="2108200"/>
                  <a:pt x="1054100" y="2108200"/>
                </a:cubicBezTo>
                <a:cubicBezTo>
                  <a:pt x="471937" y="2108200"/>
                  <a:pt x="0" y="1636263"/>
                  <a:pt x="0" y="1054100"/>
                </a:cubicBezTo>
                <a:cubicBezTo>
                  <a:pt x="0" y="471937"/>
                  <a:pt x="471937" y="0"/>
                  <a:pt x="1054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2"/>
          </p:nvPr>
        </p:nvSpPr>
        <p:spPr>
          <a:xfrm>
            <a:off x="7899400" y="2019300"/>
            <a:ext cx="2108200" cy="2108200"/>
          </a:xfrm>
          <a:custGeom>
            <a:avLst/>
            <a:gdLst>
              <a:gd name="connsiteX0" fmla="*/ 1054100 w 2108200"/>
              <a:gd name="connsiteY0" fmla="*/ 0 h 2108200"/>
              <a:gd name="connsiteX1" fmla="*/ 2108200 w 2108200"/>
              <a:gd name="connsiteY1" fmla="*/ 1054100 h 2108200"/>
              <a:gd name="connsiteX2" fmla="*/ 1054100 w 2108200"/>
              <a:gd name="connsiteY2" fmla="*/ 2108200 h 2108200"/>
              <a:gd name="connsiteX3" fmla="*/ 0 w 2108200"/>
              <a:gd name="connsiteY3" fmla="*/ 1054100 h 2108200"/>
              <a:gd name="connsiteX4" fmla="*/ 1054100 w 21082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200" h="2108200">
                <a:moveTo>
                  <a:pt x="1054100" y="0"/>
                </a:moveTo>
                <a:cubicBezTo>
                  <a:pt x="1636263" y="0"/>
                  <a:pt x="2108200" y="471937"/>
                  <a:pt x="2108200" y="1054100"/>
                </a:cubicBezTo>
                <a:cubicBezTo>
                  <a:pt x="2108200" y="1636263"/>
                  <a:pt x="1636263" y="2108200"/>
                  <a:pt x="1054100" y="2108200"/>
                </a:cubicBezTo>
                <a:cubicBezTo>
                  <a:pt x="471937" y="2108200"/>
                  <a:pt x="0" y="1636263"/>
                  <a:pt x="0" y="1054100"/>
                </a:cubicBezTo>
                <a:cubicBezTo>
                  <a:pt x="0" y="471937"/>
                  <a:pt x="471937" y="0"/>
                  <a:pt x="1054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638603"/>
      </p:ext>
    </p:extLst>
  </p:cSld>
  <p:clrMapOvr>
    <a:masterClrMapping/>
  </p:clrMapOvr>
  <p:transition spd="slow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>
            <a:spLocks noGrp="1"/>
          </p:cNvSpPr>
          <p:nvPr>
            <p:ph type="pic" sz="quarter" idx="10"/>
          </p:nvPr>
        </p:nvSpPr>
        <p:spPr>
          <a:xfrm>
            <a:off x="1479550" y="2074863"/>
            <a:ext cx="1714500" cy="1714500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1"/>
          </p:nvPr>
        </p:nvSpPr>
        <p:spPr>
          <a:xfrm>
            <a:off x="3985683" y="2074863"/>
            <a:ext cx="1714500" cy="1714500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2"/>
          </p:nvPr>
        </p:nvSpPr>
        <p:spPr>
          <a:xfrm>
            <a:off x="6491816" y="2074863"/>
            <a:ext cx="1714500" cy="1714500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任意多边形: 形状 15"/>
          <p:cNvSpPr>
            <a:spLocks noGrp="1"/>
          </p:cNvSpPr>
          <p:nvPr>
            <p:ph type="pic" sz="quarter" idx="13"/>
          </p:nvPr>
        </p:nvSpPr>
        <p:spPr>
          <a:xfrm>
            <a:off x="8997950" y="2074863"/>
            <a:ext cx="1714500" cy="1714500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320841"/>
      </p:ext>
    </p:extLst>
  </p:cSld>
  <p:clrMapOvr>
    <a:masterClrMapping/>
  </p:clrMapOvr>
  <p:transition spd="slow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1550564" y="1970736"/>
            <a:ext cx="3442038" cy="3439796"/>
          </a:xfrm>
          <a:custGeom>
            <a:avLst/>
            <a:gdLst>
              <a:gd name="connsiteX0" fmla="*/ 1721019 w 3442038"/>
              <a:gd name="connsiteY0" fmla="*/ 0 h 3439796"/>
              <a:gd name="connsiteX1" fmla="*/ 3442038 w 3442038"/>
              <a:gd name="connsiteY1" fmla="*/ 1719898 h 3439796"/>
              <a:gd name="connsiteX2" fmla="*/ 1721019 w 3442038"/>
              <a:gd name="connsiteY2" fmla="*/ 3439796 h 3439796"/>
              <a:gd name="connsiteX3" fmla="*/ 0 w 3442038"/>
              <a:gd name="connsiteY3" fmla="*/ 1719898 h 3439796"/>
              <a:gd name="connsiteX4" fmla="*/ 1721019 w 3442038"/>
              <a:gd name="connsiteY4" fmla="*/ 0 h 343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2038" h="3439796">
                <a:moveTo>
                  <a:pt x="1721019" y="0"/>
                </a:moveTo>
                <a:cubicBezTo>
                  <a:pt x="2671512" y="0"/>
                  <a:pt x="3442038" y="770025"/>
                  <a:pt x="3442038" y="1719898"/>
                </a:cubicBezTo>
                <a:cubicBezTo>
                  <a:pt x="3442038" y="2669771"/>
                  <a:pt x="2671512" y="3439796"/>
                  <a:pt x="1721019" y="3439796"/>
                </a:cubicBezTo>
                <a:cubicBezTo>
                  <a:pt x="770526" y="3439796"/>
                  <a:pt x="0" y="2669771"/>
                  <a:pt x="0" y="1719898"/>
                </a:cubicBezTo>
                <a:cubicBezTo>
                  <a:pt x="0" y="770025"/>
                  <a:pt x="770526" y="0"/>
                  <a:pt x="17210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5498"/>
      </p:ext>
    </p:extLst>
  </p:cSld>
  <p:clrMapOvr>
    <a:masterClrMapping/>
  </p:clrMapOvr>
  <p:transition spd="slow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1796387" y="2516067"/>
            <a:ext cx="1784837" cy="1784838"/>
          </a:xfrm>
          <a:custGeom>
            <a:avLst/>
            <a:gdLst>
              <a:gd name="connsiteX0" fmla="*/ 0 w 1784837"/>
              <a:gd name="connsiteY0" fmla="*/ 0 h 1784838"/>
              <a:gd name="connsiteX1" fmla="*/ 1784837 w 1784837"/>
              <a:gd name="connsiteY1" fmla="*/ 0 h 1784838"/>
              <a:gd name="connsiteX2" fmla="*/ 1784837 w 1784837"/>
              <a:gd name="connsiteY2" fmla="*/ 1784838 h 1784838"/>
              <a:gd name="connsiteX3" fmla="*/ 0 w 1784837"/>
              <a:gd name="connsiteY3" fmla="*/ 1784838 h 17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837" h="1784838">
                <a:moveTo>
                  <a:pt x="0" y="0"/>
                </a:moveTo>
                <a:lnTo>
                  <a:pt x="1784837" y="0"/>
                </a:lnTo>
                <a:lnTo>
                  <a:pt x="1784837" y="1784838"/>
                </a:lnTo>
                <a:lnTo>
                  <a:pt x="0" y="1784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任意多边形: 形状 9"/>
          <p:cNvSpPr>
            <a:spLocks noGrp="1"/>
          </p:cNvSpPr>
          <p:nvPr>
            <p:ph type="pic" sz="quarter" idx="11"/>
          </p:nvPr>
        </p:nvSpPr>
        <p:spPr>
          <a:xfrm>
            <a:off x="8579652" y="2516067"/>
            <a:ext cx="1784837" cy="1784838"/>
          </a:xfrm>
          <a:custGeom>
            <a:avLst/>
            <a:gdLst>
              <a:gd name="connsiteX0" fmla="*/ 0 w 1784837"/>
              <a:gd name="connsiteY0" fmla="*/ 0 h 1784838"/>
              <a:gd name="connsiteX1" fmla="*/ 1784837 w 1784837"/>
              <a:gd name="connsiteY1" fmla="*/ 0 h 1784838"/>
              <a:gd name="connsiteX2" fmla="*/ 1784837 w 1784837"/>
              <a:gd name="connsiteY2" fmla="*/ 1784838 h 1784838"/>
              <a:gd name="connsiteX3" fmla="*/ 0 w 1784837"/>
              <a:gd name="connsiteY3" fmla="*/ 1784838 h 17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837" h="1784838">
                <a:moveTo>
                  <a:pt x="0" y="0"/>
                </a:moveTo>
                <a:lnTo>
                  <a:pt x="1784837" y="0"/>
                </a:lnTo>
                <a:lnTo>
                  <a:pt x="1784837" y="1784838"/>
                </a:lnTo>
                <a:lnTo>
                  <a:pt x="0" y="1784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091105"/>
      </p:ext>
    </p:extLst>
  </p:cSld>
  <p:clrMapOvr>
    <a:masterClrMapping/>
  </p:clrMapOvr>
  <p:transition spd="slow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7809712" y="2115445"/>
            <a:ext cx="2508205" cy="3368459"/>
          </a:xfrm>
          <a:custGeom>
            <a:avLst/>
            <a:gdLst>
              <a:gd name="connsiteX0" fmla="*/ 0 w 2508205"/>
              <a:gd name="connsiteY0" fmla="*/ 0 h 3368459"/>
              <a:gd name="connsiteX1" fmla="*/ 2508205 w 2508205"/>
              <a:gd name="connsiteY1" fmla="*/ 0 h 3368459"/>
              <a:gd name="connsiteX2" fmla="*/ 2508205 w 2508205"/>
              <a:gd name="connsiteY2" fmla="*/ 3368459 h 3368459"/>
              <a:gd name="connsiteX3" fmla="*/ 0 w 2508205"/>
              <a:gd name="connsiteY3" fmla="*/ 3368459 h 33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205" h="3368459">
                <a:moveTo>
                  <a:pt x="0" y="0"/>
                </a:moveTo>
                <a:lnTo>
                  <a:pt x="2508205" y="0"/>
                </a:lnTo>
                <a:lnTo>
                  <a:pt x="2508205" y="3368459"/>
                </a:lnTo>
                <a:lnTo>
                  <a:pt x="0" y="336845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938836"/>
      </p:ext>
    </p:extLst>
  </p:cSld>
  <p:clrMapOvr>
    <a:masterClrMapping/>
  </p:clrMapOvr>
  <p:transition spd="slow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文框 6"/>
          <p:cNvSpPr/>
          <p:nvPr userDrawn="1"/>
        </p:nvSpPr>
        <p:spPr>
          <a:xfrm>
            <a:off x="317500" y="349250"/>
            <a:ext cx="11557000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7"/>
          <a:srcRect l="21709" t="28104"/>
          <a:stretch>
            <a:fillRect/>
          </a:stretch>
        </p:blipFill>
        <p:spPr>
          <a:xfrm rot="21135172">
            <a:off x="-148158" y="-201943"/>
            <a:ext cx="3398402" cy="1968048"/>
          </a:xfrm>
          <a:custGeom>
            <a:avLst/>
            <a:gdLst>
              <a:gd name="connsiteX0" fmla="*/ 267739 w 3398402"/>
              <a:gd name="connsiteY0" fmla="*/ 0 h 1968048"/>
              <a:gd name="connsiteX1" fmla="*/ 3398402 w 3398402"/>
              <a:gd name="connsiteY1" fmla="*/ 425905 h 1968048"/>
              <a:gd name="connsiteX2" fmla="*/ 3398402 w 3398402"/>
              <a:gd name="connsiteY2" fmla="*/ 1968048 h 1968048"/>
              <a:gd name="connsiteX3" fmla="*/ 0 w 3398402"/>
              <a:gd name="connsiteY3" fmla="*/ 1968048 h 19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8402" h="1968048">
                <a:moveTo>
                  <a:pt x="267739" y="0"/>
                </a:moveTo>
                <a:lnTo>
                  <a:pt x="3398402" y="425905"/>
                </a:lnTo>
                <a:lnTo>
                  <a:pt x="3398402" y="1968048"/>
                </a:lnTo>
                <a:lnTo>
                  <a:pt x="0" y="1968048"/>
                </a:ln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8"/>
          <a:srcRect r="24130" b="22282"/>
          <a:stretch>
            <a:fillRect/>
          </a:stretch>
        </p:blipFill>
        <p:spPr>
          <a:xfrm>
            <a:off x="9258300" y="4688351"/>
            <a:ext cx="2933700" cy="2169649"/>
          </a:xfrm>
          <a:custGeom>
            <a:avLst/>
            <a:gdLst>
              <a:gd name="connsiteX0" fmla="*/ 0 w 2933700"/>
              <a:gd name="connsiteY0" fmla="*/ 0 h 2169649"/>
              <a:gd name="connsiteX1" fmla="*/ 2933700 w 2933700"/>
              <a:gd name="connsiteY1" fmla="*/ 0 h 2169649"/>
              <a:gd name="connsiteX2" fmla="*/ 2933700 w 2933700"/>
              <a:gd name="connsiteY2" fmla="*/ 2169649 h 2169649"/>
              <a:gd name="connsiteX3" fmla="*/ 0 w 2933700"/>
              <a:gd name="connsiteY3" fmla="*/ 2169649 h 21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700" h="2169649">
                <a:moveTo>
                  <a:pt x="0" y="0"/>
                </a:moveTo>
                <a:lnTo>
                  <a:pt x="2933700" y="0"/>
                </a:lnTo>
                <a:lnTo>
                  <a:pt x="2933700" y="2169649"/>
                </a:lnTo>
                <a:lnTo>
                  <a:pt x="0" y="216964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300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5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59" r:id="rId11"/>
    <p:sldLayoutId id="2147483661" r:id="rId12"/>
    <p:sldLayoutId id="2147483669" r:id="rId13"/>
    <p:sldLayoutId id="2147483671" r:id="rId14"/>
    <p:sldLayoutId id="2147483672" r:id="rId15"/>
  </p:sldLayoutIdLst>
  <p:transition spd="slow" advTm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AD0CE-AA1C-247E-EB74-34837AD1E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7A09F84D-2181-7B11-F3AE-C1D0D954BA57}"/>
              </a:ext>
            </a:extLst>
          </p:cNvPr>
          <p:cNvSpPr txBox="1"/>
          <p:nvPr/>
        </p:nvSpPr>
        <p:spPr>
          <a:xfrm>
            <a:off x="1470925" y="1040533"/>
            <a:ext cx="902500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dirty="0">
                <a:solidFill>
                  <a:srgbClr val="FF0000"/>
                </a:solidFill>
                <a:latin typeface="Sitka Small" panose="02000505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ĐỂ CHÁU NẮM TAY ÔNG</a:t>
            </a:r>
          </a:p>
        </p:txBody>
      </p:sp>
      <p:pic>
        <p:nvPicPr>
          <p:cNvPr id="2050" name="Picture 2" descr="Bài 22: Để cháu nắm tay ông trang 100, 101 SGK Tiếng Việt 3 tập 1 Kết nối  tri thức với cuộc sống | Tiếng Việt 3 - Kết nối tri thức">
            <a:extLst>
              <a:ext uri="{FF2B5EF4-FFF2-40B4-BE49-F238E27FC236}">
                <a16:creationId xmlns:a16="http://schemas.microsoft.com/office/drawing/2014/main" id="{B59957D2-6DB4-71AD-0609-9430F1ED1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851284"/>
            <a:ext cx="905827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2313EE-76CC-489F-C8D1-E8159A08872D}"/>
              </a:ext>
            </a:extLst>
          </p:cNvPr>
          <p:cNvSpPr txBox="1"/>
          <p:nvPr/>
        </p:nvSpPr>
        <p:spPr>
          <a:xfrm>
            <a:off x="2948403" y="394202"/>
            <a:ext cx="2786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Sitka Small" panose="02000505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600" b="1" dirty="0">
                <a:solidFill>
                  <a:srgbClr val="002060"/>
                </a:solidFill>
                <a:latin typeface="Sitka Small" panose="02000505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Việt</a:t>
            </a:r>
          </a:p>
        </p:txBody>
      </p:sp>
    </p:spTree>
    <p:extLst>
      <p:ext uri="{BB962C8B-B14F-4D97-AF65-F5344CB8AC3E}">
        <p14:creationId xmlns:p14="http://schemas.microsoft.com/office/powerpoint/2010/main" val="92690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Group 3">
            <a:extLst>
              <a:ext uri="{FF2B5EF4-FFF2-40B4-BE49-F238E27FC236}">
                <a16:creationId xmlns:a16="http://schemas.microsoft.com/office/drawing/2014/main" id="{7F30363E-8C7D-E969-ED5A-99F247E46F02}"/>
              </a:ext>
            </a:extLst>
          </p:cNvPr>
          <p:cNvGrpSpPr>
            <a:grpSpLocks/>
          </p:cNvGrpSpPr>
          <p:nvPr/>
        </p:nvGrpSpPr>
        <p:grpSpPr bwMode="auto">
          <a:xfrm>
            <a:off x="800140" y="-1562100"/>
            <a:ext cx="13138110" cy="7441844"/>
            <a:chOff x="0" y="823911"/>
            <a:chExt cx="13138150" cy="7442154"/>
          </a:xfrm>
        </p:grpSpPr>
        <p:sp>
          <p:nvSpPr>
            <p:cNvPr id="12292" name="TextBox 5">
              <a:extLst>
                <a:ext uri="{FF2B5EF4-FFF2-40B4-BE49-F238E27FC236}">
                  <a16:creationId xmlns:a16="http://schemas.microsoft.com/office/drawing/2014/main" id="{91518735-62E7-EA74-7695-F0F051B419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823911"/>
              <a:ext cx="12642850" cy="6542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 sz="16600">
                  <a:latin typeface="HP001 4 hàng" panose="020B0603050302020204" pitchFamily="34" charset="0"/>
                </a:rPr>
                <a:t>ǰǰǰ</a:t>
              </a:r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 sz="16600">
                  <a:latin typeface="HP001 4 hàng" panose="020B0603050302020204" pitchFamily="34" charset="0"/>
                </a:rPr>
                <a:t>ǰǰǰ</a:t>
              </a:r>
              <a:endParaRPr lang="en-GB" altLang="en-US" sz="1660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B79C3AA-B440-3B11-9841-3EF5569D3A89}"/>
                </a:ext>
              </a:extLst>
            </p:cNvPr>
            <p:cNvSpPr/>
            <p:nvPr/>
          </p:nvSpPr>
          <p:spPr>
            <a:xfrm>
              <a:off x="1423951" y="3916134"/>
              <a:ext cx="11714199" cy="43499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600" b="1">
                  <a:solidFill>
                    <a:srgbClr val="FF0000"/>
                  </a:solidFill>
                  <a:latin typeface="HP001 4 hàng" panose="020B0603050302020204" pitchFamily="34" charset="0"/>
                </a:rPr>
                <a:t>Kh</a:t>
              </a:r>
              <a:endParaRPr lang="en-GB" sz="16600" b="1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  <p:pic>
        <p:nvPicPr>
          <p:cNvPr id="43012" name="Picture 4" descr="Dạy trẻ cách cầm bút đúng chuẩn để viết chữ đẹp">
            <a:extLst>
              <a:ext uri="{FF2B5EF4-FFF2-40B4-BE49-F238E27FC236}">
                <a16:creationId xmlns:a16="http://schemas.microsoft.com/office/drawing/2014/main" id="{7547B3B8-9742-01CE-2C4E-CAEA42898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104" b="100000" l="10744" r="90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954" y="1687664"/>
            <a:ext cx="1411830" cy="74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3019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-0.01497 0.02199 L -0.03255 0.02662 L -0.04492 0.00949 L -0.04583 -0.02037 L -0.03789 -0.04398 L -0.02382 -0.05949 L -0.0026 -0.05023 L 0.0142 -0.04861 L 0.02565 -0.05949 L 0.0194 0.21018 L -3.54167E-6 0.2368 L -0.02109 0.24629 L -0.04401 0.22592 L -0.05195 0.19282 L -0.04935 0.15995 L -0.0388 0.13495 L -0.02291 0.12546 L -0.00429 0.13333 L 0.00092 0.15046 L 0.00183 0.18032 L 0.08737 -0.00324 L 0.09532 -0.04074 L 0.08217 -0.05648 L 0.06355 -0.05648 L 0.05039 -0.02824 L 0.04506 0.0831 L 0.03269 0.10046 L 0.00977 0.10046 L 0.0142 0.0831 L 0.04336 0.08773 L 0.04948 0.11134 L 0.053 0.21018 L 0.07149 0.24143 L 0.08386 0.24629 L 0.09883 0.23217 L 0.16159 0.02037 L 0.16511 -0.02986 L 0.15886 -0.05648 L 0.15443 -0.05811 L 0.13868 -0.03449 L 0.13334 3.33333E-6 L 0.13151 0.24791 L 0.13151 0.18194 L 0.16328 0.12546 L 0.18008 0.13333 L 0.1836 0.23842 L 0.19154 0.24791 L 0.203 0.23518 L 0.21797 0.18495 " pathEditMode="relative" rAng="0" ptsTypes="AAAAAAAAAAAAAAAAAAAAAAAAAAAAAAAAAAAAAAAAAAAAAAAAAA">
                                      <p:cBhvr>
                                        <p:cTn id="6" dur="20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9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1" name="Rectangle 25">
            <a:extLst>
              <a:ext uri="{FF2B5EF4-FFF2-40B4-BE49-F238E27FC236}">
                <a16:creationId xmlns:a16="http://schemas.microsoft.com/office/drawing/2014/main" id="{110B67A6-F5D1-0FD4-0B8B-60EC9EB69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3859213"/>
            <a:ext cx="8458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- Từ </a:t>
            </a:r>
            <a:r>
              <a:rPr lang="en-US" altLang="en-US" sz="3600" b="1">
                <a:latin typeface="HP001 4 hàng" panose="020B0603050302020204" pitchFamily="34" charset="0"/>
              </a:rPr>
              <a:t>“</a:t>
            </a:r>
            <a:r>
              <a:rPr lang="en-US" altLang="en-US" sz="3600" b="1">
                <a:solidFill>
                  <a:srgbClr val="0000CC"/>
                </a:solidFill>
                <a:latin typeface="HP001 4 hàng" panose="020B0603050302020204" pitchFamily="34" charset="0"/>
              </a:rPr>
              <a:t>Khánh Hòa</a:t>
            </a:r>
            <a:r>
              <a:rPr lang="en-US" altLang="en-US" sz="3600" b="1">
                <a:latin typeface="HP001 4 hàng" panose="020B0603050302020204" pitchFamily="34" charset="0"/>
              </a:rPr>
              <a:t>” </a:t>
            </a:r>
            <a:r>
              <a:rPr lang="en-US" altLang="en-US" sz="3600" b="1">
                <a:latin typeface="Times New Roman" panose="02020603050405020304" pitchFamily="18" charset="0"/>
              </a:rPr>
              <a:t>gồm mấy chữ ?</a:t>
            </a:r>
          </a:p>
        </p:txBody>
      </p:sp>
      <p:sp>
        <p:nvSpPr>
          <p:cNvPr id="2" name="Rectangle 25">
            <a:extLst>
              <a:ext uri="{FF2B5EF4-FFF2-40B4-BE49-F238E27FC236}">
                <a16:creationId xmlns:a16="http://schemas.microsoft.com/office/drawing/2014/main" id="{A1182CF2-AE3B-7621-430D-8D7C985BC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156" y="4417217"/>
            <a:ext cx="12406312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- Nhận xét về độ cao của các con chữ trong từ </a:t>
            </a:r>
            <a:r>
              <a:rPr lang="en-US" altLang="en-US" sz="3600" b="1">
                <a:latin typeface="HP001 4 hàng" panose="020B0603050302020204" pitchFamily="34" charset="0"/>
              </a:rPr>
              <a:t>“</a:t>
            </a:r>
            <a:r>
              <a:rPr lang="en-US" altLang="en-US" sz="3600" b="1">
                <a:solidFill>
                  <a:srgbClr val="0000CC"/>
                </a:solidFill>
                <a:latin typeface="HP001 4 hàng" panose="020B0603050302020204" pitchFamily="34" charset="0"/>
              </a:rPr>
              <a:t>Khánh Hòa</a:t>
            </a:r>
            <a:r>
              <a:rPr lang="en-US" altLang="en-US" sz="3600" b="1">
                <a:latin typeface="HP001 4 hàng" panose="020B0603050302020204" pitchFamily="34" charset="0"/>
              </a:rPr>
              <a:t>”.</a:t>
            </a:r>
          </a:p>
        </p:txBody>
      </p:sp>
      <p:sp>
        <p:nvSpPr>
          <p:cNvPr id="26646" name="Rectangle 22">
            <a:extLst>
              <a:ext uri="{FF2B5EF4-FFF2-40B4-BE49-F238E27FC236}">
                <a16:creationId xmlns:a16="http://schemas.microsoft.com/office/drawing/2014/main" id="{BDD92601-750B-96B2-3CFC-64B34073D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8" y="5251449"/>
            <a:ext cx="100155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- Khoảng cách giữa các chữ được viết ra sao ?</a:t>
            </a:r>
          </a:p>
        </p:txBody>
      </p:sp>
      <p:sp>
        <p:nvSpPr>
          <p:cNvPr id="14341" name="TextBox 11">
            <a:extLst>
              <a:ext uri="{FF2B5EF4-FFF2-40B4-BE49-F238E27FC236}">
                <a16:creationId xmlns:a16="http://schemas.microsoft.com/office/drawing/2014/main" id="{5249CEE8-DC07-5E71-F1D1-0537DE9C6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6513" y="-161926"/>
            <a:ext cx="3657600" cy="822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ứng dụng 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672C77-BD77-2A38-B244-1F0F48869EA4}"/>
              </a:ext>
            </a:extLst>
          </p:cNvPr>
          <p:cNvSpPr txBox="1"/>
          <p:nvPr/>
        </p:nvSpPr>
        <p:spPr>
          <a:xfrm>
            <a:off x="7543800" y="398463"/>
            <a:ext cx="4648200" cy="3478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vi-VN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cao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600" b="1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>
                <a:ln w="0"/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K, H, </a:t>
            </a:r>
            <a:r>
              <a:rPr lang="en-US" sz="3600" b="1" dirty="0">
                <a:ln w="0"/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</a:t>
            </a:r>
            <a:r>
              <a:rPr lang="vi-VN" sz="36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b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36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36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cao 2 ô li rưỡi</a:t>
            </a:r>
          </a:p>
          <a:p>
            <a:pPr marL="457200" indent="-45720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>
                <a:ln w="0"/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a, n. o</a:t>
            </a:r>
            <a:r>
              <a:rPr lang="vi-VN" sz="3600" b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b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36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vi-VN" sz="36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cao 1 ô li</a:t>
            </a:r>
            <a:endParaRPr lang="en-US" sz="3600" b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68309C-1B98-62DD-301A-DEC0F314D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056" y="1556544"/>
            <a:ext cx="134778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o</a:t>
            </a:r>
          </a:p>
        </p:txBody>
      </p:sp>
      <p:grpSp>
        <p:nvGrpSpPr>
          <p:cNvPr id="14344" name="Group 10">
            <a:extLst>
              <a:ext uri="{FF2B5EF4-FFF2-40B4-BE49-F238E27FC236}">
                <a16:creationId xmlns:a16="http://schemas.microsoft.com/office/drawing/2014/main" id="{4B480521-B03F-78E2-54F6-1D092E12EB4E}"/>
              </a:ext>
            </a:extLst>
          </p:cNvPr>
          <p:cNvGrpSpPr>
            <a:grpSpLocks/>
          </p:cNvGrpSpPr>
          <p:nvPr/>
        </p:nvGrpSpPr>
        <p:grpSpPr bwMode="auto">
          <a:xfrm>
            <a:off x="-396875" y="776288"/>
            <a:ext cx="7043738" cy="2954337"/>
            <a:chOff x="-781196" y="823911"/>
            <a:chExt cx="13424045" cy="4638056"/>
          </a:xfrm>
        </p:grpSpPr>
        <p:sp>
          <p:nvSpPr>
            <p:cNvPr id="14346" name="TextBox 5">
              <a:extLst>
                <a:ext uri="{FF2B5EF4-FFF2-40B4-BE49-F238E27FC236}">
                  <a16:creationId xmlns:a16="http://schemas.microsoft.com/office/drawing/2014/main" id="{47378063-2BBE-5C10-E15A-4D2D72B2F7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823911"/>
              <a:ext cx="12642849" cy="1957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 sz="4800">
                  <a:latin typeface="HP001 4 hàng" panose="020B0603050302020204" pitchFamily="34" charset="0"/>
                </a:rPr>
                <a:t>ǰǰǰǰǰǰ</a:t>
              </a:r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 sz="4800">
                  <a:latin typeface="HP001 4 hàng" panose="020B0603050302020204" pitchFamily="34" charset="0"/>
                </a:rPr>
                <a:t>ǰǰǰǰǰǰ</a:t>
              </a:r>
              <a:endParaRPr lang="en-GB" altLang="en-US" sz="48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646F389-6D1D-FD24-43DD-C94D40BE0C81}"/>
                </a:ext>
              </a:extLst>
            </p:cNvPr>
            <p:cNvSpPr/>
            <p:nvPr/>
          </p:nvSpPr>
          <p:spPr>
            <a:xfrm>
              <a:off x="-781196" y="1113011"/>
              <a:ext cx="11714649" cy="43489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b="1">
                  <a:solidFill>
                    <a:srgbClr val="0000CC"/>
                  </a:solidFill>
                  <a:latin typeface="HP001 4 hàng" panose="020B0603050302020204" pitchFamily="34" charset="0"/>
                </a:rPr>
                <a:t>Khánh Hòa</a:t>
              </a:r>
              <a:endParaRPr lang="en-GB" sz="4800" b="1" dirty="0">
                <a:solidFill>
                  <a:srgbClr val="0000CC"/>
                </a:solidFill>
                <a:latin typeface="HP001 4 hàng" panose="020B06030503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0">
        <p14:honeycomb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26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1" grpId="0"/>
      <p:bldP spid="2" grpId="0"/>
      <p:bldP spid="26646" grpId="0" build="allAtOnce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2">
            <a:extLst>
              <a:ext uri="{FF2B5EF4-FFF2-40B4-BE49-F238E27FC236}">
                <a16:creationId xmlns:a16="http://schemas.microsoft.com/office/drawing/2014/main" id="{92F7744F-680E-DCDC-0AA4-34C3BDAAF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5563"/>
            <a:ext cx="4419600" cy="706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ứng dụng</a:t>
            </a:r>
          </a:p>
        </p:txBody>
      </p:sp>
      <p:sp>
        <p:nvSpPr>
          <p:cNvPr id="16388" name="TextBox 5">
            <a:extLst>
              <a:ext uri="{FF2B5EF4-FFF2-40B4-BE49-F238E27FC236}">
                <a16:creationId xmlns:a16="http://schemas.microsoft.com/office/drawing/2014/main" id="{AC95B859-6757-E756-178F-0F4253CA3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810987"/>
            <a:ext cx="128397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GB" altLang="en-US" sz="4400" b="1">
                <a:latin typeface="HP001 4 hàng" panose="020B0603050302020204" pitchFamily="34" charset="0"/>
              </a:rPr>
              <a:t>ǰǰǰǰǰǰǰǰǰǰǰǰǰǰ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GB" altLang="en-US" sz="4400" b="1">
                <a:latin typeface="HP001 4 hàng" panose="020B0603050302020204" pitchFamily="34" charset="0"/>
              </a:rPr>
              <a:t>ǰǰǰǰǰǰǰǰǰǰǰǰǰǰ</a:t>
            </a:r>
            <a:endParaRPr lang="en-GB" altLang="en-US" sz="4400" b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7F0473-E18E-3F5B-4DFC-308DEF68E42B}"/>
              </a:ext>
            </a:extLst>
          </p:cNvPr>
          <p:cNvSpPr/>
          <p:nvPr/>
        </p:nvSpPr>
        <p:spPr>
          <a:xfrm>
            <a:off x="1091293" y="425331"/>
            <a:ext cx="13211175" cy="1801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nl-NL" sz="4400" b="1">
                <a:solidFill>
                  <a:srgbClr val="0000CC"/>
                </a:solidFill>
                <a:effectLst/>
                <a:latin typeface="HP001 4 hàng" panose="020B0603050302020204" pitchFamily="34" charset="0"/>
                <a:ea typeface="Times New Roman" panose="02020603050405020304" pitchFamily="18" charset="0"/>
              </a:rPr>
              <a:t>    Khánh Hòa là xứ trầm hương</a:t>
            </a:r>
            <a:endParaRPr lang="en-GB" sz="4400" b="1">
              <a:latin typeface="HP001 4 hàng" panose="020B06030503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5E75F1-ECB4-E3DC-24D8-4A291EC61F1C}"/>
              </a:ext>
            </a:extLst>
          </p:cNvPr>
          <p:cNvSpPr/>
          <p:nvPr/>
        </p:nvSpPr>
        <p:spPr>
          <a:xfrm>
            <a:off x="1254587" y="1297211"/>
            <a:ext cx="13211175" cy="1801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nl-NL" sz="4400" b="1" dirty="0">
                <a:solidFill>
                  <a:srgbClr val="0000CC"/>
                </a:solidFill>
                <a:effectLst/>
                <a:latin typeface="HP001 4 hàng" panose="020B0603050302020204" pitchFamily="34" charset="0"/>
                <a:ea typeface="Times New Roman" panose="02020603050405020304" pitchFamily="18" charset="0"/>
              </a:rPr>
              <a:t>Non xanh nước biếc người thương đi về.</a:t>
            </a:r>
            <a:endParaRPr lang="en-GB" sz="4400" b="1" dirty="0">
              <a:effectLst/>
              <a:latin typeface="HP001 4 hàng" panose="020B06030503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4034" name="Picture 2" descr="Trầm hương là gì - Công dụng của trầm hương - Top10tphcm">
            <a:extLst>
              <a:ext uri="{FF2B5EF4-FFF2-40B4-BE49-F238E27FC236}">
                <a16:creationId xmlns:a16="http://schemas.microsoft.com/office/drawing/2014/main" id="{2AE804EB-EA9E-53C8-4C99-0B0522D0F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1787"/>
            <a:ext cx="7143750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1AEDF6-6E90-74AD-C46D-EABA58E61D2E}"/>
              </a:ext>
            </a:extLst>
          </p:cNvPr>
          <p:cNvSpPr txBox="1"/>
          <p:nvPr/>
        </p:nvSpPr>
        <p:spPr>
          <a:xfrm>
            <a:off x="7307043" y="2885114"/>
            <a:ext cx="4884957" cy="3025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Trầm hương: </a:t>
            </a:r>
            <a:r>
              <a:rPr lang="nl-NL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 phần gỗ chứa nhựa thơm đặc biệt sinh ra từ thân cây dó mọc trong những cánh rừng già của Việt Nam. trầm hương Khánh Hòa nhiều và tốt nhất ở Việt Nam.</a:t>
            </a:r>
            <a:endParaRPr lang="en-GB" sz="28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4036" name="Picture 4" descr="Cách nhận biết vòng tay trầm hương thật?">
            <a:extLst>
              <a:ext uri="{FF2B5EF4-FFF2-40B4-BE49-F238E27FC236}">
                <a16:creationId xmlns:a16="http://schemas.microsoft.com/office/drawing/2014/main" id="{4782A77D-F24D-8A03-37AA-D1C7ADD7F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206" y="2612800"/>
            <a:ext cx="3600450" cy="446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73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4" name="Rectangle 10">
            <a:extLst>
              <a:ext uri="{FF2B5EF4-FFF2-40B4-BE49-F238E27FC236}">
                <a16:creationId xmlns:a16="http://schemas.microsoft.com/office/drawing/2014/main" id="{A25D8CAB-B4BF-EF84-03D9-8D4A36D75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" y="2861177"/>
            <a:ext cx="11315700" cy="221945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603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603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603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60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60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60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60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60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60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nl-NL" sz="3200">
                <a:latin typeface="+mj-lt"/>
              </a:rPr>
              <a:t>Câu thơ giới thiệu về Khánh Hòa: Khánh Hòa là nơi có trầm hương nổi tiếng, có cảnh non nước thơ mộng, hữu tình, cuốn hút du khách.</a:t>
            </a:r>
            <a:endParaRPr lang="en-GB" sz="3200">
              <a:latin typeface="+mj-lt"/>
            </a:endParaRPr>
          </a:p>
        </p:txBody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92F7744F-680E-DCDC-0AA4-34C3BDAAF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5563"/>
            <a:ext cx="4419600" cy="706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ứng dụng</a:t>
            </a:r>
          </a:p>
        </p:txBody>
      </p:sp>
      <p:sp>
        <p:nvSpPr>
          <p:cNvPr id="16388" name="TextBox 5">
            <a:extLst>
              <a:ext uri="{FF2B5EF4-FFF2-40B4-BE49-F238E27FC236}">
                <a16:creationId xmlns:a16="http://schemas.microsoft.com/office/drawing/2014/main" id="{AC95B859-6757-E756-178F-0F4253CA3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810987"/>
            <a:ext cx="128397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GB" altLang="en-US" sz="4400" b="1">
                <a:latin typeface="HP001 4 hàng" panose="020B0603050302020204" pitchFamily="34" charset="0"/>
              </a:rPr>
              <a:t>ǰǰǰǰǰǰǰǰǰǰǰǰǰǰ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GB" altLang="en-US" sz="4400" b="1">
                <a:latin typeface="HP001 4 hàng" panose="020B0603050302020204" pitchFamily="34" charset="0"/>
              </a:rPr>
              <a:t>ǰǰǰǰǰǰǰǰǰǰǰǰǰǰ</a:t>
            </a:r>
            <a:endParaRPr lang="en-GB" altLang="en-US" sz="4400" b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7F0473-E18E-3F5B-4DFC-308DEF68E42B}"/>
              </a:ext>
            </a:extLst>
          </p:cNvPr>
          <p:cNvSpPr/>
          <p:nvPr/>
        </p:nvSpPr>
        <p:spPr>
          <a:xfrm>
            <a:off x="1091293" y="425331"/>
            <a:ext cx="13211175" cy="1801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nl-NL" sz="4400" b="1">
                <a:solidFill>
                  <a:srgbClr val="0000CC"/>
                </a:solidFill>
                <a:effectLst/>
                <a:latin typeface="HP001 4 hàng" panose="020B0603050302020204" pitchFamily="34" charset="0"/>
                <a:ea typeface="Times New Roman" panose="02020603050405020304" pitchFamily="18" charset="0"/>
              </a:rPr>
              <a:t>    Khánh Hòa là xứ trầm hương</a:t>
            </a:r>
            <a:endParaRPr lang="en-GB" sz="4400" b="1">
              <a:latin typeface="HP001 4 hàng" panose="020B06030503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5E75F1-ECB4-E3DC-24D8-4A291EC61F1C}"/>
              </a:ext>
            </a:extLst>
          </p:cNvPr>
          <p:cNvSpPr/>
          <p:nvPr/>
        </p:nvSpPr>
        <p:spPr>
          <a:xfrm>
            <a:off x="1254587" y="1297211"/>
            <a:ext cx="13211175" cy="1801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nl-NL" sz="4400" b="1">
                <a:solidFill>
                  <a:srgbClr val="0000CC"/>
                </a:solidFill>
                <a:effectLst/>
                <a:latin typeface="HP001 4 hàng" panose="020B0603050302020204" pitchFamily="34" charset="0"/>
                <a:ea typeface="Times New Roman" panose="02020603050405020304" pitchFamily="18" charset="0"/>
              </a:rPr>
              <a:t>Non xanh nước biệc người thương đi về.</a:t>
            </a:r>
            <a:endParaRPr lang="en-GB" sz="4400" b="1">
              <a:effectLst/>
              <a:latin typeface="HP001 4 hàng" panose="020B06030503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5" name="Rectangle 21">
            <a:extLst>
              <a:ext uri="{FF2B5EF4-FFF2-40B4-BE49-F238E27FC236}">
                <a16:creationId xmlns:a16="http://schemas.microsoft.com/office/drawing/2014/main" id="{1567F70D-D522-128E-C2D0-6F849D878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0" y="4213225"/>
            <a:ext cx="1071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altLang="en-US" sz="3200" b="1">
                <a:latin typeface="Times New Roman" panose="02020603050405020304" pitchFamily="18" charset="0"/>
              </a:rPr>
              <a:t>Nhận xét về độ cao của các con chữ trong câu ứng dụng?</a:t>
            </a:r>
            <a:endParaRPr lang="en-US" altLang="zh-CN" sz="3200" b="1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6646" name="Rectangle 22">
            <a:extLst>
              <a:ext uri="{FF2B5EF4-FFF2-40B4-BE49-F238E27FC236}">
                <a16:creationId xmlns:a16="http://schemas.microsoft.com/office/drawing/2014/main" id="{02B0BE36-9600-A96D-B60A-F42500D3F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038" y="4865688"/>
            <a:ext cx="10880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latin typeface="Times New Roman" panose="02020603050405020304" pitchFamily="18" charset="0"/>
                <a:ea typeface="SimSun" panose="02010600030101010101" pitchFamily="2" charset="-122"/>
              </a:rPr>
              <a:t>- Khoảng cách giữa các chữ được viết như thế nào ?</a:t>
            </a:r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1B49E9A7-ADBF-52CD-3199-E072D3535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038" y="3544888"/>
            <a:ext cx="83629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US" altLang="zh-CN" sz="3200" b="1">
                <a:latin typeface="Times New Roman" panose="02020603050405020304" pitchFamily="18" charset="0"/>
                <a:ea typeface="SimSun" panose="02010600030101010101" pitchFamily="2" charset="-122"/>
              </a:rPr>
              <a:t> Những chữ nào được viết hoa?</a:t>
            </a:r>
          </a:p>
        </p:txBody>
      </p:sp>
      <p:sp>
        <p:nvSpPr>
          <p:cNvPr id="18437" name="Text Box 2">
            <a:extLst>
              <a:ext uri="{FF2B5EF4-FFF2-40B4-BE49-F238E27FC236}">
                <a16:creationId xmlns:a16="http://schemas.microsoft.com/office/drawing/2014/main" id="{176945FD-9A98-416D-AE2E-DF15E7541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5563"/>
            <a:ext cx="4419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ứng dụng</a:t>
            </a:r>
          </a:p>
        </p:txBody>
      </p:sp>
      <p:sp>
        <p:nvSpPr>
          <p:cNvPr id="18438" name="TextBox 5">
            <a:extLst>
              <a:ext uri="{FF2B5EF4-FFF2-40B4-BE49-F238E27FC236}">
                <a16:creationId xmlns:a16="http://schemas.microsoft.com/office/drawing/2014/main" id="{5213C44B-14DD-F383-28B8-B08B3DE8B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762000"/>
            <a:ext cx="128397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GB" altLang="en-US" sz="4400" b="1">
                <a:latin typeface="HP001 4 hàng" panose="020B0603050302020204" pitchFamily="34" charset="0"/>
              </a:rPr>
              <a:t>ǰǰǰǰǰǰǰǰǰǰǰǰǰǰ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GB" altLang="en-US" sz="4400" b="1">
                <a:latin typeface="HP001 4 hàng" panose="020B0603050302020204" pitchFamily="34" charset="0"/>
              </a:rPr>
              <a:t>ǰǰǰǰǰǰǰǰǰǰǰǰǰǰ</a:t>
            </a:r>
            <a:endParaRPr lang="en-GB" altLang="en-US" sz="4400" b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232665-F819-F8BC-6EA1-4C10E18A7082}"/>
              </a:ext>
            </a:extLst>
          </p:cNvPr>
          <p:cNvSpPr/>
          <p:nvPr/>
        </p:nvSpPr>
        <p:spPr>
          <a:xfrm>
            <a:off x="1091293" y="376344"/>
            <a:ext cx="13211175" cy="1801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nl-NL" sz="4400" b="1">
                <a:solidFill>
                  <a:srgbClr val="0000CC"/>
                </a:solidFill>
                <a:effectLst/>
                <a:latin typeface="HP001 4 hàng" panose="020B0603050302020204" pitchFamily="34" charset="0"/>
                <a:ea typeface="Times New Roman" panose="02020603050405020304" pitchFamily="18" charset="0"/>
              </a:rPr>
              <a:t>    Khánh Hòa là xứ trầm hương</a:t>
            </a:r>
            <a:endParaRPr lang="en-GB" sz="4400" b="1">
              <a:latin typeface="HP001 4 hàng" panose="020B06030503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2A8D72-4FD4-95E4-0482-C559441F34E2}"/>
              </a:ext>
            </a:extLst>
          </p:cNvPr>
          <p:cNvSpPr/>
          <p:nvPr/>
        </p:nvSpPr>
        <p:spPr>
          <a:xfrm>
            <a:off x="1254587" y="1248224"/>
            <a:ext cx="13211175" cy="1801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nl-NL" sz="4400" b="1">
                <a:solidFill>
                  <a:srgbClr val="0000CC"/>
                </a:solidFill>
                <a:effectLst/>
                <a:latin typeface="HP001 4 hàng" panose="020B0603050302020204" pitchFamily="34" charset="0"/>
                <a:ea typeface="Times New Roman" panose="02020603050405020304" pitchFamily="18" charset="0"/>
              </a:rPr>
              <a:t>Non xanh nước biệc người thương đi về.</a:t>
            </a:r>
            <a:endParaRPr lang="en-GB" sz="4400" b="1">
              <a:effectLst/>
              <a:latin typeface="HP001 4 hàng" panose="020B06030503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6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6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5" grpId="0" build="allAtOnce"/>
      <p:bldP spid="26646" grpId="0" build="allAtOnce"/>
      <p:bldP spid="2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Line 5">
            <a:extLst>
              <a:ext uri="{FF2B5EF4-FFF2-40B4-BE49-F238E27FC236}">
                <a16:creationId xmlns:a16="http://schemas.microsoft.com/office/drawing/2014/main" id="{D35318A8-C9C2-AD0B-20C6-F8E67488850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49418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8337" name="Text Box 33">
            <a:extLst>
              <a:ext uri="{FF2B5EF4-FFF2-40B4-BE49-F238E27FC236}">
                <a16:creationId xmlns:a16="http://schemas.microsoft.com/office/drawing/2014/main" id="{1E75126D-95C2-73A4-A8D1-591F55FEC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958" y="899612"/>
            <a:ext cx="687705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510" tIns="40755" rIns="81510" bIns="40755">
            <a:spAutoFit/>
          </a:bodyPr>
          <a:lstStyle>
            <a:lvl1pPr defTabSz="8143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143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143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143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143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143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143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143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143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vi-VN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Lưng thẳng, không tì ngực vào bàn .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vi-VN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Đầu hơi cúi .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– 30cm .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mép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98338" name="Text Box 34">
            <a:extLst>
              <a:ext uri="{FF2B5EF4-FFF2-40B4-BE49-F238E27FC236}">
                <a16:creationId xmlns:a16="http://schemas.microsoft.com/office/drawing/2014/main" id="{E5DA796C-BDC5-EB55-6751-BE2A56280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9950" y="65088"/>
            <a:ext cx="3951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1510" tIns="40755" rIns="81510" bIns="40755">
            <a:spAutoFit/>
          </a:bodyPr>
          <a:lstStyle/>
          <a:p>
            <a:pPr defTabSz="814388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9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Tư</a:t>
            </a:r>
            <a:r>
              <a:rPr lang="en-US" sz="29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9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thế</a:t>
            </a:r>
            <a:r>
              <a:rPr lang="en-US" sz="29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9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ngồi</a:t>
            </a:r>
            <a:r>
              <a:rPr lang="en-US" sz="29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9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viết</a:t>
            </a:r>
            <a:endParaRPr lang="en-US" sz="29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98339" name="Picture 35" descr="cây viết">
            <a:extLst>
              <a:ext uri="{FF2B5EF4-FFF2-40B4-BE49-F238E27FC236}">
                <a16:creationId xmlns:a16="http://schemas.microsoft.com/office/drawing/2014/main" id="{258895C2-B590-A864-5A5D-091FBFFA67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5148263"/>
            <a:ext cx="15113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40" name="Rectangle 36">
            <a:extLst>
              <a:ext uri="{FF2B5EF4-FFF2-40B4-BE49-F238E27FC236}">
                <a16:creationId xmlns:a16="http://schemas.microsoft.com/office/drawing/2014/main" id="{8A5286AB-660C-CF53-8BA5-D55B2F505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1525" y="3995738"/>
            <a:ext cx="29527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Cách</a:t>
            </a:r>
            <a:r>
              <a:rPr lang="en-US" altLang="en-US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cầm</a:t>
            </a:r>
            <a:r>
              <a:rPr lang="en-US" altLang="en-US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bút</a:t>
            </a:r>
            <a:endParaRPr lang="en-US" altLang="en-US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8341" name="Rectangle 37">
            <a:extLst>
              <a:ext uri="{FF2B5EF4-FFF2-40B4-BE49-F238E27FC236}">
                <a16:creationId xmlns:a16="http://schemas.microsoft.com/office/drawing/2014/main" id="{9CAF69C7-319D-D234-72DF-20FB1C93A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1238" y="3573463"/>
            <a:ext cx="6099175" cy="32845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 bút hơi nghiêng về </a:t>
            </a:r>
            <a:endParaRPr lang="en-US" altLang="en-US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vi-VN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bên phải;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khuỷu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mại,thoải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2" descr="tu the ngoi">
            <a:extLst>
              <a:ext uri="{FF2B5EF4-FFF2-40B4-BE49-F238E27FC236}">
                <a16:creationId xmlns:a16="http://schemas.microsoft.com/office/drawing/2014/main" id="{514B196B-BA30-970E-0A40-B4D5F6FA7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5088"/>
            <a:ext cx="3581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9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8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83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8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8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8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8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8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8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37" grpId="0"/>
      <p:bldP spid="98340" grpId="0"/>
      <p:bldP spid="98341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>
            <a:extLst>
              <a:ext uri="{FF2B5EF4-FFF2-40B4-BE49-F238E27FC236}">
                <a16:creationId xmlns:a16="http://schemas.microsoft.com/office/drawing/2014/main" id="{F7202D9B-21D2-C6D3-DA4B-54EDF9268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9689" y="2463120"/>
            <a:ext cx="50292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 dirty="0">
                <a:solidFill>
                  <a:srgbClr val="FF0000"/>
                </a:solidFill>
                <a:latin typeface="+mj-lt"/>
              </a:rPr>
              <a:t>THỰC HÀNH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 dirty="0">
                <a:solidFill>
                  <a:srgbClr val="FF0000"/>
                </a:solidFill>
                <a:latin typeface="+mj-lt"/>
              </a:rPr>
              <a:t>VIẾT VỞ</a:t>
            </a:r>
          </a:p>
        </p:txBody>
      </p:sp>
    </p:spTree>
  </p:cSld>
  <p:clrMapOvr>
    <a:masterClrMapping/>
  </p:clrMapOvr>
  <p:transition>
    <p:blind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>
            <a:extLst>
              <a:ext uri="{FF2B5EF4-FFF2-40B4-BE49-F238E27FC236}">
                <a16:creationId xmlns:a16="http://schemas.microsoft.com/office/drawing/2014/main" id="{F7202D9B-21D2-C6D3-DA4B-54EDF9268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9689" y="2463120"/>
            <a:ext cx="50292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sz="54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Vận dụng, trải nghiệm</a:t>
            </a:r>
            <a:endParaRPr lang="en-US" altLang="en-US" sz="5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1396142"/>
      </p:ext>
    </p:extLst>
  </p:cSld>
  <p:clrMapOvr>
    <a:masterClrMapping/>
  </p:clrMapOvr>
  <p:transition>
    <p:blind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502568" y="2750039"/>
            <a:ext cx="6882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7A573E"/>
                </a:solidFill>
                <a:latin typeface="Wide Latin" pitchFamily="18" charset="0"/>
                <a:ea typeface="汉仪喵魂体W" panose="00020600040101010101" pitchFamily="18" charset="-122"/>
              </a:rPr>
              <a:t>TẠM BIỆT CÁC EM </a:t>
            </a:r>
            <a:endParaRPr lang="zh-CN" altLang="en-US" sz="4800" dirty="0">
              <a:solidFill>
                <a:srgbClr val="7A573E"/>
              </a:solidFill>
              <a:latin typeface="Wide Latin" pitchFamily="18" charset="0"/>
              <a:ea typeface="汉仪喵魂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3344541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24ECBE9-59BE-4A6B-8AFC-9385AAA14BE3}"/>
              </a:ext>
            </a:extLst>
          </p:cNvPr>
          <p:cNvSpPr txBox="1"/>
          <p:nvPr/>
        </p:nvSpPr>
        <p:spPr>
          <a:xfrm>
            <a:off x="2114116" y="89473"/>
            <a:ext cx="7963767" cy="2246763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0000CC"/>
                </a:solidFill>
                <a:latin typeface="Sitka Small" panose="02000505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VIẾT: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FF0000"/>
                </a:solidFill>
                <a:latin typeface="Sitka Small" panose="02000505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ÔN CHỮ HOA 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I, 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8340FB-0109-4362-AC77-36EDAB3F8440}"/>
              </a:ext>
            </a:extLst>
          </p:cNvPr>
          <p:cNvSpPr txBox="1"/>
          <p:nvPr/>
        </p:nvSpPr>
        <p:spPr>
          <a:xfrm>
            <a:off x="9535886" y="5716139"/>
            <a:ext cx="2128733" cy="779741"/>
          </a:xfrm>
          <a:prstGeom prst="rect">
            <a:avLst/>
          </a:prstGeom>
          <a:solidFill>
            <a:srgbClr val="DBE648"/>
          </a:solidFill>
          <a:ln>
            <a:noFill/>
          </a:ln>
        </p:spPr>
        <p:txBody>
          <a:bodyPr wrap="square" lIns="121899" tIns="60948" rIns="121899" bIns="60948" rtlCol="0">
            <a:spAutoFit/>
          </a:bodyPr>
          <a:lstStyle/>
          <a:p>
            <a:pPr algn="ctr"/>
            <a:r>
              <a:rPr lang="en-US" sz="4267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S/103</a:t>
            </a:r>
            <a:endParaRPr lang="en-US" sz="4267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31C0BF0-4926-D458-7162-3AE6CD5485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497663"/>
              </p:ext>
            </p:extLst>
          </p:nvPr>
        </p:nvGraphicFramePr>
        <p:xfrm>
          <a:off x="3064835" y="2336236"/>
          <a:ext cx="6062328" cy="2965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2971429" imgH="1448002" progId="Paint.Picture">
                  <p:embed/>
                </p:oleObj>
              </mc:Choice>
              <mc:Fallback>
                <p:oleObj name="Bitmap Image" r:id="rId3" imgW="2971429" imgH="1448002" progId="Paint.Picture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AC53FFE-4952-8E03-4045-A065CAB5D2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4835" y="2336236"/>
                        <a:ext cx="6062328" cy="29652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22AB9E4-949D-DF32-A2D8-F0153F1953E4}"/>
              </a:ext>
            </a:extLst>
          </p:cNvPr>
          <p:cNvSpPr/>
          <p:nvPr/>
        </p:nvSpPr>
        <p:spPr>
          <a:xfrm>
            <a:off x="1060632" y="5338375"/>
            <a:ext cx="8769167" cy="729704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>
                <a:solidFill>
                  <a:srgbClr val="0000CC"/>
                </a:solidFill>
                <a:latin typeface="+mj-lt"/>
              </a:rPr>
              <a:t>Đây là mẫu chữ hoa gì?</a:t>
            </a:r>
            <a:endParaRPr lang="en-GB" sz="4800" b="1">
              <a:solidFill>
                <a:srgbClr val="0000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409128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2F7F51F-C4E5-D636-5FF8-0837DE4E6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2253" y="530833"/>
            <a:ext cx="36576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Cao 2 ô li rưỡi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6DE99A-8F92-DBD9-0735-07CA997C0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8691" y="1308708"/>
            <a:ext cx="71469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Gồm 2 nét: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E00425-B34E-1532-F017-CDE4A347B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89038" y="5049838"/>
            <a:ext cx="8099426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I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06B72D-8CB4-4FEC-89C0-2DA62656CBE2}"/>
              </a:ext>
            </a:extLst>
          </p:cNvPr>
          <p:cNvSpPr txBox="1"/>
          <p:nvPr/>
        </p:nvSpPr>
        <p:spPr>
          <a:xfrm>
            <a:off x="504825" y="5954713"/>
            <a:ext cx="116871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1095038" algn="l"/>
              </a:tabLst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hoa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tạo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bởi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mấy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nét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?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Đó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nét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?</a:t>
            </a:r>
          </a:p>
        </p:txBody>
      </p:sp>
      <p:sp>
        <p:nvSpPr>
          <p:cNvPr id="6150" name="Rectangle 2">
            <a:extLst>
              <a:ext uri="{FF2B5EF4-FFF2-40B4-BE49-F238E27FC236}">
                <a16:creationId xmlns:a16="http://schemas.microsoft.com/office/drawing/2014/main" id="{7BA22D06-49B3-BC6D-9965-B62D29712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52400"/>
            <a:ext cx="6629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Quan sát, nhận xét chữ hoa I. </a:t>
            </a:r>
          </a:p>
        </p:txBody>
      </p:sp>
      <p:sp>
        <p:nvSpPr>
          <p:cNvPr id="11" name="Rectangle 37">
            <a:extLst>
              <a:ext uri="{FF2B5EF4-FFF2-40B4-BE49-F238E27FC236}">
                <a16:creationId xmlns:a16="http://schemas.microsoft.com/office/drawing/2014/main" id="{CEC045A7-8481-7715-1461-00452F7D2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2253" y="1777021"/>
            <a:ext cx="8115300" cy="3540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vi-VN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 1: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Đặt bút trên đường kẻ 3, viết 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 cong trái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sau đó lượn ngang từ trái sang phải. Dừng bút giữa đường kẻ 3 và đường kẻ 4.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vi-VN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 2: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điểm dừng bút của nét 1, hơi lượn xuống để viết 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 móc ngược trái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khi chạm đường kẻ 1 thì lượn cong lên rồi uốn vào trong. Dừng bút giữa đường kẻ 1 và đường kẻ 2.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 Chân nét móc rộng hơn nét cong ở đầu chữ.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2" name="Picture 2">
            <a:extLst>
              <a:ext uri="{FF2B5EF4-FFF2-40B4-BE49-F238E27FC236}">
                <a16:creationId xmlns:a16="http://schemas.microsoft.com/office/drawing/2014/main" id="{7A6137AC-5F72-7C17-638D-635039AEC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9388"/>
            <a:ext cx="3367088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6" grpId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B00D7749-942C-2426-5D86-A1F65D78BE51}"/>
              </a:ext>
            </a:extLst>
          </p:cNvPr>
          <p:cNvSpPr txBox="1"/>
          <p:nvPr/>
        </p:nvSpPr>
        <p:spPr>
          <a:xfrm>
            <a:off x="723900" y="638042"/>
            <a:ext cx="10858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BẢNG CON</a:t>
            </a:r>
            <a:endParaRPr lang="en-US" sz="8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572286-51B5-47E7-15EE-7C5519A94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319" y="2256042"/>
            <a:ext cx="4567381" cy="43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8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2F7F51F-C4E5-D636-5FF8-0837DE4E6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596899"/>
            <a:ext cx="36576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Cao 2 ô li rưỡi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6DE99A-8F92-DBD9-0735-07CA997C0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9738" y="1292388"/>
            <a:ext cx="71469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Gồm 2 nét: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E00425-B34E-1532-F017-CDE4A347B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64420" y="5062802"/>
            <a:ext cx="8099426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hoa </a:t>
            </a:r>
            <a:r>
              <a:rPr lang="en-US" altLang="en-US" sz="3600" b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mấy ly?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06B72D-8CB4-4FEC-89C0-2DA62656CBE2}"/>
              </a:ext>
            </a:extLst>
          </p:cNvPr>
          <p:cNvSpPr txBox="1"/>
          <p:nvPr/>
        </p:nvSpPr>
        <p:spPr>
          <a:xfrm>
            <a:off x="504825" y="5954713"/>
            <a:ext cx="116871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1095038" algn="l"/>
              </a:tabLst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hoa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K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tạo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bởi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mấy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nét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?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Đó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nét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?</a:t>
            </a:r>
          </a:p>
        </p:txBody>
      </p:sp>
      <p:sp>
        <p:nvSpPr>
          <p:cNvPr id="6150" name="Rectangle 2">
            <a:extLst>
              <a:ext uri="{FF2B5EF4-FFF2-40B4-BE49-F238E27FC236}">
                <a16:creationId xmlns:a16="http://schemas.microsoft.com/office/drawing/2014/main" id="{7BA22D06-49B3-BC6D-9965-B62D29712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52400"/>
            <a:ext cx="6629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Quan sát, nhận xét chữ hoa K. </a:t>
            </a:r>
          </a:p>
        </p:txBody>
      </p:sp>
      <p:sp>
        <p:nvSpPr>
          <p:cNvPr id="11" name="Rectangle 37">
            <a:extLst>
              <a:ext uri="{FF2B5EF4-FFF2-40B4-BE49-F238E27FC236}">
                <a16:creationId xmlns:a16="http://schemas.microsoft.com/office/drawing/2014/main" id="{CEC045A7-8481-7715-1461-00452F7D2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100" y="1763711"/>
            <a:ext cx="8343900" cy="5002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 1: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Đặt bút trên đường kẻ 3, viết </a:t>
            </a:r>
            <a:r>
              <a:rPr lang="vi-VN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 cong trái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sau đó lượn ngang từ trái sang phải. Dừng bút giữa đường kẻ 3 và đường kẻ 4.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 2: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điểm dừng bút của nét 1, hơi lượn xuống để viết </a:t>
            </a:r>
            <a:r>
              <a:rPr lang="vi-VN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 móc ngược trái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khi chạm đường kẻ 1 thì lượn cong lên rồi uốn vào trong. Dừng bút giữa đường kẻ 1 và đường kẻ 2. Chân nét móc bằng nét cong ở đầu chữ.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 3: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điểm dừng bút của nét 2. Lia bút lên đường kẻ 3 để viết nét </a:t>
            </a:r>
            <a:r>
              <a:rPr lang="vi-VN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 xuôi phải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đến khoảng giữ thân chữ thì lượn vào trong, tạo vòng xoắn nhỏ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lồng vào thân nét móc. Sau đó viết tiếp nét </a:t>
            </a:r>
            <a:r>
              <a:rPr lang="vi-VN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 ngược phải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Dừng bút giữa đường kẻ 1 và đường kẻ 2.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17250D-60BF-4907-E050-00C6364EE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1763711"/>
            <a:ext cx="3248291" cy="324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1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6" grpId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B00D7749-942C-2426-5D86-A1F65D78BE51}"/>
              </a:ext>
            </a:extLst>
          </p:cNvPr>
          <p:cNvSpPr txBox="1"/>
          <p:nvPr/>
        </p:nvSpPr>
        <p:spPr>
          <a:xfrm>
            <a:off x="723900" y="638042"/>
            <a:ext cx="10858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BẢNG CON</a:t>
            </a:r>
            <a:endParaRPr lang="en-US" sz="8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F8334A-4741-FDEA-1558-CBBBBD242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043" y="1919154"/>
            <a:ext cx="4633913" cy="463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1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>
            <a:extLst>
              <a:ext uri="{FF2B5EF4-FFF2-40B4-BE49-F238E27FC236}">
                <a16:creationId xmlns:a16="http://schemas.microsoft.com/office/drawing/2014/main" id="{7329895F-F84E-BE12-D5DE-72CBE758C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844" y="-298161"/>
            <a:ext cx="8088312" cy="1189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ứng dụng :</a:t>
            </a:r>
          </a:p>
        </p:txBody>
      </p:sp>
      <p:grpSp>
        <p:nvGrpSpPr>
          <p:cNvPr id="12291" name="Group 3">
            <a:extLst>
              <a:ext uri="{FF2B5EF4-FFF2-40B4-BE49-F238E27FC236}">
                <a16:creationId xmlns:a16="http://schemas.microsoft.com/office/drawing/2014/main" id="{7F30363E-8C7D-E969-ED5A-99F247E46F02}"/>
              </a:ext>
            </a:extLst>
          </p:cNvPr>
          <p:cNvGrpSpPr>
            <a:grpSpLocks/>
          </p:cNvGrpSpPr>
          <p:nvPr/>
        </p:nvGrpSpPr>
        <p:grpSpPr bwMode="auto">
          <a:xfrm>
            <a:off x="304840" y="1223963"/>
            <a:ext cx="12680910" cy="5297486"/>
            <a:chOff x="0" y="823911"/>
            <a:chExt cx="12680949" cy="5297707"/>
          </a:xfrm>
        </p:grpSpPr>
        <p:sp>
          <p:nvSpPr>
            <p:cNvPr id="12292" name="TextBox 5">
              <a:extLst>
                <a:ext uri="{FF2B5EF4-FFF2-40B4-BE49-F238E27FC236}">
                  <a16:creationId xmlns:a16="http://schemas.microsoft.com/office/drawing/2014/main" id="{91518735-62E7-EA74-7695-F0F051B419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823911"/>
              <a:ext cx="12642849" cy="3822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 sz="9600">
                  <a:latin typeface="HP001 4 hàng" panose="020B0603050302020204" pitchFamily="34" charset="0"/>
                </a:rPr>
                <a:t>ǰǰǰǰǰǰ</a:t>
              </a:r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 sz="9600">
                  <a:latin typeface="HP001 4 hàng" panose="020B0603050302020204" pitchFamily="34" charset="0"/>
                </a:rPr>
                <a:t>ǰǰǰǰǰǰ</a:t>
              </a:r>
              <a:endParaRPr lang="en-GB" altLang="en-US" sz="960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B79C3AA-B440-3B11-9841-3EF5569D3A89}"/>
                </a:ext>
              </a:extLst>
            </p:cNvPr>
            <p:cNvSpPr/>
            <p:nvPr/>
          </p:nvSpPr>
          <p:spPr>
            <a:xfrm>
              <a:off x="966750" y="1771687"/>
              <a:ext cx="11714199" cy="43499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600" b="1" dirty="0" err="1">
                  <a:solidFill>
                    <a:srgbClr val="0000CC"/>
                  </a:solidFill>
                  <a:latin typeface="HP001 4 hàng" panose="020B0603050302020204" pitchFamily="34" charset="0"/>
                </a:rPr>
                <a:t>Khánh</a:t>
              </a:r>
              <a:r>
                <a:rPr lang="en-US" sz="9600" b="1" dirty="0">
                  <a:solidFill>
                    <a:srgbClr val="0000CC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9600" b="1" dirty="0" err="1">
                  <a:solidFill>
                    <a:srgbClr val="0000CC"/>
                  </a:solidFill>
                  <a:latin typeface="HP001 4 hàng" panose="020B0603050302020204" pitchFamily="34" charset="0"/>
                </a:rPr>
                <a:t>Hòa</a:t>
              </a:r>
              <a:endParaRPr lang="en-GB" sz="9600" b="1" dirty="0">
                <a:solidFill>
                  <a:srgbClr val="0000CC"/>
                </a:solidFill>
                <a:latin typeface="HP001 4 hàng" panose="020B06030503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C166FC-1C25-DC15-D824-2EFA8721B56A}"/>
              </a:ext>
            </a:extLst>
          </p:cNvPr>
          <p:cNvSpPr txBox="1"/>
          <p:nvPr/>
        </p:nvSpPr>
        <p:spPr>
          <a:xfrm>
            <a:off x="0" y="1381595"/>
            <a:ext cx="4362450" cy="32267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Khánh Hòa</a:t>
            </a:r>
            <a:r>
              <a:rPr lang="nl-NL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một tỉnh ở miền Nam Trung Bộ, nổi tiếng với biển Nha Trang, Tháp Bà Pô-na-ga.</a:t>
            </a:r>
            <a:endParaRPr lang="en-GB" sz="3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2" descr="https://img.loigiaihay.com/picture/2017/0208/ban-do-hanh-chinh-vn-dl4.jpg">
            <a:extLst>
              <a:ext uri="{FF2B5EF4-FFF2-40B4-BE49-F238E27FC236}">
                <a16:creationId xmlns:a16="http://schemas.microsoft.com/office/drawing/2014/main" id="{2FA87EE3-D7CF-359D-C0B2-2EF00BDE8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0"/>
            <a:ext cx="45080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C890B3F-0703-5BBF-576F-C7AA93B8F81A}"/>
              </a:ext>
            </a:extLst>
          </p:cNvPr>
          <p:cNvSpPr/>
          <p:nvPr/>
        </p:nvSpPr>
        <p:spPr>
          <a:xfrm>
            <a:off x="6995768" y="4881280"/>
            <a:ext cx="457200" cy="4719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>
              <a:latin typeface="UTM Avo" panose="02040603050506020204" pitchFamily="18" charset="0"/>
            </a:endParaRPr>
          </a:p>
        </p:txBody>
      </p:sp>
      <p:pic>
        <p:nvPicPr>
          <p:cNvPr id="20482" name="Picture 2" descr="Khánh Hòa sẽ có thành phố trực thuộc trung ương thứ 6 cả nước">
            <a:extLst>
              <a:ext uri="{FF2B5EF4-FFF2-40B4-BE49-F238E27FC236}">
                <a16:creationId xmlns:a16="http://schemas.microsoft.com/office/drawing/2014/main" id="{84F33D3F-1EF7-9980-AE64-FEA835629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968" y="1976720"/>
            <a:ext cx="4747669" cy="364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025711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Nha Trang lọt vào top 50 nơi có bãi biển đẹp nhất thế giới - Báo Khánh Hòa  điện tử">
            <a:extLst>
              <a:ext uri="{FF2B5EF4-FFF2-40B4-BE49-F238E27FC236}">
                <a16:creationId xmlns:a16="http://schemas.microsoft.com/office/drawing/2014/main" id="{7A579F11-D152-0365-2507-D81A94DC2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4" y="1261539"/>
            <a:ext cx="5438775" cy="3629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35F0D314-1F2D-D35B-D5DA-C9182F427BDC}"/>
              </a:ext>
            </a:extLst>
          </p:cNvPr>
          <p:cNvSpPr txBox="1">
            <a:spLocks noChangeArrowheads="1"/>
          </p:cNvSpPr>
          <p:nvPr/>
        </p:nvSpPr>
        <p:spPr bwMode="auto">
          <a:xfrm rot="21267810">
            <a:off x="-462756" y="4826289"/>
            <a:ext cx="8088312" cy="118949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 Nha Trang</a:t>
            </a:r>
          </a:p>
        </p:txBody>
      </p:sp>
      <p:pic>
        <p:nvPicPr>
          <p:cNvPr id="7" name="Picture 2" descr="Tháp Po Nagar – Wikipedia tiếng Việt">
            <a:extLst>
              <a:ext uri="{FF2B5EF4-FFF2-40B4-BE49-F238E27FC236}">
                <a16:creationId xmlns:a16="http://schemas.microsoft.com/office/drawing/2014/main" id="{AA8E8807-B4E2-61E1-164A-825846844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4280">
            <a:off x="6482948" y="604342"/>
            <a:ext cx="4938335" cy="3629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CC419D3D-EC7A-D9C7-89B8-7E03A173669E}"/>
              </a:ext>
            </a:extLst>
          </p:cNvPr>
          <p:cNvSpPr txBox="1">
            <a:spLocks noChangeArrowheads="1"/>
          </p:cNvSpPr>
          <p:nvPr/>
        </p:nvSpPr>
        <p:spPr bwMode="auto">
          <a:xfrm rot="684756">
            <a:off x="5193708" y="4217470"/>
            <a:ext cx="8088312" cy="118949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Tháp Bà Pô-na-ga</a:t>
            </a:r>
          </a:p>
        </p:txBody>
      </p:sp>
    </p:spTree>
    <p:extLst>
      <p:ext uri="{BB962C8B-B14F-4D97-AF65-F5344CB8AC3E}">
        <p14:creationId xmlns:p14="http://schemas.microsoft.com/office/powerpoint/2010/main" val="2953515390"/>
      </p:ext>
    </p:extLst>
  </p:cSld>
  <p:clrMapOvr>
    <a:masterClrMapping/>
  </p:clrMapOvr>
  <p:transition spd="slow" advTm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复古花朵说课教育通用ppt模板"/>
</p:tagLst>
</file>

<file path=ppt/theme/theme1.xml><?xml version="1.0" encoding="utf-8"?>
<a:theme xmlns:a="http://schemas.openxmlformats.org/drawingml/2006/main" name="Office 主题​​">
  <a:themeElements>
    <a:clrScheme name="自定义 3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886C"/>
      </a:accent1>
      <a:accent2>
        <a:srgbClr val="E7481D"/>
      </a:accent2>
      <a:accent3>
        <a:srgbClr val="B5853D"/>
      </a:accent3>
      <a:accent4>
        <a:srgbClr val="F0886C"/>
      </a:accent4>
      <a:accent5>
        <a:srgbClr val="BF570E"/>
      </a:accent5>
      <a:accent6>
        <a:srgbClr val="B5853D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787</Words>
  <Application>Microsoft Office PowerPoint</Application>
  <PresentationFormat>Widescreen</PresentationFormat>
  <Paragraphs>95</Paragraphs>
  <Slides>18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等线</vt:lpstr>
      <vt:lpstr>.VnAristote</vt:lpstr>
      <vt:lpstr>Arial</vt:lpstr>
      <vt:lpstr>Arial-Rounded</vt:lpstr>
      <vt:lpstr>HP001 4 hàng</vt:lpstr>
      <vt:lpstr>Sitka Small</vt:lpstr>
      <vt:lpstr>Times New Roman</vt:lpstr>
      <vt:lpstr>UTM Avo</vt:lpstr>
      <vt:lpstr>Wide Latin</vt:lpstr>
      <vt:lpstr>Office 主题​​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复古花朵说课教育通用ppt模板</dc:title>
  <dc:creator>逆流的小鱼</dc:creator>
  <cp:lastModifiedBy>Cao Nam</cp:lastModifiedBy>
  <cp:revision>34</cp:revision>
  <dcterms:created xsi:type="dcterms:W3CDTF">2017-06-17T11:56:52Z</dcterms:created>
  <dcterms:modified xsi:type="dcterms:W3CDTF">2025-11-28T08:39:43Z</dcterms:modified>
</cp:coreProperties>
</file>