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  <p:sldMasterId id="2147483720" r:id="rId3"/>
  </p:sldMasterIdLst>
  <p:notesMasterIdLst>
    <p:notesMasterId r:id="rId33"/>
  </p:notesMasterIdLst>
  <p:sldIdLst>
    <p:sldId id="322" r:id="rId4"/>
    <p:sldId id="320" r:id="rId5"/>
    <p:sldId id="340" r:id="rId6"/>
    <p:sldId id="364" r:id="rId7"/>
    <p:sldId id="375" r:id="rId8"/>
    <p:sldId id="325" r:id="rId9"/>
    <p:sldId id="371" r:id="rId10"/>
    <p:sldId id="372" r:id="rId11"/>
    <p:sldId id="373" r:id="rId12"/>
    <p:sldId id="374" r:id="rId13"/>
    <p:sldId id="323" r:id="rId14"/>
    <p:sldId id="376" r:id="rId15"/>
    <p:sldId id="327" r:id="rId16"/>
    <p:sldId id="328" r:id="rId17"/>
    <p:sldId id="377" r:id="rId18"/>
    <p:sldId id="330" r:id="rId19"/>
    <p:sldId id="331" r:id="rId20"/>
    <p:sldId id="332" r:id="rId21"/>
    <p:sldId id="336" r:id="rId22"/>
    <p:sldId id="333" r:id="rId23"/>
    <p:sldId id="334" r:id="rId24"/>
    <p:sldId id="335" r:id="rId25"/>
    <p:sldId id="341" r:id="rId26"/>
    <p:sldId id="352" r:id="rId27"/>
    <p:sldId id="342" r:id="rId28"/>
    <p:sldId id="353" r:id="rId29"/>
    <p:sldId id="354" r:id="rId30"/>
    <p:sldId id="355" r:id="rId31"/>
    <p:sldId id="344" r:id="rId32"/>
  </p:sldIdLst>
  <p:sldSz cx="6858000" cy="5143500"/>
  <p:notesSz cx="6858000" cy="9144000"/>
  <p:embeddedFontLst>
    <p:embeddedFont>
      <p:font typeface="HP001 4 hàng" panose="020B0603050302020204" pitchFamily="34" charset="77"/>
      <p:regular r:id="rId34"/>
      <p:bold r:id="rId35"/>
    </p:embeddedFont>
    <p:embeddedFont>
      <p:font typeface="Kalam" panose="02000000000000000000" pitchFamily="2" charset="77"/>
      <p:regular r:id="rId36"/>
      <p:bold r:id="rId37"/>
    </p:embeddedFont>
    <p:embeddedFont>
      <p:font typeface="Montserrat" panose="02000505000000020004" pitchFamily="2" charset="77"/>
      <p:regular r:id="rId38"/>
      <p:bold r:id="rId39"/>
      <p:italic r:id="rId40"/>
      <p:boldItalic r:id="rId41"/>
    </p:embeddedFont>
    <p:embeddedFont>
      <p:font typeface="UTM Avo" panose="02040603050506020204" pitchFamily="18" charset="0"/>
      <p:regular r:id="rId42"/>
      <p:bold r:id="rId43"/>
      <p:italic r:id="rId44"/>
      <p:boldItalic r:id="rId45"/>
    </p:embeddedFont>
    <p:embeddedFont>
      <p:font typeface="UTM Cookies" panose="02040603050506020204" pitchFamily="18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EE7FB"/>
    <a:srgbClr val="E6F7F9"/>
    <a:srgbClr val="ED3D6C"/>
    <a:srgbClr val="DF3C7E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8"/>
    <p:restoredTop sz="95846"/>
  </p:normalViewPr>
  <p:slideViewPr>
    <p:cSldViewPr snapToGrid="0">
      <p:cViewPr>
        <p:scale>
          <a:sx n="127" d="100"/>
          <a:sy n="127" d="100"/>
        </p:scale>
        <p:origin x="48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6.fntdata"/><Relationship Id="rId21" Type="http://schemas.openxmlformats.org/officeDocument/2006/relationships/slide" Target="slides/slide18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7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57757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564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278459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734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656872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746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2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48570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62839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68124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9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1276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9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microsoft.com/office/2007/relationships/hdphoto" Target="../media/hdphoto10.wdp"/><Relationship Id="rId4" Type="http://schemas.microsoft.com/office/2007/relationships/hdphoto" Target="../media/hdphoto4.wdp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image" Target="../media/image23.jpeg"/><Relationship Id="rId5" Type="http://schemas.microsoft.com/office/2007/relationships/hdphoto" Target="../media/hdphoto12.wdp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4.xml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png"/><Relationship Id="rId12" Type="http://schemas.microsoft.com/office/2007/relationships/hdphoto" Target="../media/hdphoto16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13.wdp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microsoft.com/office/2007/relationships/hdphoto" Target="../media/hdphoto15.wdp"/><Relationship Id="rId4" Type="http://schemas.openxmlformats.org/officeDocument/2006/relationships/image" Target="../media/image23.jpeg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microsoft.com/office/2007/relationships/hdphoto" Target="../media/hdphoto18.wdp"/><Relationship Id="rId4" Type="http://schemas.openxmlformats.org/officeDocument/2006/relationships/image" Target="../media/image34.png"/><Relationship Id="rId9" Type="http://schemas.microsoft.com/office/2007/relationships/hdphoto" Target="../media/hdphoto20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4" Type="http://schemas.microsoft.com/office/2007/relationships/hdphoto" Target="../media/hdphoto2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487BF-D82D-3341-96DD-F8C157F10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óng thần và những dấu hiệu nhận biết">
            <a:extLst>
              <a:ext uri="{FF2B5EF4-FFF2-40B4-BE49-F238E27FC236}">
                <a16:creationId xmlns:a16="http://schemas.microsoft.com/office/drawing/2014/main" id="{A399970A-75B2-2D49-B913-1C65536F8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2" y="638638"/>
            <a:ext cx="5152516" cy="34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32D130-BC9E-5E47-8C5F-5369342887C9}"/>
              </a:ext>
            </a:extLst>
          </p:cNvPr>
          <p:cNvSpPr txBox="1"/>
          <p:nvPr/>
        </p:nvSpPr>
        <p:spPr>
          <a:xfrm>
            <a:off x="2533687" y="4070695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dirty="0">
                <a:latin typeface="UTM Avo" panose="02040603050506020204" pitchFamily="18" charset="0"/>
              </a:rPr>
              <a:t>Sóng thần</a:t>
            </a:r>
            <a:endParaRPr lang="en-VN" sz="2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57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8584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5890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6979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763347" y="1634955"/>
            <a:ext cx="4014090" cy="187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Sinh ra trên cánh đồng</a:t>
            </a:r>
          </a:p>
          <a:p>
            <a:pPr marL="44450"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Giấu trong mình câu chuyện</a:t>
            </a:r>
          </a:p>
          <a:p>
            <a:pPr marL="44450"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Một cuộc đời bão dông.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BA808F-D37E-46DF-8F52-B75EBB68AA23}"/>
              </a:ext>
            </a:extLst>
          </p:cNvPr>
          <p:cNvCxnSpPr/>
          <p:nvPr/>
        </p:nvCxnSpPr>
        <p:spPr>
          <a:xfrm flipH="1">
            <a:off x="2279026" y="1665000"/>
            <a:ext cx="112620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7EC95D-EAA1-8345-856B-572EAE6BA639}"/>
              </a:ext>
            </a:extLst>
          </p:cNvPr>
          <p:cNvGrpSpPr/>
          <p:nvPr/>
        </p:nvGrpSpPr>
        <p:grpSpPr>
          <a:xfrm>
            <a:off x="4968771" y="3037732"/>
            <a:ext cx="230207" cy="470813"/>
            <a:chOff x="4944388" y="3399410"/>
            <a:chExt cx="230207" cy="47081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30C2597-854E-F642-9996-D1F0B4ACB318}"/>
                </a:ext>
              </a:extLst>
            </p:cNvPr>
            <p:cNvCxnSpPr/>
            <p:nvPr/>
          </p:nvCxnSpPr>
          <p:spPr>
            <a:xfrm flipH="1">
              <a:off x="4993219" y="3399410"/>
              <a:ext cx="181376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52F0557-CA71-8747-942E-CF3362518AD8}"/>
                </a:ext>
              </a:extLst>
            </p:cNvPr>
            <p:cNvCxnSpPr/>
            <p:nvPr/>
          </p:nvCxnSpPr>
          <p:spPr>
            <a:xfrm flipH="1">
              <a:off x="4944388" y="3399410"/>
              <a:ext cx="181376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93B5F5-9E89-3347-9FAE-DEE49D9EE6AC}"/>
              </a:ext>
            </a:extLst>
          </p:cNvPr>
          <p:cNvCxnSpPr/>
          <p:nvPr/>
        </p:nvCxnSpPr>
        <p:spPr>
          <a:xfrm flipH="1">
            <a:off x="2706638" y="2135813"/>
            <a:ext cx="93075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5D41CF-2817-BA4E-BDAA-68B4327EFCCF}"/>
              </a:ext>
            </a:extLst>
          </p:cNvPr>
          <p:cNvCxnSpPr/>
          <p:nvPr/>
        </p:nvCxnSpPr>
        <p:spPr>
          <a:xfrm flipH="1">
            <a:off x="3909058" y="2571750"/>
            <a:ext cx="93075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6A7336-A502-494B-BCFD-A3B2FC63367D}"/>
              </a:ext>
            </a:extLst>
          </p:cNvPr>
          <p:cNvCxnSpPr/>
          <p:nvPr/>
        </p:nvCxnSpPr>
        <p:spPr>
          <a:xfrm flipH="1">
            <a:off x="3557369" y="3042563"/>
            <a:ext cx="93075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8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34839" y="33794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Hạt thóc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84B52-B08E-154C-B0E8-ABB1B8263276}"/>
              </a:ext>
            </a:extLst>
          </p:cNvPr>
          <p:cNvSpPr txBox="1"/>
          <p:nvPr/>
        </p:nvSpPr>
        <p:spPr>
          <a:xfrm>
            <a:off x="434682" y="987621"/>
            <a:ext cx="317431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Sinh ra trên cánh đồng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Giấu trong mình câu chuyện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Một cuộc đời bão dông.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932699-440D-1444-BA9B-4232C915B279}"/>
              </a:ext>
            </a:extLst>
          </p:cNvPr>
          <p:cNvSpPr txBox="1"/>
          <p:nvPr/>
        </p:nvSpPr>
        <p:spPr>
          <a:xfrm>
            <a:off x="434681" y="3019994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ngậm ánh nắng sớm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uống giọt sương mai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sống qua bão lũ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chịu nhiều thiên tai.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62A89-EF2E-2C4B-951A-48BF6440C521}"/>
              </a:ext>
            </a:extLst>
          </p:cNvPr>
          <p:cNvSpPr txBox="1"/>
          <p:nvPr/>
        </p:nvSpPr>
        <p:spPr>
          <a:xfrm>
            <a:off x="3866210" y="987621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Dẫu hình hài bé nhỏ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trải cả bốn mùa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Dẫu bây giờ bình dị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có từ ngàn xưa.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97D01-8D1B-7746-B307-A0B9F75C59B7}"/>
              </a:ext>
            </a:extLst>
          </p:cNvPr>
          <p:cNvSpPr txBox="1"/>
          <p:nvPr/>
        </p:nvSpPr>
        <p:spPr>
          <a:xfrm>
            <a:off x="3866210" y="3036756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Không biết hát biết cười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Nhưng tôi luôn có ích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Vì nuôi sống con người.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05D13-508F-A340-9877-40E0CFE7B518}"/>
              </a:ext>
            </a:extLst>
          </p:cNvPr>
          <p:cNvSpPr txBox="1"/>
          <p:nvPr/>
        </p:nvSpPr>
        <p:spPr>
          <a:xfrm>
            <a:off x="4793466" y="4603522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(Ngô Hoài Chung)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86AE91-D57C-5140-9A81-590FA2B00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2" y="1073749"/>
            <a:ext cx="304770" cy="28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CF6D90-CBE5-3E43-A6DD-5B7BF27674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" y="3110407"/>
            <a:ext cx="288000" cy="28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4FE204-3FED-6243-BC63-E947021920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48" y="1063079"/>
            <a:ext cx="288000" cy="28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B896C8-48C6-2E45-BBDE-BBF75118B4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7000"/>
                    </a14:imgEffect>
                  </a14:imgLayer>
                </a14:imgProps>
              </a:ext>
            </a:extLst>
          </a:blip>
          <a:srcRect l="26090" t="28446" r="16812" b="22809"/>
          <a:stretch/>
        </p:blipFill>
        <p:spPr>
          <a:xfrm>
            <a:off x="3554206" y="3102942"/>
            <a:ext cx="342793" cy="3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58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64869" y="1601303"/>
            <a:ext cx="6357953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dirty="0">
                <a:latin typeface="UTM Avo" panose="02040603050506020204" pitchFamily="18" charset="0"/>
              </a:rPr>
              <a:t>Hạt thóc được sinh ra từ đâu?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012C5D-02DC-B244-89AC-6B146FC301A3}"/>
              </a:ext>
            </a:extLst>
          </p:cNvPr>
          <p:cNvSpPr txBox="1"/>
          <p:nvPr/>
        </p:nvSpPr>
        <p:spPr>
          <a:xfrm>
            <a:off x="264869" y="2062797"/>
            <a:ext cx="569234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Hạt thóc được sinh ra trên cánh đồng.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B4C0C9-1370-FE4F-9E4A-E58F0FEA7D50}"/>
              </a:ext>
            </a:extLst>
          </p:cNvPr>
          <p:cNvSpPr txBox="1"/>
          <p:nvPr/>
        </p:nvSpPr>
        <p:spPr>
          <a:xfrm>
            <a:off x="285155" y="2610765"/>
            <a:ext cx="6357953" cy="86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dirty="0">
                <a:latin typeface="UTM Avo" panose="02040603050506020204" pitchFamily="18" charset="0"/>
              </a:rPr>
              <a:t>Những câu thơ nào cho thấy hạt thóc trải qua nhiều khó khăn?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F907D3-87C8-D347-8A7E-D712942273EE}"/>
              </a:ext>
            </a:extLst>
          </p:cNvPr>
          <p:cNvSpPr txBox="1"/>
          <p:nvPr/>
        </p:nvSpPr>
        <p:spPr>
          <a:xfrm>
            <a:off x="264869" y="3427057"/>
            <a:ext cx="6291047" cy="86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Tôi sống qua bão lũ</a:t>
            </a:r>
          </a:p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Tôi chịu nhiều thiên tai.</a:t>
            </a:r>
          </a:p>
        </p:txBody>
      </p:sp>
      <p:pic>
        <p:nvPicPr>
          <p:cNvPr id="13" name="Picture 2" descr="Rich harvest of wheat. Wheat field, blue sky and clouds , #SPONSORED,  #wheat, #Wheat, #Rich, #harv… | Art drawings for kids, Wheat drawing, Free  vector illustration">
            <a:extLst>
              <a:ext uri="{FF2B5EF4-FFF2-40B4-BE49-F238E27FC236}">
                <a16:creationId xmlns:a16="http://schemas.microsoft.com/office/drawing/2014/main" id="{881AB39D-E97A-614C-AB72-B8B1E42E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2" y="308919"/>
            <a:ext cx="1261935" cy="13079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3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82932C-C682-1944-A126-1AAC4927D4E7}"/>
              </a:ext>
            </a:extLst>
          </p:cNvPr>
          <p:cNvSpPr txBox="1"/>
          <p:nvPr/>
        </p:nvSpPr>
        <p:spPr>
          <a:xfrm>
            <a:off x="548690" y="1389862"/>
            <a:ext cx="5760620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3810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3. </a:t>
            </a:r>
            <a:r>
              <a:rPr lang="vi-VN" sz="1800" dirty="0">
                <a:latin typeface="UTM Avo" panose="02040603050506020204" pitchFamily="18" charset="0"/>
              </a:rPr>
              <a:t>Hạt thóc quý giá như thế nào với con người?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E6DC67-9AFD-9F44-AE16-92B28C235C95}"/>
              </a:ext>
            </a:extLst>
          </p:cNvPr>
          <p:cNvSpPr txBox="1"/>
          <p:nvPr/>
        </p:nvSpPr>
        <p:spPr>
          <a:xfrm>
            <a:off x="548689" y="1840691"/>
            <a:ext cx="569234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Hạt thóc là thực phẩm nuôi sống con người.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0725AA-0FFC-FB42-8EAC-E521DF0083DF}"/>
              </a:ext>
            </a:extLst>
          </p:cNvPr>
          <p:cNvSpPr txBox="1"/>
          <p:nvPr/>
        </p:nvSpPr>
        <p:spPr>
          <a:xfrm>
            <a:off x="548689" y="2529274"/>
            <a:ext cx="5760620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3810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4. </a:t>
            </a: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thích nhất câu thơ nào? Vì sao?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31BFB4-6F71-6E48-B2D8-BD28FA690A02}"/>
              </a:ext>
            </a:extLst>
          </p:cNvPr>
          <p:cNvSpPr txBox="1"/>
          <p:nvPr/>
        </p:nvSpPr>
        <p:spPr>
          <a:xfrm>
            <a:off x="548689" y="3100936"/>
            <a:ext cx="5930170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Em thích nhất câu thơ…… Vì……</a:t>
            </a:r>
          </a:p>
        </p:txBody>
      </p:sp>
      <p:pic>
        <p:nvPicPr>
          <p:cNvPr id="2050" name="Picture 2" descr="Lúa Vàng Hình ảnh | Định dạng hình ảnh PNG 400280211| vn.lovepik.com">
            <a:extLst>
              <a:ext uri="{FF2B5EF4-FFF2-40B4-BE49-F238E27FC236}">
                <a16:creationId xmlns:a16="http://schemas.microsoft.com/office/drawing/2014/main" id="{E9A8E86C-207F-B54F-8087-FD797FCA5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45" b="89848" l="74070" r="98256">
                        <a14:foregroundMark x1="80397" y1="75635" x2="84186" y2="69797"/>
                        <a14:foregroundMark x1="74302" y1="85025" x2="80397" y2="75635"/>
                        <a14:foregroundMark x1="84535" y1="68020" x2="84535" y2="68020"/>
                        <a14:foregroundMark x1="85698" y1="68020" x2="85698" y2="68020"/>
                        <a14:foregroundMark x1="86628" y1="68020" x2="86628" y2="68020"/>
                        <a14:foregroundMark x1="91266" y1="73149" x2="95581" y2="78173"/>
                        <a14:foregroundMark x1="86860" y1="68020" x2="87725" y2="69026"/>
                        <a14:foregroundMark x1="97674" y1="81472" x2="97674" y2="81472"/>
                        <a14:foregroundMark x1="97674" y1="81472" x2="97674" y2="63959"/>
                        <a14:foregroundMark x1="97674" y1="69289" x2="98140" y2="84772"/>
                        <a14:foregroundMark x1="98140" y1="84772" x2="98256" y2="85025"/>
                        <a14:foregroundMark x1="98256" y1="84518" x2="98256" y2="84518"/>
                        <a14:foregroundMark x1="89070" y1="48985" x2="85349" y2="47208"/>
                        <a14:foregroundMark x1="83140" y1="46701" x2="85814" y2="46954"/>
                        <a14:foregroundMark x1="90698" y1="28173" x2="96047" y2="40609"/>
                        <a14:foregroundMark x1="96047" y1="40609" x2="98023" y2="53046"/>
                        <a14:foregroundMark x1="89419" y1="25635" x2="89419" y2="25635"/>
                        <a14:foregroundMark x1="89419" y1="24873" x2="89419" y2="24873"/>
                        <a14:backgroundMark x1="80116" y1="75635" x2="80116" y2="75635"/>
                        <a14:backgroundMark x1="89651" y1="70305" x2="89651" y2="70305"/>
                        <a14:backgroundMark x1="89651" y1="70305" x2="90698" y2="73858"/>
                        <a14:backgroundMark x1="89070" y1="71574" x2="89651" y2="70812"/>
                        <a14:backgroundMark x1="89651" y1="70305" x2="87791" y2="6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45"/>
          <a:stretch/>
        </p:blipFill>
        <p:spPr bwMode="auto">
          <a:xfrm>
            <a:off x="5560811" y="-602812"/>
            <a:ext cx="1360449" cy="219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úa Vàng Hình ảnh | Định dạng hình ảnh PNG 400280211| vn.lovepik.com">
            <a:extLst>
              <a:ext uri="{FF2B5EF4-FFF2-40B4-BE49-F238E27FC236}">
                <a16:creationId xmlns:a16="http://schemas.microsoft.com/office/drawing/2014/main" id="{52AD9DBB-433B-8648-9A3D-3D9A45959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5" b="97716" l="1628" r="28256">
                        <a14:foregroundMark x1="3140" y1="41624" x2="3140" y2="41624"/>
                        <a14:foregroundMark x1="2907" y1="41624" x2="6395" y2="22843"/>
                        <a14:foregroundMark x1="1744" y1="46954" x2="2093" y2="84518"/>
                        <a14:foregroundMark x1="2093" y1="84518" x2="1744" y2="97716"/>
                        <a14:foregroundMark x1="28256" y1="68020" x2="28256" y2="68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593"/>
          <a:stretch/>
        </p:blipFill>
        <p:spPr bwMode="auto">
          <a:xfrm>
            <a:off x="-54652" y="3253307"/>
            <a:ext cx="1294794" cy="195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34839" y="33794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Hạt thóc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84B52-B08E-154C-B0E8-ABB1B8263276}"/>
              </a:ext>
            </a:extLst>
          </p:cNvPr>
          <p:cNvSpPr txBox="1"/>
          <p:nvPr/>
        </p:nvSpPr>
        <p:spPr>
          <a:xfrm>
            <a:off x="434682" y="987621"/>
            <a:ext cx="317431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chỉ là hạt thóc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Sinh ra trên cánh đồng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Giấu trong mình câu chuyện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Một cuộc đời bão dông.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932699-440D-1444-BA9B-4232C915B279}"/>
              </a:ext>
            </a:extLst>
          </p:cNvPr>
          <p:cNvSpPr txBox="1"/>
          <p:nvPr/>
        </p:nvSpPr>
        <p:spPr>
          <a:xfrm>
            <a:off x="434681" y="3019994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ngậm ánh nắng sớm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uống giọt sương mai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sống qua bão lũ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chịu nhiều thiên tai.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62A89-EF2E-2C4B-951A-48BF6440C521}"/>
              </a:ext>
            </a:extLst>
          </p:cNvPr>
          <p:cNvSpPr txBox="1"/>
          <p:nvPr/>
        </p:nvSpPr>
        <p:spPr>
          <a:xfrm>
            <a:off x="3866210" y="987621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Dẫu hình hài bé nhỏ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trải cả bốn mùa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Dẫu bây giờ bình dị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có từ ngàn xưa.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97D01-8D1B-7746-B307-A0B9F75C59B7}"/>
              </a:ext>
            </a:extLst>
          </p:cNvPr>
          <p:cNvSpPr txBox="1"/>
          <p:nvPr/>
        </p:nvSpPr>
        <p:spPr>
          <a:xfrm>
            <a:off x="3866210" y="3036756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chỉ là hạt thóc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Không biết hát biết cười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Nhưng tôi luôn có ích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Vì nuôi sống con người.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05D13-508F-A340-9877-40E0CFE7B518}"/>
              </a:ext>
            </a:extLst>
          </p:cNvPr>
          <p:cNvSpPr txBox="1"/>
          <p:nvPr/>
        </p:nvSpPr>
        <p:spPr>
          <a:xfrm>
            <a:off x="4793466" y="4603522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(Ngô Hoài Chung)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86AE91-D57C-5140-9A81-590FA2B00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2" y="1073749"/>
            <a:ext cx="304770" cy="28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CF6D90-CBE5-3E43-A6DD-5B7BF27674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" y="3110407"/>
            <a:ext cx="288000" cy="28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4FE204-3FED-6243-BC63-E947021920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48" y="1063079"/>
            <a:ext cx="288000" cy="28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B896C8-48C6-2E45-BBDE-BBF75118B4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7000"/>
                    </a14:imgEffect>
                  </a14:imgLayer>
                </a14:imgProps>
              </a:ext>
            </a:extLst>
          </a:blip>
          <a:srcRect l="26090" t="28446" r="16812" b="22809"/>
          <a:stretch/>
        </p:blipFill>
        <p:spPr>
          <a:xfrm>
            <a:off x="3554206" y="3102942"/>
            <a:ext cx="342793" cy="3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9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A1072C0-7CDA-3B41-9683-C01B2BFCAA3D}"/>
              </a:ext>
            </a:extLst>
          </p:cNvPr>
          <p:cNvSpPr txBox="1"/>
          <p:nvPr/>
        </p:nvSpPr>
        <p:spPr>
          <a:xfrm>
            <a:off x="418293" y="1057693"/>
            <a:ext cx="6038263" cy="87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dirty="0">
                <a:latin typeface="UTM Avo" panose="02040603050506020204" pitchFamily="18" charset="0"/>
              </a:rPr>
              <a:t>Từ ngữ nào trong bài thơ cho thấy hạt thóc tự kể chuyện về mình?</a:t>
            </a:r>
            <a:endParaRPr lang="en-V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BA426D-B5A3-E442-8C77-E8728BFC6B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135" y="421233"/>
            <a:ext cx="649967" cy="599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0DAA4B-708D-44B7-90F2-7934B08BEBDD}"/>
              </a:ext>
            </a:extLst>
          </p:cNvPr>
          <p:cNvSpPr txBox="1"/>
          <p:nvPr/>
        </p:nvSpPr>
        <p:spPr>
          <a:xfrm>
            <a:off x="1218102" y="460493"/>
            <a:ext cx="15643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LUYỆN TẬP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6E49F9-EAE3-794C-8128-1DE14F6EC774}"/>
              </a:ext>
            </a:extLst>
          </p:cNvPr>
          <p:cNvSpPr txBox="1"/>
          <p:nvPr/>
        </p:nvSpPr>
        <p:spPr>
          <a:xfrm>
            <a:off x="463915" y="1919391"/>
            <a:ext cx="5930170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Hạt thóc tự xưng “tôi”.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0F0C83-681E-6945-AF0D-41FE2F63B564}"/>
              </a:ext>
            </a:extLst>
          </p:cNvPr>
          <p:cNvSpPr txBox="1"/>
          <p:nvPr/>
        </p:nvSpPr>
        <p:spPr>
          <a:xfrm>
            <a:off x="463915" y="2560158"/>
            <a:ext cx="6038263" cy="2453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dirty="0">
                <a:latin typeface="UTM Avo" panose="02040603050506020204" pitchFamily="18" charset="0"/>
              </a:rPr>
              <a:t>Đóng vai hạt thóc, tự giới thiệu về mình.</a:t>
            </a:r>
          </a:p>
          <a:p>
            <a:pPr marL="269875" algn="just"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G:</a:t>
            </a:r>
          </a:p>
          <a:p>
            <a:pPr marL="269875"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-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(…)</a:t>
            </a:r>
          </a:p>
          <a:p>
            <a:pPr marL="269875"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-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sinh</a:t>
            </a:r>
            <a:r>
              <a:rPr lang="en-US" sz="1800" dirty="0">
                <a:latin typeface="UTM Avo" panose="02040603050506020204" pitchFamily="18" charset="0"/>
              </a:rPr>
              <a:t> ra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(…)</a:t>
            </a:r>
          </a:p>
          <a:p>
            <a:pPr marL="269875"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-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vì</a:t>
            </a:r>
            <a:r>
              <a:rPr lang="en-US" sz="1800" dirty="0">
                <a:latin typeface="UTM Avo" panose="02040603050506020204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5194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2" grpId="0"/>
      <p:bldP spid="4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794759" y="507410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Viết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1513" t="22586" r="11435" b="22542"/>
          <a:stretch/>
        </p:blipFill>
        <p:spPr bwMode="auto">
          <a:xfrm>
            <a:off x="3949001" y="3084844"/>
            <a:ext cx="1777823" cy="179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963302" y="1305435"/>
            <a:ext cx="5365827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</a:rPr>
              <a:t>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CF0E0-063A-6D48-96D7-86AA1DDDC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 t="6747" b="6747"/>
          <a:stretch/>
        </p:blipFill>
        <p:spPr>
          <a:xfrm>
            <a:off x="1041662" y="2057293"/>
            <a:ext cx="2262432" cy="2818255"/>
          </a:xfrm>
          <a:prstGeom prst="rect">
            <a:avLst/>
          </a:prstGeom>
        </p:spPr>
      </p:pic>
      <p:pic>
        <p:nvPicPr>
          <p:cNvPr id="7" name="Picture 2" descr="Rich harvest of wheat. Wheat field, blue sky and clouds , #SPONSORED,  #wheat, #Wheat, #Rich, #harv… | Art drawings for kids, Wheat drawing, Free  vector illustration">
            <a:extLst>
              <a:ext uri="{FF2B5EF4-FFF2-40B4-BE49-F238E27FC236}">
                <a16:creationId xmlns:a16="http://schemas.microsoft.com/office/drawing/2014/main" id="{AD4B537C-A146-3542-B497-50C60D942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2" y="308919"/>
            <a:ext cx="1261935" cy="13079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3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698307" y="400560"/>
            <a:ext cx="53658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</a:rPr>
              <a:t>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A63C8C-4D22-B84B-A64D-A17960B9E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14" y="1316334"/>
            <a:ext cx="5563571" cy="3255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381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746086" y="357570"/>
            <a:ext cx="53658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</a:rPr>
              <a:t>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T.mp4" descr="T.mp4">
            <a:hlinkClick r:id="" action="ppaction://media"/>
            <a:extLst>
              <a:ext uri="{FF2B5EF4-FFF2-40B4-BE49-F238E27FC236}">
                <a16:creationId xmlns:a16="http://schemas.microsoft.com/office/drawing/2014/main" id="{F491FE31-B4C2-8346-9988-21B0DA4948B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8498" b="13461"/>
          <a:stretch/>
        </p:blipFill>
        <p:spPr>
          <a:xfrm>
            <a:off x="1426864" y="957734"/>
            <a:ext cx="4371034" cy="38936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999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685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302041" y="1272256"/>
            <a:ext cx="4620268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UTM Avo" panose="02040603050506020204" pitchFamily="18" charset="0"/>
              </a:rPr>
              <a:t>Giải đố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HẠT THÓC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D3229D-B8A8-1B45-ABCD-A8DD88F52D58}"/>
              </a:ext>
            </a:extLst>
          </p:cNvPr>
          <p:cNvGrpSpPr/>
          <p:nvPr/>
        </p:nvGrpSpPr>
        <p:grpSpPr>
          <a:xfrm>
            <a:off x="380655" y="578414"/>
            <a:ext cx="1637490" cy="733156"/>
            <a:chOff x="354927" y="617893"/>
            <a:chExt cx="1637490" cy="7331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C743F2-9ED5-F541-B86C-E3E9166118B2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8E45CD-0985-5947-ADFD-12760D42073D}"/>
                </a:ext>
              </a:extLst>
            </p:cNvPr>
            <p:cNvSpPr txBox="1"/>
            <p:nvPr/>
          </p:nvSpPr>
          <p:spPr>
            <a:xfrm>
              <a:off x="354927" y="64316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7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E6E3102-0A59-D941-8EFB-F68A7CC0ACCD}"/>
              </a:ext>
            </a:extLst>
          </p:cNvPr>
          <p:cNvSpPr txBox="1"/>
          <p:nvPr/>
        </p:nvSpPr>
        <p:spPr>
          <a:xfrm>
            <a:off x="713208" y="2161033"/>
            <a:ext cx="3519220" cy="211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Hạt gì nho nhỏ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Trong trắng, ngoài vàng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Xay, giã, giần, sàng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Nấy thành cơm dẻo?</a:t>
            </a:r>
          </a:p>
          <a:p>
            <a:pPr algn="r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(Là hạt gì?)</a:t>
            </a:r>
          </a:p>
        </p:txBody>
      </p:sp>
      <p:sp>
        <p:nvSpPr>
          <p:cNvPr id="22" name="Rectangle: Rounded Corners 5">
            <a:extLst>
              <a:ext uri="{FF2B5EF4-FFF2-40B4-BE49-F238E27FC236}">
                <a16:creationId xmlns:a16="http://schemas.microsoft.com/office/drawing/2014/main" id="{E86D3390-30B6-9041-A381-D4DCBD774216}"/>
              </a:ext>
            </a:extLst>
          </p:cNvPr>
          <p:cNvSpPr/>
          <p:nvPr/>
        </p:nvSpPr>
        <p:spPr>
          <a:xfrm>
            <a:off x="4876386" y="3897974"/>
            <a:ext cx="1265855" cy="374021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Hạt thóc</a:t>
            </a:r>
          </a:p>
        </p:txBody>
      </p:sp>
      <p:pic>
        <p:nvPicPr>
          <p:cNvPr id="8194" name="Picture 2" descr="金米厚壁香食-米宝宝PNG图片素材免费下载_图片编号225682-PNG素材网">
            <a:extLst>
              <a:ext uri="{FF2B5EF4-FFF2-40B4-BE49-F238E27FC236}">
                <a16:creationId xmlns:a16="http://schemas.microsoft.com/office/drawing/2014/main" id="{7A11EF86-6CBC-954A-A249-981994732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49" b="90629" l="10000" r="90000">
                        <a14:foregroundMark x1="79467" y1="9618" x2="79467" y2="9618"/>
                        <a14:foregroundMark x1="79467" y1="9618" x2="81600" y2="5549"/>
                        <a14:foregroundMark x1="61333" y1="16523" x2="44667" y2="24538"/>
                        <a14:foregroundMark x1="44667" y1="24291" x2="59733" y2="16523"/>
                        <a14:foregroundMark x1="22267" y1="48952" x2="15867" y2="67324"/>
                        <a14:foregroundMark x1="20800" y1="90629" x2="20800" y2="90629"/>
                        <a14:foregroundMark x1="50933" y1="47842" x2="54800" y2="33662"/>
                        <a14:foregroundMark x1="54800" y1="33662" x2="60133" y2="25647"/>
                        <a14:foregroundMark x1="60133" y1="25647" x2="60267" y2="25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45" y="2047028"/>
            <a:ext cx="1774535" cy="19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798379" y="686417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ứng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dụng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D25285-A5CF-9645-92A5-CE1C98531D4D}"/>
              </a:ext>
            </a:extLst>
          </p:cNvPr>
          <p:cNvGrpSpPr/>
          <p:nvPr/>
        </p:nvGrpSpPr>
        <p:grpSpPr>
          <a:xfrm>
            <a:off x="437726" y="1946849"/>
            <a:ext cx="7300786" cy="1360146"/>
            <a:chOff x="437726" y="1946849"/>
            <a:chExt cx="7300786" cy="136014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62309F1-396E-094C-83A3-6444B7CE9F7B}"/>
                </a:ext>
              </a:extLst>
            </p:cNvPr>
            <p:cNvGrpSpPr/>
            <p:nvPr/>
          </p:nvGrpSpPr>
          <p:grpSpPr>
            <a:xfrm>
              <a:off x="437726" y="1946849"/>
              <a:ext cx="7300786" cy="1249801"/>
              <a:chOff x="437726" y="1946849"/>
              <a:chExt cx="7300786" cy="124980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8FCC9F5-3ADD-49E6-BF99-870CE5D869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" r="27106" b="78302"/>
              <a:stretch/>
            </p:blipFill>
            <p:spPr>
              <a:xfrm>
                <a:off x="437726" y="1946849"/>
                <a:ext cx="6020648" cy="1249801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67B63C-34E2-4080-ADED-08D79607BF2F}"/>
                  </a:ext>
                </a:extLst>
              </p:cNvPr>
              <p:cNvSpPr txBox="1"/>
              <p:nvPr/>
            </p:nvSpPr>
            <p:spPr>
              <a:xfrm>
                <a:off x="918957" y="2234507"/>
                <a:ext cx="681955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 Tay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làm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hàm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nhai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,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tay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 q</a:t>
                </a:r>
                <a:r>
                  <a:rPr kumimoji="0" lang="en-US" sz="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uai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 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8C21443-8BF6-B345-9795-6138D15BF381}"/>
                </a:ext>
              </a:extLst>
            </p:cNvPr>
            <p:cNvSpPr txBox="1"/>
            <p:nvPr/>
          </p:nvSpPr>
          <p:spPr>
            <a:xfrm>
              <a:off x="552660" y="2783775"/>
              <a:ext cx="17251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miệng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trễ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  <a:endParaRPr lang="en-VN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18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746086" y="471907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ứng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dụng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87754-D4A9-4DEA-8550-9E9C0057C99F}"/>
              </a:ext>
            </a:extLst>
          </p:cNvPr>
          <p:cNvSpPr txBox="1"/>
          <p:nvPr/>
        </p:nvSpPr>
        <p:spPr>
          <a:xfrm>
            <a:off x="595299" y="2436326"/>
            <a:ext cx="6119826" cy="1861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a.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được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? 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b.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Khoảng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giữa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ghi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kumimoji="0" lang="vi-VN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c.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cao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2.5 li ?</a:t>
            </a:r>
            <a:endParaRPr kumimoji="0" lang="vi-VN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71237B-24BD-45CF-B1F2-CDFE52ABE103}"/>
              </a:ext>
            </a:extLst>
          </p:cNvPr>
          <p:cNvSpPr txBox="1"/>
          <p:nvPr/>
        </p:nvSpPr>
        <p:spPr>
          <a:xfrm>
            <a:off x="595299" y="3421289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Khoảng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giữa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ghi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1 con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o.</a:t>
            </a:r>
            <a:endParaRPr kumimoji="0" lang="vi-VN" sz="15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3655212" y="2545165"/>
            <a:ext cx="1236828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Chữ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T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kumimoji="0" lang="vi-VN" sz="15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EF5CD-14DC-41E3-A034-489A32944ED7}"/>
              </a:ext>
            </a:extLst>
          </p:cNvPr>
          <p:cNvSpPr txBox="1"/>
          <p:nvPr/>
        </p:nvSpPr>
        <p:spPr>
          <a:xfrm>
            <a:off x="595299" y="427687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T, h, l, y, g.</a:t>
            </a:r>
            <a:endParaRPr kumimoji="0" lang="vi-VN" sz="15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6EB3D8-59FA-B440-A09C-1C07231613A9}"/>
              </a:ext>
            </a:extLst>
          </p:cNvPr>
          <p:cNvGrpSpPr/>
          <p:nvPr/>
        </p:nvGrpSpPr>
        <p:grpSpPr>
          <a:xfrm>
            <a:off x="417630" y="1080123"/>
            <a:ext cx="7300786" cy="1360146"/>
            <a:chOff x="437726" y="1946849"/>
            <a:chExt cx="7300786" cy="136014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FFCF56-F1F5-1E42-BBBB-1C8A4E8E9E5A}"/>
                </a:ext>
              </a:extLst>
            </p:cNvPr>
            <p:cNvGrpSpPr/>
            <p:nvPr/>
          </p:nvGrpSpPr>
          <p:grpSpPr>
            <a:xfrm>
              <a:off x="437726" y="1946849"/>
              <a:ext cx="7300786" cy="1249801"/>
              <a:chOff x="437726" y="1946849"/>
              <a:chExt cx="7300786" cy="1249801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F26559-A640-4647-87AB-04EC4D33C0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" r="27106" b="78302"/>
              <a:stretch/>
            </p:blipFill>
            <p:spPr>
              <a:xfrm>
                <a:off x="437726" y="1946849"/>
                <a:ext cx="6020648" cy="1249801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AFB8507-761B-DF48-9CED-4B4E0FE6716C}"/>
                  </a:ext>
                </a:extLst>
              </p:cNvPr>
              <p:cNvSpPr txBox="1"/>
              <p:nvPr/>
            </p:nvSpPr>
            <p:spPr>
              <a:xfrm>
                <a:off x="918957" y="2234507"/>
                <a:ext cx="681955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 Tay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làm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hàm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nhai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,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tay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 q</a:t>
                </a:r>
                <a:r>
                  <a:rPr kumimoji="0" lang="en-US" sz="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uai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cs typeface="Arial"/>
                    <a:sym typeface="Arial"/>
                  </a:rPr>
                  <a:t> 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E111FD-F93B-5B48-AA87-78A766434E6D}"/>
                </a:ext>
              </a:extLst>
            </p:cNvPr>
            <p:cNvSpPr txBox="1"/>
            <p:nvPr/>
          </p:nvSpPr>
          <p:spPr>
            <a:xfrm>
              <a:off x="552660" y="2783775"/>
              <a:ext cx="17251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miệng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trễ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  <a:endParaRPr lang="en-VN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2887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6" grpId="0" uiExpand="1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9" y="2102228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986C86-C886-4D53-906E-8CB62392B84F}"/>
              </a:ext>
            </a:extLst>
          </p:cNvPr>
          <p:cNvSpPr txBox="1"/>
          <p:nvPr/>
        </p:nvSpPr>
        <p:spPr>
          <a:xfrm>
            <a:off x="906858" y="1513608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Luyện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vở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BF81D-FF52-403B-A1FD-3CD559BC8CE6}"/>
              </a:ext>
            </a:extLst>
          </p:cNvPr>
          <p:cNvSpPr txBox="1"/>
          <p:nvPr/>
        </p:nvSpPr>
        <p:spPr>
          <a:xfrm>
            <a:off x="1794759" y="507410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Viết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2" descr="Rich harvest of wheat. Wheat field, blue sky and clouds , #SPONSORED,  #wheat, #Wheat, #Rich, #harv… | Art drawings for kids, Wheat drawing, Free  vector illustration">
            <a:extLst>
              <a:ext uri="{FF2B5EF4-FFF2-40B4-BE49-F238E27FC236}">
                <a16:creationId xmlns:a16="http://schemas.microsoft.com/office/drawing/2014/main" id="{BE11559E-E245-1F4C-B4BF-9C2E4162C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2" y="308919"/>
            <a:ext cx="1261935" cy="13079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844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32287" y="430226"/>
            <a:ext cx="461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Nói và nghe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258538" y="1738185"/>
            <a:ext cx="11884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lberta Heavy" panose="02040603050506020204" pitchFamily="18" charset="0"/>
                <a:cs typeface="Arial"/>
                <a:sym typeface="Arial"/>
              </a:rPr>
              <a:t>Sự tích cây khoai lang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lberta Heavy" panose="02040603050506020204" pitchFamily="18" charset="0"/>
              <a:cs typeface="Arial"/>
              <a:sym typeface="Arial"/>
            </a:endParaRPr>
          </a:p>
        </p:txBody>
      </p:sp>
      <p:pic>
        <p:nvPicPr>
          <p:cNvPr id="9" name="Picture 2" descr="Rich harvest of wheat. Wheat field, blue sky and clouds , #SPONSORED,  #wheat, #Wheat, #Rich, #harv… | Art drawings for kids, Wheat drawing, Free  vector illustration">
            <a:extLst>
              <a:ext uri="{FF2B5EF4-FFF2-40B4-BE49-F238E27FC236}">
                <a16:creationId xmlns:a16="http://schemas.microsoft.com/office/drawing/2014/main" id="{B0B7CED9-8256-6D44-9FB2-116D20391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2" y="308919"/>
            <a:ext cx="1261935" cy="13079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2267EA-13C7-EA46-BAFE-3212835201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0473" y="1337722"/>
            <a:ext cx="2641996" cy="1617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CA0D0-156A-DC49-B479-CE6B2AAFB4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2469" y="1337722"/>
            <a:ext cx="2641996" cy="16276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EB6A3B-D422-8A4A-8729-05C0E21599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7104" y="3068442"/>
            <a:ext cx="2686362" cy="16177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9305F6-0AD2-5742-9354-280854486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3466" y="3068442"/>
            <a:ext cx="2570999" cy="1645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429235" y="2197796"/>
            <a:ext cx="2999765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dirty="0">
                <a:solidFill>
                  <a:srgbClr val="000000"/>
                </a:solidFill>
              </a:rPr>
              <a:t>Hai bà cháu nghèo khổ làm gì để sinh sống? </a:t>
            </a:r>
            <a:endParaRPr kumimoji="0" lang="en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3375941" y="2225498"/>
            <a:ext cx="2915874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dirty="0">
                <a:solidFill>
                  <a:srgbClr val="000000"/>
                </a:solidFill>
              </a:rPr>
              <a:t>Chuyện gì xảy ra với hai bà cháu khi rừng bị cháy? </a:t>
            </a:r>
            <a:endParaRPr kumimoji="0" lang="en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465590" y="4457364"/>
            <a:ext cx="2999765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dirty="0">
                <a:solidFill>
                  <a:srgbClr val="000000"/>
                </a:solidFill>
              </a:rPr>
              <a:t>Điều may mắn gì đã đến với hai bà cháu?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3546165" y="4502352"/>
            <a:ext cx="2745650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dirty="0">
                <a:solidFill>
                  <a:srgbClr val="000000"/>
                </a:solidFill>
              </a:rPr>
              <a:t>Hai bà cháu đã làm gì đề giúp mọi người hết đói khổ?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F2134D-B73F-4246-920D-953F99D51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091" y="513757"/>
            <a:ext cx="2641996" cy="16177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7FE36C-989F-434F-965B-3314C4738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9624" y="503709"/>
            <a:ext cx="2641996" cy="16276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D205FA-033C-0146-A5CA-87F420EDB6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091" y="2732098"/>
            <a:ext cx="2686362" cy="16177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BCA5E6-13D0-A146-8E11-52208196F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3990" y="2722050"/>
            <a:ext cx="2570999" cy="164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496829" y="374306"/>
            <a:ext cx="586434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Kể lại từng đoạn của câu chuyện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CB7833-5D1C-6147-9D85-A02B73D5DB50}"/>
              </a:ext>
            </a:extLst>
          </p:cNvPr>
          <p:cNvSpPr/>
          <p:nvPr/>
        </p:nvSpPr>
        <p:spPr>
          <a:xfrm>
            <a:off x="1325024" y="3886104"/>
            <a:ext cx="4207949" cy="72231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000" dirty="0">
                <a:solidFill>
                  <a:srgbClr val="000000"/>
                </a:solidFill>
              </a:rPr>
              <a:t>Hai bà cháu nghèo khổ làm gì để sinh sống?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30BF8-0214-4C47-ACA1-4CDA7A9C1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0102" y="1047659"/>
            <a:ext cx="4477794" cy="27419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323FD6-A55C-4D46-A746-4A25F3A610C6}"/>
              </a:ext>
            </a:extLst>
          </p:cNvPr>
          <p:cNvSpPr/>
          <p:nvPr/>
        </p:nvSpPr>
        <p:spPr>
          <a:xfrm>
            <a:off x="1488451" y="3710797"/>
            <a:ext cx="3881097" cy="83856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Chuyện gì xảy ra với hai bà cháu khi rừng bị cháy?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 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598311-3D7A-ED46-9D80-66845B6DF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6598" y="664481"/>
            <a:ext cx="4784802" cy="294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182E1A-D1CC-334D-AE1F-1E423050F5CD}"/>
              </a:ext>
            </a:extLst>
          </p:cNvPr>
          <p:cNvSpPr/>
          <p:nvPr/>
        </p:nvSpPr>
        <p:spPr>
          <a:xfrm>
            <a:off x="1247081" y="3670982"/>
            <a:ext cx="4268970" cy="88069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Điều may mắn gì đã đến với hai bà cháu?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9281C-5A0F-2A4D-A62E-C6AB64955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608" y="793615"/>
            <a:ext cx="4777915" cy="287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E55D415-4854-B84F-9D5D-5BE4AA210121}"/>
              </a:ext>
            </a:extLst>
          </p:cNvPr>
          <p:cNvSpPr/>
          <p:nvPr/>
        </p:nvSpPr>
        <p:spPr>
          <a:xfrm>
            <a:off x="1019062" y="3791284"/>
            <a:ext cx="4965178" cy="8886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000" dirty="0">
                <a:solidFill>
                  <a:srgbClr val="000000"/>
                </a:solidFill>
              </a:rPr>
              <a:t>Hai bà cháu đã làm gì đề giúp mọi người hết đói khổ?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A4546-4EC6-474D-9B98-EEAFBCA55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3486" y="775751"/>
            <a:ext cx="4711027" cy="30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7D1CC0-A1AC-A24A-AFA4-9A623509F757}"/>
              </a:ext>
            </a:extLst>
          </p:cNvPr>
          <p:cNvSpPr txBox="1"/>
          <p:nvPr/>
        </p:nvSpPr>
        <p:spPr>
          <a:xfrm>
            <a:off x="464589" y="1598053"/>
            <a:ext cx="5928822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800" b="1">
                <a:solidFill>
                  <a:srgbClr val="17479D"/>
                </a:solidFill>
                <a:latin typeface="UTM Avo" panose="02040603050506020204" pitchFamily="18" charset="0"/>
              </a:rPr>
              <a:t>Kể cho người thân về những việc làm tốt của người cháu trong câu chuyện trên.</a:t>
            </a:r>
          </a:p>
        </p:txBody>
      </p:sp>
    </p:spTree>
    <p:extLst>
      <p:ext uri="{BB962C8B-B14F-4D97-AF65-F5344CB8AC3E}">
        <p14:creationId xmlns:p14="http://schemas.microsoft.com/office/powerpoint/2010/main" val="5612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7D2987-B0C9-2A4B-BE75-BA076446B20E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HẠT THÓC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C1DA52-009B-6949-8133-5D3AC2863330}"/>
              </a:ext>
            </a:extLst>
          </p:cNvPr>
          <p:cNvGrpSpPr/>
          <p:nvPr/>
        </p:nvGrpSpPr>
        <p:grpSpPr>
          <a:xfrm>
            <a:off x="380655" y="578414"/>
            <a:ext cx="1637490" cy="733156"/>
            <a:chOff x="354927" y="617893"/>
            <a:chExt cx="1637490" cy="73315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77C11B-D935-184C-9130-55F7481215A0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534587F-BD4A-2D4A-893F-FE98B9E7009F}"/>
                </a:ext>
              </a:extLst>
            </p:cNvPr>
            <p:cNvSpPr txBox="1"/>
            <p:nvPr/>
          </p:nvSpPr>
          <p:spPr>
            <a:xfrm>
              <a:off x="354927" y="64316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9102CC8-1748-5F4A-86C1-6C1EC6819398}"/>
              </a:ext>
            </a:extLst>
          </p:cNvPr>
          <p:cNvGrpSpPr/>
          <p:nvPr/>
        </p:nvGrpSpPr>
        <p:grpSpPr>
          <a:xfrm>
            <a:off x="44835" y="0"/>
            <a:ext cx="6768329" cy="5143500"/>
            <a:chOff x="44835" y="0"/>
            <a:chExt cx="6768329" cy="51435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6D10E4-A1EB-8845-BED7-5C9A90954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835" y="0"/>
              <a:ext cx="6768329" cy="51435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8D6B4B-C661-324F-A968-D5FF7D503E33}"/>
                </a:ext>
              </a:extLst>
            </p:cNvPr>
            <p:cNvSpPr/>
            <p:nvPr/>
          </p:nvSpPr>
          <p:spPr>
            <a:xfrm>
              <a:off x="72376" y="0"/>
              <a:ext cx="2621397" cy="27555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32B9AD-1F42-EF47-8763-B7E0C0783D54}"/>
                </a:ext>
              </a:extLst>
            </p:cNvPr>
            <p:cNvSpPr/>
            <p:nvPr/>
          </p:nvSpPr>
          <p:spPr>
            <a:xfrm>
              <a:off x="2203237" y="0"/>
              <a:ext cx="813585" cy="2125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34839" y="33794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Hạt thóc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780E02-7BEF-D247-B4AA-1779EEAEBD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2" y="1073749"/>
            <a:ext cx="30477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0FF53D-4CDA-6640-943A-1CAEAE491CD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" y="3110407"/>
            <a:ext cx="28800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54ABDA-D424-AF4C-B3E8-09955AA20F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48" y="1063079"/>
            <a:ext cx="28800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C575C9-71C4-8B42-9B85-A4148F8041A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7000"/>
                    </a14:imgEffect>
                  </a14:imgLayer>
                </a14:imgProps>
              </a:ext>
            </a:extLst>
          </a:blip>
          <a:srcRect l="26090" t="28446" r="16812" b="22809"/>
          <a:stretch/>
        </p:blipFill>
        <p:spPr>
          <a:xfrm>
            <a:off x="3554206" y="3102942"/>
            <a:ext cx="342793" cy="3770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784B52-B08E-154C-B0E8-ABB1B8263276}"/>
              </a:ext>
            </a:extLst>
          </p:cNvPr>
          <p:cNvSpPr txBox="1"/>
          <p:nvPr/>
        </p:nvSpPr>
        <p:spPr>
          <a:xfrm>
            <a:off x="434682" y="987621"/>
            <a:ext cx="317431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Sinh ra trên cánh đồng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Giấu trong mình câu chuyện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Một cuộc đời bão dông.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932699-440D-1444-BA9B-4232C915B279}"/>
              </a:ext>
            </a:extLst>
          </p:cNvPr>
          <p:cNvSpPr txBox="1"/>
          <p:nvPr/>
        </p:nvSpPr>
        <p:spPr>
          <a:xfrm>
            <a:off x="434681" y="3019994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ngậm ánh nắng sớm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uống giọt sương mai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sống qua bão lũ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chịu nhiều thiên tai.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62A89-EF2E-2C4B-951A-48BF6440C521}"/>
              </a:ext>
            </a:extLst>
          </p:cNvPr>
          <p:cNvSpPr txBox="1"/>
          <p:nvPr/>
        </p:nvSpPr>
        <p:spPr>
          <a:xfrm>
            <a:off x="3866210" y="987621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Dẫu hình hài bé nhỏ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trải cả bốn mùa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Dẫu bây giờ bình dị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có từ ngàn xưa.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97D01-8D1B-7746-B307-A0B9F75C59B7}"/>
              </a:ext>
            </a:extLst>
          </p:cNvPr>
          <p:cNvSpPr txBox="1"/>
          <p:nvPr/>
        </p:nvSpPr>
        <p:spPr>
          <a:xfrm>
            <a:off x="3866210" y="3036756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Không biết hát biết cười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Nhưng tôi luôn có ích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Vì nuôi sống con người.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05D13-508F-A340-9877-40E0CFE7B518}"/>
              </a:ext>
            </a:extLst>
          </p:cNvPr>
          <p:cNvSpPr txBox="1"/>
          <p:nvPr/>
        </p:nvSpPr>
        <p:spPr>
          <a:xfrm>
            <a:off x="4793466" y="4603522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(Ngô Hoài Chung)</a:t>
            </a:r>
          </a:p>
        </p:txBody>
      </p:sp>
    </p:spTree>
    <p:extLst>
      <p:ext uri="{BB962C8B-B14F-4D97-AF65-F5344CB8AC3E}">
        <p14:creationId xmlns:p14="http://schemas.microsoft.com/office/powerpoint/2010/main" val="174454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34839" y="33794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Hạt thóc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84B52-B08E-154C-B0E8-ABB1B8263276}"/>
              </a:ext>
            </a:extLst>
          </p:cNvPr>
          <p:cNvSpPr txBox="1"/>
          <p:nvPr/>
        </p:nvSpPr>
        <p:spPr>
          <a:xfrm>
            <a:off x="434682" y="987621"/>
            <a:ext cx="317431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Sinh ra</a:t>
            </a:r>
            <a:r>
              <a:rPr lang="vi-VN" sz="1600" dirty="0">
                <a:latin typeface="UTM Avo" panose="02040603050506020204" pitchFamily="18" charset="0"/>
              </a:rPr>
              <a:t> trên cánh đồng</a:t>
            </a:r>
          </a:p>
          <a:p>
            <a:pPr marL="44450" algn="just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Giấu</a:t>
            </a:r>
            <a:r>
              <a:rPr lang="vi-VN" sz="1600" dirty="0">
                <a:latin typeface="UTM Avo" panose="02040603050506020204" pitchFamily="18" charset="0"/>
              </a:rPr>
              <a:t> trong mình câu chuyện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Một cuộc đời bão dông.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932699-440D-1444-BA9B-4232C915B279}"/>
              </a:ext>
            </a:extLst>
          </p:cNvPr>
          <p:cNvSpPr txBox="1"/>
          <p:nvPr/>
        </p:nvSpPr>
        <p:spPr>
          <a:xfrm>
            <a:off x="434681" y="3019994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ngậm ánh nắng sớm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uống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giọt sương </a:t>
            </a:r>
            <a:r>
              <a:rPr lang="vi-VN" sz="1600" dirty="0">
                <a:latin typeface="UTM Avo" panose="02040603050506020204" pitchFamily="18" charset="0"/>
              </a:rPr>
              <a:t>mai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sống qua bão lũ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chịu nhiều thiên tai.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62A89-EF2E-2C4B-951A-48BF6440C521}"/>
              </a:ext>
            </a:extLst>
          </p:cNvPr>
          <p:cNvSpPr txBox="1"/>
          <p:nvPr/>
        </p:nvSpPr>
        <p:spPr>
          <a:xfrm>
            <a:off x="3866210" y="987621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Dẫu</a:t>
            </a:r>
            <a:r>
              <a:rPr lang="vi-VN" sz="1600" dirty="0">
                <a:latin typeface="UTM Avo" panose="02040603050506020204" pitchFamily="18" charset="0"/>
              </a:rPr>
              <a:t> hình hài bé nhỏ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trải</a:t>
            </a:r>
            <a:r>
              <a:rPr lang="vi-VN" sz="1600" dirty="0">
                <a:latin typeface="UTM Avo" panose="02040603050506020204" pitchFamily="18" charset="0"/>
              </a:rPr>
              <a:t> cả bốn mùa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Dẫu bây giờ bình dị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có từ ngàn xưa.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97D01-8D1B-7746-B307-A0B9F75C59B7}"/>
              </a:ext>
            </a:extLst>
          </p:cNvPr>
          <p:cNvSpPr txBox="1"/>
          <p:nvPr/>
        </p:nvSpPr>
        <p:spPr>
          <a:xfrm>
            <a:off x="3866210" y="3036756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Không biết hát biết cười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Nhưng tôi luôn có ích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Vì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nuôi sống </a:t>
            </a:r>
            <a:r>
              <a:rPr lang="vi-VN" sz="1600" dirty="0">
                <a:latin typeface="UTM Avo" panose="02040603050506020204" pitchFamily="18" charset="0"/>
              </a:rPr>
              <a:t>con người.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05D13-508F-A340-9877-40E0CFE7B518}"/>
              </a:ext>
            </a:extLst>
          </p:cNvPr>
          <p:cNvSpPr txBox="1"/>
          <p:nvPr/>
        </p:nvSpPr>
        <p:spPr>
          <a:xfrm>
            <a:off x="4793466" y="4603522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(Ngô Hoài Chung)</a:t>
            </a:r>
          </a:p>
        </p:txBody>
      </p:sp>
    </p:spTree>
    <p:extLst>
      <p:ext uri="{BB962C8B-B14F-4D97-AF65-F5344CB8AC3E}">
        <p14:creationId xmlns:p14="http://schemas.microsoft.com/office/powerpoint/2010/main" val="160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43403"/>
            <a:ext cx="582308" cy="525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65271" y="58370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721850" y="1158095"/>
            <a:ext cx="5595465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thiên tai</a:t>
            </a:r>
            <a:endParaRPr lang="vi-VN" sz="18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40685" y="133384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760636" y="1148562"/>
            <a:ext cx="4995047" cy="45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những hiện tượng thiên nhiên gây tác 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FDB7CE-ADBA-0641-AC4E-BCA076726925}"/>
              </a:ext>
            </a:extLst>
          </p:cNvPr>
          <p:cNvSpPr/>
          <p:nvPr/>
        </p:nvSpPr>
        <p:spPr>
          <a:xfrm>
            <a:off x="774601" y="1649670"/>
            <a:ext cx="5548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</a:rPr>
              <a:t>động xấu như bão, lũ lụt, hạn hán, động đất,… </a:t>
            </a:r>
            <a:endParaRPr lang="en-VN" dirty="0"/>
          </a:p>
        </p:txBody>
      </p:sp>
      <p:pic>
        <p:nvPicPr>
          <p:cNvPr id="12290" name="Picture 2" descr="Scary Typhoon Flooding The House Is Submerged, Trees Rise Up, Figure, Scary  Tornado PNG Transparent Clipart Image and PSD File for Free Download |  Cartoon background, Cartoon butterfly, Clipart images">
            <a:extLst>
              <a:ext uri="{FF2B5EF4-FFF2-40B4-BE49-F238E27FC236}">
                <a16:creationId xmlns:a16="http://schemas.microsoft.com/office/drawing/2014/main" id="{0114B76C-F248-C349-913A-4983EBDF0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73" y="2168478"/>
            <a:ext cx="4285622" cy="306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ạn hán lịch sử ở miền Trung - Báo Quảng Ngãi điện tử">
            <a:extLst>
              <a:ext uri="{FF2B5EF4-FFF2-40B4-BE49-F238E27FC236}">
                <a16:creationId xmlns:a16="http://schemas.microsoft.com/office/drawing/2014/main" id="{A22B7D94-0060-5D41-A201-0DA9C00B6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71" y="768898"/>
            <a:ext cx="4931051" cy="328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DB4398-919D-FA49-B500-18BEE99AC1AB}"/>
              </a:ext>
            </a:extLst>
          </p:cNvPr>
          <p:cNvSpPr txBox="1"/>
          <p:nvPr/>
        </p:nvSpPr>
        <p:spPr>
          <a:xfrm>
            <a:off x="2666563" y="4183683"/>
            <a:ext cx="1678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</a:rPr>
              <a:t>H</a:t>
            </a:r>
            <a:r>
              <a:rPr lang="en-VN" sz="2800" dirty="0">
                <a:latin typeface="UTM Avo" panose="02040603050506020204" pitchFamily="18" charset="0"/>
              </a:rPr>
              <a:t>ạn hán</a:t>
            </a:r>
          </a:p>
        </p:txBody>
      </p:sp>
    </p:spTree>
    <p:extLst>
      <p:ext uri="{BB962C8B-B14F-4D97-AF65-F5344CB8AC3E}">
        <p14:creationId xmlns:p14="http://schemas.microsoft.com/office/powerpoint/2010/main" val="639978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ũ lụt nghiêm trọng ở Indonesia, hơn 60 người thương vong">
            <a:extLst>
              <a:ext uri="{FF2B5EF4-FFF2-40B4-BE49-F238E27FC236}">
                <a16:creationId xmlns:a16="http://schemas.microsoft.com/office/drawing/2014/main" id="{C79B5652-F0EA-354A-9DE2-FEEE2FD90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81" y="821243"/>
            <a:ext cx="5624037" cy="309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D9AE8C-2DD8-1142-AFE4-6EF09EF9BE78}"/>
              </a:ext>
            </a:extLst>
          </p:cNvPr>
          <p:cNvSpPr txBox="1"/>
          <p:nvPr/>
        </p:nvSpPr>
        <p:spPr>
          <a:xfrm>
            <a:off x="2976915" y="4070695"/>
            <a:ext cx="1079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dirty="0">
                <a:latin typeface="UTM Avo" panose="02040603050506020204" pitchFamily="18" charset="0"/>
              </a:rPr>
              <a:t>Lũ lụt</a:t>
            </a:r>
            <a:endParaRPr lang="en-VN" sz="2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5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àm gì khi động đất?">
            <a:extLst>
              <a:ext uri="{FF2B5EF4-FFF2-40B4-BE49-F238E27FC236}">
                <a16:creationId xmlns:a16="http://schemas.microsoft.com/office/drawing/2014/main" id="{15F54ED2-BB36-044F-AE47-12A42E652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2" y="636266"/>
            <a:ext cx="5152516" cy="32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60A47E-B18E-4F44-959F-D5EEB537D28E}"/>
              </a:ext>
            </a:extLst>
          </p:cNvPr>
          <p:cNvSpPr txBox="1"/>
          <p:nvPr/>
        </p:nvSpPr>
        <p:spPr>
          <a:xfrm>
            <a:off x="2585784" y="4070695"/>
            <a:ext cx="1861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dirty="0">
                <a:latin typeface="UTM Avo" panose="02040603050506020204" pitchFamily="18" charset="0"/>
              </a:rPr>
              <a:t>Động đất</a:t>
            </a:r>
            <a:endParaRPr lang="en-VN" sz="2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395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880</Words>
  <Application>Microsoft Macintosh PowerPoint</Application>
  <PresentationFormat>Custom</PresentationFormat>
  <Paragraphs>159</Paragraphs>
  <Slides>29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UTM Cookies</vt:lpstr>
      <vt:lpstr>UTM Alberta Heavy</vt:lpstr>
      <vt:lpstr>UTM Avo</vt:lpstr>
      <vt:lpstr>Montserrat</vt:lpstr>
      <vt:lpstr>Kalam</vt:lpstr>
      <vt:lpstr>HP001 4 hàng</vt:lpstr>
      <vt:lpstr>Doodle Sketchbook by Slidesgo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Le Bao Chau 20146072</cp:lastModifiedBy>
  <cp:revision>227</cp:revision>
  <dcterms:modified xsi:type="dcterms:W3CDTF">2021-06-17T17:46:57Z</dcterms:modified>
</cp:coreProperties>
</file>