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6" r:id="rId2"/>
  </p:sldMasterIdLst>
  <p:notesMasterIdLst>
    <p:notesMasterId r:id="rId14"/>
  </p:notesMasterIdLst>
  <p:sldIdLst>
    <p:sldId id="327" r:id="rId3"/>
    <p:sldId id="326" r:id="rId4"/>
    <p:sldId id="257" r:id="rId5"/>
    <p:sldId id="263" r:id="rId6"/>
    <p:sldId id="315" r:id="rId7"/>
    <p:sldId id="314" r:id="rId8"/>
    <p:sldId id="313" r:id="rId9"/>
    <p:sldId id="316" r:id="rId10"/>
    <p:sldId id="317" r:id="rId11"/>
    <p:sldId id="318" r:id="rId12"/>
    <p:sldId id="31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51CE-A737-4731-B1D2-2F483B113D1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CCE50-0CA0-4305-89D9-4861E48D8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3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8ACD-FB05-438D-8361-E37E8E395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B0A2F-05E4-4106-A879-621700059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27CB-186D-4951-937D-FB8FAE53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EB76-B45E-4794-BED4-6EA7DD23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D297A-C9DC-4F19-B0F5-179B4FF4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7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4294-95DC-467A-85C6-3037759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07232-5E69-45F0-B85F-712FB95E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D43D-17B4-4790-812C-C664D5EF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CC0E-43D0-446F-B0FB-E131ADC5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2536-2990-43D1-AAC3-C6723533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6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3CC3-D8C9-4D71-9864-5F4F48DF4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EE564-71CD-4E94-9AC6-25EEF19C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55B50-80C1-4982-8892-6F408683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08F9-4D1E-4529-9A6E-037BFDD6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A198-B1EA-41EB-9430-B909FAE7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3C7F52D-3BD6-90B6-CC40-5C18BBD3B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173" y="91605"/>
            <a:ext cx="1642601" cy="16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0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2ED85D-F71A-4CD6-B145-791801CB30C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3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2ED85D-F71A-4CD6-B145-791801CB30C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7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2ED85D-F71A-4CD6-B145-791801CB30C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2ED85D-F71A-4CD6-B145-791801CB30C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25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2ED85D-F71A-4CD6-B145-791801CB30C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56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2ED85D-F71A-4CD6-B145-791801CB30C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06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2ED85D-F71A-4CD6-B145-791801CB30C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53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2ED85D-F71A-4CD6-B145-791801CB30C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2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A0E9-8740-4E12-BDE5-A36B46A3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86125-31DD-4D29-9560-4717FBF6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5291C-47FA-4F5E-8BB4-882A0F8C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36A72-5CFA-4433-B0B4-9FDBCDAD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8D00D-D744-47CE-AB8C-39268C8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22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2ED85D-F71A-4CD6-B145-791801CB30C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27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2ED85D-F71A-4CD6-B145-791801CB30C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24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2ED85D-F71A-4CD6-B145-791801CB30C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FA78-1C4C-4E17-AB8E-68CA2EEA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3F7B4-D153-437E-ADB8-A67FE6D1E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0BDC-A9BC-451F-9F41-7F0DBBD2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8432D-97E0-4256-9869-BBD8027E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F61D-826B-484B-B42D-D2757315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4AD4-5880-4D6B-9867-96F6AC11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2ABBF-BBDA-40FE-B97B-A5E989AD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169F0-C4C0-4F25-90FE-88B1CDC4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EAE4F-028F-478C-9D67-45A21F3A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8785-EF08-42DD-918E-8058AF4C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6ED4-1B3A-4106-8AE9-AB2CE2B9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6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9959-A7DE-4324-8786-4D3809A1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A9B2-2986-4436-A879-7D1E03C5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831FF-DF84-461D-8D50-3ACDF72F0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CB92D-2139-4630-8346-26AB6AD38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E2AB9-7231-4470-B7B8-9BE2704AC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6A326-0894-4530-8D13-9176D14E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25CE8-32C8-485C-8B17-2FA4552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BB17B-BAE4-4CA3-9EE8-637904A8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1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8F79-1D58-4F32-B920-26C91E99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76D9B-C975-459E-B9BF-0FAFAEE2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6E10E-EABB-4D10-BB2C-63BC3299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B2CA7-1C14-4E5F-B4FF-EF7D613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8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096BF-6B40-430F-B9EC-BD5F2DFF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CBF5A-38A3-42E9-B3CB-CCBD8AC8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8823A-3728-4D24-8FED-A9E1EB7E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2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791B-B43A-47DC-AE2D-556DCD5E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A83A-42AA-4B73-B163-E58E1AC7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60230-4D53-4710-9784-3730A06D7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5C3F8-179D-4566-AC9C-9DB3C8DE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14DE-1A17-4680-83B3-94BB30A7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BC1F5-6E38-4AA6-B48E-F5DABDF4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7A86-CD2B-4E48-8260-265A0DE0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FDE15-D93A-49AE-AD7C-1F046427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F075F-296E-400A-A28A-D752B82DE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BACB7-0F18-4459-B57F-4D62B48A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123A0-87E8-4E80-8F31-306EFDF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EBFE5-3DDA-4171-BFFC-E7B7D5D0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9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63D82-B891-42AD-9F04-47F73647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752C-1664-4F37-8FB6-012B4074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6756E-319B-40D5-871F-613838623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94C-EEDD-472D-B81A-CBC63882C55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DC5E-1DBA-4816-81F9-BD2317DB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03F5E-D23C-4BEE-98A3-CC04F82E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E55095-E8CF-5BD4-58F7-2B5F7F6A6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8" name="Hình chữ nhật: Góc Tròn 13">
            <a:extLst>
              <a:ext uri="{FF2B5EF4-FFF2-40B4-BE49-F238E27FC236}">
                <a16:creationId xmlns:a16="http://schemas.microsoft.com/office/drawing/2014/main" id="{161281E6-FC77-5716-82BC-F045D3F0362F}"/>
              </a:ext>
            </a:extLst>
          </p:cNvPr>
          <p:cNvSpPr/>
          <p:nvPr userDrawn="1"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0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2982D36-BF66-57C7-330B-1A18AF79C4C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173" y="91605"/>
            <a:ext cx="1642601" cy="16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1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BE224C6-1C05-7E52-814F-96DF5EFEB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385" y="1021982"/>
            <a:ext cx="7518400" cy="383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lIns="108792" tIns="54396" rIns="108792" bIns="54396" numCol="1">
            <a:prstTxWarp prst="textArchUp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97" b="1" dirty="0">
                <a:solidFill>
                  <a:srgbClr val="FF0066"/>
                </a:solidFill>
                <a:latin typeface="Times New Roman" pitchFamily="18" charset="0"/>
              </a:rPr>
              <a:t>TRƯỜNG TIỂU HỌC LONG BIÊN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040E0F55-7E11-C3AC-27CB-41476A6AA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971" y="3619322"/>
            <a:ext cx="10445190" cy="107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792" tIns="54396" rIns="108792" bIns="543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21"/>
              </a:spcBef>
              <a:defRPr/>
            </a:pPr>
            <a:r>
              <a:rPr lang="en-US" sz="2996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</a:t>
            </a:r>
            <a:r>
              <a:rPr lang="en-US" sz="2996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96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4A7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21"/>
              </a:spcBef>
              <a:defRPr/>
            </a:pPr>
            <a:endParaRPr lang="en-US" sz="1798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FFB744FB-FCDA-04C2-AD57-03894F30B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945" y="1951752"/>
            <a:ext cx="8592457" cy="149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792" tIns="54396" rIns="108792" bIns="543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C81C2DB2-2EEF-2B31-19B6-251DB38EC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004" y="4953269"/>
            <a:ext cx="4394970" cy="52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792" tIns="54396" rIns="108792" bIns="5439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viên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Đào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Thị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Đảm</a:t>
            </a:r>
            <a:endParaRPr lang="en-US" altLang="en-US" sz="2696" b="1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CD9B7B-425D-94EF-5E2F-BBD876ABA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339" y="389652"/>
            <a:ext cx="1562100" cy="1562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9BD777-7568-2A45-C130-5FF6524032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8" y="397334"/>
            <a:ext cx="1725318" cy="124929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D12D18D-4C88-637B-E640-28D304759DA2}"/>
              </a:ext>
            </a:extLst>
          </p:cNvPr>
          <p:cNvSpPr/>
          <p:nvPr/>
        </p:nvSpPr>
        <p:spPr>
          <a:xfrm>
            <a:off x="-1901952" y="-128016"/>
            <a:ext cx="1719072" cy="1700784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831A00-944C-C861-766B-A284B0CBE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812" y="1752599"/>
            <a:ext cx="2900363" cy="2611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041A5B-8EF0-D3F8-027F-A673E2D6E953}"/>
              </a:ext>
            </a:extLst>
          </p:cNvPr>
          <p:cNvSpPr txBox="1"/>
          <p:nvPr/>
        </p:nvSpPr>
        <p:spPr>
          <a:xfrm>
            <a:off x="619125" y="1914525"/>
            <a:ext cx="6943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Gấp đôi tờ giấy sao cho hai mép giấy trùng nhau, kẻ một đường thẳng theo nếp gấp đó ta được đường thẳng vuông góc với đường thẳng AB.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C085DC-7CD1-E4D1-54C1-4D7D26EDE50F}"/>
              </a:ext>
            </a:extLst>
          </p:cNvPr>
          <p:cNvCxnSpPr/>
          <p:nvPr/>
        </p:nvCxnSpPr>
        <p:spPr>
          <a:xfrm>
            <a:off x="8391525" y="3086100"/>
            <a:ext cx="2952750" cy="0"/>
          </a:xfrm>
          <a:prstGeom prst="line">
            <a:avLst/>
          </a:prstGeom>
          <a:ln w="571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D6ED4F24-FE5F-186F-0820-2F82F214475A}"/>
              </a:ext>
            </a:extLst>
          </p:cNvPr>
          <p:cNvGrpSpPr/>
          <p:nvPr/>
        </p:nvGrpSpPr>
        <p:grpSpPr>
          <a:xfrm>
            <a:off x="372139" y="438504"/>
            <a:ext cx="10898372" cy="956590"/>
            <a:chOff x="889111" y="514924"/>
            <a:chExt cx="8778068" cy="956590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96A8AB10-84AC-B64D-52C3-E927644E4DBA}"/>
                </a:ext>
              </a:extLst>
            </p:cNvPr>
            <p:cNvGrpSpPr/>
            <p:nvPr/>
          </p:nvGrpSpPr>
          <p:grpSpPr>
            <a:xfrm>
              <a:off x="889111" y="514924"/>
              <a:ext cx="582730" cy="784830"/>
              <a:chOff x="889111" y="514924"/>
              <a:chExt cx="582730" cy="784830"/>
            </a:xfrm>
          </p:grpSpPr>
          <p:sp>
            <p:nvSpPr>
              <p:cNvPr id="11" name="Oval 22">
                <a:extLst>
                  <a:ext uri="{FF2B5EF4-FFF2-40B4-BE49-F238E27FC236}">
                    <a16:creationId xmlns:a16="http://schemas.microsoft.com/office/drawing/2014/main" id="{42B9C5C3-469D-BC7B-20FC-F2D6BEE00BDB}"/>
                  </a:ext>
                </a:extLst>
              </p:cNvPr>
              <p:cNvSpPr/>
              <p:nvPr/>
            </p:nvSpPr>
            <p:spPr>
              <a:xfrm>
                <a:off x="889111" y="556819"/>
                <a:ext cx="582730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2" name="TextBox 23">
                <a:extLst>
                  <a:ext uri="{FF2B5EF4-FFF2-40B4-BE49-F238E27FC236}">
                    <a16:creationId xmlns:a16="http://schemas.microsoft.com/office/drawing/2014/main" id="{6E6C36E3-FDDA-BD8E-F2FB-E2882C158F93}"/>
                  </a:ext>
                </a:extLst>
              </p:cNvPr>
              <p:cNvSpPr txBox="1"/>
              <p:nvPr/>
            </p:nvSpPr>
            <p:spPr>
              <a:xfrm>
                <a:off x="940494" y="514924"/>
                <a:ext cx="433552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4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611CCE-5132-DAA2-CF3C-CEEBA714424D}"/>
                </a:ext>
              </a:extLst>
            </p:cNvPr>
            <p:cNvSpPr txBox="1"/>
            <p:nvPr/>
          </p:nvSpPr>
          <p:spPr>
            <a:xfrm>
              <a:off x="1537712" y="517407"/>
              <a:ext cx="8129467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FC786A"/>
                </a:buClr>
              </a:pPr>
              <a:r>
                <a:rPr lang="vi-VN" sz="2800" dirty="0"/>
                <a:t>Không dùng ê ke, ta làm như thế nào để tìm được đường thẳng vuông góc với đường thẳng AB trên một tờ giấy?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62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FF433D-DEEC-2A19-228F-E132CF010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011" y="2495549"/>
            <a:ext cx="5594526" cy="31718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2A4971-C66F-FC06-26BF-F41DB15EB14D}"/>
              </a:ext>
            </a:extLst>
          </p:cNvPr>
          <p:cNvCxnSpPr/>
          <p:nvPr/>
        </p:nvCxnSpPr>
        <p:spPr>
          <a:xfrm>
            <a:off x="8010525" y="3648075"/>
            <a:ext cx="847725" cy="342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AC363-8977-84D1-3FEA-C35A3C9453AB}"/>
              </a:ext>
            </a:extLst>
          </p:cNvPr>
          <p:cNvCxnSpPr>
            <a:cxnSpLocks/>
          </p:cNvCxnSpPr>
          <p:nvPr/>
        </p:nvCxnSpPr>
        <p:spPr>
          <a:xfrm flipV="1">
            <a:off x="8858250" y="3048000"/>
            <a:ext cx="409575" cy="9239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439D87-47C5-51E7-59DC-6158576D0AB7}"/>
              </a:ext>
            </a:extLst>
          </p:cNvPr>
          <p:cNvCxnSpPr/>
          <p:nvPr/>
        </p:nvCxnSpPr>
        <p:spPr>
          <a:xfrm>
            <a:off x="8020050" y="3657600"/>
            <a:ext cx="847725" cy="34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3230FF-DAA6-0594-4B42-739D9D475D7B}"/>
              </a:ext>
            </a:extLst>
          </p:cNvPr>
          <p:cNvCxnSpPr>
            <a:cxnSpLocks/>
          </p:cNvCxnSpPr>
          <p:nvPr/>
        </p:nvCxnSpPr>
        <p:spPr>
          <a:xfrm flipV="1">
            <a:off x="8448675" y="3981450"/>
            <a:ext cx="409575" cy="923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7A722D8-9A2E-F62B-90A8-94AC72B4381C}"/>
              </a:ext>
            </a:extLst>
          </p:cNvPr>
          <p:cNvSpPr txBox="1"/>
          <p:nvPr/>
        </p:nvSpPr>
        <p:spPr>
          <a:xfrm>
            <a:off x="332268" y="2711524"/>
            <a:ext cx="62280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Thanh nan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tẩy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5C6A5D-14B8-E952-1C25-9D5EB7926B28}"/>
              </a:ext>
            </a:extLst>
          </p:cNvPr>
          <p:cNvGrpSpPr/>
          <p:nvPr/>
        </p:nvGrpSpPr>
        <p:grpSpPr>
          <a:xfrm>
            <a:off x="435935" y="427871"/>
            <a:ext cx="10962541" cy="1830537"/>
            <a:chOff x="889111" y="514924"/>
            <a:chExt cx="8829753" cy="1830537"/>
          </a:xfrm>
        </p:grpSpPr>
        <p:grpSp>
          <p:nvGrpSpPr>
            <p:cNvPr id="8" name="Nhóm 15">
              <a:extLst>
                <a:ext uri="{FF2B5EF4-FFF2-40B4-BE49-F238E27FC236}">
                  <a16:creationId xmlns:a16="http://schemas.microsoft.com/office/drawing/2014/main" id="{975A5073-4CB3-44BA-15D0-2C330DB6EBE6}"/>
                </a:ext>
              </a:extLst>
            </p:cNvPr>
            <p:cNvGrpSpPr/>
            <p:nvPr/>
          </p:nvGrpSpPr>
          <p:grpSpPr>
            <a:xfrm>
              <a:off x="889111" y="514924"/>
              <a:ext cx="582730" cy="784830"/>
              <a:chOff x="889111" y="514924"/>
              <a:chExt cx="582730" cy="784830"/>
            </a:xfrm>
          </p:grpSpPr>
          <p:sp>
            <p:nvSpPr>
              <p:cNvPr id="11" name="Oval 22">
                <a:extLst>
                  <a:ext uri="{FF2B5EF4-FFF2-40B4-BE49-F238E27FC236}">
                    <a16:creationId xmlns:a16="http://schemas.microsoft.com/office/drawing/2014/main" id="{D8D1A9F7-2C31-6F0F-0BAE-49AFAA468E40}"/>
                  </a:ext>
                </a:extLst>
              </p:cNvPr>
              <p:cNvSpPr/>
              <p:nvPr/>
            </p:nvSpPr>
            <p:spPr>
              <a:xfrm>
                <a:off x="889111" y="556819"/>
                <a:ext cx="582730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2" name="TextBox 23">
                <a:extLst>
                  <a:ext uri="{FF2B5EF4-FFF2-40B4-BE49-F238E27FC236}">
                    <a16:creationId xmlns:a16="http://schemas.microsoft.com/office/drawing/2014/main" id="{DAD8F112-6FEE-317E-B005-64BCE14FC852}"/>
                  </a:ext>
                </a:extLst>
              </p:cNvPr>
              <p:cNvSpPr txBox="1"/>
              <p:nvPr/>
            </p:nvSpPr>
            <p:spPr>
              <a:xfrm>
                <a:off x="940494" y="514924"/>
                <a:ext cx="433552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5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38884B-9F30-48A0-B8CF-D67F486E9DC2}"/>
                </a:ext>
              </a:extLst>
            </p:cNvPr>
            <p:cNvSpPr txBox="1"/>
            <p:nvPr/>
          </p:nvSpPr>
          <p:spPr>
            <a:xfrm>
              <a:off x="1589397" y="775801"/>
              <a:ext cx="812946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FC786A"/>
                </a:buClr>
              </a:pPr>
              <a:r>
                <a:rPr lang="vi-VN" sz="2400" dirty="0"/>
                <a:t>Nam làm một chiếc đu quay bằng giấy để đựng đồ dùng học tập. Nam đặt cục tẩy vào ca-bin màu vàng. Biết thanh nan hoa nối với ca-bin đựng tẩy vuông góc với thanh nan hoa nối với ca-bin đựng gọt bút chì. Hỏi Nam có thể đặt gọt bút chì ở ca-bin nào?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39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03639-F326-01A8-2646-F5FC6159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11623F-B247-46A6-4344-BAC0C33A7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BF288E-F035-F11E-2233-7ACF16E9B5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5256" r="59014" b="53780"/>
          <a:stretch/>
        </p:blipFill>
        <p:spPr>
          <a:xfrm>
            <a:off x="0" y="-328996"/>
            <a:ext cx="6225583" cy="33269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C3DC87-BDA4-6270-7788-A5391B985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46" y="-776176"/>
            <a:ext cx="10918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Hình ảnh 11">
            <a:extLst>
              <a:ext uri="{FF2B5EF4-FFF2-40B4-BE49-F238E27FC236}">
                <a16:creationId xmlns:a16="http://schemas.microsoft.com/office/drawing/2014/main" id="{0FEF4034-59E7-6EB0-9FE9-3085BA317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9" t="13101" r="6017" b="10040"/>
          <a:stretch/>
        </p:blipFill>
        <p:spPr>
          <a:xfrm>
            <a:off x="9657395" y="3117617"/>
            <a:ext cx="2567380" cy="3740383"/>
          </a:xfrm>
          <a:prstGeom prst="rect">
            <a:avLst/>
          </a:prstGeom>
        </p:spPr>
      </p:pic>
      <p:sp>
        <p:nvSpPr>
          <p:cNvPr id="31" name="Rectangle: Rounded Corners 2">
            <a:extLst>
              <a:ext uri="{FF2B5EF4-FFF2-40B4-BE49-F238E27FC236}">
                <a16:creationId xmlns:a16="http://schemas.microsoft.com/office/drawing/2014/main" id="{229C6D28-2D86-8F3B-D70A-9E403E33CDAD}"/>
              </a:ext>
            </a:extLst>
          </p:cNvPr>
          <p:cNvSpPr/>
          <p:nvPr/>
        </p:nvSpPr>
        <p:spPr>
          <a:xfrm>
            <a:off x="325372" y="263938"/>
            <a:ext cx="8465318" cy="5179932"/>
          </a:xfrm>
          <a:custGeom>
            <a:avLst/>
            <a:gdLst>
              <a:gd name="connsiteX0" fmla="*/ 0 w 8465318"/>
              <a:gd name="connsiteY0" fmla="*/ 863339 h 5179932"/>
              <a:gd name="connsiteX1" fmla="*/ 863339 w 8465318"/>
              <a:gd name="connsiteY1" fmla="*/ 0 h 5179932"/>
              <a:gd name="connsiteX2" fmla="*/ 7601979 w 8465318"/>
              <a:gd name="connsiteY2" fmla="*/ 0 h 5179932"/>
              <a:gd name="connsiteX3" fmla="*/ 8465318 w 8465318"/>
              <a:gd name="connsiteY3" fmla="*/ 863339 h 5179932"/>
              <a:gd name="connsiteX4" fmla="*/ 8465318 w 8465318"/>
              <a:gd name="connsiteY4" fmla="*/ 4316593 h 5179932"/>
              <a:gd name="connsiteX5" fmla="*/ 7601979 w 8465318"/>
              <a:gd name="connsiteY5" fmla="*/ 5179932 h 5179932"/>
              <a:gd name="connsiteX6" fmla="*/ 863339 w 8465318"/>
              <a:gd name="connsiteY6" fmla="*/ 5179932 h 5179932"/>
              <a:gd name="connsiteX7" fmla="*/ 0 w 8465318"/>
              <a:gd name="connsiteY7" fmla="*/ 4316593 h 5179932"/>
              <a:gd name="connsiteX8" fmla="*/ 0 w 8465318"/>
              <a:gd name="connsiteY8" fmla="*/ 863339 h 517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5179932" fill="none" extrusionOk="0">
                <a:moveTo>
                  <a:pt x="0" y="863339"/>
                </a:moveTo>
                <a:cubicBezTo>
                  <a:pt x="-22553" y="382882"/>
                  <a:pt x="446364" y="48933"/>
                  <a:pt x="863339" y="0"/>
                </a:cubicBezTo>
                <a:cubicBezTo>
                  <a:pt x="3910460" y="130954"/>
                  <a:pt x="4458093" y="43574"/>
                  <a:pt x="7601979" y="0"/>
                </a:cubicBezTo>
                <a:cubicBezTo>
                  <a:pt x="8099082" y="31260"/>
                  <a:pt x="8475214" y="398652"/>
                  <a:pt x="8465318" y="863339"/>
                </a:cubicBezTo>
                <a:cubicBezTo>
                  <a:pt x="8314879" y="1347535"/>
                  <a:pt x="8551197" y="2903595"/>
                  <a:pt x="8465318" y="4316593"/>
                </a:cubicBezTo>
                <a:cubicBezTo>
                  <a:pt x="8405303" y="4803257"/>
                  <a:pt x="8053857" y="5162730"/>
                  <a:pt x="7601979" y="5179932"/>
                </a:cubicBezTo>
                <a:cubicBezTo>
                  <a:pt x="5485873" y="5335129"/>
                  <a:pt x="1979450" y="5342952"/>
                  <a:pt x="863339" y="5179932"/>
                </a:cubicBezTo>
                <a:cubicBezTo>
                  <a:pt x="393533" y="5085210"/>
                  <a:pt x="-5290" y="4796491"/>
                  <a:pt x="0" y="4316593"/>
                </a:cubicBezTo>
                <a:cubicBezTo>
                  <a:pt x="64656" y="2794948"/>
                  <a:pt x="-17807" y="1220911"/>
                  <a:pt x="0" y="863339"/>
                </a:cubicBezTo>
                <a:close/>
              </a:path>
              <a:path w="8465318" h="5179932" stroke="0" extrusionOk="0">
                <a:moveTo>
                  <a:pt x="0" y="863339"/>
                </a:moveTo>
                <a:cubicBezTo>
                  <a:pt x="-13800" y="378018"/>
                  <a:pt x="323986" y="23474"/>
                  <a:pt x="863339" y="0"/>
                </a:cubicBezTo>
                <a:cubicBezTo>
                  <a:pt x="2603737" y="132882"/>
                  <a:pt x="5588743" y="-84951"/>
                  <a:pt x="7601979" y="0"/>
                </a:cubicBezTo>
                <a:cubicBezTo>
                  <a:pt x="8054160" y="24050"/>
                  <a:pt x="8450901" y="466215"/>
                  <a:pt x="8465318" y="863339"/>
                </a:cubicBezTo>
                <a:cubicBezTo>
                  <a:pt x="8485505" y="1718264"/>
                  <a:pt x="8617798" y="2671731"/>
                  <a:pt x="8465318" y="4316593"/>
                </a:cubicBezTo>
                <a:cubicBezTo>
                  <a:pt x="8540039" y="4802266"/>
                  <a:pt x="8097989" y="5140416"/>
                  <a:pt x="7601979" y="5179932"/>
                </a:cubicBezTo>
                <a:cubicBezTo>
                  <a:pt x="5800046" y="5267571"/>
                  <a:pt x="3406369" y="5107253"/>
                  <a:pt x="863339" y="5179932"/>
                </a:cubicBezTo>
                <a:cubicBezTo>
                  <a:pt x="384288" y="5158549"/>
                  <a:pt x="-10194" y="4807568"/>
                  <a:pt x="0" y="4316593"/>
                </a:cubicBezTo>
                <a:cubicBezTo>
                  <a:pt x="-38581" y="3909404"/>
                  <a:pt x="63341" y="1604582"/>
                  <a:pt x="0" y="86333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6083E62-8B1C-361B-2A85-1EDE46DF80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036"/>
          <a:stretch/>
        </p:blipFill>
        <p:spPr>
          <a:xfrm>
            <a:off x="7355441" y="2870054"/>
            <a:ext cx="2838042" cy="43692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AFA16D-FEBE-A87F-1550-BB97202CB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950" y="513569"/>
            <a:ext cx="3944454" cy="1237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FB8F26-B53E-C36C-1C1F-28CA9DE93E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8772" y="1713020"/>
            <a:ext cx="3188484" cy="646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5D94A1-A064-6271-62E8-F8127BDB30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538225"/>
            <a:ext cx="9244588" cy="262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833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5256" r="59014" b="53780"/>
          <a:stretch/>
        </p:blipFill>
        <p:spPr>
          <a:xfrm>
            <a:off x="0" y="-328996"/>
            <a:ext cx="6225583" cy="33269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EF43C8-9BF7-F34E-522C-1ECC29832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02" y="-850280"/>
            <a:ext cx="11455377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2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Đường thẳng vuông góc với mặt phẳng - Toán học 8 - Trương Hoàng Anh -  Website của Nguyễn Anh Tuấn">
            <a:extLst>
              <a:ext uri="{FF2B5EF4-FFF2-40B4-BE49-F238E27FC236}">
                <a16:creationId xmlns:a16="http://schemas.microsoft.com/office/drawing/2014/main" id="{A7A99C0B-F3FF-F64D-4654-30E6A630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9" y="2236304"/>
            <a:ext cx="5028578" cy="39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gã Tư Trống Rỗng Và Đường Vuông Góc Với Máy Bay Không Người Lái Từ Trên  Không Hình ảnh Sẵn có - Tải xuống Hình ảnh Ngay bây giờ - iStock">
            <a:extLst>
              <a:ext uri="{FF2B5EF4-FFF2-40B4-BE49-F238E27FC236}">
                <a16:creationId xmlns:a16="http://schemas.microsoft.com/office/drawing/2014/main" id="{1E015322-66DA-C570-9AFC-462185634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93" y="2256183"/>
            <a:ext cx="5829300" cy="38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55FC929-0402-A4AC-4F1E-03439B23B054}"/>
              </a:ext>
            </a:extLst>
          </p:cNvPr>
          <p:cNvGrpSpPr/>
          <p:nvPr/>
        </p:nvGrpSpPr>
        <p:grpSpPr>
          <a:xfrm>
            <a:off x="914400" y="342810"/>
            <a:ext cx="10122195" cy="1079701"/>
            <a:chOff x="889111" y="514924"/>
            <a:chExt cx="8152898" cy="1079701"/>
          </a:xfrm>
        </p:grpSpPr>
        <p:grpSp>
          <p:nvGrpSpPr>
            <p:cNvPr id="11" name="Nhóm 15">
              <a:extLst>
                <a:ext uri="{FF2B5EF4-FFF2-40B4-BE49-F238E27FC236}">
                  <a16:creationId xmlns:a16="http://schemas.microsoft.com/office/drawing/2014/main" id="{5B0B0F36-9C9D-F967-C1F8-F222CD7EDB32}"/>
                </a:ext>
              </a:extLst>
            </p:cNvPr>
            <p:cNvGrpSpPr/>
            <p:nvPr/>
          </p:nvGrpSpPr>
          <p:grpSpPr>
            <a:xfrm>
              <a:off x="889111" y="514924"/>
              <a:ext cx="582730" cy="784830"/>
              <a:chOff x="889111" y="514924"/>
              <a:chExt cx="582730" cy="784830"/>
            </a:xfrm>
          </p:grpSpPr>
          <p:sp>
            <p:nvSpPr>
              <p:cNvPr id="13" name="Oval 22">
                <a:extLst>
                  <a:ext uri="{FF2B5EF4-FFF2-40B4-BE49-F238E27FC236}">
                    <a16:creationId xmlns:a16="http://schemas.microsoft.com/office/drawing/2014/main" id="{D754A426-6DCB-0E14-E55D-FD01A7C35896}"/>
                  </a:ext>
                </a:extLst>
              </p:cNvPr>
              <p:cNvSpPr/>
              <p:nvPr/>
            </p:nvSpPr>
            <p:spPr>
              <a:xfrm>
                <a:off x="889111" y="556819"/>
                <a:ext cx="582730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4" name="TextBox 23">
                <a:extLst>
                  <a:ext uri="{FF2B5EF4-FFF2-40B4-BE49-F238E27FC236}">
                    <a16:creationId xmlns:a16="http://schemas.microsoft.com/office/drawing/2014/main" id="{E895BC7C-B068-EDE8-6BE8-096757B3FD38}"/>
                  </a:ext>
                </a:extLst>
              </p:cNvPr>
              <p:cNvSpPr txBox="1"/>
              <p:nvPr/>
            </p:nvSpPr>
            <p:spPr>
              <a:xfrm>
                <a:off x="940494" y="514924"/>
                <a:ext cx="433552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EBB018-FBA3-993F-A495-E2F77DD67693}"/>
                </a:ext>
              </a:extLst>
            </p:cNvPr>
            <p:cNvSpPr txBox="1"/>
            <p:nvPr/>
          </p:nvSpPr>
          <p:spPr>
            <a:xfrm>
              <a:off x="1537712" y="517407"/>
              <a:ext cx="750429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FC786A"/>
                </a:buClr>
              </a:pPr>
              <a:r>
                <a:rPr lang="vi-VN" sz="3200" dirty="0"/>
                <a:t>Tìm một số hình ảnh về hai đường thẳng vuông góc ở xung quanh em.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845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E0896A-CB0B-2976-C443-236C38D96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2428875"/>
            <a:ext cx="3486150" cy="2705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094CDA-9F2F-407B-6971-3285654C1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2187081"/>
            <a:ext cx="6005512" cy="31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181F05-53C6-7A33-FAF2-3F402C3CC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819274"/>
            <a:ext cx="4028162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0E7D00-7CAD-119B-3B36-EEB2ED1D1B0E}"/>
              </a:ext>
            </a:extLst>
          </p:cNvPr>
          <p:cNvSpPr txBox="1"/>
          <p:nvPr/>
        </p:nvSpPr>
        <p:spPr>
          <a:xfrm>
            <a:off x="4743450" y="1752600"/>
            <a:ext cx="704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06BFF814-2BC8-8E9B-51A4-642138372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99" y="2265452"/>
            <a:ext cx="1725304" cy="17261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186EBF-0807-079F-1DF7-6D6E84D07EE2}"/>
              </a:ext>
            </a:extLst>
          </p:cNvPr>
          <p:cNvSpPr/>
          <p:nvPr/>
        </p:nvSpPr>
        <p:spPr>
          <a:xfrm>
            <a:off x="5452367" y="3139291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2B8E787E-D993-1129-94DC-A788CAC98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8874" y="1836826"/>
            <a:ext cx="1725304" cy="172611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ED0EC5-277A-EC32-806B-FAD0917772B6}"/>
              </a:ext>
            </a:extLst>
          </p:cNvPr>
          <p:cNvSpPr/>
          <p:nvPr/>
        </p:nvSpPr>
        <p:spPr>
          <a:xfrm>
            <a:off x="5509517" y="4320391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0AB6B0E-DDC0-71DF-2FEC-FB812B613DEE}"/>
              </a:ext>
            </a:extLst>
          </p:cNvPr>
          <p:cNvGrpSpPr/>
          <p:nvPr/>
        </p:nvGrpSpPr>
        <p:grpSpPr>
          <a:xfrm>
            <a:off x="765545" y="374708"/>
            <a:ext cx="10040413" cy="1351385"/>
            <a:chOff x="889111" y="514924"/>
            <a:chExt cx="8087027" cy="1351385"/>
          </a:xfrm>
        </p:grpSpPr>
        <p:grpSp>
          <p:nvGrpSpPr>
            <p:cNvPr id="7" name="Nhóm 15">
              <a:extLst>
                <a:ext uri="{FF2B5EF4-FFF2-40B4-BE49-F238E27FC236}">
                  <a16:creationId xmlns:a16="http://schemas.microsoft.com/office/drawing/2014/main" id="{A9F5E93A-4152-DC84-E7E8-6EFDD714DBE4}"/>
                </a:ext>
              </a:extLst>
            </p:cNvPr>
            <p:cNvGrpSpPr/>
            <p:nvPr/>
          </p:nvGrpSpPr>
          <p:grpSpPr>
            <a:xfrm>
              <a:off x="889111" y="514924"/>
              <a:ext cx="582730" cy="784830"/>
              <a:chOff x="889111" y="514924"/>
              <a:chExt cx="582730" cy="784830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C6E0860C-CDCF-D2B0-B42C-F5E571FF5ADC}"/>
                  </a:ext>
                </a:extLst>
              </p:cNvPr>
              <p:cNvSpPr/>
              <p:nvPr/>
            </p:nvSpPr>
            <p:spPr>
              <a:xfrm>
                <a:off x="889111" y="556819"/>
                <a:ext cx="582730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14" name="TextBox 23">
                <a:extLst>
                  <a:ext uri="{FF2B5EF4-FFF2-40B4-BE49-F238E27FC236}">
                    <a16:creationId xmlns:a16="http://schemas.microsoft.com/office/drawing/2014/main" id="{6A2D75D2-E401-3448-CE20-B1443047FBF4}"/>
                  </a:ext>
                </a:extLst>
              </p:cNvPr>
              <p:cNvSpPr txBox="1"/>
              <p:nvPr/>
            </p:nvSpPr>
            <p:spPr>
              <a:xfrm>
                <a:off x="940494" y="514924"/>
                <a:ext cx="433552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2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C59B8E-AF36-ACCF-9FB7-BBA95716090B}"/>
                </a:ext>
              </a:extLst>
            </p:cNvPr>
            <p:cNvSpPr txBox="1"/>
            <p:nvPr/>
          </p:nvSpPr>
          <p:spPr>
            <a:xfrm>
              <a:off x="1471841" y="789091"/>
              <a:ext cx="750429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FC786A"/>
                </a:buClr>
              </a:pPr>
              <a:r>
                <a:rPr lang="vi-VN" sz="3200" dirty="0"/>
                <a:t>Cho hình tứ giác ABCD có góc đỉnh A và góc đỉnh D là các góc vuông.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483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181F05-53C6-7A33-FAF2-3F402C3CC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819274"/>
            <a:ext cx="4028162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0E7D00-7CAD-119B-3B36-EEB2ED1D1B0E}"/>
              </a:ext>
            </a:extLst>
          </p:cNvPr>
          <p:cNvSpPr txBox="1"/>
          <p:nvPr/>
        </p:nvSpPr>
        <p:spPr>
          <a:xfrm>
            <a:off x="3899270" y="785037"/>
            <a:ext cx="7700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A26E3-E0D5-92F8-40B7-6492DE402BDC}"/>
              </a:ext>
            </a:extLst>
          </p:cNvPr>
          <p:cNvSpPr/>
          <p:nvPr/>
        </p:nvSpPr>
        <p:spPr>
          <a:xfrm>
            <a:off x="5062285" y="2208721"/>
            <a:ext cx="6303920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3200" b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85630C-AC6D-6969-1E42-9B9176B128F4}"/>
              </a:ext>
            </a:extLst>
          </p:cNvPr>
          <p:cNvSpPr/>
          <p:nvPr/>
        </p:nvSpPr>
        <p:spPr>
          <a:xfrm>
            <a:off x="5090860" y="3427920"/>
            <a:ext cx="6381670" cy="1101549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CB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5"/>
            <a:ext cx="12192000" cy="15244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Có ba ống nước M, N, P. Việt cần nối ba ống nước này với nhau: ống M vuông góc với ống N, ống N vuông góc với ống P. Trong những phương án A, B, C, em hãy giúp Việt chọn những phương án nối phù hợp.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D5BAFA-C0BC-4326-91D5-220388527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7" y="2476499"/>
            <a:ext cx="9797230" cy="20669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275B14-9506-25AA-CA22-95EFD8533D20}"/>
              </a:ext>
            </a:extLst>
          </p:cNvPr>
          <p:cNvSpPr txBox="1"/>
          <p:nvPr/>
        </p:nvSpPr>
        <p:spPr>
          <a:xfrm>
            <a:off x="3257550" y="24765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59FF6E-CFE4-E00F-91F0-EED117F0E611}"/>
              </a:ext>
            </a:extLst>
          </p:cNvPr>
          <p:cNvSpPr txBox="1"/>
          <p:nvPr/>
        </p:nvSpPr>
        <p:spPr>
          <a:xfrm>
            <a:off x="4419600" y="32766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6CFDCB-9E4F-FF50-BCCE-B12F0B349E06}"/>
              </a:ext>
            </a:extLst>
          </p:cNvPr>
          <p:cNvSpPr txBox="1"/>
          <p:nvPr/>
        </p:nvSpPr>
        <p:spPr>
          <a:xfrm>
            <a:off x="4819650" y="417195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0DD40D-6145-8C67-CBC9-B06ECB152CCA}"/>
              </a:ext>
            </a:extLst>
          </p:cNvPr>
          <p:cNvSpPr txBox="1"/>
          <p:nvPr/>
        </p:nvSpPr>
        <p:spPr>
          <a:xfrm>
            <a:off x="6591300" y="241935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CF45E7-B0BF-576B-2880-3C2393AB6F05}"/>
              </a:ext>
            </a:extLst>
          </p:cNvPr>
          <p:cNvSpPr txBox="1"/>
          <p:nvPr/>
        </p:nvSpPr>
        <p:spPr>
          <a:xfrm>
            <a:off x="7610475" y="313372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A57FA3-662B-66CD-4CED-85C14CCAA6F0}"/>
              </a:ext>
            </a:extLst>
          </p:cNvPr>
          <p:cNvSpPr txBox="1"/>
          <p:nvPr/>
        </p:nvSpPr>
        <p:spPr>
          <a:xfrm>
            <a:off x="6819900" y="421957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A81894-937A-0F55-E6ED-C6E678707AFC}"/>
              </a:ext>
            </a:extLst>
          </p:cNvPr>
          <p:cNvSpPr txBox="1"/>
          <p:nvPr/>
        </p:nvSpPr>
        <p:spPr>
          <a:xfrm>
            <a:off x="8582025" y="357187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C84B62-6A29-15F8-B574-08FC4FBC288E}"/>
              </a:ext>
            </a:extLst>
          </p:cNvPr>
          <p:cNvSpPr txBox="1"/>
          <p:nvPr/>
        </p:nvSpPr>
        <p:spPr>
          <a:xfrm>
            <a:off x="9896475" y="35814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60CC8A-1443-1115-BFCC-2A3EADB0095F}"/>
              </a:ext>
            </a:extLst>
          </p:cNvPr>
          <p:cNvSpPr txBox="1"/>
          <p:nvPr/>
        </p:nvSpPr>
        <p:spPr>
          <a:xfrm>
            <a:off x="10944225" y="309562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836D75-7C42-807E-48F7-C9E395FC3B0D}"/>
              </a:ext>
            </a:extLst>
          </p:cNvPr>
          <p:cNvSpPr/>
          <p:nvPr/>
        </p:nvSpPr>
        <p:spPr>
          <a:xfrm>
            <a:off x="2752725" y="2171701"/>
            <a:ext cx="3041788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D111F3C-DFD3-A6D8-6C0A-CF5374AE2891}"/>
              </a:ext>
            </a:extLst>
          </p:cNvPr>
          <p:cNvSpPr/>
          <p:nvPr/>
        </p:nvSpPr>
        <p:spPr>
          <a:xfrm>
            <a:off x="5923308" y="2191579"/>
            <a:ext cx="2177083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7619EF-EBD4-0CF0-7941-03BE7F174F78}"/>
              </a:ext>
            </a:extLst>
          </p:cNvPr>
          <p:cNvCxnSpPr/>
          <p:nvPr/>
        </p:nvCxnSpPr>
        <p:spPr>
          <a:xfrm>
            <a:off x="10088217" y="775253"/>
            <a:ext cx="19878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04BBA2-11E1-20A2-D94E-E5A5988ED3B5}"/>
              </a:ext>
            </a:extLst>
          </p:cNvPr>
          <p:cNvCxnSpPr>
            <a:cxnSpLocks/>
          </p:cNvCxnSpPr>
          <p:nvPr/>
        </p:nvCxnSpPr>
        <p:spPr>
          <a:xfrm>
            <a:off x="197395" y="1225288"/>
            <a:ext cx="62715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21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352</Words>
  <Application>Microsoft Office PowerPoint</Application>
  <PresentationFormat>Widescreen</PresentationFormat>
  <Paragraphs>33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等线</vt:lpstr>
      <vt:lpstr>Aptos</vt:lpstr>
      <vt:lpstr>Arial</vt:lpstr>
      <vt:lpstr>Calibri</vt:lpstr>
      <vt:lpstr>Calibri Light</vt:lpstr>
      <vt:lpstr>Cambria</vt:lpstr>
      <vt:lpstr>Times New Roman</vt:lpstr>
      <vt:lpstr>UTM Cookies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53</cp:revision>
  <dcterms:created xsi:type="dcterms:W3CDTF">2023-10-04T13:03:35Z</dcterms:created>
  <dcterms:modified xsi:type="dcterms:W3CDTF">2025-12-05T07:37:24Z</dcterms:modified>
</cp:coreProperties>
</file>