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Lst>
  <p:notesMasterIdLst>
    <p:notesMasterId r:id="rId24"/>
  </p:notesMasterIdLst>
  <p:sldIdLst>
    <p:sldId id="8663" r:id="rId6"/>
    <p:sldId id="8665" r:id="rId7"/>
    <p:sldId id="268" r:id="rId8"/>
    <p:sldId id="273" r:id="rId9"/>
    <p:sldId id="274" r:id="rId10"/>
    <p:sldId id="8670" r:id="rId11"/>
    <p:sldId id="270" r:id="rId12"/>
    <p:sldId id="8679" r:id="rId13"/>
    <p:sldId id="8681" r:id="rId14"/>
    <p:sldId id="8682" r:id="rId15"/>
    <p:sldId id="8684" r:id="rId16"/>
    <p:sldId id="8685" r:id="rId17"/>
    <p:sldId id="257" r:id="rId18"/>
    <p:sldId id="8689" r:id="rId19"/>
    <p:sldId id="8691" r:id="rId20"/>
    <p:sldId id="8692" r:id="rId21"/>
    <p:sldId id="266" r:id="rId22"/>
    <p:sldId id="261"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24A"/>
    <a:srgbClr val="FAD493"/>
    <a:srgbClr val="486D04"/>
    <a:srgbClr val="0F1907"/>
    <a:srgbClr val="4A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57" autoAdjust="0"/>
  </p:normalViewPr>
  <p:slideViewPr>
    <p:cSldViewPr>
      <p:cViewPr varScale="1">
        <p:scale>
          <a:sx n="44" d="100"/>
          <a:sy n="44" d="100"/>
        </p:scale>
        <p:origin x="6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DDC44-3E17-47E8-987C-44B23567487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BCE31-5697-4DCD-A7D8-9A10419D26C4}" type="slidenum">
              <a:rPr lang="en-US" smtClean="0"/>
              <a:t>‹#›</a:t>
            </a:fld>
            <a:endParaRPr lang="en-US"/>
          </a:p>
        </p:txBody>
      </p:sp>
    </p:spTree>
    <p:extLst>
      <p:ext uri="{BB962C8B-B14F-4D97-AF65-F5344CB8AC3E}">
        <p14:creationId xmlns:p14="http://schemas.microsoft.com/office/powerpoint/2010/main" val="385763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8</a:t>
            </a:fld>
            <a:endParaRPr lang="en-US"/>
          </a:p>
        </p:txBody>
      </p:sp>
    </p:spTree>
    <p:extLst>
      <p:ext uri="{BB962C8B-B14F-4D97-AF65-F5344CB8AC3E}">
        <p14:creationId xmlns:p14="http://schemas.microsoft.com/office/powerpoint/2010/main" val="373534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14</a:t>
            </a:fld>
            <a:endParaRPr lang="en-US"/>
          </a:p>
        </p:txBody>
      </p:sp>
    </p:spTree>
    <p:extLst>
      <p:ext uri="{BB962C8B-B14F-4D97-AF65-F5344CB8AC3E}">
        <p14:creationId xmlns:p14="http://schemas.microsoft.com/office/powerpoint/2010/main" val="10693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77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4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19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7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54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9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5163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9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85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53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74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66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8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7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66750042"/>
      </p:ext>
    </p:extLst>
  </p:cSld>
  <p:clrMapOvr>
    <a:masterClrMapping/>
  </p:clrMapOvr>
  <p:transition spd="slow">
    <p:pull/>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0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4753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861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32595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76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7349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9288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3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287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871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03229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107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686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98405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63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47743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241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8990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279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3941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43428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62161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56715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8569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663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11022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92195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59382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33193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04167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126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8524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263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8045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8288000" cy="10176201"/>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pic>
        <p:nvPicPr>
          <p:cNvPr id="3" name="Picture 2" descr="A round pink circle with white text and a black background&#10;&#10;Description automatically generated">
            <a:extLst>
              <a:ext uri="{FF2B5EF4-FFF2-40B4-BE49-F238E27FC236}">
                <a16:creationId xmlns:a16="http://schemas.microsoft.com/office/drawing/2014/main" id="{9393839A-1DB8-1087-47CB-A538D3B05AE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3000" b="-1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CA602FAD-7D73-7793-FA01-33739277123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40898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50467A8B-E3FF-81DA-C224-568F028BC4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9521302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C4361BB-5F42-DDDA-4E00-C4A03058D8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44130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E5C208A-36FD-4FA9-39C7-D0CFE3638EC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2025/4/19</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560325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16.png"/><Relationship Id="rId12" Type="http://schemas.openxmlformats.org/officeDocument/2006/relationships/image" Target="../media/image18.png"/><Relationship Id="rId17" Type="http://schemas.openxmlformats.org/officeDocument/2006/relationships/image" Target="../media/image35.png"/><Relationship Id="rId2" Type="http://schemas.openxmlformats.org/officeDocument/2006/relationships/image" Target="../media/image25.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0.svg"/><Relationship Id="rId5" Type="http://schemas.openxmlformats.org/officeDocument/2006/relationships/image" Target="../media/image12.png"/><Relationship Id="rId15" Type="http://schemas.openxmlformats.org/officeDocument/2006/relationships/image" Target="../media/image33.png"/><Relationship Id="rId10" Type="http://schemas.openxmlformats.org/officeDocument/2006/relationships/image" Target="../media/image29.png"/><Relationship Id="rId19" Type="http://schemas.openxmlformats.org/officeDocument/2006/relationships/image" Target="../media/image37.svg"/><Relationship Id="rId4" Type="http://schemas.openxmlformats.org/officeDocument/2006/relationships/image" Target="../media/image27.svg"/><Relationship Id="rId9" Type="http://schemas.openxmlformats.org/officeDocument/2006/relationships/image" Target="../media/image28.png"/><Relationship Id="rId1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1371600"/>
            <a:endParaRPr lang="en-US" sz="2700">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12" name="Picture 11">
            <a:extLst>
              <a:ext uri="{FF2B5EF4-FFF2-40B4-BE49-F238E27FC236}">
                <a16:creationId xmlns:a16="http://schemas.microsoft.com/office/drawing/2014/main" id="{00F99625-B2CD-40A7-9327-71153E47D9ED}"/>
              </a:ext>
            </a:extLst>
          </p:cNvPr>
          <p:cNvPicPr>
            <a:picLocks noChangeAspect="1"/>
          </p:cNvPicPr>
          <p:nvPr/>
        </p:nvPicPr>
        <p:blipFill>
          <a:blip r:embed="rId6"/>
          <a:stretch>
            <a:fillRect/>
          </a:stretch>
        </p:blipFill>
        <p:spPr>
          <a:xfrm>
            <a:off x="6729414" y="4168855"/>
            <a:ext cx="11083126" cy="2205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0B22A54-0A33-5E98-6AE4-17881E0F5B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67239"/>
            <a:chOff x="-10886" y="3843650"/>
            <a:chExt cx="18109790" cy="1667239"/>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4</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147966" y="3941229"/>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Qua bài thơ, tác giả thể hiện những tình cảm gì đối với quê hương, đất nước?</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086100"/>
            <a:ext cx="16029844" cy="6247864"/>
          </a:xfrm>
          <a:prstGeom prst="rect">
            <a:avLst/>
          </a:prstGeom>
          <a:noFill/>
        </p:spPr>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rPr>
              <a:t>+ Tha thiết, gần gũi, gắn bó </a:t>
            </a:r>
            <a:r>
              <a:rPr lang="vi-VN" sz="4000" dirty="0">
                <a:solidFill>
                  <a:srgbClr val="FF0000"/>
                </a:solidFill>
                <a:latin typeface="Cambria" panose="02040503050406030204" pitchFamily="18" charset="0"/>
                <a:ea typeface="Cambria" panose="02040503050406030204" pitchFamily="18" charset="0"/>
              </a:rPr>
              <a:t>với quê hương, đất nước (thể hiện qua cách gọi tha thiết, trìu mến: Việt Nam đất nước ta ơi). </a:t>
            </a:r>
          </a:p>
          <a:p>
            <a:pPr lvl="0" algn="just"/>
            <a:r>
              <a:rPr lang="vi-VN" sz="4000" b="1" dirty="0">
                <a:solidFill>
                  <a:srgbClr val="FF0000"/>
                </a:solidFill>
                <a:latin typeface="Cambria" panose="02040503050406030204" pitchFamily="18" charset="0"/>
                <a:ea typeface="Cambria" panose="02040503050406030204" pitchFamily="18" charset="0"/>
              </a:rPr>
              <a:t>+ Tự hào </a:t>
            </a:r>
            <a:r>
              <a:rPr lang="vi-VN" sz="4000" dirty="0">
                <a:solidFill>
                  <a:srgbClr val="FF0000"/>
                </a:solidFill>
                <a:latin typeface="Cambria" panose="02040503050406030204" pitchFamily="18" charset="0"/>
                <a:ea typeface="Cambria" panose="02040503050406030204" pitchFamily="18" charset="0"/>
              </a:rPr>
              <a:t>về cảnh đẹp quê hương, đất nước (qua câu thơ: Mênh mông biển lúa đâu trời đẹp hơn). </a:t>
            </a:r>
          </a:p>
          <a:p>
            <a:pPr lvl="0" algn="just"/>
            <a:r>
              <a:rPr lang="vi-VN" sz="4000" b="1" dirty="0">
                <a:solidFill>
                  <a:srgbClr val="FF0000"/>
                </a:solidFill>
                <a:latin typeface="Cambria" panose="02040503050406030204" pitchFamily="18" charset="0"/>
                <a:ea typeface="Cambria" panose="02040503050406030204" pitchFamily="18" charset="0"/>
              </a:rPr>
              <a:t>+ Yêu </a:t>
            </a:r>
            <a:r>
              <a:rPr lang="vi-VN" sz="4000" dirty="0">
                <a:solidFill>
                  <a:srgbClr val="FF0000"/>
                </a:solidFill>
                <a:latin typeface="Cambria" panose="02040503050406030204" pitchFamily="18" charset="0"/>
                <a:ea typeface="Cambria" panose="02040503050406030204" pitchFamily="18" charset="0"/>
              </a:rPr>
              <a:t>(Quê hương biết mấy thân yêu) và </a:t>
            </a:r>
            <a:r>
              <a:rPr lang="vi-VN" sz="4000" b="1" dirty="0">
                <a:solidFill>
                  <a:srgbClr val="FF0000"/>
                </a:solidFill>
                <a:latin typeface="Cambria" panose="02040503050406030204" pitchFamily="18" charset="0"/>
                <a:ea typeface="Cambria" panose="02040503050406030204" pitchFamily="18" charset="0"/>
              </a:rPr>
              <a:t>thương</a:t>
            </a:r>
            <a:r>
              <a:rPr lang="vi-VN" sz="4000" dirty="0">
                <a:solidFill>
                  <a:srgbClr val="FF0000"/>
                </a:solidFill>
                <a:latin typeface="Cambria" panose="02040503050406030204" pitchFamily="18" charset="0"/>
                <a:ea typeface="Cambria" panose="02040503050406030204" pitchFamily="18" charset="0"/>
              </a:rPr>
              <a:t> quê hương (Bao nhiêu đời đã chịu nhiều thương đau), </a:t>
            </a:r>
            <a:r>
              <a:rPr lang="vi-VN" sz="4000" b="1" dirty="0">
                <a:solidFill>
                  <a:srgbClr val="FF0000"/>
                </a:solidFill>
                <a:latin typeface="Cambria" panose="02040503050406030204" pitchFamily="18" charset="0"/>
                <a:ea typeface="Cambria" panose="02040503050406030204" pitchFamily="18" charset="0"/>
              </a:rPr>
              <a:t>đồng cảm </a:t>
            </a:r>
            <a:r>
              <a:rPr lang="vi-VN" sz="4000" dirty="0">
                <a:solidFill>
                  <a:srgbClr val="FF0000"/>
                </a:solidFill>
                <a:latin typeface="Cambria" panose="02040503050406030204" pitchFamily="18" charset="0"/>
                <a:ea typeface="Cambria" panose="02040503050406030204" pitchFamily="18" charset="0"/>
              </a:rPr>
              <a:t>với những vất vả, hi sinh của người dân Việt Nam (Mặt người vất vả in sâu, Gái trai cũng một áo nâu nhuộm bùn). </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Khâm phục </a:t>
            </a:r>
            <a:r>
              <a:rPr lang="vi-VN" sz="4000" dirty="0">
                <a:solidFill>
                  <a:srgbClr val="FF0000"/>
                </a:solidFill>
                <a:latin typeface="Cambria" panose="02040503050406030204" pitchFamily="18" charset="0"/>
                <a:ea typeface="Cambria" panose="02040503050406030204" pitchFamily="18" charset="0"/>
              </a:rPr>
              <a:t>và </a:t>
            </a:r>
            <a:r>
              <a:rPr lang="vi-VN" sz="4000" b="1" dirty="0">
                <a:solidFill>
                  <a:srgbClr val="FF0000"/>
                </a:solidFill>
                <a:latin typeface="Cambria" panose="02040503050406030204" pitchFamily="18" charset="0"/>
                <a:ea typeface="Cambria" panose="02040503050406030204" pitchFamily="18" charset="0"/>
              </a:rPr>
              <a:t>ngưỡng mộ </a:t>
            </a:r>
            <a:r>
              <a:rPr lang="vi-VN" sz="4000" dirty="0">
                <a:solidFill>
                  <a:srgbClr val="FF0000"/>
                </a:solidFill>
                <a:latin typeface="Cambria" panose="02040503050406030204" pitchFamily="18" charset="0"/>
                <a:ea typeface="Cambria" panose="02040503050406030204" pitchFamily="18" charset="0"/>
              </a:rPr>
              <a:t>con người Việt Nam (qua các chi tiết ca ngợi vẻ  đẹp con người Việt Nam)</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007875"/>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649280" y="4133000"/>
              <a:ext cx="17081705"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Em thích những câu thơ nào trong bài? Vì sao?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64682" y="2844857"/>
            <a:ext cx="16029844" cy="6672276"/>
          </a:xfrm>
          <a:prstGeom prst="rect">
            <a:avLst/>
          </a:prstGeom>
          <a:noFill/>
        </p:spPr>
        <p:txBody>
          <a:bodyPr wrap="square">
            <a:spAutoFit/>
          </a:bodyPr>
          <a:lstStyle/>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Những câu thơ trong bài mà em thích là:</a:t>
            </a:r>
          </a:p>
          <a:p>
            <a:pPr lvl="0" algn="just">
              <a:lnSpc>
                <a:spcPct val="120000"/>
              </a:lnSpc>
            </a:pPr>
            <a:r>
              <a:rPr lang="en-US" sz="4000" dirty="0">
                <a:solidFill>
                  <a:srgbClr val="7030A0"/>
                </a:solidFill>
                <a:latin typeface="Cambria" panose="02040503050406030204" pitchFamily="18" charset="0"/>
                <a:ea typeface="Cambria" panose="02040503050406030204" pitchFamily="18" charset="0"/>
              </a:rPr>
              <a:t>“</a:t>
            </a:r>
            <a:r>
              <a:rPr lang="vi-VN" sz="4000" dirty="0">
                <a:solidFill>
                  <a:srgbClr val="7030A0"/>
                </a:solidFill>
                <a:latin typeface="Cambria" panose="02040503050406030204" pitchFamily="18" charset="0"/>
                <a:ea typeface="Cambria" panose="02040503050406030204" pitchFamily="18" charset="0"/>
              </a:rPr>
              <a:t>Đất nghèo nuôi những anh hùng</a:t>
            </a:r>
          </a:p>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Chìm trong máu lửa lại vùng đứng lên</a:t>
            </a:r>
          </a:p>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Đạp quân thù xuống đất đen</a:t>
            </a:r>
          </a:p>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Súng gươm vứt bỏ lại hiền như xưa.</a:t>
            </a:r>
            <a:r>
              <a:rPr lang="en-US" sz="4000" dirty="0">
                <a:solidFill>
                  <a:srgbClr val="7030A0"/>
                </a:solidFill>
                <a:latin typeface="Cambria" panose="02040503050406030204" pitchFamily="18" charset="0"/>
                <a:ea typeface="Cambria" panose="02040503050406030204" pitchFamily="18" charset="0"/>
              </a:rPr>
              <a:t>”</a:t>
            </a:r>
            <a:endParaRPr lang="vi-VN" sz="4000" dirty="0">
              <a:solidFill>
                <a:srgbClr val="7030A0"/>
              </a:solidFill>
              <a:latin typeface="Cambria" panose="02040503050406030204" pitchFamily="18" charset="0"/>
              <a:ea typeface="Cambria" panose="02040503050406030204" pitchFamily="18" charset="0"/>
            </a:endParaRPr>
          </a:p>
          <a:p>
            <a:pPr lvl="0" algn="just">
              <a:lnSpc>
                <a:spcPct val="120000"/>
              </a:lnSpc>
            </a:pPr>
            <a:r>
              <a:rPr lang="en-US" sz="4000" dirty="0">
                <a:solidFill>
                  <a:srgbClr val="7030A0"/>
                </a:solidFill>
                <a:latin typeface="Cambria" panose="02040503050406030204" pitchFamily="18" charset="0"/>
                <a:ea typeface="Cambria" panose="02040503050406030204" pitchFamily="18" charset="0"/>
              </a:rPr>
              <a:t>    </a:t>
            </a:r>
            <a:r>
              <a:rPr lang="vi-VN" sz="4000" i="1" dirty="0">
                <a:solidFill>
                  <a:srgbClr val="FF0000"/>
                </a:solidFill>
                <a:latin typeface="Cambria" panose="02040503050406030204" pitchFamily="18" charset="0"/>
                <a:ea typeface="Cambria" panose="02040503050406030204" pitchFamily="18" charset="0"/>
              </a:rPr>
              <a:t>Vì qua những câu thơ này, em thấy người Việt Nam giản dị, bình thường, cơm trắng rau xanh lại có thể có được sức mạnh đánh đổ quân thù thành công, trở thành người hùng trong thời chiến và hoá thành người hiền lành, chất phác trong thời bình. Người Việt Nam thật linh hoạt và tài năng.</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5501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5078313"/>
          </a:xfrm>
          <a:prstGeom prst="rect">
            <a:avLst/>
          </a:prstGeom>
          <a:noFill/>
        </p:spPr>
        <p:txBody>
          <a:bodyPr wrap="square">
            <a:spAutoFit/>
          </a:bodyPr>
          <a:lstStyle/>
          <a:p>
            <a:pPr lvl="0" algn="ctr"/>
            <a:r>
              <a:rPr lang="vi-VN" sz="5400" dirty="0">
                <a:solidFill>
                  <a:srgbClr val="000000"/>
                </a:solidFill>
                <a:latin typeface="Cambria" panose="02040503050406030204" pitchFamily="18" charset="0"/>
                <a:ea typeface="Cambria" panose="02040503050406030204" pitchFamily="18" charset="0"/>
                <a:cs typeface="Open Sans" panose="020B0606030504020204" pitchFamily="34" charset="0"/>
              </a:rPr>
              <a:t>Cảnh sắc Việt Nam ta đẹp rạng ngời trong non nước hữu tình, con người Việt đậm tình mà anh dũng, gan dạ. Là người Việt Nam, tự hào biết bao từng giá trị, vẻ đẹp quê hương.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5726608" y="1149074"/>
            <a:ext cx="9265620" cy="1015663"/>
          </a:xfrm>
          <a:prstGeom prst="rect">
            <a:avLst/>
          </a:prstGeom>
          <a:noFill/>
        </p:spPr>
        <p:txBody>
          <a:bodyPr wrap="square">
            <a:spAutoFit/>
          </a:bodyPr>
          <a:lstStyle/>
          <a:p>
            <a:pPr lvl="0" algn="ctr"/>
            <a:r>
              <a:rPr lang="en-US" sz="6000" b="1">
                <a:solidFill>
                  <a:srgbClr val="FF0000"/>
                </a:solidFill>
                <a:latin typeface="Cambria" panose="02040503050406030204" pitchFamily="18" charset="0"/>
                <a:ea typeface="Cambria" panose="02040503050406030204" pitchFamily="18" charset="0"/>
                <a:cs typeface="Open Sans" panose="020B0606030504020204" pitchFamily="34" charset="0"/>
              </a:rPr>
              <a:t>Nội dung bài đọc</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06026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3" name="Freeform 3"/>
          <p:cNvSpPr/>
          <p:nvPr/>
        </p:nvSpPr>
        <p:spPr>
          <a:xfrm>
            <a:off x="5732734" y="4022498"/>
            <a:ext cx="6822532" cy="6822532"/>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 name="Freeform 2"/>
          <p:cNvSpPr/>
          <p:nvPr/>
        </p:nvSpPr>
        <p:spPr>
          <a:xfrm>
            <a:off x="12359187" y="4022498"/>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a:off x="-154585" y="6339752"/>
            <a:ext cx="18839537" cy="3082833"/>
          </a:xfrm>
          <a:custGeom>
            <a:avLst/>
            <a:gdLst/>
            <a:ahLst/>
            <a:cxnLst/>
            <a:rect l="l" t="t" r="r" b="b"/>
            <a:pathLst>
              <a:path w="18839537" h="3082833">
                <a:moveTo>
                  <a:pt x="0" y="0"/>
                </a:moveTo>
                <a:lnTo>
                  <a:pt x="18839536" y="0"/>
                </a:lnTo>
                <a:lnTo>
                  <a:pt x="18839536" y="3082834"/>
                </a:lnTo>
                <a:lnTo>
                  <a:pt x="0" y="3082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8" name="Freeform 8"/>
          <p:cNvSpPr/>
          <p:nvPr/>
        </p:nvSpPr>
        <p:spPr>
          <a:xfrm>
            <a:off x="3684859" y="8999307"/>
            <a:ext cx="1338429" cy="846557"/>
          </a:xfrm>
          <a:custGeom>
            <a:avLst/>
            <a:gdLst/>
            <a:ahLst/>
            <a:cxnLst/>
            <a:rect l="l" t="t" r="r" b="b"/>
            <a:pathLst>
              <a:path w="1338429" h="846557">
                <a:moveTo>
                  <a:pt x="0" y="0"/>
                </a:moveTo>
                <a:lnTo>
                  <a:pt x="1338429" y="0"/>
                </a:lnTo>
                <a:lnTo>
                  <a:pt x="1338429" y="846557"/>
                </a:lnTo>
                <a:lnTo>
                  <a:pt x="0" y="846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260326" y="8306978"/>
            <a:ext cx="1424533" cy="1525604"/>
          </a:xfrm>
          <a:custGeom>
            <a:avLst/>
            <a:gdLst/>
            <a:ahLst/>
            <a:cxnLst/>
            <a:rect l="l" t="t" r="r" b="b"/>
            <a:pathLst>
              <a:path w="1424533" h="1525604">
                <a:moveTo>
                  <a:pt x="0" y="0"/>
                </a:moveTo>
                <a:lnTo>
                  <a:pt x="1424533" y="0"/>
                </a:lnTo>
                <a:lnTo>
                  <a:pt x="1424533" y="1525604"/>
                </a:lnTo>
                <a:lnTo>
                  <a:pt x="0" y="1525604"/>
                </a:lnTo>
                <a:lnTo>
                  <a:pt x="0" y="0"/>
                </a:lnTo>
                <a:close/>
              </a:path>
            </a:pathLst>
          </a:custGeom>
          <a:blipFill>
            <a:blip r:embed="rId9"/>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1490497" y="5143500"/>
            <a:ext cx="4924333" cy="4795069"/>
          </a:xfrm>
          <a:custGeom>
            <a:avLst/>
            <a:gdLst/>
            <a:ahLst/>
            <a:cxnLst/>
            <a:rect l="l" t="t" r="r" b="b"/>
            <a:pathLst>
              <a:path w="4924333" h="4795069">
                <a:moveTo>
                  <a:pt x="4924333" y="0"/>
                </a:moveTo>
                <a:lnTo>
                  <a:pt x="0" y="0"/>
                </a:lnTo>
                <a:lnTo>
                  <a:pt x="0" y="4795069"/>
                </a:lnTo>
                <a:lnTo>
                  <a:pt x="4924333" y="4795069"/>
                </a:lnTo>
                <a:lnTo>
                  <a:pt x="492433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13898771" y="247072"/>
            <a:ext cx="4278556" cy="1835890"/>
          </a:xfrm>
          <a:custGeom>
            <a:avLst/>
            <a:gdLst/>
            <a:ahLst/>
            <a:cxnLst/>
            <a:rect l="l" t="t" r="r" b="b"/>
            <a:pathLst>
              <a:path w="4278556" h="1835890">
                <a:moveTo>
                  <a:pt x="0" y="0"/>
                </a:moveTo>
                <a:lnTo>
                  <a:pt x="4278556" y="0"/>
                </a:lnTo>
                <a:lnTo>
                  <a:pt x="4278556" y="1835889"/>
                </a:lnTo>
                <a:lnTo>
                  <a:pt x="0" y="1835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flipH="1">
            <a:off x="15317839" y="5535085"/>
            <a:ext cx="3882921" cy="4946397"/>
          </a:xfrm>
          <a:custGeom>
            <a:avLst/>
            <a:gdLst/>
            <a:ahLst/>
            <a:cxnLst/>
            <a:rect l="l" t="t" r="r" b="b"/>
            <a:pathLst>
              <a:path w="3882921" h="4946397">
                <a:moveTo>
                  <a:pt x="3882922" y="0"/>
                </a:moveTo>
                <a:lnTo>
                  <a:pt x="0" y="0"/>
                </a:lnTo>
                <a:lnTo>
                  <a:pt x="0" y="4946397"/>
                </a:lnTo>
                <a:lnTo>
                  <a:pt x="3882922" y="4946397"/>
                </a:lnTo>
                <a:lnTo>
                  <a:pt x="3882922"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a:off x="391770" y="2598013"/>
            <a:ext cx="3977925" cy="1706891"/>
          </a:xfrm>
          <a:custGeom>
            <a:avLst/>
            <a:gdLst/>
            <a:ahLst/>
            <a:cxnLst/>
            <a:rect l="l" t="t" r="r" b="b"/>
            <a:pathLst>
              <a:path w="3977925" h="1706891">
                <a:moveTo>
                  <a:pt x="0" y="0"/>
                </a:moveTo>
                <a:lnTo>
                  <a:pt x="3977925" y="0"/>
                </a:lnTo>
                <a:lnTo>
                  <a:pt x="3977925" y="1706891"/>
                </a:lnTo>
                <a:lnTo>
                  <a:pt x="0" y="1706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a:off x="3250896" y="4507420"/>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7" name="Freeform 17"/>
          <p:cNvSpPr/>
          <p:nvPr/>
        </p:nvSpPr>
        <p:spPr>
          <a:xfrm>
            <a:off x="8257442" y="4495862"/>
            <a:ext cx="1773115" cy="789036"/>
          </a:xfrm>
          <a:custGeom>
            <a:avLst/>
            <a:gdLst/>
            <a:ahLst/>
            <a:cxnLst/>
            <a:rect l="l" t="t" r="r" b="b"/>
            <a:pathLst>
              <a:path w="1773115" h="789036">
                <a:moveTo>
                  <a:pt x="0" y="0"/>
                </a:moveTo>
                <a:lnTo>
                  <a:pt x="1773116" y="0"/>
                </a:lnTo>
                <a:lnTo>
                  <a:pt x="1773116" y="789036"/>
                </a:lnTo>
                <a:lnTo>
                  <a:pt x="0" y="7890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18" name="Group 18"/>
          <p:cNvGrpSpPr/>
          <p:nvPr/>
        </p:nvGrpSpPr>
        <p:grpSpPr>
          <a:xfrm>
            <a:off x="5230301" y="1707833"/>
            <a:ext cx="662940" cy="538162"/>
            <a:chOff x="0" y="0"/>
            <a:chExt cx="883920" cy="717550"/>
          </a:xfrm>
        </p:grpSpPr>
        <p:sp>
          <p:nvSpPr>
            <p:cNvPr id="19" name="Freeform 19"/>
            <p:cNvSpPr/>
            <p:nvPr/>
          </p:nvSpPr>
          <p:spPr>
            <a:xfrm>
              <a:off x="48260" y="46990"/>
              <a:ext cx="787400" cy="619760"/>
            </a:xfrm>
            <a:custGeom>
              <a:avLst/>
              <a:gdLst/>
              <a:ahLst/>
              <a:cxnLst/>
              <a:rect l="l" t="t" r="r" b="b"/>
              <a:pathLst>
                <a:path w="787400" h="619760">
                  <a:moveTo>
                    <a:pt x="613410" y="598170"/>
                  </a:moveTo>
                  <a:cubicBezTo>
                    <a:pt x="100330" y="215900"/>
                    <a:pt x="63500" y="209550"/>
                    <a:pt x="41910" y="193040"/>
                  </a:cubicBezTo>
                  <a:cubicBezTo>
                    <a:pt x="30480" y="184150"/>
                    <a:pt x="25400" y="179070"/>
                    <a:pt x="19050" y="167640"/>
                  </a:cubicBezTo>
                  <a:cubicBezTo>
                    <a:pt x="10160" y="151130"/>
                    <a:pt x="0" y="123190"/>
                    <a:pt x="2540" y="101600"/>
                  </a:cubicBezTo>
                  <a:cubicBezTo>
                    <a:pt x="3810" y="80010"/>
                    <a:pt x="13970" y="54610"/>
                    <a:pt x="27940" y="38100"/>
                  </a:cubicBezTo>
                  <a:cubicBezTo>
                    <a:pt x="43180" y="22860"/>
                    <a:pt x="66040" y="8890"/>
                    <a:pt x="87630" y="3810"/>
                  </a:cubicBezTo>
                  <a:cubicBezTo>
                    <a:pt x="109220" y="0"/>
                    <a:pt x="138430" y="6350"/>
                    <a:pt x="154940" y="12700"/>
                  </a:cubicBezTo>
                  <a:cubicBezTo>
                    <a:pt x="167640" y="17780"/>
                    <a:pt x="175260" y="22860"/>
                    <a:pt x="184150" y="33020"/>
                  </a:cubicBezTo>
                  <a:cubicBezTo>
                    <a:pt x="195580" y="46990"/>
                    <a:pt x="212090" y="72390"/>
                    <a:pt x="214630" y="93980"/>
                  </a:cubicBezTo>
                  <a:cubicBezTo>
                    <a:pt x="217170" y="115570"/>
                    <a:pt x="209550" y="144780"/>
                    <a:pt x="201930" y="161290"/>
                  </a:cubicBezTo>
                  <a:cubicBezTo>
                    <a:pt x="196850" y="172720"/>
                    <a:pt x="190500" y="180340"/>
                    <a:pt x="180340" y="187960"/>
                  </a:cubicBezTo>
                  <a:cubicBezTo>
                    <a:pt x="166370" y="199390"/>
                    <a:pt x="139700" y="214630"/>
                    <a:pt x="118110" y="215900"/>
                  </a:cubicBezTo>
                  <a:cubicBezTo>
                    <a:pt x="96520" y="218440"/>
                    <a:pt x="69850" y="210820"/>
                    <a:pt x="52070" y="199390"/>
                  </a:cubicBezTo>
                  <a:cubicBezTo>
                    <a:pt x="33020" y="187960"/>
                    <a:pt x="16510" y="167640"/>
                    <a:pt x="8890" y="147320"/>
                  </a:cubicBezTo>
                  <a:cubicBezTo>
                    <a:pt x="1270" y="127000"/>
                    <a:pt x="2540" y="96520"/>
                    <a:pt x="6350" y="78740"/>
                  </a:cubicBezTo>
                  <a:cubicBezTo>
                    <a:pt x="8890" y="66040"/>
                    <a:pt x="12700" y="57150"/>
                    <a:pt x="21590" y="46990"/>
                  </a:cubicBezTo>
                  <a:cubicBezTo>
                    <a:pt x="33020" y="33020"/>
                    <a:pt x="55880" y="13970"/>
                    <a:pt x="76200" y="7620"/>
                  </a:cubicBezTo>
                  <a:cubicBezTo>
                    <a:pt x="96520" y="1270"/>
                    <a:pt x="121920" y="2540"/>
                    <a:pt x="144780" y="8890"/>
                  </a:cubicBezTo>
                  <a:cubicBezTo>
                    <a:pt x="172720" y="16510"/>
                    <a:pt x="198120" y="31750"/>
                    <a:pt x="232410" y="54610"/>
                  </a:cubicBezTo>
                  <a:cubicBezTo>
                    <a:pt x="289560" y="92710"/>
                    <a:pt x="367030" y="167640"/>
                    <a:pt x="444500" y="226060"/>
                  </a:cubicBezTo>
                  <a:cubicBezTo>
                    <a:pt x="534670" y="292100"/>
                    <a:pt x="690880" y="373380"/>
                    <a:pt x="742950" y="426720"/>
                  </a:cubicBezTo>
                  <a:cubicBezTo>
                    <a:pt x="765810" y="450850"/>
                    <a:pt x="778510" y="467360"/>
                    <a:pt x="783590" y="491490"/>
                  </a:cubicBezTo>
                  <a:cubicBezTo>
                    <a:pt x="787400" y="514350"/>
                    <a:pt x="781050" y="546100"/>
                    <a:pt x="770890" y="566420"/>
                  </a:cubicBezTo>
                  <a:cubicBezTo>
                    <a:pt x="763270" y="581660"/>
                    <a:pt x="749300" y="594360"/>
                    <a:pt x="735330" y="603250"/>
                  </a:cubicBezTo>
                  <a:cubicBezTo>
                    <a:pt x="721360" y="612140"/>
                    <a:pt x="704850" y="619760"/>
                    <a:pt x="687070" y="619760"/>
                  </a:cubicBezTo>
                  <a:cubicBezTo>
                    <a:pt x="665480" y="619760"/>
                    <a:pt x="613410" y="598170"/>
                    <a:pt x="613410" y="59817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0" name="Group 20"/>
          <p:cNvGrpSpPr/>
          <p:nvPr/>
        </p:nvGrpSpPr>
        <p:grpSpPr>
          <a:xfrm>
            <a:off x="5335076" y="2238375"/>
            <a:ext cx="453390" cy="258128"/>
            <a:chOff x="0" y="0"/>
            <a:chExt cx="604520" cy="344170"/>
          </a:xfrm>
        </p:grpSpPr>
        <p:sp>
          <p:nvSpPr>
            <p:cNvPr id="21" name="Freeform 21"/>
            <p:cNvSpPr/>
            <p:nvPr/>
          </p:nvSpPr>
          <p:spPr>
            <a:xfrm>
              <a:off x="48260" y="45720"/>
              <a:ext cx="506730" cy="246380"/>
            </a:xfrm>
            <a:custGeom>
              <a:avLst/>
              <a:gdLst/>
              <a:ahLst/>
              <a:cxnLst/>
              <a:rect l="l" t="t" r="r" b="b"/>
              <a:pathLst>
                <a:path w="506730" h="246380">
                  <a:moveTo>
                    <a:pt x="383540" y="246380"/>
                  </a:moveTo>
                  <a:cubicBezTo>
                    <a:pt x="43180" y="204470"/>
                    <a:pt x="29210" y="190500"/>
                    <a:pt x="17780" y="171450"/>
                  </a:cubicBezTo>
                  <a:cubicBezTo>
                    <a:pt x="6350" y="152400"/>
                    <a:pt x="1270" y="121920"/>
                    <a:pt x="2540" y="102870"/>
                  </a:cubicBezTo>
                  <a:cubicBezTo>
                    <a:pt x="2540" y="90170"/>
                    <a:pt x="5080" y="81280"/>
                    <a:pt x="11430" y="68580"/>
                  </a:cubicBezTo>
                  <a:cubicBezTo>
                    <a:pt x="21590" y="52070"/>
                    <a:pt x="40640" y="27940"/>
                    <a:pt x="59690" y="17780"/>
                  </a:cubicBezTo>
                  <a:cubicBezTo>
                    <a:pt x="78740" y="7620"/>
                    <a:pt x="106680" y="2540"/>
                    <a:pt x="128270" y="6350"/>
                  </a:cubicBezTo>
                  <a:cubicBezTo>
                    <a:pt x="151130" y="10160"/>
                    <a:pt x="176530" y="26670"/>
                    <a:pt x="190500" y="39370"/>
                  </a:cubicBezTo>
                  <a:cubicBezTo>
                    <a:pt x="200660" y="48260"/>
                    <a:pt x="205740" y="55880"/>
                    <a:pt x="210820" y="68580"/>
                  </a:cubicBezTo>
                  <a:cubicBezTo>
                    <a:pt x="217170" y="86360"/>
                    <a:pt x="223520" y="116840"/>
                    <a:pt x="218440" y="138430"/>
                  </a:cubicBezTo>
                  <a:cubicBezTo>
                    <a:pt x="213360" y="160020"/>
                    <a:pt x="199390" y="184150"/>
                    <a:pt x="182880" y="198120"/>
                  </a:cubicBezTo>
                  <a:cubicBezTo>
                    <a:pt x="165100" y="212090"/>
                    <a:pt x="139700" y="223520"/>
                    <a:pt x="116840" y="224790"/>
                  </a:cubicBezTo>
                  <a:cubicBezTo>
                    <a:pt x="95250" y="226060"/>
                    <a:pt x="68580" y="218440"/>
                    <a:pt x="49530" y="205740"/>
                  </a:cubicBezTo>
                  <a:cubicBezTo>
                    <a:pt x="31750" y="193040"/>
                    <a:pt x="15240" y="171450"/>
                    <a:pt x="7620" y="149860"/>
                  </a:cubicBezTo>
                  <a:cubicBezTo>
                    <a:pt x="0" y="129540"/>
                    <a:pt x="0" y="101600"/>
                    <a:pt x="7620" y="80010"/>
                  </a:cubicBezTo>
                  <a:cubicBezTo>
                    <a:pt x="13970" y="59690"/>
                    <a:pt x="31750" y="36830"/>
                    <a:pt x="49530" y="24130"/>
                  </a:cubicBezTo>
                  <a:cubicBezTo>
                    <a:pt x="67310" y="11430"/>
                    <a:pt x="86360" y="8890"/>
                    <a:pt x="116840" y="5080"/>
                  </a:cubicBezTo>
                  <a:cubicBezTo>
                    <a:pt x="179070" y="0"/>
                    <a:pt x="345440" y="12700"/>
                    <a:pt x="407670" y="30480"/>
                  </a:cubicBezTo>
                  <a:cubicBezTo>
                    <a:pt x="439420" y="39370"/>
                    <a:pt x="461010" y="48260"/>
                    <a:pt x="476250" y="66040"/>
                  </a:cubicBezTo>
                  <a:cubicBezTo>
                    <a:pt x="492760" y="83820"/>
                    <a:pt x="502920" y="115570"/>
                    <a:pt x="504190" y="137160"/>
                  </a:cubicBezTo>
                  <a:cubicBezTo>
                    <a:pt x="506730" y="156210"/>
                    <a:pt x="500380" y="172720"/>
                    <a:pt x="492760" y="187960"/>
                  </a:cubicBezTo>
                  <a:cubicBezTo>
                    <a:pt x="485140" y="203200"/>
                    <a:pt x="473710" y="218440"/>
                    <a:pt x="458470" y="227330"/>
                  </a:cubicBezTo>
                  <a:cubicBezTo>
                    <a:pt x="439420" y="238760"/>
                    <a:pt x="383540" y="246380"/>
                    <a:pt x="383540" y="24638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2" name="Group 22"/>
          <p:cNvGrpSpPr/>
          <p:nvPr/>
        </p:nvGrpSpPr>
        <p:grpSpPr>
          <a:xfrm>
            <a:off x="5868476" y="1633538"/>
            <a:ext cx="382905" cy="502920"/>
            <a:chOff x="0" y="0"/>
            <a:chExt cx="510540" cy="670560"/>
          </a:xfrm>
        </p:grpSpPr>
        <p:sp>
          <p:nvSpPr>
            <p:cNvPr id="23" name="Freeform 23"/>
            <p:cNvSpPr/>
            <p:nvPr/>
          </p:nvSpPr>
          <p:spPr>
            <a:xfrm>
              <a:off x="49530" y="50800"/>
              <a:ext cx="412750" cy="575310"/>
            </a:xfrm>
            <a:custGeom>
              <a:avLst/>
              <a:gdLst/>
              <a:ahLst/>
              <a:cxnLst/>
              <a:rect l="l" t="t" r="r" b="b"/>
              <a:pathLst>
                <a:path w="412750" h="575310">
                  <a:moveTo>
                    <a:pt x="12700" y="416560"/>
                  </a:moveTo>
                  <a:cubicBezTo>
                    <a:pt x="104140" y="247650"/>
                    <a:pt x="130810" y="226060"/>
                    <a:pt x="149860" y="191770"/>
                  </a:cubicBezTo>
                  <a:cubicBezTo>
                    <a:pt x="171450" y="152400"/>
                    <a:pt x="181610" y="88900"/>
                    <a:pt x="203200" y="57150"/>
                  </a:cubicBezTo>
                  <a:cubicBezTo>
                    <a:pt x="218440" y="34290"/>
                    <a:pt x="238760" y="17780"/>
                    <a:pt x="255270" y="8890"/>
                  </a:cubicBezTo>
                  <a:cubicBezTo>
                    <a:pt x="267970" y="2540"/>
                    <a:pt x="276860" y="0"/>
                    <a:pt x="289560" y="0"/>
                  </a:cubicBezTo>
                  <a:cubicBezTo>
                    <a:pt x="308610" y="0"/>
                    <a:pt x="339090" y="5080"/>
                    <a:pt x="358140" y="16510"/>
                  </a:cubicBezTo>
                  <a:cubicBezTo>
                    <a:pt x="377190" y="27940"/>
                    <a:pt x="394970" y="53340"/>
                    <a:pt x="402590" y="71120"/>
                  </a:cubicBezTo>
                  <a:cubicBezTo>
                    <a:pt x="408940" y="82550"/>
                    <a:pt x="411480" y="91440"/>
                    <a:pt x="410210" y="105410"/>
                  </a:cubicBezTo>
                  <a:cubicBezTo>
                    <a:pt x="408940" y="124460"/>
                    <a:pt x="402590" y="154940"/>
                    <a:pt x="389890" y="172720"/>
                  </a:cubicBezTo>
                  <a:cubicBezTo>
                    <a:pt x="377190" y="190500"/>
                    <a:pt x="351790" y="207010"/>
                    <a:pt x="334010" y="214630"/>
                  </a:cubicBezTo>
                  <a:cubicBezTo>
                    <a:pt x="321310" y="219710"/>
                    <a:pt x="312420" y="220980"/>
                    <a:pt x="298450" y="219710"/>
                  </a:cubicBezTo>
                  <a:cubicBezTo>
                    <a:pt x="279400" y="218440"/>
                    <a:pt x="247650" y="207010"/>
                    <a:pt x="232410" y="196850"/>
                  </a:cubicBezTo>
                  <a:cubicBezTo>
                    <a:pt x="220980" y="189230"/>
                    <a:pt x="214630" y="180340"/>
                    <a:pt x="208280" y="170180"/>
                  </a:cubicBezTo>
                  <a:cubicBezTo>
                    <a:pt x="201930" y="160020"/>
                    <a:pt x="195580" y="151130"/>
                    <a:pt x="194310" y="137160"/>
                  </a:cubicBezTo>
                  <a:cubicBezTo>
                    <a:pt x="190500" y="119380"/>
                    <a:pt x="190500" y="87630"/>
                    <a:pt x="198120" y="67310"/>
                  </a:cubicBezTo>
                  <a:cubicBezTo>
                    <a:pt x="207010" y="46990"/>
                    <a:pt x="229870" y="25400"/>
                    <a:pt x="245110" y="13970"/>
                  </a:cubicBezTo>
                  <a:cubicBezTo>
                    <a:pt x="256540" y="6350"/>
                    <a:pt x="265430" y="3810"/>
                    <a:pt x="278130" y="1270"/>
                  </a:cubicBezTo>
                  <a:cubicBezTo>
                    <a:pt x="297180" y="0"/>
                    <a:pt x="330200" y="3810"/>
                    <a:pt x="347980" y="10160"/>
                  </a:cubicBezTo>
                  <a:cubicBezTo>
                    <a:pt x="360680" y="15240"/>
                    <a:pt x="368300" y="22860"/>
                    <a:pt x="377190" y="30480"/>
                  </a:cubicBezTo>
                  <a:cubicBezTo>
                    <a:pt x="386080" y="39370"/>
                    <a:pt x="393700" y="46990"/>
                    <a:pt x="398780" y="59690"/>
                  </a:cubicBezTo>
                  <a:cubicBezTo>
                    <a:pt x="405130" y="77470"/>
                    <a:pt x="412750" y="104140"/>
                    <a:pt x="408940" y="129540"/>
                  </a:cubicBezTo>
                  <a:cubicBezTo>
                    <a:pt x="403860" y="163830"/>
                    <a:pt x="379730" y="198120"/>
                    <a:pt x="356870" y="243840"/>
                  </a:cubicBezTo>
                  <a:cubicBezTo>
                    <a:pt x="321310" y="314960"/>
                    <a:pt x="250190" y="461010"/>
                    <a:pt x="208280" y="514350"/>
                  </a:cubicBezTo>
                  <a:cubicBezTo>
                    <a:pt x="186690" y="541020"/>
                    <a:pt x="173990" y="557530"/>
                    <a:pt x="151130" y="566420"/>
                  </a:cubicBezTo>
                  <a:cubicBezTo>
                    <a:pt x="128270" y="575310"/>
                    <a:pt x="95250" y="574040"/>
                    <a:pt x="73660" y="567690"/>
                  </a:cubicBezTo>
                  <a:cubicBezTo>
                    <a:pt x="55880" y="562610"/>
                    <a:pt x="41910" y="553720"/>
                    <a:pt x="30480" y="539750"/>
                  </a:cubicBezTo>
                  <a:cubicBezTo>
                    <a:pt x="16510" y="521970"/>
                    <a:pt x="3810" y="490220"/>
                    <a:pt x="1270" y="467360"/>
                  </a:cubicBezTo>
                  <a:cubicBezTo>
                    <a:pt x="0" y="449580"/>
                    <a:pt x="12700" y="416560"/>
                    <a:pt x="12700" y="41656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4" name="Group 24"/>
          <p:cNvGrpSpPr/>
          <p:nvPr/>
        </p:nvGrpSpPr>
        <p:grpSpPr>
          <a:xfrm>
            <a:off x="12143922" y="1654492"/>
            <a:ext cx="661988" cy="680085"/>
            <a:chOff x="0" y="0"/>
            <a:chExt cx="882650" cy="906780"/>
          </a:xfrm>
        </p:grpSpPr>
        <p:sp>
          <p:nvSpPr>
            <p:cNvPr id="25" name="Freeform 25"/>
            <p:cNvSpPr/>
            <p:nvPr/>
          </p:nvSpPr>
          <p:spPr>
            <a:xfrm>
              <a:off x="48260" y="48260"/>
              <a:ext cx="786130" cy="807720"/>
            </a:xfrm>
            <a:custGeom>
              <a:avLst/>
              <a:gdLst/>
              <a:ahLst/>
              <a:cxnLst/>
              <a:rect l="l" t="t" r="r" b="b"/>
              <a:pathLst>
                <a:path w="786130" h="807720">
                  <a:moveTo>
                    <a:pt x="33020" y="624840"/>
                  </a:moveTo>
                  <a:cubicBezTo>
                    <a:pt x="631190" y="12700"/>
                    <a:pt x="645160" y="6350"/>
                    <a:pt x="662940" y="2540"/>
                  </a:cubicBezTo>
                  <a:cubicBezTo>
                    <a:pt x="675640" y="0"/>
                    <a:pt x="684530" y="0"/>
                    <a:pt x="697230" y="3810"/>
                  </a:cubicBezTo>
                  <a:cubicBezTo>
                    <a:pt x="715010" y="8890"/>
                    <a:pt x="741680" y="20320"/>
                    <a:pt x="755650" y="36830"/>
                  </a:cubicBezTo>
                  <a:cubicBezTo>
                    <a:pt x="769620" y="52070"/>
                    <a:pt x="781050" y="77470"/>
                    <a:pt x="782320" y="97790"/>
                  </a:cubicBezTo>
                  <a:cubicBezTo>
                    <a:pt x="784860" y="119380"/>
                    <a:pt x="778510" y="146050"/>
                    <a:pt x="767080" y="163830"/>
                  </a:cubicBezTo>
                  <a:cubicBezTo>
                    <a:pt x="755650" y="181610"/>
                    <a:pt x="730250" y="198120"/>
                    <a:pt x="713740" y="205740"/>
                  </a:cubicBezTo>
                  <a:cubicBezTo>
                    <a:pt x="702310" y="210820"/>
                    <a:pt x="693420" y="213360"/>
                    <a:pt x="680720" y="212090"/>
                  </a:cubicBezTo>
                  <a:cubicBezTo>
                    <a:pt x="662940" y="210820"/>
                    <a:pt x="633730" y="204470"/>
                    <a:pt x="617220" y="193040"/>
                  </a:cubicBezTo>
                  <a:cubicBezTo>
                    <a:pt x="599440" y="180340"/>
                    <a:pt x="582930" y="158750"/>
                    <a:pt x="577850" y="138430"/>
                  </a:cubicBezTo>
                  <a:cubicBezTo>
                    <a:pt x="571500" y="118110"/>
                    <a:pt x="574040" y="88900"/>
                    <a:pt x="579120" y="71120"/>
                  </a:cubicBezTo>
                  <a:cubicBezTo>
                    <a:pt x="582930" y="58420"/>
                    <a:pt x="588010" y="49530"/>
                    <a:pt x="595630" y="41910"/>
                  </a:cubicBezTo>
                  <a:cubicBezTo>
                    <a:pt x="601980" y="33020"/>
                    <a:pt x="609600" y="24130"/>
                    <a:pt x="621030" y="19050"/>
                  </a:cubicBezTo>
                  <a:cubicBezTo>
                    <a:pt x="636270" y="10160"/>
                    <a:pt x="665480" y="0"/>
                    <a:pt x="685800" y="2540"/>
                  </a:cubicBezTo>
                  <a:cubicBezTo>
                    <a:pt x="707390" y="3810"/>
                    <a:pt x="731520" y="13970"/>
                    <a:pt x="748030" y="27940"/>
                  </a:cubicBezTo>
                  <a:cubicBezTo>
                    <a:pt x="763270" y="43180"/>
                    <a:pt x="777240" y="66040"/>
                    <a:pt x="781050" y="86360"/>
                  </a:cubicBezTo>
                  <a:cubicBezTo>
                    <a:pt x="784860" y="107950"/>
                    <a:pt x="786130" y="123190"/>
                    <a:pt x="772160" y="153670"/>
                  </a:cubicBezTo>
                  <a:cubicBezTo>
                    <a:pt x="721360" y="260350"/>
                    <a:pt x="288290" y="701040"/>
                    <a:pt x="184150" y="775970"/>
                  </a:cubicBezTo>
                  <a:cubicBezTo>
                    <a:pt x="152400" y="797560"/>
                    <a:pt x="138430" y="805180"/>
                    <a:pt x="114300" y="806450"/>
                  </a:cubicBezTo>
                  <a:cubicBezTo>
                    <a:pt x="91440" y="807720"/>
                    <a:pt x="60960" y="796290"/>
                    <a:pt x="43180" y="783590"/>
                  </a:cubicBezTo>
                  <a:cubicBezTo>
                    <a:pt x="27940" y="773430"/>
                    <a:pt x="17780" y="758190"/>
                    <a:pt x="11430" y="744220"/>
                  </a:cubicBezTo>
                  <a:cubicBezTo>
                    <a:pt x="5080" y="728980"/>
                    <a:pt x="0" y="711200"/>
                    <a:pt x="2540" y="693420"/>
                  </a:cubicBezTo>
                  <a:cubicBezTo>
                    <a:pt x="5080" y="671830"/>
                    <a:pt x="33020" y="624840"/>
                    <a:pt x="33020" y="62484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6" name="Group 26"/>
          <p:cNvGrpSpPr/>
          <p:nvPr/>
        </p:nvGrpSpPr>
        <p:grpSpPr>
          <a:xfrm>
            <a:off x="11912464" y="1633538"/>
            <a:ext cx="309562" cy="595312"/>
            <a:chOff x="0" y="0"/>
            <a:chExt cx="412750" cy="793750"/>
          </a:xfrm>
        </p:grpSpPr>
        <p:sp>
          <p:nvSpPr>
            <p:cNvPr id="27" name="Freeform 27"/>
            <p:cNvSpPr/>
            <p:nvPr/>
          </p:nvSpPr>
          <p:spPr>
            <a:xfrm>
              <a:off x="45720" y="49530"/>
              <a:ext cx="317500" cy="695960"/>
            </a:xfrm>
            <a:custGeom>
              <a:avLst/>
              <a:gdLst/>
              <a:ahLst/>
              <a:cxnLst/>
              <a:rect l="l" t="t" r="r" b="b"/>
              <a:pathLst>
                <a:path w="317500" h="695960">
                  <a:moveTo>
                    <a:pt x="5080" y="562610"/>
                  </a:moveTo>
                  <a:cubicBezTo>
                    <a:pt x="107950" y="63500"/>
                    <a:pt x="116840" y="46990"/>
                    <a:pt x="128270" y="33020"/>
                  </a:cubicBezTo>
                  <a:cubicBezTo>
                    <a:pt x="137160" y="22860"/>
                    <a:pt x="144780" y="16510"/>
                    <a:pt x="157480" y="11430"/>
                  </a:cubicBezTo>
                  <a:cubicBezTo>
                    <a:pt x="175260" y="5080"/>
                    <a:pt x="208280" y="0"/>
                    <a:pt x="227330" y="2540"/>
                  </a:cubicBezTo>
                  <a:cubicBezTo>
                    <a:pt x="240030" y="3810"/>
                    <a:pt x="248920" y="7620"/>
                    <a:pt x="260350" y="15240"/>
                  </a:cubicBezTo>
                  <a:cubicBezTo>
                    <a:pt x="275590" y="25400"/>
                    <a:pt x="298450" y="46990"/>
                    <a:pt x="306070" y="66040"/>
                  </a:cubicBezTo>
                  <a:cubicBezTo>
                    <a:pt x="314960" y="86360"/>
                    <a:pt x="317500" y="114300"/>
                    <a:pt x="312420" y="135890"/>
                  </a:cubicBezTo>
                  <a:cubicBezTo>
                    <a:pt x="307340" y="157480"/>
                    <a:pt x="292100" y="181610"/>
                    <a:pt x="274320" y="195580"/>
                  </a:cubicBezTo>
                  <a:cubicBezTo>
                    <a:pt x="257810" y="209550"/>
                    <a:pt x="227330" y="217170"/>
                    <a:pt x="209550" y="219710"/>
                  </a:cubicBezTo>
                  <a:cubicBezTo>
                    <a:pt x="195580" y="220980"/>
                    <a:pt x="185420" y="218440"/>
                    <a:pt x="173990" y="214630"/>
                  </a:cubicBezTo>
                  <a:cubicBezTo>
                    <a:pt x="162560" y="210820"/>
                    <a:pt x="152400" y="207010"/>
                    <a:pt x="142240" y="199390"/>
                  </a:cubicBezTo>
                  <a:cubicBezTo>
                    <a:pt x="128270" y="186690"/>
                    <a:pt x="107950" y="162560"/>
                    <a:pt x="101600" y="142240"/>
                  </a:cubicBezTo>
                  <a:cubicBezTo>
                    <a:pt x="95250" y="120650"/>
                    <a:pt x="97790" y="90170"/>
                    <a:pt x="102870" y="72390"/>
                  </a:cubicBezTo>
                  <a:cubicBezTo>
                    <a:pt x="106680" y="59690"/>
                    <a:pt x="111760" y="50800"/>
                    <a:pt x="120650" y="41910"/>
                  </a:cubicBezTo>
                  <a:cubicBezTo>
                    <a:pt x="133350" y="27940"/>
                    <a:pt x="161290" y="10160"/>
                    <a:pt x="179070" y="3810"/>
                  </a:cubicBezTo>
                  <a:cubicBezTo>
                    <a:pt x="191770" y="0"/>
                    <a:pt x="203200" y="0"/>
                    <a:pt x="214630" y="1270"/>
                  </a:cubicBezTo>
                  <a:cubicBezTo>
                    <a:pt x="226060" y="1270"/>
                    <a:pt x="237490" y="2540"/>
                    <a:pt x="248920" y="8890"/>
                  </a:cubicBezTo>
                  <a:cubicBezTo>
                    <a:pt x="265430" y="17780"/>
                    <a:pt x="290830" y="36830"/>
                    <a:pt x="300990" y="55880"/>
                  </a:cubicBezTo>
                  <a:cubicBezTo>
                    <a:pt x="312420" y="74930"/>
                    <a:pt x="314960" y="96520"/>
                    <a:pt x="314960" y="124460"/>
                  </a:cubicBezTo>
                  <a:cubicBezTo>
                    <a:pt x="314960" y="167640"/>
                    <a:pt x="297180" y="223520"/>
                    <a:pt x="284480" y="287020"/>
                  </a:cubicBezTo>
                  <a:cubicBezTo>
                    <a:pt x="266700" y="374650"/>
                    <a:pt x="237490" y="547370"/>
                    <a:pt x="218440" y="605790"/>
                  </a:cubicBezTo>
                  <a:cubicBezTo>
                    <a:pt x="209550" y="628650"/>
                    <a:pt x="208280" y="638810"/>
                    <a:pt x="195580" y="652780"/>
                  </a:cubicBezTo>
                  <a:cubicBezTo>
                    <a:pt x="180340" y="669290"/>
                    <a:pt x="152400" y="688340"/>
                    <a:pt x="129540" y="692150"/>
                  </a:cubicBezTo>
                  <a:cubicBezTo>
                    <a:pt x="105410" y="695960"/>
                    <a:pt x="73660" y="689610"/>
                    <a:pt x="53340" y="676910"/>
                  </a:cubicBezTo>
                  <a:cubicBezTo>
                    <a:pt x="33020" y="664210"/>
                    <a:pt x="13970" y="636270"/>
                    <a:pt x="6350" y="614680"/>
                  </a:cubicBezTo>
                  <a:cubicBezTo>
                    <a:pt x="0" y="598170"/>
                    <a:pt x="5080" y="562610"/>
                    <a:pt x="5080" y="56261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8" name="Group 28"/>
          <p:cNvGrpSpPr/>
          <p:nvPr/>
        </p:nvGrpSpPr>
        <p:grpSpPr>
          <a:xfrm>
            <a:off x="12338232" y="2326005"/>
            <a:ext cx="383858" cy="242888"/>
            <a:chOff x="0" y="0"/>
            <a:chExt cx="511810" cy="323850"/>
          </a:xfrm>
        </p:grpSpPr>
        <p:sp>
          <p:nvSpPr>
            <p:cNvPr id="29" name="Freeform 29"/>
            <p:cNvSpPr/>
            <p:nvPr/>
          </p:nvSpPr>
          <p:spPr>
            <a:xfrm>
              <a:off x="48260" y="48260"/>
              <a:ext cx="412750" cy="234950"/>
            </a:xfrm>
            <a:custGeom>
              <a:avLst/>
              <a:gdLst/>
              <a:ahLst/>
              <a:cxnLst/>
              <a:rect l="l" t="t" r="r" b="b"/>
              <a:pathLst>
                <a:path w="412750" h="234950">
                  <a:moveTo>
                    <a:pt x="110490" y="3810"/>
                  </a:moveTo>
                  <a:cubicBezTo>
                    <a:pt x="363220" y="16510"/>
                    <a:pt x="379730" y="31750"/>
                    <a:pt x="392430" y="50800"/>
                  </a:cubicBezTo>
                  <a:cubicBezTo>
                    <a:pt x="405130" y="68580"/>
                    <a:pt x="412750" y="96520"/>
                    <a:pt x="411480" y="119380"/>
                  </a:cubicBezTo>
                  <a:cubicBezTo>
                    <a:pt x="410210" y="140970"/>
                    <a:pt x="398780" y="167640"/>
                    <a:pt x="384810" y="185420"/>
                  </a:cubicBezTo>
                  <a:cubicBezTo>
                    <a:pt x="370840" y="201930"/>
                    <a:pt x="341630" y="215900"/>
                    <a:pt x="323850" y="222250"/>
                  </a:cubicBezTo>
                  <a:cubicBezTo>
                    <a:pt x="311150" y="226060"/>
                    <a:pt x="300990" y="226060"/>
                    <a:pt x="288290" y="223520"/>
                  </a:cubicBezTo>
                  <a:cubicBezTo>
                    <a:pt x="269240" y="219710"/>
                    <a:pt x="238760" y="205740"/>
                    <a:pt x="223520" y="194310"/>
                  </a:cubicBezTo>
                  <a:cubicBezTo>
                    <a:pt x="213360" y="185420"/>
                    <a:pt x="207010" y="177800"/>
                    <a:pt x="201930" y="165100"/>
                  </a:cubicBezTo>
                  <a:cubicBezTo>
                    <a:pt x="194310" y="147320"/>
                    <a:pt x="189230" y="114300"/>
                    <a:pt x="190500" y="95250"/>
                  </a:cubicBezTo>
                  <a:cubicBezTo>
                    <a:pt x="191770" y="81280"/>
                    <a:pt x="194310" y="72390"/>
                    <a:pt x="201930" y="60960"/>
                  </a:cubicBezTo>
                  <a:cubicBezTo>
                    <a:pt x="212090" y="44450"/>
                    <a:pt x="236220" y="21590"/>
                    <a:pt x="254000" y="12700"/>
                  </a:cubicBezTo>
                  <a:cubicBezTo>
                    <a:pt x="265430" y="5080"/>
                    <a:pt x="276860" y="3810"/>
                    <a:pt x="288290" y="2540"/>
                  </a:cubicBezTo>
                  <a:cubicBezTo>
                    <a:pt x="299720" y="1270"/>
                    <a:pt x="311150" y="0"/>
                    <a:pt x="323850" y="3810"/>
                  </a:cubicBezTo>
                  <a:cubicBezTo>
                    <a:pt x="342900" y="10160"/>
                    <a:pt x="370840" y="27940"/>
                    <a:pt x="384810" y="40640"/>
                  </a:cubicBezTo>
                  <a:cubicBezTo>
                    <a:pt x="394970" y="50800"/>
                    <a:pt x="400050" y="58420"/>
                    <a:pt x="403860" y="72390"/>
                  </a:cubicBezTo>
                  <a:cubicBezTo>
                    <a:pt x="408940" y="90170"/>
                    <a:pt x="412750" y="120650"/>
                    <a:pt x="407670" y="142240"/>
                  </a:cubicBezTo>
                  <a:cubicBezTo>
                    <a:pt x="401320" y="165100"/>
                    <a:pt x="384810" y="187960"/>
                    <a:pt x="367030" y="201930"/>
                  </a:cubicBezTo>
                  <a:cubicBezTo>
                    <a:pt x="349250" y="214630"/>
                    <a:pt x="328930" y="219710"/>
                    <a:pt x="299720" y="224790"/>
                  </a:cubicBezTo>
                  <a:cubicBezTo>
                    <a:pt x="248920" y="232410"/>
                    <a:pt x="133350" y="234950"/>
                    <a:pt x="83820" y="218440"/>
                  </a:cubicBezTo>
                  <a:cubicBezTo>
                    <a:pt x="54610" y="209550"/>
                    <a:pt x="34290" y="193040"/>
                    <a:pt x="20320" y="175260"/>
                  </a:cubicBezTo>
                  <a:cubicBezTo>
                    <a:pt x="8890" y="161290"/>
                    <a:pt x="2540" y="144780"/>
                    <a:pt x="2540" y="125730"/>
                  </a:cubicBezTo>
                  <a:cubicBezTo>
                    <a:pt x="0" y="104140"/>
                    <a:pt x="8890" y="69850"/>
                    <a:pt x="20320" y="50800"/>
                  </a:cubicBezTo>
                  <a:cubicBezTo>
                    <a:pt x="30480" y="35560"/>
                    <a:pt x="44450" y="24130"/>
                    <a:pt x="59690" y="16510"/>
                  </a:cubicBezTo>
                  <a:cubicBezTo>
                    <a:pt x="74930" y="8890"/>
                    <a:pt x="110490" y="3810"/>
                    <a:pt x="110490" y="381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30" name="Group 30"/>
          <p:cNvGrpSpPr/>
          <p:nvPr/>
        </p:nvGrpSpPr>
        <p:grpSpPr>
          <a:xfrm>
            <a:off x="4471988" y="3112770"/>
            <a:ext cx="879157" cy="236220"/>
            <a:chOff x="0" y="0"/>
            <a:chExt cx="1172210" cy="314960"/>
          </a:xfrm>
        </p:grpSpPr>
        <p:sp>
          <p:nvSpPr>
            <p:cNvPr id="31" name="Freeform 31"/>
            <p:cNvSpPr/>
            <p:nvPr/>
          </p:nvSpPr>
          <p:spPr>
            <a:xfrm>
              <a:off x="49530" y="30480"/>
              <a:ext cx="1074420" cy="234950"/>
            </a:xfrm>
            <a:custGeom>
              <a:avLst/>
              <a:gdLst/>
              <a:ahLst/>
              <a:cxnLst/>
              <a:rect l="l" t="t" r="r" b="b"/>
              <a:pathLst>
                <a:path w="1074420" h="234950">
                  <a:moveTo>
                    <a:pt x="965200" y="233680"/>
                  </a:moveTo>
                  <a:cubicBezTo>
                    <a:pt x="41910" y="215900"/>
                    <a:pt x="31750" y="204470"/>
                    <a:pt x="20320" y="186690"/>
                  </a:cubicBezTo>
                  <a:cubicBezTo>
                    <a:pt x="7620" y="168910"/>
                    <a:pt x="0" y="142240"/>
                    <a:pt x="1270" y="120650"/>
                  </a:cubicBezTo>
                  <a:cubicBezTo>
                    <a:pt x="2540" y="99060"/>
                    <a:pt x="16510" y="72390"/>
                    <a:pt x="26670" y="58420"/>
                  </a:cubicBezTo>
                  <a:cubicBezTo>
                    <a:pt x="34290" y="46990"/>
                    <a:pt x="41910" y="41910"/>
                    <a:pt x="53340" y="35560"/>
                  </a:cubicBezTo>
                  <a:cubicBezTo>
                    <a:pt x="69850" y="27940"/>
                    <a:pt x="97790" y="19050"/>
                    <a:pt x="119380" y="21590"/>
                  </a:cubicBezTo>
                  <a:cubicBezTo>
                    <a:pt x="140970" y="22860"/>
                    <a:pt x="165100" y="34290"/>
                    <a:pt x="180340" y="49530"/>
                  </a:cubicBezTo>
                  <a:cubicBezTo>
                    <a:pt x="196850" y="64770"/>
                    <a:pt x="209550" y="88900"/>
                    <a:pt x="212090" y="109220"/>
                  </a:cubicBezTo>
                  <a:cubicBezTo>
                    <a:pt x="215900" y="130810"/>
                    <a:pt x="208280" y="160020"/>
                    <a:pt x="201930" y="176530"/>
                  </a:cubicBezTo>
                  <a:cubicBezTo>
                    <a:pt x="196850" y="187960"/>
                    <a:pt x="189230" y="195580"/>
                    <a:pt x="180340" y="203200"/>
                  </a:cubicBezTo>
                  <a:cubicBezTo>
                    <a:pt x="172720" y="212090"/>
                    <a:pt x="165100" y="218440"/>
                    <a:pt x="152400" y="223520"/>
                  </a:cubicBezTo>
                  <a:cubicBezTo>
                    <a:pt x="134620" y="229870"/>
                    <a:pt x="105410" y="234950"/>
                    <a:pt x="85090" y="229870"/>
                  </a:cubicBezTo>
                  <a:cubicBezTo>
                    <a:pt x="63500" y="226060"/>
                    <a:pt x="40640" y="212090"/>
                    <a:pt x="26670" y="195580"/>
                  </a:cubicBezTo>
                  <a:cubicBezTo>
                    <a:pt x="12700" y="179070"/>
                    <a:pt x="2540" y="153670"/>
                    <a:pt x="1270" y="132080"/>
                  </a:cubicBezTo>
                  <a:cubicBezTo>
                    <a:pt x="0" y="110490"/>
                    <a:pt x="11430" y="82550"/>
                    <a:pt x="20320" y="67310"/>
                  </a:cubicBezTo>
                  <a:cubicBezTo>
                    <a:pt x="26670" y="55880"/>
                    <a:pt x="33020" y="49530"/>
                    <a:pt x="43180" y="41910"/>
                  </a:cubicBezTo>
                  <a:cubicBezTo>
                    <a:pt x="58420" y="31750"/>
                    <a:pt x="73660" y="25400"/>
                    <a:pt x="107950" y="20320"/>
                  </a:cubicBezTo>
                  <a:cubicBezTo>
                    <a:pt x="229870" y="0"/>
                    <a:pt x="854710" y="6350"/>
                    <a:pt x="965200" y="20320"/>
                  </a:cubicBezTo>
                  <a:cubicBezTo>
                    <a:pt x="991870" y="22860"/>
                    <a:pt x="1000760" y="24130"/>
                    <a:pt x="1014730" y="31750"/>
                  </a:cubicBezTo>
                  <a:cubicBezTo>
                    <a:pt x="1029970" y="40640"/>
                    <a:pt x="1043940" y="50800"/>
                    <a:pt x="1052830" y="66040"/>
                  </a:cubicBezTo>
                  <a:cubicBezTo>
                    <a:pt x="1064260" y="85090"/>
                    <a:pt x="1074420" y="115570"/>
                    <a:pt x="1070610" y="139700"/>
                  </a:cubicBezTo>
                  <a:cubicBezTo>
                    <a:pt x="1068070" y="162560"/>
                    <a:pt x="1054100" y="190500"/>
                    <a:pt x="1036320" y="205740"/>
                  </a:cubicBezTo>
                  <a:cubicBezTo>
                    <a:pt x="1018540" y="222250"/>
                    <a:pt x="965200" y="233680"/>
                    <a:pt x="965200" y="23368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32" name="Group 32"/>
          <p:cNvGrpSpPr/>
          <p:nvPr/>
        </p:nvGrpSpPr>
        <p:grpSpPr>
          <a:xfrm>
            <a:off x="12765405" y="3102292"/>
            <a:ext cx="970598" cy="226695"/>
            <a:chOff x="0" y="0"/>
            <a:chExt cx="1294130" cy="302260"/>
          </a:xfrm>
        </p:grpSpPr>
        <p:sp>
          <p:nvSpPr>
            <p:cNvPr id="33" name="Freeform 33"/>
            <p:cNvSpPr/>
            <p:nvPr/>
          </p:nvSpPr>
          <p:spPr>
            <a:xfrm>
              <a:off x="48260" y="50800"/>
              <a:ext cx="1196340" cy="217170"/>
            </a:xfrm>
            <a:custGeom>
              <a:avLst/>
              <a:gdLst/>
              <a:ahLst/>
              <a:cxnLst/>
              <a:rect l="l" t="t" r="r" b="b"/>
              <a:pathLst>
                <a:path w="1196340" h="217170">
                  <a:moveTo>
                    <a:pt x="101600" y="0"/>
                  </a:moveTo>
                  <a:cubicBezTo>
                    <a:pt x="1159510" y="20320"/>
                    <a:pt x="1168400" y="30480"/>
                    <a:pt x="1178560" y="46990"/>
                  </a:cubicBezTo>
                  <a:cubicBezTo>
                    <a:pt x="1189990" y="62230"/>
                    <a:pt x="1196340" y="86360"/>
                    <a:pt x="1195070" y="105410"/>
                  </a:cubicBezTo>
                  <a:cubicBezTo>
                    <a:pt x="1193800" y="124460"/>
                    <a:pt x="1182370" y="148590"/>
                    <a:pt x="1172210" y="162560"/>
                  </a:cubicBezTo>
                  <a:cubicBezTo>
                    <a:pt x="1165860" y="171450"/>
                    <a:pt x="1159510" y="176530"/>
                    <a:pt x="1149350" y="182880"/>
                  </a:cubicBezTo>
                  <a:cubicBezTo>
                    <a:pt x="1134110" y="189230"/>
                    <a:pt x="1108710" y="196850"/>
                    <a:pt x="1089660" y="195580"/>
                  </a:cubicBezTo>
                  <a:cubicBezTo>
                    <a:pt x="1070610" y="193040"/>
                    <a:pt x="1047750" y="182880"/>
                    <a:pt x="1033780" y="170180"/>
                  </a:cubicBezTo>
                  <a:cubicBezTo>
                    <a:pt x="1019810" y="156210"/>
                    <a:pt x="1008380" y="134620"/>
                    <a:pt x="1005840" y="115570"/>
                  </a:cubicBezTo>
                  <a:cubicBezTo>
                    <a:pt x="1002030" y="96520"/>
                    <a:pt x="1008380" y="71120"/>
                    <a:pt x="1014730" y="55880"/>
                  </a:cubicBezTo>
                  <a:cubicBezTo>
                    <a:pt x="1019810" y="44450"/>
                    <a:pt x="1024890" y="38100"/>
                    <a:pt x="1033780" y="30480"/>
                  </a:cubicBezTo>
                  <a:cubicBezTo>
                    <a:pt x="1046480" y="20320"/>
                    <a:pt x="1073150" y="8890"/>
                    <a:pt x="1089660" y="5080"/>
                  </a:cubicBezTo>
                  <a:cubicBezTo>
                    <a:pt x="1101090" y="2540"/>
                    <a:pt x="1108710" y="3810"/>
                    <a:pt x="1120140" y="6350"/>
                  </a:cubicBezTo>
                  <a:cubicBezTo>
                    <a:pt x="1135380" y="11430"/>
                    <a:pt x="1159510" y="24130"/>
                    <a:pt x="1172210" y="38100"/>
                  </a:cubicBezTo>
                  <a:cubicBezTo>
                    <a:pt x="1184910" y="53340"/>
                    <a:pt x="1193800" y="76200"/>
                    <a:pt x="1195070" y="95250"/>
                  </a:cubicBezTo>
                  <a:cubicBezTo>
                    <a:pt x="1196340" y="114300"/>
                    <a:pt x="1186180" y="139700"/>
                    <a:pt x="1178560" y="153670"/>
                  </a:cubicBezTo>
                  <a:cubicBezTo>
                    <a:pt x="1173480" y="163830"/>
                    <a:pt x="1167130" y="170180"/>
                    <a:pt x="1156970" y="176530"/>
                  </a:cubicBezTo>
                  <a:cubicBezTo>
                    <a:pt x="1143000" y="185420"/>
                    <a:pt x="1131570" y="190500"/>
                    <a:pt x="1099820" y="195580"/>
                  </a:cubicBezTo>
                  <a:cubicBezTo>
                    <a:pt x="971550" y="217170"/>
                    <a:pt x="219710" y="214630"/>
                    <a:pt x="101600" y="200660"/>
                  </a:cubicBezTo>
                  <a:cubicBezTo>
                    <a:pt x="76200" y="198120"/>
                    <a:pt x="69850" y="196850"/>
                    <a:pt x="55880" y="189230"/>
                  </a:cubicBezTo>
                  <a:cubicBezTo>
                    <a:pt x="41910" y="181610"/>
                    <a:pt x="27940" y="171450"/>
                    <a:pt x="19050" y="157480"/>
                  </a:cubicBezTo>
                  <a:cubicBezTo>
                    <a:pt x="8890" y="139700"/>
                    <a:pt x="0" y="110490"/>
                    <a:pt x="2540" y="87630"/>
                  </a:cubicBezTo>
                  <a:cubicBezTo>
                    <a:pt x="5080" y="66040"/>
                    <a:pt x="19050" y="39370"/>
                    <a:pt x="35560" y="25400"/>
                  </a:cubicBezTo>
                  <a:cubicBezTo>
                    <a:pt x="52070" y="10160"/>
                    <a:pt x="101600" y="0"/>
                    <a:pt x="101600" y="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sp>
        <p:nvSpPr>
          <p:cNvPr id="34" name="TextBox 34"/>
          <p:cNvSpPr txBox="1"/>
          <p:nvPr/>
        </p:nvSpPr>
        <p:spPr>
          <a:xfrm>
            <a:off x="5306314" y="2581468"/>
            <a:ext cx="7675373" cy="3380734"/>
          </a:xfrm>
          <a:prstGeom prst="rect">
            <a:avLst/>
          </a:prstGeom>
        </p:spPr>
        <p:txBody>
          <a:bodyPr lIns="0" tIns="0" rIns="0" bIns="0" rtlCol="0" anchor="t">
            <a:spAutoFit/>
          </a:bodyPr>
          <a:lstStyle/>
          <a:p>
            <a:pPr algn="ctr">
              <a:lnSpc>
                <a:spcPts val="13026"/>
              </a:lnSpc>
            </a:pPr>
            <a:r>
              <a:rPr lang="en-US" sz="15886">
                <a:solidFill>
                  <a:srgbClr val="ED4932"/>
                </a:solidFill>
                <a:latin typeface="Cambria" panose="02040503050406030204" pitchFamily="18" charset="0"/>
                <a:ea typeface="Cambria" panose="02040503050406030204" pitchFamily="18" charset="0"/>
                <a:cs typeface="Checkin"/>
                <a:sym typeface="Checkin"/>
              </a:rPr>
              <a:t>SUMMER</a:t>
            </a:r>
          </a:p>
        </p:txBody>
      </p:sp>
      <p:sp>
        <p:nvSpPr>
          <p:cNvPr id="35" name="TextBox 35"/>
          <p:cNvSpPr txBox="1"/>
          <p:nvPr/>
        </p:nvSpPr>
        <p:spPr>
          <a:xfrm>
            <a:off x="6641906" y="1402964"/>
            <a:ext cx="5004187" cy="2209644"/>
          </a:xfrm>
          <a:prstGeom prst="rect">
            <a:avLst/>
          </a:prstGeom>
        </p:spPr>
        <p:txBody>
          <a:bodyPr lIns="0" tIns="0" rIns="0" bIns="0" rtlCol="0" anchor="t">
            <a:spAutoFit/>
          </a:bodyPr>
          <a:lstStyle/>
          <a:p>
            <a:pPr algn="ctr">
              <a:lnSpc>
                <a:spcPts val="8493"/>
              </a:lnSpc>
            </a:pPr>
            <a:r>
              <a:rPr lang="en-US" sz="10357" dirty="0">
                <a:solidFill>
                  <a:srgbClr val="ED4932"/>
                </a:solidFill>
                <a:latin typeface="Cambria" panose="02040503050406030204" pitchFamily="18" charset="0"/>
                <a:ea typeface="Cambria" panose="02040503050406030204" pitchFamily="18" charset="0"/>
                <a:cs typeface="Buffalo"/>
                <a:sym typeface="Buffalo"/>
              </a:rPr>
              <a:t>Welcome</a:t>
            </a:r>
          </a:p>
        </p:txBody>
      </p:sp>
      <p:sp>
        <p:nvSpPr>
          <p:cNvPr id="36" name="Rectangle: Rounded Corners 35">
            <a:extLst>
              <a:ext uri="{FF2B5EF4-FFF2-40B4-BE49-F238E27FC236}">
                <a16:creationId xmlns:a16="http://schemas.microsoft.com/office/drawing/2014/main" id="{86104A76-2BD5-5B41-74B5-48EDF6B1490D}"/>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12" name="Freeform 12"/>
          <p:cNvSpPr/>
          <p:nvPr/>
        </p:nvSpPr>
        <p:spPr>
          <a:xfrm flipH="1">
            <a:off x="13521472" y="1823121"/>
            <a:ext cx="6460236" cy="8229600"/>
          </a:xfrm>
          <a:custGeom>
            <a:avLst/>
            <a:gdLst/>
            <a:ahLst/>
            <a:cxnLst/>
            <a:rect l="l" t="t" r="r" b="b"/>
            <a:pathLst>
              <a:path w="6460236" h="8229600">
                <a:moveTo>
                  <a:pt x="6460236" y="0"/>
                </a:moveTo>
                <a:lnTo>
                  <a:pt x="0" y="0"/>
                </a:lnTo>
                <a:lnTo>
                  <a:pt x="0" y="8229600"/>
                </a:lnTo>
                <a:lnTo>
                  <a:pt x="6460236" y="8229600"/>
                </a:lnTo>
                <a:lnTo>
                  <a:pt x="6460236"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rot="282757">
            <a:off x="-2501661" y="55527"/>
            <a:ext cx="5786862" cy="7371799"/>
          </a:xfrm>
          <a:custGeom>
            <a:avLst/>
            <a:gdLst/>
            <a:ahLst/>
            <a:cxnLst/>
            <a:rect l="l" t="t" r="r" b="b"/>
            <a:pathLst>
              <a:path w="5786862" h="7371799">
                <a:moveTo>
                  <a:pt x="0" y="0"/>
                </a:moveTo>
                <a:lnTo>
                  <a:pt x="5786862" y="0"/>
                </a:lnTo>
                <a:lnTo>
                  <a:pt x="5786862" y="7371799"/>
                </a:lnTo>
                <a:lnTo>
                  <a:pt x="0" y="7371799"/>
                </a:lnTo>
                <a:lnTo>
                  <a:pt x="0"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374970" y="8379904"/>
            <a:ext cx="19037939" cy="1796835"/>
          </a:xfrm>
          <a:custGeom>
            <a:avLst/>
            <a:gdLst/>
            <a:ahLst/>
            <a:cxnLst/>
            <a:rect l="l" t="t" r="r" b="b"/>
            <a:pathLst>
              <a:path w="19037939" h="6544292">
                <a:moveTo>
                  <a:pt x="0" y="0"/>
                </a:moveTo>
                <a:lnTo>
                  <a:pt x="19037940" y="0"/>
                </a:lnTo>
                <a:lnTo>
                  <a:pt x="19037940" y="6544292"/>
                </a:lnTo>
                <a:lnTo>
                  <a:pt x="0" y="6544292"/>
                </a:lnTo>
                <a:lnTo>
                  <a:pt x="0" y="0"/>
                </a:lnTo>
                <a:close/>
              </a:path>
            </a:pathLst>
          </a:custGeom>
          <a:blipFill>
            <a:blip r:embed="rId15">
              <a:extLst>
                <a:ext uri="{96DAC541-7B7A-43D3-8B79-37D633B846F1}">
                  <asvg:svgBlip xmlns:asvg="http://schemas.microsoft.com/office/drawing/2016/SVG/main" r:embed="rId16"/>
                </a:ext>
              </a:extLst>
            </a:blip>
            <a:stretch>
              <a:fillRect b="-264212"/>
            </a:stretch>
          </a:blipFill>
        </p:spPr>
        <p:txBody>
          <a:bodyPr/>
          <a:lstStyle/>
          <a:p>
            <a:endParaRPr lang="en-US">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A017458D-F17A-C544-D34B-6FB01D3FDA53}"/>
              </a:ext>
            </a:extLst>
          </p:cNvPr>
          <p:cNvSpPr txBox="1"/>
          <p:nvPr/>
        </p:nvSpPr>
        <p:spPr>
          <a:xfrm>
            <a:off x="5715000" y="2857500"/>
            <a:ext cx="4870244" cy="1107996"/>
          </a:xfrm>
          <a:prstGeom prst="rect">
            <a:avLst/>
          </a:prstGeom>
          <a:noFill/>
        </p:spPr>
        <p:txBody>
          <a:bodyPr wrap="none" rtlCol="0">
            <a:spAutoFit/>
          </a:bodyPr>
          <a:lstStyle/>
          <a:p>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Tiêu</a:t>
            </a:r>
            <a:r>
              <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chí</a:t>
            </a:r>
            <a:r>
              <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đọc</a:t>
            </a:r>
            <a:endPar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endParaRPr>
          </a:p>
        </p:txBody>
      </p:sp>
      <p:sp>
        <p:nvSpPr>
          <p:cNvPr id="39" name="TextBox 38">
            <a:extLst>
              <a:ext uri="{FF2B5EF4-FFF2-40B4-BE49-F238E27FC236}">
                <a16:creationId xmlns:a16="http://schemas.microsoft.com/office/drawing/2014/main" id="{D3EE10B7-ECAE-EDFF-35A7-563F6F726E6A}"/>
              </a:ext>
            </a:extLst>
          </p:cNvPr>
          <p:cNvSpPr txBox="1"/>
          <p:nvPr/>
        </p:nvSpPr>
        <p:spPr>
          <a:xfrm>
            <a:off x="1981200" y="4381500"/>
            <a:ext cx="12268925" cy="3477875"/>
          </a:xfrm>
          <a:prstGeom prst="rect">
            <a:avLst/>
          </a:prstGeom>
          <a:noFill/>
        </p:spPr>
        <p:txBody>
          <a:bodyPr wrap="square" rtlCol="0">
            <a:spAutoFit/>
          </a:bodyPr>
          <a:lstStyle/>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Đọc giọng chậm, trầm rõ rang</a:t>
            </a:r>
            <a:r>
              <a:rPr lang="en-US" sz="4400" dirty="0">
                <a:latin typeface="Cambria" panose="02040503050406030204" pitchFamily="18" charset="0"/>
                <a:ea typeface="Cambria" panose="02040503050406030204" pitchFamily="18" charset="0"/>
                <a:cs typeface="Open Sans" panose="020B0606030504020204" pitchFamily="34" charset="0"/>
              </a:rPr>
              <a:t> </a:t>
            </a:r>
            <a:r>
              <a:rPr lang="vi-VN" sz="4400" dirty="0">
                <a:latin typeface="Cambria" panose="02040503050406030204" pitchFamily="18" charset="0"/>
                <a:ea typeface="Cambria" panose="02040503050406030204" pitchFamily="18" charset="0"/>
                <a:cs typeface="Open Sans" panose="020B0606030504020204" pitchFamily="34" charset="0"/>
              </a:rPr>
              <a:t>với giọng kể chuyện thể hiện xót xa biết ơn</a:t>
            </a:r>
            <a:r>
              <a:rPr lang="en-US" sz="4400" dirty="0">
                <a:latin typeface="Cambria" panose="02040503050406030204" pitchFamily="18" charset="0"/>
                <a:ea typeface="Cambria" panose="02040503050406030204" pitchFamily="18" charset="0"/>
                <a:cs typeface="Open Sans" panose="020B0606030504020204" pitchFamily="34" charset="0"/>
              </a:rPr>
              <a:t>.</a:t>
            </a:r>
            <a:endParaRPr lang="vi-VN" sz="4400" dirty="0">
              <a:latin typeface="Cambria" panose="02040503050406030204" pitchFamily="18" charset="0"/>
              <a:ea typeface="Cambria" panose="02040503050406030204" pitchFamily="18" charset="0"/>
              <a:cs typeface="Open Sans" panose="020B0606030504020204" pitchFamily="34" charset="0"/>
            </a:endParaRPr>
          </a:p>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Đọc giọng nhanh, vui tươi thể hiện tâm trạng tự hào, anh dũng, mãnh liệt.</a:t>
            </a:r>
          </a:p>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Biết đổi giọng phù hợp nội dung từng khổ thơ</a:t>
            </a:r>
          </a:p>
        </p:txBody>
      </p:sp>
      <p:sp>
        <p:nvSpPr>
          <p:cNvPr id="6" name="Freeform 6"/>
          <p:cNvSpPr/>
          <p:nvPr/>
        </p:nvSpPr>
        <p:spPr>
          <a:xfrm>
            <a:off x="13028052" y="8306978"/>
            <a:ext cx="3074980" cy="1902644"/>
          </a:xfrm>
          <a:custGeom>
            <a:avLst/>
            <a:gdLst/>
            <a:ahLst/>
            <a:cxnLst/>
            <a:rect l="l" t="t" r="r" b="b"/>
            <a:pathLst>
              <a:path w="3074980" h="1902644">
                <a:moveTo>
                  <a:pt x="0" y="0"/>
                </a:moveTo>
                <a:lnTo>
                  <a:pt x="3074980" y="0"/>
                </a:lnTo>
                <a:lnTo>
                  <a:pt x="3074980" y="1902644"/>
                </a:lnTo>
                <a:lnTo>
                  <a:pt x="0" y="1902644"/>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24499" y="7394936"/>
            <a:ext cx="1956963" cy="2892064"/>
          </a:xfrm>
          <a:custGeom>
            <a:avLst/>
            <a:gdLst/>
            <a:ahLst/>
            <a:cxnLst/>
            <a:rect l="l" t="t" r="r" b="b"/>
            <a:pathLst>
              <a:path w="1956963" h="2892064">
                <a:moveTo>
                  <a:pt x="0" y="0"/>
                </a:moveTo>
                <a:lnTo>
                  <a:pt x="1956963" y="0"/>
                </a:lnTo>
                <a:lnTo>
                  <a:pt x="1956963" y="2892064"/>
                </a:lnTo>
                <a:lnTo>
                  <a:pt x="0" y="28920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BA6ABD6E-C105-F44B-5CFE-E8D8E3246C39}"/>
              </a:ext>
            </a:extLst>
          </p:cNvPr>
          <p:cNvPicPr>
            <a:picLocks noChangeAspect="1"/>
          </p:cNvPicPr>
          <p:nvPr/>
        </p:nvPicPr>
        <p:blipFill>
          <a:blip r:embed="rId20"/>
          <a:stretch>
            <a:fillRect/>
          </a:stretch>
        </p:blipFill>
        <p:spPr>
          <a:xfrm>
            <a:off x="4544452" y="90819"/>
            <a:ext cx="9705673" cy="20850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barn(inVertic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3046988"/>
          </a:xfrm>
          <a:prstGeom prst="rect">
            <a:avLst/>
          </a:prstGeom>
          <a:noFill/>
        </p:spPr>
        <p:txBody>
          <a:bodyPr wrap="square">
            <a:spAutoFit/>
          </a:bodyPr>
          <a:lstStyle/>
          <a:p>
            <a:pPr algn="ctr"/>
            <a:r>
              <a:rPr lang="en-US" sz="4800" b="1" dirty="0">
                <a:latin typeface="Cambria" panose="02040503050406030204" pitchFamily="18" charset="0"/>
                <a:ea typeface="Cambria" panose="02040503050406030204" pitchFamily="18" charset="0"/>
              </a:rPr>
              <a:t>1. </a:t>
            </a:r>
            <a:r>
              <a:rPr lang="vi-VN" sz="4800" b="1" dirty="0">
                <a:latin typeface="Cambria" panose="02040503050406030204" pitchFamily="18" charset="0"/>
                <a:ea typeface="Cambria" panose="02040503050406030204" pitchFamily="18" charset="0"/>
              </a:rPr>
              <a:t>Mỗi từ in đậm trong hai dòng thơ dưới đây có được dùng với nghĩa gốc không? Vì sao?</a:t>
            </a:r>
          </a:p>
          <a:p>
            <a:pPr algn="ctr"/>
            <a:r>
              <a:rPr lang="vi-VN" sz="4800" b="1" dirty="0">
                <a:latin typeface="Cambria" panose="02040503050406030204" pitchFamily="18" charset="0"/>
                <a:ea typeface="Cambria" panose="02040503050406030204" pitchFamily="18" charset="0"/>
              </a:rPr>
              <a:t>Tay</a:t>
            </a:r>
            <a:r>
              <a:rPr lang="vi-VN" sz="4800" dirty="0">
                <a:latin typeface="Cambria" panose="02040503050406030204" pitchFamily="18" charset="0"/>
                <a:ea typeface="Cambria" panose="02040503050406030204" pitchFamily="18" charset="0"/>
              </a:rPr>
              <a:t> người như có phép tiên</a:t>
            </a:r>
          </a:p>
          <a:p>
            <a:pPr algn="ctr"/>
            <a:r>
              <a:rPr lang="vi-VN" sz="4800" dirty="0">
                <a:latin typeface="Cambria" panose="02040503050406030204" pitchFamily="18" charset="0"/>
                <a:ea typeface="Cambria" panose="02040503050406030204" pitchFamily="18" charset="0"/>
              </a:rPr>
              <a:t>Trên tre lá cũng </a:t>
            </a:r>
            <a:r>
              <a:rPr lang="vi-VN" sz="4800" b="1" dirty="0">
                <a:latin typeface="Cambria" panose="02040503050406030204" pitchFamily="18" charset="0"/>
                <a:ea typeface="Cambria" panose="02040503050406030204" pitchFamily="18" charset="0"/>
              </a:rPr>
              <a:t>dệt</a:t>
            </a:r>
            <a:r>
              <a:rPr lang="vi-VN" sz="4800" dirty="0">
                <a:latin typeface="Cambria" panose="02040503050406030204" pitchFamily="18" charset="0"/>
                <a:ea typeface="Cambria" panose="02040503050406030204" pitchFamily="18" charset="0"/>
              </a:rPr>
              <a:t> nghìn bài thơ.</a:t>
            </a: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51816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in đậm </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tay</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được dùng với nghĩa gốc. Từ “tay” được dùng với nghĩa gốc, vì “tay người” chỉ bộ phận cơ thể người (nghĩa thứ nhất trong từ điển).</a:t>
            </a:r>
            <a:endPar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“dệt” </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dùng với nghĩa gốc, vì nghĩa gốc của từ “dệt” trong từ điển là “làm cho sợi kết vào nhau thành tấm theo những quy cách nhất định để tạo ra vải, chiếu,...”. Còn trong bài thơ, “dệt nghìn bài thơ” là cách chuyển nghĩa (từ dệt được dùng với nghĩa chuyển) để nói về sự sáng tạo, tài hoa của con người Việt Nam.</a:t>
            </a:r>
          </a:p>
        </p:txBody>
      </p:sp>
    </p:spTree>
    <p:extLst>
      <p:ext uri="{BB962C8B-B14F-4D97-AF65-F5344CB8AC3E}">
        <p14:creationId xmlns:p14="http://schemas.microsoft.com/office/powerpoint/2010/main" val="3961583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938992"/>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2. </a:t>
            </a:r>
            <a:r>
              <a:rPr lang="vi-VN" sz="6000" b="1" dirty="0">
                <a:solidFill>
                  <a:prstClr val="black"/>
                </a:solidFill>
                <a:latin typeface="Cambria" panose="02040503050406030204" pitchFamily="18" charset="0"/>
                <a:ea typeface="Cambria" panose="02040503050406030204" pitchFamily="18" charset="0"/>
              </a:rPr>
              <a:t>Tìm các từ đồng nghĩa với mỗi từ </a:t>
            </a:r>
            <a:r>
              <a:rPr lang="vi-VN" sz="6000" b="1" i="1" dirty="0">
                <a:solidFill>
                  <a:prstClr val="black"/>
                </a:solidFill>
                <a:latin typeface="Cambria" panose="02040503050406030204" pitchFamily="18" charset="0"/>
                <a:ea typeface="Cambria" panose="02040503050406030204" pitchFamily="18" charset="0"/>
              </a:rPr>
              <a:t>thân yêu, vất vả</a:t>
            </a:r>
            <a:r>
              <a:rPr lang="vi-VN" sz="6000" b="1" dirty="0">
                <a:solidFill>
                  <a:prstClr val="black"/>
                </a:solidFill>
                <a:latin typeface="Cambria" panose="02040503050406030204" pitchFamily="18" charset="0"/>
                <a:ea typeface="Cambria" panose="02040503050406030204" pitchFamily="18" charset="0"/>
              </a:rPr>
              <a:t> trong bài thơ.</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27432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hân yêu: thân thương, thương yêu, yêu thương,...</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V</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ất vả: khó nhọc, nhọc nhằn,...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8122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015663"/>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3. </a:t>
            </a:r>
            <a:r>
              <a:rPr lang="vi-VN" sz="6000" b="1" dirty="0">
                <a:solidFill>
                  <a:prstClr val="black"/>
                </a:solidFill>
                <a:latin typeface="Cambria" panose="02040503050406030204" pitchFamily="18" charset="0"/>
                <a:ea typeface="Cambria" panose="02040503050406030204" pitchFamily="18" charset="0"/>
              </a:rPr>
              <a:t>Đặt câu với 1 – 2 từ tìm được ở bài tập 2.</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3543300"/>
            <a:ext cx="15773400" cy="49530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Đôi bàn tay ông nội chai sần, ghi dấu những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nhọc nhằn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của một thời tuổi trẻ .</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Áp đôi bàn tay của ông nội vào má, dù ram ráp, khô cứng chứ chẳng mềm mại, nhẹ nhàng, nhưng em thấy vô cùng ấm áp,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thân thương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6265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grpSp>
        <p:nvGrpSpPr>
          <p:cNvPr id="12" name="Group 12"/>
          <p:cNvGrpSpPr/>
          <p:nvPr/>
        </p:nvGrpSpPr>
        <p:grpSpPr>
          <a:xfrm>
            <a:off x="13174027" y="1984058"/>
            <a:ext cx="390525" cy="228600"/>
            <a:chOff x="0" y="0"/>
            <a:chExt cx="520700" cy="304800"/>
          </a:xfrm>
        </p:grpSpPr>
        <p:sp>
          <p:nvSpPr>
            <p:cNvPr id="13" name="Freeform 13"/>
            <p:cNvSpPr/>
            <p:nvPr/>
          </p:nvSpPr>
          <p:spPr>
            <a:xfrm>
              <a:off x="45720" y="46990"/>
              <a:ext cx="427990" cy="205740"/>
            </a:xfrm>
            <a:custGeom>
              <a:avLst/>
              <a:gdLst/>
              <a:ahLst/>
              <a:cxnLst/>
              <a:rect l="l" t="t" r="r" b="b"/>
              <a:pathLst>
                <a:path w="427990" h="205740">
                  <a:moveTo>
                    <a:pt x="335280" y="205740"/>
                  </a:moveTo>
                  <a:cubicBezTo>
                    <a:pt x="24130" y="137160"/>
                    <a:pt x="16510" y="125730"/>
                    <a:pt x="10160" y="111760"/>
                  </a:cubicBezTo>
                  <a:cubicBezTo>
                    <a:pt x="3810" y="97790"/>
                    <a:pt x="0" y="78740"/>
                    <a:pt x="5080" y="62230"/>
                  </a:cubicBezTo>
                  <a:cubicBezTo>
                    <a:pt x="11430" y="43180"/>
                    <a:pt x="34290" y="16510"/>
                    <a:pt x="52070" y="7620"/>
                  </a:cubicBezTo>
                  <a:cubicBezTo>
                    <a:pt x="67310" y="0"/>
                    <a:pt x="86360" y="1270"/>
                    <a:pt x="101600" y="5080"/>
                  </a:cubicBezTo>
                  <a:cubicBezTo>
                    <a:pt x="116840" y="8890"/>
                    <a:pt x="133350" y="20320"/>
                    <a:pt x="142240" y="33020"/>
                  </a:cubicBezTo>
                  <a:cubicBezTo>
                    <a:pt x="152400" y="45720"/>
                    <a:pt x="158750" y="64770"/>
                    <a:pt x="157480" y="80010"/>
                  </a:cubicBezTo>
                  <a:cubicBezTo>
                    <a:pt x="157480" y="95250"/>
                    <a:pt x="153670" y="114300"/>
                    <a:pt x="142240" y="127000"/>
                  </a:cubicBezTo>
                  <a:cubicBezTo>
                    <a:pt x="128270" y="142240"/>
                    <a:pt x="96520" y="156210"/>
                    <a:pt x="76200" y="157480"/>
                  </a:cubicBezTo>
                  <a:cubicBezTo>
                    <a:pt x="59690" y="157480"/>
                    <a:pt x="41910" y="148590"/>
                    <a:pt x="30480" y="138430"/>
                  </a:cubicBezTo>
                  <a:cubicBezTo>
                    <a:pt x="17780" y="128270"/>
                    <a:pt x="7620" y="111760"/>
                    <a:pt x="5080" y="96520"/>
                  </a:cubicBezTo>
                  <a:cubicBezTo>
                    <a:pt x="1270" y="81280"/>
                    <a:pt x="3810" y="60960"/>
                    <a:pt x="10160" y="46990"/>
                  </a:cubicBezTo>
                  <a:cubicBezTo>
                    <a:pt x="16510" y="33020"/>
                    <a:pt x="30480" y="17780"/>
                    <a:pt x="44450" y="11430"/>
                  </a:cubicBezTo>
                  <a:cubicBezTo>
                    <a:pt x="58420" y="3810"/>
                    <a:pt x="71120" y="2540"/>
                    <a:pt x="93980" y="3810"/>
                  </a:cubicBezTo>
                  <a:cubicBezTo>
                    <a:pt x="147320" y="3810"/>
                    <a:pt x="309880" y="29210"/>
                    <a:pt x="364490" y="53340"/>
                  </a:cubicBezTo>
                  <a:cubicBezTo>
                    <a:pt x="392430" y="66040"/>
                    <a:pt x="411480" y="80010"/>
                    <a:pt x="420370" y="97790"/>
                  </a:cubicBezTo>
                  <a:cubicBezTo>
                    <a:pt x="427990" y="114300"/>
                    <a:pt x="427990" y="137160"/>
                    <a:pt x="422910" y="152400"/>
                  </a:cubicBezTo>
                  <a:cubicBezTo>
                    <a:pt x="417830" y="168910"/>
                    <a:pt x="403860" y="186690"/>
                    <a:pt x="389890" y="195580"/>
                  </a:cubicBezTo>
                  <a:cubicBezTo>
                    <a:pt x="374650" y="204470"/>
                    <a:pt x="335280" y="205740"/>
                    <a:pt x="335280" y="205740"/>
                  </a:cubicBezTo>
                </a:path>
              </a:pathLst>
            </a:custGeom>
            <a:solidFill>
              <a:srgbClr val="ED4932"/>
            </a:solidFill>
            <a:ln cap="sq">
              <a:noFill/>
              <a:prstDash val="solid"/>
              <a:miter/>
            </a:ln>
          </p:spPr>
          <p:txBody>
            <a:bodyPr/>
            <a:lstStyle/>
            <a:p>
              <a:endParaRPr lang="en-US"/>
            </a:p>
          </p:txBody>
        </p:sp>
      </p:grpSp>
      <p:grpSp>
        <p:nvGrpSpPr>
          <p:cNvPr id="14" name="Group 14"/>
          <p:cNvGrpSpPr/>
          <p:nvPr/>
        </p:nvGrpSpPr>
        <p:grpSpPr>
          <a:xfrm>
            <a:off x="13676948" y="1593532"/>
            <a:ext cx="264795" cy="394335"/>
            <a:chOff x="0" y="0"/>
            <a:chExt cx="353060" cy="525780"/>
          </a:xfrm>
        </p:grpSpPr>
        <p:sp>
          <p:nvSpPr>
            <p:cNvPr id="15" name="Freeform 15"/>
            <p:cNvSpPr/>
            <p:nvPr/>
          </p:nvSpPr>
          <p:spPr>
            <a:xfrm>
              <a:off x="45720" y="49530"/>
              <a:ext cx="264160" cy="429260"/>
            </a:xfrm>
            <a:custGeom>
              <a:avLst/>
              <a:gdLst/>
              <a:ahLst/>
              <a:cxnLst/>
              <a:rect l="l" t="t" r="r" b="b"/>
              <a:pathLst>
                <a:path w="264160" h="429260">
                  <a:moveTo>
                    <a:pt x="5080" y="325120"/>
                  </a:moveTo>
                  <a:cubicBezTo>
                    <a:pt x="91440" y="83820"/>
                    <a:pt x="105410" y="39370"/>
                    <a:pt x="127000" y="20320"/>
                  </a:cubicBezTo>
                  <a:cubicBezTo>
                    <a:pt x="140970" y="7620"/>
                    <a:pt x="157480" y="2540"/>
                    <a:pt x="172720" y="1270"/>
                  </a:cubicBezTo>
                  <a:cubicBezTo>
                    <a:pt x="189230" y="0"/>
                    <a:pt x="208280" y="5080"/>
                    <a:pt x="220980" y="13970"/>
                  </a:cubicBezTo>
                  <a:cubicBezTo>
                    <a:pt x="233680" y="22860"/>
                    <a:pt x="246380" y="38100"/>
                    <a:pt x="251460" y="53340"/>
                  </a:cubicBezTo>
                  <a:cubicBezTo>
                    <a:pt x="256540" y="68580"/>
                    <a:pt x="256540" y="88900"/>
                    <a:pt x="252730" y="102870"/>
                  </a:cubicBezTo>
                  <a:cubicBezTo>
                    <a:pt x="247650" y="118110"/>
                    <a:pt x="237490" y="134620"/>
                    <a:pt x="222250" y="143510"/>
                  </a:cubicBezTo>
                  <a:cubicBezTo>
                    <a:pt x="204470" y="153670"/>
                    <a:pt x="170180" y="160020"/>
                    <a:pt x="149860" y="152400"/>
                  </a:cubicBezTo>
                  <a:cubicBezTo>
                    <a:pt x="129540" y="144780"/>
                    <a:pt x="106680" y="118110"/>
                    <a:pt x="101600" y="96520"/>
                  </a:cubicBezTo>
                  <a:cubicBezTo>
                    <a:pt x="97790" y="76200"/>
                    <a:pt x="107950" y="41910"/>
                    <a:pt x="120650" y="26670"/>
                  </a:cubicBezTo>
                  <a:cubicBezTo>
                    <a:pt x="130810" y="12700"/>
                    <a:pt x="148590" y="5080"/>
                    <a:pt x="165100" y="2540"/>
                  </a:cubicBezTo>
                  <a:cubicBezTo>
                    <a:pt x="180340" y="0"/>
                    <a:pt x="199390" y="1270"/>
                    <a:pt x="213360" y="10160"/>
                  </a:cubicBezTo>
                  <a:cubicBezTo>
                    <a:pt x="231140" y="20320"/>
                    <a:pt x="251460" y="40640"/>
                    <a:pt x="255270" y="69850"/>
                  </a:cubicBezTo>
                  <a:cubicBezTo>
                    <a:pt x="264160" y="130810"/>
                    <a:pt x="181610" y="317500"/>
                    <a:pt x="152400" y="372110"/>
                  </a:cubicBezTo>
                  <a:cubicBezTo>
                    <a:pt x="139700" y="393700"/>
                    <a:pt x="133350" y="406400"/>
                    <a:pt x="118110" y="414020"/>
                  </a:cubicBezTo>
                  <a:cubicBezTo>
                    <a:pt x="104140" y="422910"/>
                    <a:pt x="81280" y="429260"/>
                    <a:pt x="64770" y="424180"/>
                  </a:cubicBezTo>
                  <a:cubicBezTo>
                    <a:pt x="44450" y="419100"/>
                    <a:pt x="17780" y="398780"/>
                    <a:pt x="7620" y="379730"/>
                  </a:cubicBezTo>
                  <a:cubicBezTo>
                    <a:pt x="0" y="364490"/>
                    <a:pt x="5080" y="325120"/>
                    <a:pt x="5080" y="325120"/>
                  </a:cubicBezTo>
                </a:path>
              </a:pathLst>
            </a:custGeom>
            <a:solidFill>
              <a:srgbClr val="ED4932"/>
            </a:solidFill>
            <a:ln cap="sq">
              <a:noFill/>
              <a:prstDash val="solid"/>
              <a:miter/>
            </a:ln>
          </p:spPr>
          <p:txBody>
            <a:bodyPr/>
            <a:lstStyle/>
            <a:p>
              <a:endParaRPr lang="en-US"/>
            </a:p>
          </p:txBody>
        </p:sp>
      </p:gr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2862322"/>
          </a:xfrm>
          <a:prstGeom prst="rect">
            <a:avLst/>
          </a:prstGeom>
          <a:noFill/>
        </p:spPr>
        <p:txBody>
          <a:bodyPr wrap="square">
            <a:spAutoFit/>
          </a:bodyPr>
          <a:lstStyle/>
          <a:p>
            <a:pPr algn="ct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suy</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nghĩ</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cá</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nhân</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cảm</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xúc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mình</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sau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khi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học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xong</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thơ</a:t>
            </a:r>
            <a:endParaRPr lang="en-US" sz="6000" dirty="0">
              <a:latin typeface="Cambria" panose="02040503050406030204" pitchFamily="18" charset="0"/>
              <a:ea typeface="Cambria" panose="02040503050406030204" pitchFamily="18"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670779"/>
          </a:xfrm>
          <a:custGeom>
            <a:avLst/>
            <a:gdLst/>
            <a:ahLst/>
            <a:cxnLst/>
            <a:rect l="l" t="t" r="r" b="b"/>
            <a:pathLst>
              <a:path w="18288000" h="10670779">
                <a:moveTo>
                  <a:pt x="0" y="0"/>
                </a:moveTo>
                <a:lnTo>
                  <a:pt x="18288000" y="0"/>
                </a:lnTo>
                <a:lnTo>
                  <a:pt x="18288000" y="10670779"/>
                </a:lnTo>
                <a:lnTo>
                  <a:pt x="0" y="10670779"/>
                </a:lnTo>
                <a:lnTo>
                  <a:pt x="0" y="0"/>
                </a:lnTo>
                <a:close/>
              </a:path>
            </a:pathLst>
          </a:custGeom>
          <a:blipFill>
            <a:blip r:embed="rId2"/>
            <a:stretch>
              <a:fillRect t="-14268" b="-14268"/>
            </a:stretch>
          </a:blipFill>
        </p:spPr>
        <p:txBody>
          <a:bodyPr/>
          <a:lstStyle/>
          <a:p>
            <a:endParaRPr lang="en-US"/>
          </a:p>
        </p:txBody>
      </p:sp>
      <p:pic>
        <p:nvPicPr>
          <p:cNvPr id="4" name="Picture 3">
            <a:extLst>
              <a:ext uri="{FF2B5EF4-FFF2-40B4-BE49-F238E27FC236}">
                <a16:creationId xmlns:a16="http://schemas.microsoft.com/office/drawing/2014/main" id="{04F382B7-E2D1-3ACE-D8BD-8B9C3064B3D2}"/>
              </a:ext>
            </a:extLst>
          </p:cNvPr>
          <p:cNvPicPr>
            <a:picLocks noChangeAspect="1"/>
          </p:cNvPicPr>
          <p:nvPr/>
        </p:nvPicPr>
        <p:blipFill>
          <a:blip r:embed="rId3"/>
          <a:stretch>
            <a:fillRect/>
          </a:stretch>
        </p:blipFill>
        <p:spPr>
          <a:xfrm>
            <a:off x="0" y="2324100"/>
            <a:ext cx="13339204" cy="4828450"/>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324100"/>
            <a:ext cx="9265620" cy="4524315"/>
          </a:xfrm>
          <a:prstGeom prst="rect">
            <a:avLst/>
          </a:prstGeom>
          <a:noFill/>
        </p:spPr>
        <p:txBody>
          <a:bodyPr wrap="square">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Open Sans" panose="020B0606030504020204" pitchFamily="34" charset="0"/>
              </a:rPr>
              <a:t>Nếu gặp một người bạn nước ngoài, em sẽ giới thiệu những gì về đất nước mình?</a:t>
            </a:r>
          </a:p>
        </p:txBody>
      </p:sp>
    </p:spTree>
    <p:extLst>
      <p:ext uri="{BB962C8B-B14F-4D97-AF65-F5344CB8AC3E}">
        <p14:creationId xmlns:p14="http://schemas.microsoft.com/office/powerpoint/2010/main" val="2597464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902761"/>
            <a:ext cx="16764000" cy="769441"/>
          </a:xfrm>
          <a:prstGeom prst="rect">
            <a:avLst/>
          </a:prstGeom>
          <a:noFill/>
        </p:spPr>
        <p:txBody>
          <a:bodyPr wrap="square">
            <a:spAutoFit/>
          </a:bodyPr>
          <a:lstStyle/>
          <a:p>
            <a:pPr algn="ctr"/>
            <a:r>
              <a:rPr lang="en-US" sz="4400" dirty="0">
                <a:solidFill>
                  <a:srgbClr val="DC224A"/>
                </a:solidFill>
                <a:latin typeface="#9Slide03 AllRoundGothic" panose="020B0703020202020104" pitchFamily="34" charset="0"/>
              </a:rPr>
              <a:t>VIỆT NAM QUÊ HƯƠNG TA</a:t>
            </a:r>
            <a:endParaRPr lang="vi-VN" sz="4400" b="0" i="0" dirty="0">
              <a:solidFill>
                <a:srgbClr val="DC224A"/>
              </a:solidFill>
              <a:effectLst/>
              <a:latin typeface="#9Slide03 AllRoundGothic" panose="020B0703020202020104" pitchFamily="34" charset="0"/>
            </a:endParaRPr>
          </a:p>
        </p:txBody>
      </p:sp>
      <p:sp>
        <p:nvSpPr>
          <p:cNvPr id="2" name="TextBox 1">
            <a:extLst>
              <a:ext uri="{FF2B5EF4-FFF2-40B4-BE49-F238E27FC236}">
                <a16:creationId xmlns:a16="http://schemas.microsoft.com/office/drawing/2014/main" id="{5DCC32A2-5286-4FC4-BC96-B350B7751388}"/>
              </a:ext>
            </a:extLst>
          </p:cNvPr>
          <p:cNvSpPr txBox="1"/>
          <p:nvPr/>
        </p:nvSpPr>
        <p:spPr>
          <a:xfrm>
            <a:off x="762000" y="1714500"/>
            <a:ext cx="16764000" cy="707886"/>
          </a:xfrm>
          <a:prstGeom prst="rect">
            <a:avLst/>
          </a:prstGeom>
          <a:noFill/>
        </p:spPr>
        <p:txBody>
          <a:bodyPr wrap="square">
            <a:spAutoFit/>
          </a:bodyPr>
          <a:lstStyle/>
          <a:p>
            <a:pPr algn="ctr"/>
            <a:r>
              <a:rPr lang="en-US" sz="4000" dirty="0">
                <a:latin typeface="Cambria" panose="02040503050406030204" pitchFamily="18" charset="0"/>
                <a:ea typeface="Cambria" panose="02040503050406030204" pitchFamily="18" charset="0"/>
              </a:rPr>
              <a:t>(</a:t>
            </a:r>
            <a:r>
              <a:rPr lang="en-US" sz="4000" dirty="0" err="1">
                <a:latin typeface="Cambria" panose="02040503050406030204" pitchFamily="18" charset="0"/>
                <a:ea typeface="Cambria" panose="02040503050406030204" pitchFamily="18" charset="0"/>
              </a:rPr>
              <a:t>Trích</a:t>
            </a:r>
            <a:r>
              <a:rPr lang="en-US" sz="4000" dirty="0">
                <a:latin typeface="Cambria" panose="02040503050406030204" pitchFamily="18" charset="0"/>
                <a:ea typeface="Cambria" panose="02040503050406030204" pitchFamily="18" charset="0"/>
              </a:rPr>
              <a:t>)</a:t>
            </a:r>
            <a:endParaRPr lang="vi-VN" sz="8000" b="0" i="0" dirty="0">
              <a:solidFill>
                <a:srgbClr val="DC224A"/>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F466F9-EBA4-DC71-60F0-A9F3E0DA9C60}"/>
              </a:ext>
            </a:extLst>
          </p:cNvPr>
          <p:cNvSpPr txBox="1"/>
          <p:nvPr/>
        </p:nvSpPr>
        <p:spPr>
          <a:xfrm>
            <a:off x="533400" y="2476500"/>
            <a:ext cx="8458200" cy="7478970"/>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nước ta ơi</a:t>
            </a:r>
          </a:p>
          <a:p>
            <a:pPr algn="ctr"/>
            <a:r>
              <a:rPr lang="vi-VN" sz="3200" dirty="0">
                <a:latin typeface="Cambria" panose="02040503050406030204" pitchFamily="18" charset="0"/>
                <a:ea typeface="Cambria" panose="02040503050406030204" pitchFamily="18" charset="0"/>
              </a:rPr>
              <a:t>Mênh mông biển lúa đâu trời đẹp hơn</a:t>
            </a:r>
          </a:p>
          <a:p>
            <a:pPr algn="ctr"/>
            <a:r>
              <a:rPr lang="vi-VN" sz="3200" dirty="0">
                <a:latin typeface="Cambria" panose="02040503050406030204" pitchFamily="18" charset="0"/>
                <a:ea typeface="Cambria" panose="02040503050406030204" pitchFamily="18" charset="0"/>
              </a:rPr>
              <a:t>Cánh cò bay lả rập rờn</a:t>
            </a:r>
          </a:p>
          <a:p>
            <a:pPr algn="ctr"/>
            <a:r>
              <a:rPr lang="vi-VN" sz="3200" dirty="0">
                <a:latin typeface="Cambria" panose="02040503050406030204" pitchFamily="18" charset="0"/>
                <a:ea typeface="Cambria" panose="02040503050406030204" pitchFamily="18" charset="0"/>
              </a:rPr>
              <a:t>Mây mờ che đỉnh Trường Sơn sớm chiều.</a:t>
            </a:r>
          </a:p>
          <a:p>
            <a:pPr algn="ctr"/>
            <a:r>
              <a:rPr lang="vi-VN" sz="3200" dirty="0">
                <a:latin typeface="Cambria" panose="02040503050406030204" pitchFamily="18" charset="0"/>
                <a:ea typeface="Cambria" panose="02040503050406030204" pitchFamily="18" charset="0"/>
              </a:rPr>
              <a:t> </a:t>
            </a:r>
          </a:p>
          <a:p>
            <a:pPr algn="ctr"/>
            <a:r>
              <a:rPr lang="vi-VN" sz="3200" dirty="0">
                <a:latin typeface="Cambria" panose="02040503050406030204" pitchFamily="18" charset="0"/>
                <a:ea typeface="Cambria" panose="02040503050406030204" pitchFamily="18" charset="0"/>
              </a:rPr>
              <a:t>Quê hương biết mấy thân yêu</a:t>
            </a:r>
          </a:p>
          <a:p>
            <a:pPr algn="ctr"/>
            <a:r>
              <a:rPr lang="vi-VN" sz="3200" dirty="0">
                <a:latin typeface="Cambria" panose="02040503050406030204" pitchFamily="18" charset="0"/>
                <a:ea typeface="Cambria" panose="02040503050406030204" pitchFamily="18" charset="0"/>
              </a:rPr>
              <a:t>Bao nhiêu đời đã chịu nhiều thương đau</a:t>
            </a:r>
          </a:p>
          <a:p>
            <a:pPr algn="ctr"/>
            <a:r>
              <a:rPr lang="vi-VN" sz="3200" dirty="0">
                <a:latin typeface="Cambria" panose="02040503050406030204" pitchFamily="18" charset="0"/>
                <a:ea typeface="Cambria" panose="02040503050406030204" pitchFamily="18" charset="0"/>
              </a:rPr>
              <a:t>Mặt người vất vả in sâu</a:t>
            </a:r>
          </a:p>
          <a:p>
            <a:pPr algn="ctr"/>
            <a:r>
              <a:rPr lang="vi-VN" sz="3200" dirty="0">
                <a:latin typeface="Cambria" panose="02040503050406030204" pitchFamily="18" charset="0"/>
                <a:ea typeface="Cambria" panose="02040503050406030204" pitchFamily="18" charset="0"/>
              </a:rPr>
              <a:t>Gái trai cũng một áo nâu nhuộm bùn.</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nghèo nuôi những anh hùng</a:t>
            </a:r>
          </a:p>
          <a:p>
            <a:pPr algn="ctr"/>
            <a:r>
              <a:rPr lang="vi-VN" sz="3200" dirty="0">
                <a:latin typeface="Cambria" panose="02040503050406030204" pitchFamily="18" charset="0"/>
                <a:ea typeface="Cambria" panose="02040503050406030204" pitchFamily="18" charset="0"/>
              </a:rPr>
              <a:t>Chìm trong máu lửa lại vùng đứng lên</a:t>
            </a:r>
          </a:p>
          <a:p>
            <a:pPr algn="ctr"/>
            <a:r>
              <a:rPr lang="vi-VN" sz="3200" dirty="0">
                <a:latin typeface="Cambria" panose="02040503050406030204" pitchFamily="18" charset="0"/>
                <a:ea typeface="Cambria" panose="02040503050406030204" pitchFamily="18" charset="0"/>
              </a:rPr>
              <a:t>Đạp quân thù xuống đất đen</a:t>
            </a:r>
          </a:p>
          <a:p>
            <a:pPr algn="ctr"/>
            <a:r>
              <a:rPr lang="vi-VN" sz="3200" dirty="0">
                <a:latin typeface="Cambria" panose="02040503050406030204" pitchFamily="18" charset="0"/>
                <a:ea typeface="Cambria" panose="02040503050406030204" pitchFamily="18" charset="0"/>
              </a:rPr>
              <a:t>Súng gươm vứt bỏ lại hiền như xưa.</a:t>
            </a:r>
          </a:p>
          <a:p>
            <a:pPr algn="ctr"/>
            <a:endParaRPr lang="vi-VN" sz="32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FFE2FC-9E6E-0DC9-39F0-40FD6E29A5B6}"/>
              </a:ext>
            </a:extLst>
          </p:cNvPr>
          <p:cNvSpPr txBox="1"/>
          <p:nvPr/>
        </p:nvSpPr>
        <p:spPr>
          <a:xfrm>
            <a:off x="9296400" y="3009900"/>
            <a:ext cx="8001000" cy="5016758"/>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nắng chan hoà</a:t>
            </a:r>
          </a:p>
          <a:p>
            <a:pPr algn="ctr"/>
            <a:r>
              <a:rPr lang="vi-VN" sz="3200" dirty="0">
                <a:latin typeface="Cambria" panose="02040503050406030204" pitchFamily="18" charset="0"/>
                <a:ea typeface="Cambria" panose="02040503050406030204" pitchFamily="18" charset="0"/>
              </a:rPr>
              <a:t>Hoa thơm quả ngọt bốn mùa trời xanh</a:t>
            </a:r>
          </a:p>
          <a:p>
            <a:pPr algn="ctr"/>
            <a:r>
              <a:rPr lang="vi-VN" sz="3200" dirty="0">
                <a:latin typeface="Cambria" panose="02040503050406030204" pitchFamily="18" charset="0"/>
                <a:ea typeface="Cambria" panose="02040503050406030204" pitchFamily="18" charset="0"/>
              </a:rPr>
              <a:t>Mắt đen cô gái long lanh</a:t>
            </a:r>
          </a:p>
          <a:p>
            <a:pPr algn="ctr"/>
            <a:r>
              <a:rPr lang="vi-VN" sz="3200" dirty="0">
                <a:latin typeface="Cambria" panose="02040503050406030204" pitchFamily="18" charset="0"/>
                <a:ea typeface="Cambria" panose="02040503050406030204" pitchFamily="18" charset="0"/>
              </a:rPr>
              <a:t>Yêu ai yêu trọn tấm tình thuỷ chung.</a:t>
            </a:r>
            <a:endParaRPr lang="en-US" sz="3200" dirty="0">
              <a:latin typeface="Cambria" panose="02040503050406030204" pitchFamily="18" charset="0"/>
              <a:ea typeface="Cambria" panose="02040503050406030204" pitchFamily="18" charset="0"/>
            </a:endParaRPr>
          </a:p>
          <a:p>
            <a:pPr algn="ctr"/>
            <a:endParaRPr lang="vi-VN"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trăm nghề của trăm vùng</a:t>
            </a:r>
          </a:p>
          <a:p>
            <a:pPr algn="ctr"/>
            <a:r>
              <a:rPr lang="vi-VN" sz="3200" dirty="0">
                <a:latin typeface="Cambria" panose="02040503050406030204" pitchFamily="18" charset="0"/>
                <a:ea typeface="Cambria" panose="02040503050406030204" pitchFamily="18" charset="0"/>
              </a:rPr>
              <a:t>Khách phương xa tới lạ lùng tìm xem</a:t>
            </a:r>
          </a:p>
          <a:p>
            <a:pPr algn="ctr"/>
            <a:r>
              <a:rPr lang="vi-VN" sz="3200" dirty="0">
                <a:latin typeface="Cambria" panose="02040503050406030204" pitchFamily="18" charset="0"/>
                <a:ea typeface="Cambria" panose="02040503050406030204" pitchFamily="18" charset="0"/>
              </a:rPr>
              <a:t>Tay người như có phép tiên</a:t>
            </a:r>
          </a:p>
          <a:p>
            <a:pPr algn="ctr"/>
            <a:r>
              <a:rPr lang="vi-VN" sz="3200" dirty="0">
                <a:latin typeface="Cambria" panose="02040503050406030204" pitchFamily="18" charset="0"/>
                <a:ea typeface="Cambria" panose="02040503050406030204" pitchFamily="18" charset="0"/>
              </a:rPr>
              <a:t>Trên tre lá cũng dệt nghìn bài thơ.</a:t>
            </a:r>
          </a:p>
          <a:p>
            <a:pPr algn="r"/>
            <a:r>
              <a:rPr lang="vi-VN" sz="3200" dirty="0">
                <a:latin typeface="Cambria" panose="02040503050406030204" pitchFamily="18" charset="0"/>
                <a:ea typeface="Cambria" panose="02040503050406030204" pitchFamily="18" charset="0"/>
              </a:rPr>
              <a:t>(Nguyễn Đình Thi)</a:t>
            </a:r>
          </a:p>
        </p:txBody>
      </p:sp>
    </p:spTree>
    <p:extLst>
      <p:ext uri="{BB962C8B-B14F-4D97-AF65-F5344CB8AC3E}">
        <p14:creationId xmlns:p14="http://schemas.microsoft.com/office/powerpoint/2010/main" val="3535054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5C8329F3-DDE2-7085-031B-FB0B0F91E03B}"/>
              </a:ext>
            </a:extLst>
          </p:cNvPr>
          <p:cNvSpPr/>
          <p:nvPr/>
        </p:nvSpPr>
        <p:spPr>
          <a:xfrm>
            <a:off x="1348606" y="2532588"/>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Trường</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Sơn</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8" name="Rectangle 7">
            <a:extLst>
              <a:ext uri="{FF2B5EF4-FFF2-40B4-BE49-F238E27FC236}">
                <a16:creationId xmlns:a16="http://schemas.microsoft.com/office/drawing/2014/main" id="{43056CC1-4C99-4F27-FEB2-158FBCB0AFFB}"/>
              </a:ext>
            </a:extLst>
          </p:cNvPr>
          <p:cNvSpPr/>
          <p:nvPr/>
        </p:nvSpPr>
        <p:spPr>
          <a:xfrm>
            <a:off x="9672743" y="256349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đất</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nghèo</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9702679"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áo</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nâu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1" name="Rectangle 10">
            <a:extLst>
              <a:ext uri="{FF2B5EF4-FFF2-40B4-BE49-F238E27FC236}">
                <a16:creationId xmlns:a16="http://schemas.microsoft.com/office/drawing/2014/main" id="{E2094304-45D8-5905-35EA-74886A1834A0}"/>
              </a:ext>
            </a:extLst>
          </p:cNvPr>
          <p:cNvSpPr/>
          <p:nvPr/>
        </p:nvSpPr>
        <p:spPr>
          <a:xfrm>
            <a:off x="1367656"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sớm</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chiều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2" name="Rectangle 11">
            <a:extLst>
              <a:ext uri="{FF2B5EF4-FFF2-40B4-BE49-F238E27FC236}">
                <a16:creationId xmlns:a16="http://schemas.microsoft.com/office/drawing/2014/main" id="{98E7DCD3-5429-E404-849B-6E1FB0FC8B45}"/>
              </a:ext>
            </a:extLst>
          </p:cNvPr>
          <p:cNvSpPr/>
          <p:nvPr/>
        </p:nvSpPr>
        <p:spPr>
          <a:xfrm>
            <a:off x="4800600" y="6997383"/>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quân</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thù</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pic>
        <p:nvPicPr>
          <p:cNvPr id="2" name="Picture 1">
            <a:extLst>
              <a:ext uri="{FF2B5EF4-FFF2-40B4-BE49-F238E27FC236}">
                <a16:creationId xmlns:a16="http://schemas.microsoft.com/office/drawing/2014/main" id="{87DFA51B-7802-6BBA-8534-C25F80493FFA}"/>
              </a:ext>
            </a:extLst>
          </p:cNvPr>
          <p:cNvPicPr>
            <a:picLocks noChangeAspect="1"/>
          </p:cNvPicPr>
          <p:nvPr/>
        </p:nvPicPr>
        <p:blipFill>
          <a:blip r:embed="rId3"/>
          <a:stretch>
            <a:fillRect/>
          </a:stretch>
        </p:blipFill>
        <p:spPr>
          <a:xfrm>
            <a:off x="4570267" y="347158"/>
            <a:ext cx="9821507" cy="1621677"/>
          </a:xfrm>
          <a:prstGeom prst="rect">
            <a:avLst/>
          </a:prstGeom>
        </p:spPr>
      </p:pic>
    </p:spTree>
    <p:extLst>
      <p:ext uri="{BB962C8B-B14F-4D97-AF65-F5344CB8AC3E}">
        <p14:creationId xmlns:p14="http://schemas.microsoft.com/office/powerpoint/2010/main" val="381938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912950-4F18-16BB-EE7D-7D56D7B85834}"/>
              </a:ext>
            </a:extLst>
          </p:cNvPr>
          <p:cNvSpPr/>
          <p:nvPr/>
        </p:nvSpPr>
        <p:spPr>
          <a:xfrm>
            <a:off x="1501617" y="2345576"/>
            <a:ext cx="15339194" cy="424572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dirty="0">
                <a:solidFill>
                  <a:srgbClr val="000000"/>
                </a:solidFill>
              </a:rPr>
              <a:t>Quê hương /biết mấy thân yêu/</a:t>
            </a:r>
          </a:p>
          <a:p>
            <a:pPr algn="ctr"/>
            <a:r>
              <a:rPr lang="vi-VN" sz="5400" dirty="0">
                <a:solidFill>
                  <a:srgbClr val="000000"/>
                </a:solidFill>
              </a:rPr>
              <a:t>Bao nhiêu đời /đã chịu nhiều thương đau/</a:t>
            </a:r>
          </a:p>
          <a:p>
            <a:pPr algn="ctr"/>
            <a:r>
              <a:rPr lang="vi-VN" sz="5400" dirty="0">
                <a:solidFill>
                  <a:srgbClr val="000000"/>
                </a:solidFill>
              </a:rPr>
              <a:t>Mặt người/ vất vả in sâu/</a:t>
            </a:r>
          </a:p>
          <a:p>
            <a:pPr algn="ctr"/>
            <a:r>
              <a:rPr lang="vi-VN" sz="5400" dirty="0">
                <a:solidFill>
                  <a:srgbClr val="000000"/>
                </a:solidFill>
              </a:rPr>
              <a:t>Gái trai /cũng một áo nâu /nhuộm bùn.//</a:t>
            </a:r>
          </a:p>
        </p:txBody>
      </p:sp>
      <p:pic>
        <p:nvPicPr>
          <p:cNvPr id="7" name="Picture 6">
            <a:extLst>
              <a:ext uri="{FF2B5EF4-FFF2-40B4-BE49-F238E27FC236}">
                <a16:creationId xmlns:a16="http://schemas.microsoft.com/office/drawing/2014/main" id="{E8AC4994-AC1A-08CF-E7D3-92722B0B429F}"/>
              </a:ext>
            </a:extLst>
          </p:cNvPr>
          <p:cNvPicPr>
            <a:picLocks noChangeAspect="1"/>
          </p:cNvPicPr>
          <p:nvPr/>
        </p:nvPicPr>
        <p:blipFill>
          <a:blip r:embed="rId2"/>
          <a:stretch>
            <a:fillRect/>
          </a:stretch>
        </p:blipFill>
        <p:spPr>
          <a:xfrm>
            <a:off x="5334000" y="266700"/>
            <a:ext cx="6608637" cy="1609483"/>
          </a:xfrm>
          <a:prstGeom prst="rect">
            <a:avLst/>
          </a:prstGeom>
        </p:spPr>
      </p:pic>
    </p:spTree>
    <p:extLst>
      <p:ext uri="{BB962C8B-B14F-4D97-AF65-F5344CB8AC3E}">
        <p14:creationId xmlns:p14="http://schemas.microsoft.com/office/powerpoint/2010/main" val="103175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80595868-6146-2D75-1BE1-C22CC0A5EAFD}"/>
              </a:ext>
            </a:extLst>
          </p:cNvPr>
          <p:cNvSpPr/>
          <p:nvPr/>
        </p:nvSpPr>
        <p:spPr>
          <a:xfrm>
            <a:off x="1447800" y="26289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Áo nâu: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vải ngày xưa dệt và được nhuộm từ lá cây hay bùn có màu nâu.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5410200" y="190500"/>
            <a:ext cx="7462151" cy="1627773"/>
          </a:xfrm>
          <a:prstGeom prst="rect">
            <a:avLst/>
          </a:prstGeom>
        </p:spPr>
      </p:pic>
      <p:sp>
        <p:nvSpPr>
          <p:cNvPr id="5" name="Rectangle 4">
            <a:extLst>
              <a:ext uri="{FF2B5EF4-FFF2-40B4-BE49-F238E27FC236}">
                <a16:creationId xmlns:a16="http://schemas.microsoft.com/office/drawing/2014/main" id="{956230F1-24ED-044D-BA40-3C5E042C3060}"/>
              </a:ext>
            </a:extLst>
          </p:cNvPr>
          <p:cNvSpPr/>
          <p:nvPr/>
        </p:nvSpPr>
        <p:spPr>
          <a:xfrm>
            <a:off x="1295400" y="57531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Anh h</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ù</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ng</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là một con người đã chiến đấu với nghịch cảnh thông qua những chiến công của sự khéo léo, can đảm hoặc sức mạnh trong khi đối mặt với các nguy hiểm.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10819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604455"/>
            <a:ext cx="16878300" cy="1621688"/>
            <a:chOff x="-10886" y="3843650"/>
            <a:chExt cx="18109790" cy="1621688"/>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Cambria" panose="02040503050406030204" pitchFamily="18" charset="0"/>
                  <a:ea typeface="Cambria" panose="02040503050406030204" pitchFamily="18" charset="0"/>
                </a:rPr>
                <a:t>1</a:t>
              </a:r>
            </a:p>
          </p:txBody>
        </p:sp>
        <p:sp>
          <p:nvSpPr>
            <p:cNvPr id="11" name="TextBox 10">
              <a:extLst>
                <a:ext uri="{FF2B5EF4-FFF2-40B4-BE49-F238E27FC236}">
                  <a16:creationId xmlns:a16="http://schemas.microsoft.com/office/drawing/2014/main" id="{40214647-58D6-85F8-F2CE-8124F02EB9F3}"/>
                </a:ext>
              </a:extLst>
            </p:cNvPr>
            <p:cNvSpPr txBox="1"/>
            <p:nvPr/>
          </p:nvSpPr>
          <p:spPr>
            <a:xfrm>
              <a:off x="189096" y="3895678"/>
              <a:ext cx="16764001" cy="1569660"/>
            </a:xfrm>
            <a:prstGeom prst="rect">
              <a:avLst/>
            </a:prstGeom>
            <a:noFill/>
          </p:spPr>
          <p:txBody>
            <a:bodyPr wrap="square">
              <a:spAutoFit/>
            </a:bodyPr>
            <a:lstStyle/>
            <a:p>
              <a:pPr algn="just"/>
              <a:r>
                <a:rPr lang="vi-VN" sz="4800" i="0" dirty="0">
                  <a:solidFill>
                    <a:srgbClr val="000000"/>
                  </a:solidFill>
                  <a:effectLst/>
                  <a:latin typeface="Cambria" panose="02040503050406030204" pitchFamily="18" charset="0"/>
                  <a:ea typeface="Cambria" panose="02040503050406030204" pitchFamily="18" charset="0"/>
                </a:rPr>
                <a:t>Khổ thơ đầu tiên giới thiệu cảnh sắc thiên nhiên Việt Nam đẹp như thế nào?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619500"/>
            <a:ext cx="9144000" cy="6001643"/>
          </a:xfrm>
          <a:prstGeom prst="rect">
            <a:avLst/>
          </a:prstGeom>
          <a:noFill/>
        </p:spPr>
        <p:txBody>
          <a:bodyPr wrap="square">
            <a:spAutoFit/>
          </a:bodyPr>
          <a:lstStyle/>
          <a:p>
            <a:pPr algn="just"/>
            <a:r>
              <a:rPr lang="vi-VN" sz="4800" dirty="0">
                <a:solidFill>
                  <a:srgbClr val="C00000"/>
                </a:solidFill>
                <a:latin typeface="Cambria" panose="02040503050406030204" pitchFamily="18" charset="0"/>
                <a:ea typeface="Cambria" panose="02040503050406030204" pitchFamily="18" charset="0"/>
              </a:rPr>
              <a:t>Qua khổ thơ đầu tiên, vẻ đẹp cảnh sắc thiên nhiên Việt Nam được mô tả: biển lúa mênh mông, có những cánh cò bay </a:t>
            </a:r>
            <a:r>
              <a:rPr lang="en-US" sz="4800" dirty="0">
                <a:solidFill>
                  <a:srgbClr val="C00000"/>
                </a:solidFill>
                <a:latin typeface="Cambria" panose="02040503050406030204" pitchFamily="18" charset="0"/>
                <a:ea typeface="Cambria" panose="02040503050406030204" pitchFamily="18" charset="0"/>
              </a:rPr>
              <a:t>r</a:t>
            </a:r>
            <a:r>
              <a:rPr lang="vi-VN" sz="4800" dirty="0">
                <a:solidFill>
                  <a:srgbClr val="C00000"/>
                </a:solidFill>
                <a:latin typeface="Cambria" panose="02040503050406030204" pitchFamily="18" charset="0"/>
                <a:ea typeface="Cambria" panose="02040503050406030204" pitchFamily="18" charset="0"/>
              </a:rPr>
              <a:t>ập </a:t>
            </a:r>
            <a:r>
              <a:rPr lang="en-US" sz="4800" dirty="0">
                <a:solidFill>
                  <a:srgbClr val="C00000"/>
                </a:solidFill>
                <a:latin typeface="Cambria" panose="02040503050406030204" pitchFamily="18" charset="0"/>
                <a:ea typeface="Cambria" panose="02040503050406030204" pitchFamily="18" charset="0"/>
              </a:rPr>
              <a:t>r</a:t>
            </a:r>
            <a:r>
              <a:rPr lang="vi-VN" sz="4800" dirty="0">
                <a:solidFill>
                  <a:srgbClr val="C00000"/>
                </a:solidFill>
                <a:latin typeface="Cambria" panose="02040503050406030204" pitchFamily="18" charset="0"/>
                <a:ea typeface="Cambria" panose="02040503050406030204" pitchFamily="18" charset="0"/>
              </a:rPr>
              <a:t>ờn, nhìn ra xa mây che mờ thoáng đỉnh Trường Sơn mỗi sớm mai và khi chiều tà. Cảnh sắc thiên nhiên thật non nước hữu tình. </a:t>
            </a:r>
            <a:endParaRPr lang="en-US" sz="4800" b="1" i="1" dirty="0">
              <a:solidFill>
                <a:srgbClr val="C00000"/>
              </a:solidFill>
              <a:latin typeface="Cambria" panose="02040503050406030204" pitchFamily="18" charset="0"/>
              <a:ea typeface="Cambria" panose="02040503050406030204" pitchFamily="18" charset="0"/>
            </a:endParaRPr>
          </a:p>
        </p:txBody>
      </p:sp>
      <p:pic>
        <p:nvPicPr>
          <p:cNvPr id="1026" name="Picture 2" descr="Đón bình minh huyền ảo trên đỉnh Trường Sơn Đông">
            <a:extLst>
              <a:ext uri="{FF2B5EF4-FFF2-40B4-BE49-F238E27FC236}">
                <a16:creationId xmlns:a16="http://schemas.microsoft.com/office/drawing/2014/main" id="{E3CE8BB4-FD49-996A-96CA-58C979F66A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0" y="4305300"/>
            <a:ext cx="722862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2</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75273" y="3921352"/>
              <a:ext cx="167640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Hình ảnh con người Việt Nam trong những năm tháng chiến tranh hiện lên ra sao? </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162300"/>
            <a:ext cx="16029844" cy="5632311"/>
          </a:xfrm>
          <a:prstGeom prst="rect">
            <a:avLst/>
          </a:prstGeom>
          <a:noFill/>
        </p:spPr>
        <p:txBody>
          <a:bodyPr wrap="square">
            <a:spAutoFit/>
          </a:bodyPr>
          <a:lstStyle/>
          <a:p>
            <a:pPr lvl="0" algn="just"/>
            <a:r>
              <a:rPr lang="vi-VN" sz="4000" dirty="0">
                <a:solidFill>
                  <a:srgbClr val="FF0000"/>
                </a:solidFill>
                <a:latin typeface="Cambria" panose="02040503050406030204" pitchFamily="18" charset="0"/>
                <a:ea typeface="Cambria" panose="02040503050406030204" pitchFamily="18" charset="0"/>
              </a:rPr>
              <a:t>– Từ ngữ “vất vả in sâu”, hình ảnh “Gái trai cũng một áo nâu nhuộm bùn” thể hiện hình ảnh vất vả, lam lũ, chân lấm tay bùn của người Việt Nam, đồng thời cũng thể hiện đức tính cần cù, chịu thương chịu khó trong lao động của ông cha ta từ ngàn đời xưa.</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Con người Việt Nam mạnh mẽ, anh hùng trong chiến đấu (3 câu đầu khổ thơ thứ 3), hiền lành, giản dị trong đời thường (Súng gươm vứt bỏ lại hiền như xưa). Hình ảnh “Bao nhiêu đời đã chịu nhiều thương đau” thể hiện con người Việt Nam phải trải qua bao gian khó, thương đau ở các thời kì gian khó</a:t>
            </a:r>
          </a:p>
        </p:txBody>
      </p:sp>
    </p:spTree>
    <p:extLst>
      <p:ext uri="{BB962C8B-B14F-4D97-AF65-F5344CB8AC3E}">
        <p14:creationId xmlns:p14="http://schemas.microsoft.com/office/powerpoint/2010/main" val="411310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47362"/>
            <a:chOff x="-10886" y="3843650"/>
            <a:chExt cx="18109790" cy="1647362"/>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3</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9994" y="3921352"/>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Tác giả muốn nói điều gì về đất nước, con người Việt Nam qua hai khổ thơ cuối?</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43000" y="3619500"/>
            <a:ext cx="16029844" cy="4524315"/>
          </a:xfrm>
          <a:prstGeom prst="rect">
            <a:avLst/>
          </a:prstGeom>
          <a:noFill/>
        </p:spPr>
        <p:txBody>
          <a:bodyPr wrap="square">
            <a:spAutoFit/>
          </a:bodyPr>
          <a:lstStyle/>
          <a:p>
            <a:pPr lvl="0" algn="just"/>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Qua hai khổ thơ cuối, tác giả muốn nói về đất nước, con người Việt Nam: </a:t>
            </a:r>
            <a:r>
              <a:rPr lang="vi-VN" sz="4800" i="1" dirty="0">
                <a:solidFill>
                  <a:srgbClr val="FF0000"/>
                </a:solidFill>
                <a:latin typeface="Cambria" panose="02040503050406030204" pitchFamily="18" charset="0"/>
                <a:ea typeface="Cambria" panose="02040503050406030204" pitchFamily="18" charset="0"/>
              </a:rPr>
              <a:t>Việt Nam có thời tiết ôn hoà, cây cối phát triển, thiên nhiên thuận lợi cho trồng trọt sản xuất nông nghiệp. Con người Việt Nam tình cảm, chung thuỷ, tài năng, mỗi người một vẻ, mỗi vùng một đặc trưng riêng, làm nên một đất nước tài hoa, xinh đẹp.</a:t>
            </a:r>
            <a:endParaRPr kumimoji="0" lang="en-US"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841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1703</TotalTime>
  <Words>1303</Words>
  <Application>Microsoft Office PowerPoint</Application>
  <PresentationFormat>Custom</PresentationFormat>
  <Paragraphs>86</Paragraphs>
  <Slides>18</Slides>
  <Notes>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18</vt:i4>
      </vt:variant>
    </vt:vector>
  </HeadingPairs>
  <TitlesOfParts>
    <vt:vector size="28" baseType="lpstr">
      <vt:lpstr>#9Slide03 AllRoundGothic</vt:lpstr>
      <vt:lpstr>Arial</vt:lpstr>
      <vt:lpstr>Calibri</vt:lpstr>
      <vt:lpstr>Cambria</vt:lpstr>
      <vt:lpstr>Wingdings</vt:lpstr>
      <vt:lpstr>Office Theme</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T6_Doc</dc:title>
  <dc:subject>9Slide.vn</dc:subject>
  <dc:creator>huong</dc:creator>
  <dc:description>9Slide.vn</dc:description>
  <cp:lastModifiedBy>Admin</cp:lastModifiedBy>
  <cp:revision>38</cp:revision>
  <dcterms:created xsi:type="dcterms:W3CDTF">2006-08-16T00:00:00Z</dcterms:created>
  <dcterms:modified xsi:type="dcterms:W3CDTF">2025-04-18T17:46:04Z</dcterms:modified>
  <cp:category>9Slide.vn</cp:category>
  <dc:identifier>DAGPVnf4NPg</dc:identifier>
</cp:coreProperties>
</file>