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12.svg" ContentType="image/svg+xml"/>
  <Override PartName="/ppt/media/image15.svg" ContentType="image/svg+xml"/>
  <Override PartName="/ppt/media/image16.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68" r:id="rId4"/>
    <p:sldId id="276" r:id="rId6"/>
    <p:sldId id="316" r:id="rId7"/>
    <p:sldId id="318" r:id="rId8"/>
    <p:sldId id="288" r:id="rId9"/>
    <p:sldId id="297" r:id="rId10"/>
    <p:sldId id="287" r:id="rId11"/>
    <p:sldId id="307" r:id="rId12"/>
    <p:sldId id="308" r:id="rId13"/>
    <p:sldId id="314" r:id="rId14"/>
    <p:sldId id="271"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F"/>
    <a:srgbClr val="000000"/>
    <a:srgbClr val="D4EEFB"/>
    <a:srgbClr val="082A44"/>
    <a:srgbClr val="558ED5"/>
    <a:srgbClr val="0070C0"/>
    <a:srgbClr val="FF0000"/>
    <a:srgbClr val="FFFF00"/>
    <a:srgbClr val="E46C0A"/>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39" d="100"/>
          <a:sy n="39" d="100"/>
        </p:scale>
        <p:origin x="712" y="52"/>
      </p:cViewPr>
      <p:guideLst>
        <p:guide orient="horz" pos="2136"/>
        <p:guide pos="29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EFA4F-1FA6-401A-84B0-09E8A9593A1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EA19F-5560-479B-921B-93A859EF564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EA19F-5560-479B-921B-93A859EF564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EA19F-5560-479B-921B-93A859EF564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8" name="Picture 7"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19400" y="266700"/>
            <a:ext cx="2380952" cy="2380952"/>
          </a:xfrm>
          <a:prstGeom prst="rect">
            <a:avLst/>
          </a:prstGeom>
        </p:spPr>
      </p:pic>
      <p:pic>
        <p:nvPicPr>
          <p:cNvPr id="9" name="Picture 8"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477000" y="-7277100"/>
            <a:ext cx="2380952" cy="2380952"/>
          </a:xfrm>
          <a:prstGeom prst="rect">
            <a:avLst/>
          </a:prstGeom>
        </p:spPr>
      </p:pic>
      <p:pic>
        <p:nvPicPr>
          <p:cNvPr id="10" name="Picture 9" descr="A round pink label with white text and a black background&#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48600" y="12687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3" Type="http://schemas.openxmlformats.org/officeDocument/2006/relationships/image" Target="../media/image22.png"/><Relationship Id="rId2" Type="http://schemas.openxmlformats.org/officeDocument/2006/relationships/image" Target="../media/image21.svg"/><Relationship Id="rId19" Type="http://schemas.openxmlformats.org/officeDocument/2006/relationships/slideLayout" Target="../slideLayouts/slideLayout7.xml"/><Relationship Id="rId18" Type="http://schemas.openxmlformats.org/officeDocument/2006/relationships/image" Target="../media/image37.svg"/><Relationship Id="rId17" Type="http://schemas.openxmlformats.org/officeDocument/2006/relationships/image" Target="../media/image36.png"/><Relationship Id="rId16" Type="http://schemas.openxmlformats.org/officeDocument/2006/relationships/image" Target="../media/image35.svg"/><Relationship Id="rId15" Type="http://schemas.openxmlformats.org/officeDocument/2006/relationships/image" Target="../media/image34.png"/><Relationship Id="rId14" Type="http://schemas.openxmlformats.org/officeDocument/2006/relationships/image" Target="../media/image33.svg"/><Relationship Id="rId13" Type="http://schemas.openxmlformats.org/officeDocument/2006/relationships/image" Target="../media/image32.png"/><Relationship Id="rId12" Type="http://schemas.openxmlformats.org/officeDocument/2006/relationships/image" Target="../media/image31.svg"/><Relationship Id="rId11" Type="http://schemas.openxmlformats.org/officeDocument/2006/relationships/image" Target="../media/image30.png"/><Relationship Id="rId10" Type="http://schemas.openxmlformats.org/officeDocument/2006/relationships/image" Target="../media/image29.sv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8.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1" y="22860"/>
            <a:ext cx="18240499" cy="1026414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485900"/>
            <a:ext cx="13563600" cy="3510111"/>
          </a:xfrm>
          <a:prstGeom prst="rect">
            <a:avLst/>
          </a:prstGeom>
        </p:spPr>
      </p:pic>
      <p:pic>
        <p:nvPicPr>
          <p:cNvPr id="8" name="Picture 7"/>
          <p:cNvPicPr>
            <a:picLocks noChangeAspect="1"/>
          </p:cNvPicPr>
          <p:nvPr/>
        </p:nvPicPr>
        <p:blipFill>
          <a:blip r:embed="rId3"/>
          <a:stretch>
            <a:fillRect/>
          </a:stretch>
        </p:blipFill>
        <p:spPr>
          <a:xfrm>
            <a:off x="30480" y="495300"/>
            <a:ext cx="2048434" cy="2133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8839200" y="1333500"/>
            <a:ext cx="8331292" cy="7372363"/>
            <a:chOff x="0" y="133351"/>
            <a:chExt cx="9249414" cy="9829816"/>
          </a:xfrm>
        </p:grpSpPr>
        <p:sp>
          <p:nvSpPr>
            <p:cNvPr id="3" name="TextBox 3"/>
            <p:cNvSpPr txBox="1"/>
            <p:nvPr/>
          </p:nvSpPr>
          <p:spPr>
            <a:xfrm>
              <a:off x="0" y="133351"/>
              <a:ext cx="9249414" cy="1231107"/>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defRPr/>
              </a:pP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Thánh</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địa</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Mỹ</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Sơn</a:t>
              </a:r>
              <a:endPar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endParaRPr>
            </a:p>
          </p:txBody>
        </p:sp>
        <p:sp>
          <p:nvSpPr>
            <p:cNvPr id="5" name="TextBox 5"/>
            <p:cNvSpPr txBox="1"/>
            <p:nvPr/>
          </p:nvSpPr>
          <p:spPr>
            <a:xfrm>
              <a:off x="0" y="2183260"/>
              <a:ext cx="9249414" cy="7779907"/>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Thánh địa Mỹ Sơn là một quần thể</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kiến trúc với khoảng hơn 70 đền tháp, nằm trong một thung lũng được bao quanh bởi đồi, núi. Đây là nơi tổ chức lễ tế và đặt lăng mộ các vị vua, hoàng tộc của Vương quốc Chăm-pa.</a:t>
              </a:r>
              <a:endParaRPr kumimoji="0" lang="vi-VN" sz="3200" b="0" i="0" u="none" strike="noStrike" kern="1200" cap="none" spc="-99" normalizeH="0" baseline="0" noProof="0" dirty="0">
                <a:ln>
                  <a:noFill/>
                </a:ln>
                <a:solidFill>
                  <a:srgbClr val="FFC000"/>
                </a:solidFill>
                <a:effectLst/>
                <a:uLnTx/>
                <a:uFillTx/>
                <a:latin typeface="Mali"/>
                <a:ea typeface="+mn-ea"/>
                <a:cs typeface="+mn-cs"/>
              </a:endParaRPr>
            </a:p>
            <a:p>
              <a:pPr marL="0" marR="0" lvl="0" indent="0" algn="just" defTabSz="914400" rtl="0" eaLnBrk="1" fontAlgn="auto" latinLnBrk="0" hangingPunct="1">
                <a:lnSpc>
                  <a:spcPts val="3465"/>
                </a:lnSpc>
                <a:spcBef>
                  <a:spcPts val="0"/>
                </a:spcBef>
                <a:spcAft>
                  <a:spcPts val="0"/>
                </a:spcAft>
                <a:buClrTx/>
                <a:buSzTx/>
                <a:buFontTx/>
                <a:buNone/>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Đền tháp ở đây phần lớn được xây dựng bằng gạch kết hợp với đá sa thạch, cửa quay về phía đông. Tháp chính có kiến trúc thân vuông, ở giữa rộng tạo thành điện thờ. Bao quanh</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tháp chính là những ngôi tháp nhỏ. Tường bên ngoài tháp được trang trí các hoạ tiết hoa văn hình hoa lá (hoa cúc, hoa sen,...), hình động vật (voi, sư tử,...),...</a:t>
              </a:r>
              <a:endParaRPr kumimoji="0" lang="vi-VN" sz="3200" b="0" i="0" u="none" strike="noStrike" kern="1200" cap="none" spc="-99" normalizeH="0" baseline="0" noProof="0" dirty="0">
                <a:ln>
                  <a:noFill/>
                </a:ln>
                <a:solidFill>
                  <a:srgbClr val="FFC000"/>
                </a:solidFill>
                <a:effectLst/>
                <a:uLnTx/>
                <a:uFillTx/>
                <a:latin typeface="Mali"/>
                <a:ea typeface="+mn-ea"/>
                <a:cs typeface="+mn-cs"/>
              </a:endParaRPr>
            </a:p>
          </p:txBody>
        </p:sp>
      </p:grpSp>
      <p:grpSp>
        <p:nvGrpSpPr>
          <p:cNvPr id="7" name="Group 6"/>
          <p:cNvGrpSpPr/>
          <p:nvPr/>
        </p:nvGrpSpPr>
        <p:grpSpPr>
          <a:xfrm>
            <a:off x="728775" y="686930"/>
            <a:ext cx="7838850" cy="8229600"/>
            <a:chOff x="9829800" y="419100"/>
            <a:chExt cx="7838850" cy="8229600"/>
          </a:xfrm>
        </p:grpSpPr>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9634425" y="614475"/>
              <a:ext cx="8229600" cy="7838850"/>
            </a:xfrm>
            <a:prstGeom prst="rect">
              <a:avLst/>
            </a:prstGeom>
          </p:spPr>
        </p:pic>
        <p:pic>
          <p:nvPicPr>
            <p:cNvPr id="8"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85679" y="862868"/>
              <a:ext cx="2495691" cy="544514"/>
            </a:xfrm>
            <a:prstGeom prst="rect">
              <a:avLst/>
            </a:prstGeom>
          </p:spPr>
        </p:pic>
      </p:grpSp>
      <p:pic>
        <p:nvPicPr>
          <p:cNvPr id="2050" name="Picture 2" descr="Du lịch Thánh địa Mỹ Sơn và nhũng gì bạn cần biế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781300"/>
            <a:ext cx="6429375"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8288000" cy="10287000"/>
          </a:xfrm>
          <a:prstGeom prst="rect">
            <a:avLst/>
          </a:prstGeom>
          <a:solidFill>
            <a:srgbClr val="487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965200" y="2137791"/>
            <a:ext cx="16357599" cy="6011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328514">
            <a:off x="17217873" y="4742707"/>
            <a:ext cx="1222922" cy="1194017"/>
          </a:xfrm>
          <a:prstGeom prst="rect">
            <a:avLst/>
          </a:prstGeom>
        </p:spPr>
      </p:pic>
      <p:pic>
        <p:nvPicPr>
          <p:cNvPr id="25" name="Picture 1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64064">
            <a:off x="1120951" y="1291663"/>
            <a:ext cx="16007669" cy="6677192"/>
          </a:xfrm>
          <a:prstGeom prst="rect">
            <a:avLst/>
          </a:prstGeom>
        </p:spPr>
      </p:pic>
      <p:sp>
        <p:nvSpPr>
          <p:cNvPr id="27" name="TextBox 11"/>
          <p:cNvSpPr txBox="1"/>
          <p:nvPr/>
        </p:nvSpPr>
        <p:spPr>
          <a:xfrm>
            <a:off x="2743200" y="4305300"/>
            <a:ext cx="13118888" cy="1877758"/>
          </a:xfrm>
          <a:prstGeom prst="rect">
            <a:avLst/>
          </a:prstGeom>
        </p:spPr>
        <p:txBody>
          <a:bodyPr lIns="0" tIns="0" rIns="0" bIns="0" rtlCol="0" anchor="t">
            <a:spAutoFit/>
          </a:bodyPr>
          <a:lstStyle/>
          <a:p>
            <a:pPr algn="ctr">
              <a:lnSpc>
                <a:spcPts val="7200"/>
              </a:lnSpc>
            </a:pPr>
            <a:r>
              <a:rPr lang="en-US" sz="9600" b="1" spc="-288" dirty="0">
                <a:solidFill>
                  <a:srgbClr val="FFFFFF"/>
                </a:solidFill>
                <a:latin typeface="Aachen" panose="02020500000000000000" pitchFamily="18" charset="0"/>
                <a:ea typeface="Aachen" panose="02020500000000000000" pitchFamily="18" charset="0"/>
                <a:cs typeface="Aachen" panose="02020500000000000000" pitchFamily="18" charset="0"/>
              </a:rPr>
              <a:t>CHÚC CÁC EM HỌC TỐT</a:t>
            </a:r>
            <a:endParaRPr lang="en-US" sz="9600" b="1" spc="-288" dirty="0">
              <a:solidFill>
                <a:srgbClr val="FFFFFF"/>
              </a:solidFill>
              <a:latin typeface="Aachen" panose="02020500000000000000" pitchFamily="18" charset="0"/>
              <a:ea typeface="Aachen" panose="02020500000000000000" pitchFamily="18" charset="0"/>
              <a:cs typeface="Aachen" panose="02020500000000000000"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7" name="Group 7"/>
          <p:cNvGrpSpPr/>
          <p:nvPr/>
        </p:nvGrpSpPr>
        <p:grpSpPr>
          <a:xfrm>
            <a:off x="304800" y="342900"/>
            <a:ext cx="17526000" cy="9448799"/>
            <a:chOff x="0" y="0"/>
            <a:chExt cx="8264539" cy="2288928"/>
          </a:xfrm>
        </p:grpSpPr>
        <p:sp>
          <p:nvSpPr>
            <p:cNvPr id="28" name="Freeform 8"/>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solidFill>
              <a:srgbClr val="082A44"/>
            </a:solidFill>
          </p:spPr>
        </p:sp>
        <p:sp>
          <p:nvSpPr>
            <p:cNvPr id="29" name="Freeform 9"/>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solidFill>
              <a:srgbClr val="85D6A8"/>
            </a:solidFill>
          </p:spPr>
        </p:sp>
      </p:grpSp>
      <p:pic>
        <p:nvPicPr>
          <p:cNvPr id="3" name="Picture 2"/>
          <p:cNvPicPr>
            <a:picLocks noChangeAspect="1"/>
          </p:cNvPicPr>
          <p:nvPr/>
        </p:nvPicPr>
        <p:blipFill>
          <a:blip r:embed="rId1"/>
          <a:stretch>
            <a:fillRect/>
          </a:stretch>
        </p:blipFill>
        <p:spPr>
          <a:xfrm>
            <a:off x="5481593" y="3771900"/>
            <a:ext cx="7324813" cy="5562600"/>
          </a:xfrm>
          <a:prstGeom prst="rect">
            <a:avLst/>
          </a:prstGeom>
          <a:ln>
            <a:noFill/>
          </a:ln>
          <a:effectLst>
            <a:softEdge rad="112500"/>
          </a:effectLst>
        </p:spPr>
      </p:pic>
      <p:sp>
        <p:nvSpPr>
          <p:cNvPr id="4" name="TextBox 2"/>
          <p:cNvSpPr txBox="1"/>
          <p:nvPr/>
        </p:nvSpPr>
        <p:spPr>
          <a:xfrm>
            <a:off x="3276600" y="723900"/>
            <a:ext cx="10667999" cy="2236446"/>
          </a:xfrm>
          <a:prstGeom prst="rect">
            <a:avLst/>
          </a:prstGeom>
        </p:spPr>
        <p:txBody>
          <a:bodyPr wrap="square" lIns="0" tIns="0" rIns="0" bIns="0" rtlCol="0" anchor="t">
            <a:spAutoFit/>
          </a:bodyPr>
          <a:lstStyle/>
          <a:p>
            <a:pPr algn="ctr">
              <a:lnSpc>
                <a:spcPts val="8960"/>
              </a:lnSpc>
            </a:pPr>
            <a:r>
              <a:rPr lang="en-US" sz="6400" b="1" dirty="0" err="1">
                <a:solidFill>
                  <a:srgbClr val="FFFF00"/>
                </a:solidFill>
                <a:latin typeface="Sriracha"/>
              </a:rPr>
              <a:t>Hoạt</a:t>
            </a:r>
            <a:r>
              <a:rPr lang="en-US" sz="6400" b="1" dirty="0">
                <a:solidFill>
                  <a:srgbClr val="FFFF00"/>
                </a:solidFill>
                <a:latin typeface="Sriracha"/>
              </a:rPr>
              <a:t> </a:t>
            </a:r>
            <a:r>
              <a:rPr lang="en-US" sz="6400" b="1" dirty="0" err="1">
                <a:solidFill>
                  <a:srgbClr val="FFFF00"/>
                </a:solidFill>
                <a:latin typeface="Sriracha"/>
              </a:rPr>
              <a:t>động</a:t>
            </a:r>
            <a:r>
              <a:rPr lang="en-US" sz="6400" b="1" dirty="0">
                <a:solidFill>
                  <a:srgbClr val="FFFF00"/>
                </a:solidFill>
                <a:latin typeface="Sriracha"/>
              </a:rPr>
              <a:t> 1. </a:t>
            </a:r>
            <a:endParaRPr lang="en-US" sz="6400" b="1" dirty="0">
              <a:solidFill>
                <a:srgbClr val="FFFF00"/>
              </a:solidFill>
              <a:latin typeface="Sriracha"/>
            </a:endParaRPr>
          </a:p>
          <a:p>
            <a:pPr algn="ctr">
              <a:lnSpc>
                <a:spcPts val="8960"/>
              </a:lnSpc>
            </a:pPr>
            <a:r>
              <a:rPr lang="en-US" sz="6400" b="1" dirty="0" err="1">
                <a:solidFill>
                  <a:schemeClr val="bg1"/>
                </a:solidFill>
                <a:latin typeface="Sriracha"/>
              </a:rPr>
              <a:t>Tìm</a:t>
            </a:r>
            <a:r>
              <a:rPr lang="en-US" sz="6400" b="1" dirty="0">
                <a:solidFill>
                  <a:schemeClr val="bg1"/>
                </a:solidFill>
                <a:latin typeface="Sriracha"/>
              </a:rPr>
              <a:t> </a:t>
            </a:r>
            <a:r>
              <a:rPr lang="en-US" sz="6400" b="1" dirty="0" err="1">
                <a:solidFill>
                  <a:schemeClr val="bg1"/>
                </a:solidFill>
                <a:latin typeface="Sriracha"/>
              </a:rPr>
              <a:t>hiểu</a:t>
            </a:r>
            <a:r>
              <a:rPr lang="en-US" sz="6400" b="1" dirty="0">
                <a:solidFill>
                  <a:schemeClr val="bg1"/>
                </a:solidFill>
                <a:latin typeface="Sriracha"/>
              </a:rPr>
              <a:t> </a:t>
            </a:r>
            <a:r>
              <a:rPr lang="en-US" sz="6400" b="1" dirty="0" err="1">
                <a:solidFill>
                  <a:schemeClr val="bg1"/>
                </a:solidFill>
                <a:latin typeface="Sriracha"/>
              </a:rPr>
              <a:t>về</a:t>
            </a:r>
            <a:r>
              <a:rPr lang="en-US" sz="6400" b="1" dirty="0">
                <a:solidFill>
                  <a:schemeClr val="bg1"/>
                </a:solidFill>
                <a:latin typeface="Sriracha"/>
              </a:rPr>
              <a:t> </a:t>
            </a:r>
            <a:r>
              <a:rPr lang="en-US" sz="6400" b="1" dirty="0" err="1">
                <a:solidFill>
                  <a:schemeClr val="bg1"/>
                </a:solidFill>
                <a:latin typeface="Sriracha"/>
              </a:rPr>
              <a:t>đền</a:t>
            </a:r>
            <a:r>
              <a:rPr lang="en-US" sz="6400" b="1" dirty="0">
                <a:solidFill>
                  <a:schemeClr val="bg1"/>
                </a:solidFill>
                <a:latin typeface="Sriracha"/>
              </a:rPr>
              <a:t> </a:t>
            </a:r>
            <a:r>
              <a:rPr lang="en-US" sz="6400" b="1" dirty="0" err="1">
                <a:solidFill>
                  <a:schemeClr val="bg1"/>
                </a:solidFill>
                <a:latin typeface="Sriracha"/>
              </a:rPr>
              <a:t>tháp</a:t>
            </a:r>
            <a:r>
              <a:rPr lang="en-US" sz="6400" b="1" dirty="0">
                <a:solidFill>
                  <a:schemeClr val="bg1"/>
                </a:solidFill>
                <a:latin typeface="Sriracha"/>
              </a:rPr>
              <a:t> </a:t>
            </a:r>
            <a:r>
              <a:rPr lang="en-US" sz="6400" b="1" dirty="0" err="1">
                <a:solidFill>
                  <a:schemeClr val="bg1"/>
                </a:solidFill>
                <a:latin typeface="Sriracha"/>
              </a:rPr>
              <a:t>Chăm</a:t>
            </a:r>
            <a:r>
              <a:rPr lang="en-US" sz="6400" b="1" dirty="0">
                <a:solidFill>
                  <a:schemeClr val="bg1"/>
                </a:solidFill>
                <a:latin typeface="Sriracha"/>
              </a:rPr>
              <a:t>-pa</a:t>
            </a:r>
            <a:endParaRPr lang="en-US" sz="6400" b="1" dirty="0">
              <a:solidFill>
                <a:schemeClr val="bg1"/>
              </a:solidFill>
              <a:latin typeface="Srirach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p:cNvGrpSpPr/>
          <p:nvPr/>
        </p:nvGrpSpPr>
        <p:grpSpPr>
          <a:xfrm>
            <a:off x="304800" y="342900"/>
            <a:ext cx="9127670" cy="9367158"/>
            <a:chOff x="0" y="0"/>
            <a:chExt cx="8264539" cy="2288928"/>
          </a:xfrm>
          <a:solidFill>
            <a:schemeClr val="tx2"/>
          </a:solidFill>
        </p:grpSpPr>
        <p:sp>
          <p:nvSpPr>
            <p:cNvPr id="11" name="Freeform 8"/>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p:cNvSpPr/>
          <p:nvPr/>
        </p:nvSpPr>
        <p:spPr>
          <a:xfrm>
            <a:off x="531341" y="851111"/>
            <a:ext cx="8671781" cy="8371523"/>
          </a:xfrm>
          <a:prstGeom prst="rect">
            <a:avLst/>
          </a:prstGeom>
        </p:spPr>
        <p:txBody>
          <a:bodyPr wrap="square">
            <a:spAutoFit/>
          </a:bodyPr>
          <a:lstStyle/>
          <a:p>
            <a:pPr algn="just">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Q</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uan sát </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video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sau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hình 2</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nhóm</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4,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trả</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a:t>
            </a:r>
            <a:endPar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1: 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2:  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3: 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4: 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9525000" y="342900"/>
            <a:ext cx="8458200" cy="9815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p:cNvGrpSpPr/>
          <p:nvPr/>
        </p:nvGrpSpPr>
        <p:grpSpPr>
          <a:xfrm>
            <a:off x="304800" y="342900"/>
            <a:ext cx="9127670" cy="9367158"/>
            <a:chOff x="0" y="0"/>
            <a:chExt cx="8264539" cy="2288928"/>
          </a:xfrm>
          <a:solidFill>
            <a:schemeClr val="tx2"/>
          </a:solidFill>
        </p:grpSpPr>
        <p:sp>
          <p:nvSpPr>
            <p:cNvPr id="11" name="Freeform 8"/>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p:cNvSpPr/>
          <p:nvPr/>
        </p:nvSpPr>
        <p:spPr>
          <a:xfrm>
            <a:off x="531341" y="851111"/>
            <a:ext cx="8671781" cy="7694414"/>
          </a:xfrm>
          <a:prstGeom prst="rect">
            <a:avLst/>
          </a:prstGeom>
        </p:spPr>
        <p:txBody>
          <a:bodyPr wrap="square">
            <a:spAutoFit/>
          </a:bodyPr>
          <a:lstStyle/>
          <a:p>
            <a:pPr algn="ctr">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 LUẬN NHÓM 4</a:t>
            </a:r>
            <a:endPar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1: 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2:  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3: 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4: 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9525000" y="342900"/>
            <a:ext cx="8458200" cy="9815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57200" y="6438900"/>
            <a:ext cx="17221200" cy="1911984"/>
          </a:xfrm>
          <a:prstGeom prst="rect">
            <a:avLst/>
          </a:prstGeom>
          <a:effectLst>
            <a:outerShdw blurRad="50800" dist="38100" dir="2700000" algn="tl" rotWithShape="0">
              <a:prstClr val="black">
                <a:alpha val="40000"/>
              </a:prstClr>
            </a:outerShdw>
          </a:effectLst>
        </p:spPr>
      </p:pic>
      <p:pic>
        <p:nvPicPr>
          <p:cNvPr id="8"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46313" y="3702683"/>
            <a:ext cx="17221200" cy="1911984"/>
          </a:xfrm>
          <a:prstGeom prst="rect">
            <a:avLst/>
          </a:prstGeom>
          <a:effectLst>
            <a:outerShdw blurRad="50800" dist="38100" dir="2700000" algn="tl" rotWithShape="0">
              <a:prstClr val="black">
                <a:alpha val="40000"/>
              </a:prstClr>
            </a:outerShdw>
          </a:effectLst>
        </p:spPr>
      </p:pic>
      <p:pic>
        <p:nvPicPr>
          <p:cNvPr id="7"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62642" y="1219428"/>
            <a:ext cx="17221200" cy="1911984"/>
          </a:xfrm>
          <a:prstGeom prst="rect">
            <a:avLst/>
          </a:prstGeom>
          <a:effectLst>
            <a:outerShdw blurRad="50800" dist="38100" dir="2700000" algn="tl" rotWithShape="0">
              <a:prstClr val="black">
                <a:alpha val="40000"/>
              </a:prstClr>
            </a:outerShdw>
          </a:effectLst>
        </p:spPr>
      </p:pic>
      <p:sp>
        <p:nvSpPr>
          <p:cNvPr id="2" name="Rectangle 1"/>
          <p:cNvSpPr/>
          <p:nvPr/>
        </p:nvSpPr>
        <p:spPr>
          <a:xfrm>
            <a:off x="1055913" y="6671617"/>
            <a:ext cx="14548758" cy="1446550"/>
          </a:xfrm>
          <a:prstGeom prst="rect">
            <a:avLst/>
          </a:prstGeom>
        </p:spPr>
        <p:txBody>
          <a:bodyPr wrap="square">
            <a:spAutoFit/>
          </a:bodyPr>
          <a:lstStyle/>
          <a:p>
            <a:r>
              <a:rPr lang="nl-NL" sz="4400" b="1" dirty="0">
                <a:latin typeface="Times New Roman" panose="02020603050405020304" pitchFamily="18" charset="0"/>
                <a:cs typeface="Times New Roman" panose="02020603050405020304" pitchFamily="18" charset="0"/>
              </a:rPr>
              <a:t>Câu 3: Di sản văn hoá tiêu biểu của Vương quốc Chăm-pa là </a:t>
            </a:r>
            <a:r>
              <a:rPr lang="en-US" sz="4400" b="1" dirty="0" err="1">
                <a:latin typeface="Times New Roman" panose="02020603050405020304" pitchFamily="18" charset="0"/>
                <a:cs typeface="Times New Roman" panose="02020603050405020304" pitchFamily="18" charset="0"/>
              </a:rPr>
              <a:t>đền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Tháp</a:t>
            </a:r>
            <a:r>
              <a:rPr lang="en-US" sz="4400" b="1"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1790699"/>
            <a:ext cx="17825357" cy="769441"/>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1: Vương quốc Chăm -pa được thành lập vào </a:t>
            </a:r>
            <a:r>
              <a:rPr lang="en-US" sz="4400" b="1" dirty="0" err="1">
                <a:latin typeface="Times New Roman" panose="02020603050405020304" pitchFamily="18" charset="0"/>
                <a:cs typeface="Times New Roman" panose="02020603050405020304" pitchFamily="18" charset="0"/>
              </a:rPr>
              <a:t>cuối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kỉ</a:t>
            </a:r>
            <a:r>
              <a:rPr lang="en-US" sz="4400" b="1" dirty="0">
                <a:latin typeface="Times New Roman" panose="02020603050405020304" pitchFamily="18" charset="0"/>
                <a:cs typeface="Times New Roman" panose="02020603050405020304" pitchFamily="18" charset="0"/>
              </a:rPr>
              <a:t> II.</a:t>
            </a:r>
            <a:endParaRPr lang="en-US" sz="4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44334" y="3935400"/>
            <a:ext cx="16225158" cy="1446550"/>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2:  Địa bàn chủ yếu của vương quốc này thuộc một số tỉnh miền Trung Việt nam ngày nay.</a:t>
            </a:r>
            <a:endParaRPr lang="nl-NL" sz="4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600"/>
                                        <p:tgtEl>
                                          <p:spTgt spid="6"/>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991601" y="291834"/>
            <a:ext cx="8463642" cy="1333272"/>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0" y="342900"/>
            <a:ext cx="8458200" cy="9815131"/>
          </a:xfrm>
          <a:prstGeom prst="rect">
            <a:avLst/>
          </a:prstGeom>
        </p:spPr>
      </p:pic>
      <p:sp>
        <p:nvSpPr>
          <p:cNvPr id="10" name="Rectangle: Rounded Corners 9"/>
          <p:cNvSpPr/>
          <p:nvPr/>
        </p:nvSpPr>
        <p:spPr>
          <a:xfrm>
            <a:off x="4267200" y="17145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067800" y="1649186"/>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Khánh</a:t>
            </a:r>
            <a:endParaRPr lang="en-US" sz="4000" b="1" dirty="0">
              <a:solidFill>
                <a:schemeClr val="bg1"/>
              </a:solidFill>
              <a:latin typeface="Cambria" panose="02040503050406030204" pitchFamily="18" charset="0"/>
              <a:ea typeface="Cambria" panose="02040503050406030204" pitchFamily="18" charset="0"/>
            </a:endParaRPr>
          </a:p>
        </p:txBody>
      </p:sp>
      <p:sp>
        <p:nvSpPr>
          <p:cNvPr id="12" name="Rectangle: Rounded Corners 11"/>
          <p:cNvSpPr/>
          <p:nvPr/>
        </p:nvSpPr>
        <p:spPr>
          <a:xfrm>
            <a:off x="4267200" y="25527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067800" y="2520043"/>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Sơn</a:t>
            </a:r>
            <a:endParaRPr lang="en-US" sz="4000" b="1" dirty="0">
              <a:solidFill>
                <a:schemeClr val="bg1"/>
              </a:solidFill>
              <a:latin typeface="Cambria" panose="02040503050406030204" pitchFamily="18" charset="0"/>
              <a:ea typeface="Cambria" panose="02040503050406030204" pitchFamily="18" charset="0"/>
            </a:endParaRPr>
          </a:p>
        </p:txBody>
      </p:sp>
      <p:sp>
        <p:nvSpPr>
          <p:cNvPr id="14" name="Rectangle: Rounded Corners 13"/>
          <p:cNvSpPr/>
          <p:nvPr/>
        </p:nvSpPr>
        <p:spPr>
          <a:xfrm>
            <a:off x="4419600" y="3086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44000" y="3510643"/>
            <a:ext cx="7772400" cy="1323439"/>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Dương Long, Bình Lâm, Cánh Tiên, Bánh Ít</a:t>
            </a:r>
            <a:endParaRPr lang="en-US" sz="4000" b="1" dirty="0">
              <a:solidFill>
                <a:schemeClr val="bg1"/>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4724400" y="4686300"/>
            <a:ext cx="2895600" cy="838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4267200" y="5829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067800" y="50346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 Yang Prông</a:t>
            </a:r>
            <a:endParaRPr lang="en-US" sz="4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p:cNvSpPr/>
          <p:nvPr/>
        </p:nvSpPr>
        <p:spPr>
          <a:xfrm>
            <a:off x="6172200" y="5753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0" y="59490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Tháp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Nhạn</a:t>
            </a:r>
            <a:endParaRPr lang="en-US" sz="4000" b="1" dirty="0">
              <a:solidFill>
                <a:schemeClr val="bg1"/>
              </a:solidFill>
              <a:latin typeface="Cambria" panose="02040503050406030204" pitchFamily="18" charset="0"/>
              <a:ea typeface="Cambria" panose="02040503050406030204" pitchFamily="18" charset="0"/>
            </a:endParaRPr>
          </a:p>
        </p:txBody>
      </p:sp>
      <p:sp>
        <p:nvSpPr>
          <p:cNvPr id="23" name="Rectangle: Rounded Corners 22"/>
          <p:cNvSpPr/>
          <p:nvPr/>
        </p:nvSpPr>
        <p:spPr>
          <a:xfrm>
            <a:off x="5943600" y="6972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144000" y="68634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Na-ga</a:t>
            </a:r>
            <a:endParaRPr lang="en-US" sz="4000" b="1" dirty="0">
              <a:solidFill>
                <a:schemeClr val="bg1"/>
              </a:solidFill>
              <a:latin typeface="Cambria" panose="02040503050406030204" pitchFamily="18" charset="0"/>
              <a:ea typeface="Cambria" panose="02040503050406030204" pitchFamily="18" charset="0"/>
            </a:endParaRPr>
          </a:p>
        </p:txBody>
      </p:sp>
      <p:sp>
        <p:nvSpPr>
          <p:cNvPr id="25" name="Rectangle: Rounded Corners 24"/>
          <p:cNvSpPr/>
          <p:nvPr/>
        </p:nvSpPr>
        <p:spPr>
          <a:xfrm>
            <a:off x="5486400" y="7581900"/>
            <a:ext cx="1981200" cy="6858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220200" y="7854043"/>
            <a:ext cx="8610600" cy="1323439"/>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Hòa</a:t>
            </a:r>
            <a:r>
              <a:rPr lang="en-US" sz="4000" b="1" dirty="0">
                <a:solidFill>
                  <a:schemeClr val="bg1"/>
                </a:solidFill>
                <a:latin typeface="Cambria" panose="02040503050406030204" pitchFamily="18" charset="0"/>
                <a:ea typeface="Cambria" panose="02040503050406030204" pitchFamily="18" charset="0"/>
              </a:rPr>
              <a:t> Lai,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Rô-mê</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Klong Ga-rai,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Đam</a:t>
            </a:r>
            <a:r>
              <a:rPr lang="en-US" sz="4000" b="1" dirty="0">
                <a:solidFill>
                  <a:schemeClr val="bg1"/>
                </a:solidFill>
                <a:latin typeface="Cambria" panose="02040503050406030204" pitchFamily="18" charset="0"/>
                <a:ea typeface="Cambria" panose="02040503050406030204" pitchFamily="18" charset="0"/>
              </a:rPr>
              <a:t> </a:t>
            </a:r>
            <a:endParaRPr lang="en-US" sz="4000" b="1" dirty="0">
              <a:solidFill>
                <a:schemeClr val="bg1"/>
              </a:solidFill>
              <a:latin typeface="Cambria" panose="02040503050406030204" pitchFamily="18" charset="0"/>
              <a:ea typeface="Cambria" panose="02040503050406030204" pitchFamily="18" charset="0"/>
            </a:endParaRPr>
          </a:p>
        </p:txBody>
      </p:sp>
      <p:sp>
        <p:nvSpPr>
          <p:cNvPr id="27" name="Rectangle: Rounded Corners 26"/>
          <p:cNvSpPr/>
          <p:nvPr/>
        </p:nvSpPr>
        <p:spPr>
          <a:xfrm>
            <a:off x="4724400" y="8420100"/>
            <a:ext cx="1981200" cy="3810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296400" y="9225643"/>
            <a:ext cx="86106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Phố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Hài</a:t>
            </a:r>
            <a:endParaRPr lang="en-US" sz="4000" b="1" dirty="0">
              <a:solidFill>
                <a:schemeClr val="bg1"/>
              </a:solidFill>
              <a:latin typeface="Cambria" panose="02040503050406030204" pitchFamily="18" charset="0"/>
              <a:ea typeface="Cambria" panose="02040503050406030204" pitchFamily="18" charset="0"/>
            </a:endParaRPr>
          </a:p>
        </p:txBody>
      </p:sp>
      <p:sp>
        <p:nvSpPr>
          <p:cNvPr id="3" name="TextBox 2"/>
          <p:cNvSpPr txBox="1"/>
          <p:nvPr/>
        </p:nvSpPr>
        <p:spPr>
          <a:xfrm>
            <a:off x="9296400" y="570365"/>
            <a:ext cx="8839200" cy="707886"/>
          </a:xfrm>
          <a:prstGeom prst="rect">
            <a:avLst/>
          </a:prstGeom>
          <a:noFill/>
        </p:spPr>
        <p:txBody>
          <a:bodyPr wrap="square">
            <a:spAutoFit/>
          </a:bodyPr>
          <a:lstStyle/>
          <a:p>
            <a:r>
              <a:rPr lang="nl-NL" sz="4000" b="1" dirty="0">
                <a:latin typeface="Times New Roman" panose="02020603050405020304" pitchFamily="18" charset="0"/>
                <a:cs typeface="Times New Roman" panose="02020603050405020304" pitchFamily="18" charset="0"/>
              </a:rPr>
              <a:t>Câu 4: Một số đền tháp Chăm-pa:</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down)">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down)">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down)">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wipe(down)">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8839200" y="1015268"/>
            <a:ext cx="8331292" cy="6011206"/>
            <a:chOff x="0" y="133351"/>
            <a:chExt cx="9249414" cy="8014940"/>
          </a:xfrm>
        </p:grpSpPr>
        <p:sp>
          <p:nvSpPr>
            <p:cNvPr id="3" name="TextBox 3"/>
            <p:cNvSpPr txBox="1"/>
            <p:nvPr/>
          </p:nvSpPr>
          <p:spPr>
            <a:xfrm>
              <a:off x="0" y="133351"/>
              <a:ext cx="9249414" cy="1231107"/>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defRPr/>
              </a:pPr>
              <a:r>
                <a:rPr kumimoji="0" lang="en-US" sz="6000" b="0" i="0" u="none" strike="noStrike" kern="1200" cap="none" spc="-288" normalizeH="0" baseline="0" noProof="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THÁP PO-KLONG GA-RAI</a:t>
              </a:r>
              <a:endParaRPr kumimoji="0" lang="en-US" sz="6000" b="0" i="0" u="none" strike="noStrike" kern="1200" cap="none" spc="-288" normalizeH="0" baseline="0" noProof="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endParaRPr>
            </a:p>
          </p:txBody>
        </p:sp>
        <p:sp>
          <p:nvSpPr>
            <p:cNvPr id="4" name="TextBox 4"/>
            <p:cNvSpPr txBox="1"/>
            <p:nvPr/>
          </p:nvSpPr>
          <p:spPr>
            <a:xfrm>
              <a:off x="0" y="1176124"/>
              <a:ext cx="9249414" cy="1333699"/>
            </a:xfrm>
            <a:prstGeom prst="rect">
              <a:avLst/>
            </a:prstGeom>
          </p:spPr>
          <p:txBody>
            <a:bodyPr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defRPr/>
              </a:pPr>
              <a:r>
                <a:rPr kumimoji="0" lang="en-US" sz="2800" b="0" i="0" u="none" strike="noStrike" kern="1200" cap="none" spc="0" normalizeH="0" baseline="0" noProof="0">
                  <a:ln>
                    <a:noFill/>
                  </a:ln>
                  <a:solidFill>
                    <a:srgbClr val="FBE675"/>
                  </a:solidFill>
                  <a:effectLst/>
                  <a:uLnTx/>
                  <a:uFillTx/>
                  <a:latin typeface="Sriracha"/>
                  <a:ea typeface="+mn-ea"/>
                  <a:cs typeface="+mn-cs"/>
                </a:rPr>
                <a:t>Đ</a:t>
              </a:r>
              <a:r>
                <a:rPr kumimoji="0" lang="vi-VN" sz="2800" b="0" i="0" u="none" strike="noStrike" kern="1200" cap="none" spc="0" normalizeH="0" baseline="0" noProof="0">
                  <a:ln>
                    <a:noFill/>
                  </a:ln>
                  <a:solidFill>
                    <a:srgbClr val="FBE675"/>
                  </a:solidFill>
                  <a:effectLst/>
                  <a:uLnTx/>
                  <a:uFillTx/>
                  <a:latin typeface="Sriracha"/>
                  <a:ea typeface="+mn-ea"/>
                  <a:cs typeface="+mn-cs"/>
                </a:rPr>
                <a:t>ược xây dựng vào khoảng cuối thế ki XIII - đầu thế ki XIV</a:t>
              </a:r>
              <a:endParaRPr kumimoji="0" lang="en-US" sz="2800" b="0" i="0" u="none" strike="noStrike" kern="1200" cap="none" spc="0" normalizeH="0" baseline="0" noProof="0">
                <a:ln>
                  <a:noFill/>
                </a:ln>
                <a:solidFill>
                  <a:srgbClr val="FBE675"/>
                </a:solidFill>
                <a:effectLst/>
                <a:uLnTx/>
                <a:uFillTx/>
                <a:latin typeface="Sriracha"/>
                <a:ea typeface="+mn-ea"/>
                <a:cs typeface="+mn-cs"/>
              </a:endParaRPr>
            </a:p>
          </p:txBody>
        </p:sp>
        <p:sp>
          <p:nvSpPr>
            <p:cNvPr id="5" name="TextBox 5"/>
            <p:cNvSpPr txBox="1"/>
            <p:nvPr/>
          </p:nvSpPr>
          <p:spPr>
            <a:xfrm>
              <a:off x="0" y="2814096"/>
              <a:ext cx="9249414" cy="5334195"/>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defRPr/>
              </a:pPr>
              <a:r>
                <a:rPr kumimoji="0" lang="vi-VN" sz="2475" b="0" i="0" u="none" strike="noStrike" kern="1200" cap="none" spc="-99" normalizeH="0" baseline="0" noProof="0">
                  <a:ln>
                    <a:noFill/>
                  </a:ln>
                  <a:solidFill>
                    <a:srgbClr val="FFFFFF"/>
                  </a:solidFill>
                  <a:effectLst/>
                  <a:uLnTx/>
                  <a:uFillTx/>
                  <a:latin typeface="Mali"/>
                  <a:ea typeface="+mn-ea"/>
                  <a:cs typeface="+mn-cs"/>
                </a:rPr>
                <a:t>Tháp Pô Klong Garai (còn được gọi là Tháp Pô Klông Giarai, tháp Pô Klaung Garai, PoKlaun Garai, tháp Bửu Sơn), thuộc phường Đô Vinh, thành phố Phan Rang - Tháp Chàm, tỉnh Ninh Thuận.</a:t>
              </a:r>
              <a:endParaRPr kumimoji="0" lang="en-US" sz="2475" b="0" i="0" u="none" strike="noStrike" kern="1200" cap="none" spc="-99" normalizeH="0" baseline="0" noProof="0">
                <a:ln>
                  <a:noFill/>
                </a:ln>
                <a:solidFill>
                  <a:srgbClr val="FFFFFF"/>
                </a:solidFill>
                <a:effectLst/>
                <a:uLnTx/>
                <a:uFillTx/>
                <a:latin typeface="Mali"/>
                <a:ea typeface="+mn-ea"/>
                <a:cs typeface="+mn-cs"/>
              </a:endParaRPr>
            </a:p>
            <a:p>
              <a:pPr marL="0" marR="0" lvl="0" indent="0" algn="just" defTabSz="914400" rtl="0" eaLnBrk="1" fontAlgn="auto" latinLnBrk="0" hangingPunct="1">
                <a:lnSpc>
                  <a:spcPts val="3465"/>
                </a:lnSpc>
                <a:spcBef>
                  <a:spcPts val="0"/>
                </a:spcBef>
                <a:spcAft>
                  <a:spcPts val="0"/>
                </a:spcAft>
                <a:buClrTx/>
                <a:buSzTx/>
                <a:buFontTx/>
                <a:buNone/>
                <a:defRPr/>
              </a:pPr>
              <a:r>
                <a:rPr kumimoji="0" lang="vi-VN" sz="2475" b="0" i="0" u="none" strike="noStrike" kern="1200" cap="none" spc="-99" normalizeH="0" baseline="0" noProof="0">
                  <a:ln>
                    <a:noFill/>
                  </a:ln>
                  <a:solidFill>
                    <a:srgbClr val="FFFFFF"/>
                  </a:solidFill>
                  <a:effectLst/>
                  <a:uLnTx/>
                  <a:uFillTx/>
                  <a:latin typeface="Mali"/>
                  <a:ea typeface="+mn-ea"/>
                  <a:cs typeface="+mn-cs"/>
                </a:rPr>
                <a:t>Theo truyền thuyết của người Chăm, tháp Pô Klaung Garai được Chế Mân (vua Jaya Simhavarman III) cho xây dựng để thờ Pô Klaung Garai - vị vua có nhiều công trạng đối với người Chăm trong việc chống giặc ngoại xâm, khai mương, đắp đập làm cho ruộng đồng tươi tốt… </a:t>
              </a:r>
              <a:endParaRPr kumimoji="0" lang="en-US" sz="2475" b="0" i="0" u="none" strike="noStrike" kern="1200" cap="none" spc="-99" normalizeH="0" baseline="0" noProof="0">
                <a:ln>
                  <a:noFill/>
                </a:ln>
                <a:solidFill>
                  <a:srgbClr val="FFFFFF"/>
                </a:solidFill>
                <a:effectLst/>
                <a:uLnTx/>
                <a:uFillTx/>
                <a:latin typeface="Mali"/>
                <a:ea typeface="+mn-ea"/>
                <a:cs typeface="+mn-cs"/>
              </a:endParaRPr>
            </a:p>
          </p:txBody>
        </p:sp>
      </p:grpSp>
      <p:grpSp>
        <p:nvGrpSpPr>
          <p:cNvPr id="7" name="Group 6"/>
          <p:cNvGrpSpPr/>
          <p:nvPr/>
        </p:nvGrpSpPr>
        <p:grpSpPr>
          <a:xfrm>
            <a:off x="728775" y="686930"/>
            <a:ext cx="7838850" cy="8229600"/>
            <a:chOff x="9829800" y="419100"/>
            <a:chExt cx="7838850" cy="8229600"/>
          </a:xfrm>
        </p:grpSpPr>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9634425" y="614475"/>
              <a:ext cx="8229600" cy="7838850"/>
            </a:xfrm>
            <a:prstGeom prst="rect">
              <a:avLst/>
            </a:prstGeom>
          </p:spPr>
        </p:pic>
        <p:pic>
          <p:nvPicPr>
            <p:cNvPr id="8"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85679" y="862868"/>
              <a:ext cx="2495691" cy="544514"/>
            </a:xfrm>
            <a:prstGeom prst="rect">
              <a:avLst/>
            </a:prstGeom>
          </p:spPr>
        </p:pic>
      </p:grpSp>
      <p:sp>
        <p:nvSpPr>
          <p:cNvPr id="9" name="Rectangle 8"/>
          <p:cNvSpPr/>
          <p:nvPr/>
        </p:nvSpPr>
        <p:spPr>
          <a:xfrm>
            <a:off x="8828049" y="7452083"/>
            <a:ext cx="9144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rPr>
              <a:t>(Nguồn: http://dsvh.gov.vn/di-tich-kien-truc-nghe-thuat-thap-po-klong-garai-2995</a:t>
            </a: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560629" y="2252778"/>
            <a:ext cx="6211771" cy="5633921"/>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2"/>
          <p:cNvGrpSpPr/>
          <p:nvPr/>
        </p:nvGrpSpPr>
        <p:grpSpPr>
          <a:xfrm>
            <a:off x="838200" y="419100"/>
            <a:ext cx="16306800" cy="9220200"/>
            <a:chOff x="0" y="0"/>
            <a:chExt cx="21640800" cy="11070274"/>
          </a:xfrm>
        </p:grpSpPr>
        <p:grpSp>
          <p:nvGrpSpPr>
            <p:cNvPr id="12" name="Group 3"/>
            <p:cNvGrpSpPr/>
            <p:nvPr/>
          </p:nvGrpSpPr>
          <p:grpSpPr>
            <a:xfrm>
              <a:off x="1368062" y="1907071"/>
              <a:ext cx="19081623" cy="7355293"/>
              <a:chOff x="0" y="0"/>
              <a:chExt cx="9464596" cy="3648268"/>
            </a:xfrm>
          </p:grpSpPr>
          <p:sp>
            <p:nvSpPr>
              <p:cNvPr id="16" name="Freeform 4"/>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609600"/>
                <a:endParaRPr lang="en-US" sz="1200">
                  <a:solidFill>
                    <a:prstClr val="black"/>
                  </a:solidFill>
                  <a:latin typeface="Calibri" panose="020F0502020204030204"/>
                </a:endParaRPr>
              </a:p>
            </p:txBody>
          </p:sp>
        </p:grpSp>
        <p:sp>
          <p:nvSpPr>
            <p:cNvPr id="13" name="AutoShape 5"/>
            <p:cNvSpPr/>
            <p:nvPr/>
          </p:nvSpPr>
          <p:spPr>
            <a:xfrm>
              <a:off x="1017755" y="1957871"/>
              <a:ext cx="19431930" cy="7183607"/>
            </a:xfrm>
            <a:prstGeom prst="rect">
              <a:avLst/>
            </a:prstGeom>
            <a:solidFill>
              <a:srgbClr val="DFD4BA"/>
            </a:solidFill>
          </p:spPr>
          <p:txBody>
            <a:bodyPr/>
            <a:lstStyle/>
            <a:p>
              <a:pPr defTabSz="609600"/>
              <a:endParaRPr lang="en-US" sz="1200">
                <a:solidFill>
                  <a:prstClr val="black"/>
                </a:solidFill>
                <a:latin typeface="Calibri" panose="020F0502020204030204"/>
              </a:endParaRPr>
            </a:p>
          </p:txBody>
        </p:sp>
        <p:sp>
          <p:nvSpPr>
            <p:cNvPr id="14" name="Freeform 6"/>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1">
                <a:extLst>
                  <a:ext uri="{96DAC541-7B7A-43D3-8B79-37D633B846F1}">
                    <asvg:svgBlip xmlns:asvg="http://schemas.microsoft.com/office/drawing/2016/SVG/main" r:embed="rId2"/>
                  </a:ext>
                </a:extLst>
              </a:blip>
              <a:stretch>
                <a:fillRect r="-74505"/>
              </a:stretch>
            </a:blipFill>
          </p:spPr>
          <p:txBody>
            <a:bodyPr/>
            <a:lstStyle/>
            <a:p>
              <a:pPr defTabSz="609600"/>
              <a:endParaRPr lang="en-US" sz="1200">
                <a:solidFill>
                  <a:prstClr val="black"/>
                </a:solidFill>
                <a:latin typeface="Calibri" panose="020F0502020204030204"/>
              </a:endParaRPr>
            </a:p>
          </p:txBody>
        </p:sp>
        <p:sp>
          <p:nvSpPr>
            <p:cNvPr id="15" name="Freeform 7"/>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1">
                <a:extLst>
                  <a:ext uri="{96DAC541-7B7A-43D3-8B79-37D633B846F1}">
                    <asvg:svgBlip xmlns:asvg="http://schemas.microsoft.com/office/drawing/2016/SVG/main" r:embed="rId3"/>
                  </a:ext>
                </a:extLst>
              </a:blip>
              <a:stretch>
                <a:fillRect l="-74505"/>
              </a:stretch>
            </a:blipFill>
          </p:spPr>
          <p:txBody>
            <a:bodyPr/>
            <a:lstStyle/>
            <a:p>
              <a:pPr defTabSz="609600"/>
              <a:endParaRPr lang="en-US" sz="1200">
                <a:solidFill>
                  <a:prstClr val="black"/>
                </a:solidFill>
                <a:latin typeface="Calibri" panose="020F0502020204030204"/>
              </a:endParaRPr>
            </a:p>
          </p:txBody>
        </p:sp>
      </p:grpSp>
      <p:sp>
        <p:nvSpPr>
          <p:cNvPr id="17" name="TextBox 16"/>
          <p:cNvSpPr txBox="1"/>
          <p:nvPr/>
        </p:nvSpPr>
        <p:spPr>
          <a:xfrm>
            <a:off x="2286000" y="2781300"/>
            <a:ext cx="13563600" cy="4832092"/>
          </a:xfrm>
          <a:prstGeom prst="rect">
            <a:avLst/>
          </a:prstGeom>
          <a:noFill/>
        </p:spPr>
        <p:txBody>
          <a:bodyPr wrap="square" rtlCol="0">
            <a:spAutoFit/>
          </a:bodyPr>
          <a:lstStyle/>
          <a:p>
            <a:pPr algn="just"/>
            <a:r>
              <a:rPr lang="vi-VN" sz="4400" b="1" dirty="0">
                <a:latin typeface="Cambria" panose="02040503050406030204" pitchFamily="18" charset="0"/>
                <a:ea typeface="Cambria" panose="02040503050406030204" pitchFamily="18" charset="0"/>
              </a:rPr>
              <a:t>Hiện nay, nước ta còn nhiều di tích đền tháp Chăm như: </a:t>
            </a:r>
            <a:r>
              <a:rPr lang="vi-VN" sz="4400" dirty="0">
                <a:latin typeface="Cambria" panose="02040503050406030204" pitchFamily="18" charset="0"/>
                <a:ea typeface="Cambria" panose="02040503050406030204" pitchFamily="18" charset="0"/>
              </a:rPr>
              <a:t>Mỹ Khánh, Mỹ Sơn, Khương Mỹ, Dương Long, Cánh Tiên, Bánh Ít, Tháp Nhạn, Pô Na-ga, Pô Klong Ga-rai,… phân bố ở các tỉnh: Thừa Thiên Huế, Quảng Nam, Bình Định, Phú Yên, Khánh Hoà, Ninh Thuận, Bình Thuận. Ngoài ra, tháp Chăm còn có ở một tỉnh Tây Nguyên là Đắk Lắk.</a:t>
            </a:r>
            <a:endParaRPr lang="en-US" sz="44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p:cNvGrpSpPr/>
          <p:nvPr/>
        </p:nvGrpSpPr>
        <p:grpSpPr>
          <a:xfrm>
            <a:off x="4267200" y="244503"/>
            <a:ext cx="8534400" cy="2384397"/>
            <a:chOff x="0" y="0"/>
            <a:chExt cx="8264539" cy="2288928"/>
          </a:xfrm>
          <a:solidFill>
            <a:schemeClr val="tx2"/>
          </a:solidFill>
        </p:grpSpPr>
        <p:sp>
          <p:nvSpPr>
            <p:cNvPr id="11" name="Freeform 8"/>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p:cNvSpPr/>
          <p:nvPr/>
        </p:nvSpPr>
        <p:spPr>
          <a:xfrm>
            <a:off x="3962400" y="341178"/>
            <a:ext cx="9190248" cy="2092881"/>
          </a:xfrm>
          <a:prstGeom prst="rect">
            <a:avLst/>
          </a:prstGeom>
        </p:spPr>
        <p:txBody>
          <a:bodyPr wrap="square">
            <a:spAutoFit/>
          </a:bodyPr>
          <a:lstStyle/>
          <a:p>
            <a:pPr lvl="0" algn="ctr">
              <a:spcBef>
                <a:spcPts val="600"/>
              </a:spcBef>
              <a:spcAft>
                <a:spcPts val="600"/>
              </a:spcAft>
            </a:pPr>
            <a:r>
              <a:rPr lang="en-US" sz="6000" b="1" dirty="0" err="1">
                <a:solidFill>
                  <a:srgbClr val="FFFF00"/>
                </a:solidFill>
                <a:latin typeface="Cambria" panose="02040503050406030204" pitchFamily="18" charset="0"/>
                <a:ea typeface="Cambria" panose="02040503050406030204" pitchFamily="18" charset="0"/>
              </a:rPr>
              <a:t>Hoạt</a:t>
            </a:r>
            <a:r>
              <a:rPr lang="en-US" sz="6000" b="1" dirty="0">
                <a:solidFill>
                  <a:srgbClr val="FFFF00"/>
                </a:solidFill>
                <a:latin typeface="Cambria" panose="02040503050406030204" pitchFamily="18" charset="0"/>
                <a:ea typeface="Cambria" panose="02040503050406030204" pitchFamily="18" charset="0"/>
              </a:rPr>
              <a:t> </a:t>
            </a:r>
            <a:r>
              <a:rPr lang="en-US" sz="6000" b="1" dirty="0" err="1">
                <a:solidFill>
                  <a:srgbClr val="FFFF00"/>
                </a:solidFill>
                <a:latin typeface="Cambria" panose="02040503050406030204" pitchFamily="18" charset="0"/>
                <a:ea typeface="Cambria" panose="02040503050406030204" pitchFamily="18" charset="0"/>
              </a:rPr>
              <a:t>động</a:t>
            </a:r>
            <a:r>
              <a:rPr lang="en-US" sz="6000" b="1" dirty="0">
                <a:solidFill>
                  <a:srgbClr val="FFFF00"/>
                </a:solidFill>
                <a:latin typeface="Cambria" panose="02040503050406030204" pitchFamily="18" charset="0"/>
                <a:ea typeface="Cambria" panose="02040503050406030204" pitchFamily="18" charset="0"/>
              </a:rPr>
              <a:t> 2: </a:t>
            </a:r>
            <a:endParaRPr lang="en-US" sz="6000" b="1" dirty="0">
              <a:solidFill>
                <a:srgbClr val="FFFF00"/>
              </a:solidFill>
              <a:latin typeface="Cambria" panose="02040503050406030204" pitchFamily="18" charset="0"/>
              <a:ea typeface="Cambria" panose="02040503050406030204" pitchFamily="18" charset="0"/>
            </a:endParaRPr>
          </a:p>
          <a:p>
            <a:pPr lvl="0" algn="ctr">
              <a:spcBef>
                <a:spcPts val="600"/>
              </a:spcBef>
              <a:spcAft>
                <a:spcPts val="600"/>
              </a:spcAft>
            </a:pPr>
            <a:r>
              <a:rPr lang="en-US" sz="6000" b="1" dirty="0" err="1">
                <a:solidFill>
                  <a:schemeClr val="bg1"/>
                </a:solidFill>
                <a:latin typeface="Cambria" panose="02040503050406030204" pitchFamily="18" charset="0"/>
                <a:ea typeface="Cambria" panose="02040503050406030204" pitchFamily="18" charset="0"/>
              </a:rPr>
              <a:t>Mô</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tả</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đền</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tháp</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Chăm</a:t>
            </a:r>
            <a:r>
              <a:rPr lang="en-US" sz="6000" b="1" dirty="0">
                <a:solidFill>
                  <a:schemeClr val="bg1"/>
                </a:solidFill>
                <a:latin typeface="Cambria" panose="02040503050406030204" pitchFamily="18" charset="0"/>
                <a:ea typeface="Cambria" panose="02040503050406030204" pitchFamily="18" charset="0"/>
              </a:rPr>
              <a:t>-pa.</a:t>
            </a:r>
            <a:endParaRPr kumimoji="0" lang="en-US" sz="6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1"/>
          <a:stretch>
            <a:fillRect/>
          </a:stretch>
        </p:blipFill>
        <p:spPr>
          <a:xfrm>
            <a:off x="11041905" y="6514274"/>
            <a:ext cx="4218861" cy="3259487"/>
          </a:xfrm>
          <a:prstGeom prst="rect">
            <a:avLst/>
          </a:prstGeom>
        </p:spPr>
      </p:pic>
      <p:sp>
        <p:nvSpPr>
          <p:cNvPr id="3" name="TextBox 2"/>
          <p:cNvSpPr txBox="1"/>
          <p:nvPr/>
        </p:nvSpPr>
        <p:spPr>
          <a:xfrm>
            <a:off x="990600" y="2819767"/>
            <a:ext cx="17068800" cy="2585323"/>
          </a:xfrm>
          <a:prstGeom prst="rect">
            <a:avLst/>
          </a:prstGeom>
          <a:noFill/>
        </p:spPr>
        <p:txBody>
          <a:bodyPr wrap="square">
            <a:spAutoFit/>
          </a:bodyPr>
          <a:lstStyle/>
          <a:p>
            <a:r>
              <a:rPr lang="nl-NL" sz="5400" b="1" dirty="0">
                <a:solidFill>
                  <a:schemeClr val="bg1"/>
                </a:solidFill>
                <a:effectLst/>
                <a:latin typeface="Times New Roman" panose="02020603050405020304" pitchFamily="18" charset="0"/>
                <a:ea typeface="Times New Roman" panose="02020603050405020304" pitchFamily="18" charset="0"/>
              </a:rPr>
              <a:t>Thảo luận nhóm 6: </a:t>
            </a:r>
            <a:r>
              <a:rPr lang="nl-NL" sz="5400" dirty="0">
                <a:solidFill>
                  <a:schemeClr val="bg1"/>
                </a:solidFill>
                <a:effectLst/>
                <a:latin typeface="Times New Roman" panose="02020603050405020304" pitchFamily="18" charset="0"/>
                <a:ea typeface="Times New Roman" panose="02020603050405020304" pitchFamily="18" charset="0"/>
              </a:rPr>
              <a:t>Em hãy giới thiệu và mô tả những nét chính của Khu di tích Thánh địa Mỹ Sơn (Quảng Nam), Tháp Bánh Ít.</a:t>
            </a:r>
            <a:endParaRPr lang="en-US" sz="5400" dirty="0">
              <a:solidFill>
                <a:schemeClr val="bg1"/>
              </a:solidFill>
            </a:endParaRPr>
          </a:p>
        </p:txBody>
      </p:sp>
      <p:pic>
        <p:nvPicPr>
          <p:cNvPr id="5" name="Picture 4"/>
          <p:cNvPicPr>
            <a:picLocks noChangeAspect="1"/>
          </p:cNvPicPr>
          <p:nvPr/>
        </p:nvPicPr>
        <p:blipFill>
          <a:blip r:embed="rId2"/>
          <a:srcRect r="39752"/>
          <a:stretch>
            <a:fillRect/>
          </a:stretch>
        </p:blipFill>
        <p:spPr>
          <a:xfrm>
            <a:off x="3027234" y="6368614"/>
            <a:ext cx="5802063" cy="3539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WPS Presentation</Application>
  <PresentationFormat>Custom</PresentationFormat>
  <Paragraphs>64</Paragraphs>
  <Slides>12</Slides>
  <Notes>2</Notes>
  <HiddenSlides>0</HiddenSlides>
  <MMClips>21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12</vt:i4>
      </vt:variant>
    </vt:vector>
  </HeadingPairs>
  <TitlesOfParts>
    <vt:vector size="33" baseType="lpstr">
      <vt:lpstr>Arial</vt:lpstr>
      <vt:lpstr>SimSun</vt:lpstr>
      <vt:lpstr>Wingdings</vt:lpstr>
      <vt:lpstr>#9Slide02 Noi dung dai</vt:lpstr>
      <vt:lpstr>Aachen</vt:lpstr>
      <vt:lpstr>Sitka Text</vt:lpstr>
      <vt:lpstr>Cambria</vt:lpstr>
      <vt:lpstr>Times New Roman</vt:lpstr>
      <vt:lpstr>Roboto Light</vt:lpstr>
      <vt:lpstr>Sriracha</vt:lpstr>
      <vt:lpstr>Segoe Print</vt:lpstr>
      <vt:lpstr>Microsoft YaHei</vt:lpstr>
      <vt:lpstr>Arial Unicode MS</vt:lpstr>
      <vt:lpstr>Calibri</vt:lpstr>
      <vt:lpstr>Mali</vt:lpstr>
      <vt:lpstr>Calibri</vt:lpstr>
      <vt:lpstr>Verdana</vt:lpstr>
      <vt:lpstr>#9Slide02 Noi dung dai</vt:lpstr>
      <vt:lpstr>#9Slide03 IcielNovecento sans E</vt:lpstr>
      <vt:lpstr>#9Slide02 Tieu de dai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Buổi định hướng Lớp Toán tổng hợp</dc:title>
  <dc:creator>thao</dc:creator>
  <cp:lastModifiedBy>Dell</cp:lastModifiedBy>
  <cp:revision>150</cp:revision>
  <dcterms:created xsi:type="dcterms:W3CDTF">2006-08-16T00:00:00Z</dcterms:created>
  <dcterms:modified xsi:type="dcterms:W3CDTF">2025-11-04T04:39:27Z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93C329F5B11D4D5580B8F5231D578EA8_12</vt:lpwstr>
  </property>
  <property fmtid="{D5CDD505-2E9C-101B-9397-08002B2CF9AE}" pid="3" name="KSOProductBuildVer">
    <vt:lpwstr>1033-12.2.0.22549</vt:lpwstr>
  </property>
</Properties>
</file>